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6" r:id="rId17"/>
    <p:sldId id="277" r:id="rId18"/>
    <p:sldId id="278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342"/>
    <a:srgbClr val="0B233F"/>
    <a:srgbClr val="D0A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B5E9E-5012-0EE1-2798-4673F9DFB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chemeClr val="bg1">
              <a:alpha val="47000"/>
            </a:schemeClr>
          </a:solidFill>
        </p:spPr>
        <p:txBody>
          <a:bodyPr anchor="b"/>
          <a:lstStyle>
            <a:lvl1pPr algn="ctr"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633A5C-2ED7-F24E-B940-CDE0C455A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solidFill>
            <a:schemeClr val="bg1">
              <a:alpha val="49000"/>
            </a:schemeClr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CA8E0A-BBBE-ED7D-2ABA-D3E5EF124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92F5CA-113D-7460-F203-A165BB282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D67A33-DD1A-7DFD-A633-733E634A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38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EAAA2B-5609-DC53-3642-B0E14B058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B11D44-EF41-D28E-3F68-F0F062CF1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AB3CD6-B193-ACC4-17DD-1A836E97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E77051-19EF-ED79-A8AE-60756694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7F2141-BDED-10B7-640B-022DDE8D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44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3A0E7A-4631-D669-596D-C05B419AC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8EE6E0-92FB-E524-2C7D-10DAB64A5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C3E123-2EC7-60C3-4A73-A24549BB1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C4B891-71B0-29EA-8FEA-D3EE7FE88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72E7FC-E601-9455-8A09-9325FF28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32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699C6-6167-B96D-F3D1-E2D9F5DC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B233F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551148-3B9E-2584-F9B3-135A7F3D5FF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alpha val="7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95C0E7-FF09-72EB-4332-D1E0696D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2A6B57-AA43-4631-95E9-FB032EF4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F32F89-74CA-CE09-5F5E-6CB29B30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0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C8F116-B2BC-A486-0906-778006F7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A2DE913-D2E5-F52F-845B-95FC8513B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solidFill>
            <a:schemeClr val="bg1">
              <a:alpha val="18000"/>
            </a:schemeClr>
          </a:solidFill>
        </p:spPr>
        <p:txBody>
          <a:bodyPr/>
          <a:lstStyle>
            <a:lvl1pPr marL="0" indent="0">
              <a:buNone/>
              <a:defRPr sz="2400">
                <a:solidFill>
                  <a:srgbClr val="0C2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284E4B-2476-CE2C-5D5B-52770AB75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E8FECE-A252-D22F-B9AB-2CE7F045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C55A3C-28BE-F91F-5D4F-9EF769A4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43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8283A-799D-3223-274E-990E93374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FEF5CC-E4D5-A79A-3435-837AEE2B3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B75CC1-321C-46F2-D1B8-2F31DD1EF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8104CB-EEFA-FB6F-1D8F-63FF2F93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F150189-76E6-804A-A58D-17C3A5F4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42C353-D14E-B424-AD59-919347BD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94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E56F9-70ED-764B-A60E-7CD502AF5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661377"/>
            <a:ext cx="10515600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001727-529D-7DD8-EF63-1CBF92949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E869AC5-8F8A-5BE4-459E-CD26B47A2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D0BBFE8-D50B-F5E5-380F-26FA4FEC8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30F9F57-9CB9-3ED1-75ED-05B2327C4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8E6E5DF-B7CA-BB69-409D-3F9962E7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AE13A9-0CBA-EB1C-C4D3-BD14ECD31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5FE3474-0686-8F78-335B-E66B54532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00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118340-868C-2C34-0C49-BF0993DDE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9CFE7F4-8F6C-7C93-EA5D-65700B57F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F3D936A-693B-5491-0B53-45ACE1DF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3A97424-DA7A-57F0-439E-D66424AD5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71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D399CD9-0248-BD48-19E3-DBFD5B92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D5284F-E431-EC75-38EA-6E90314A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9E294A-FF84-7728-64A4-82287D14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24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F9F54-0B1E-07C2-42C6-0A796A202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FD64FB-F5EF-7FBF-2DD0-AEBEB8D6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D8ED09-AA1E-267C-629B-5653A4488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8D459DF-CF82-39F2-9F2C-10B19463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C91952-D97B-6D3C-6F0D-CE7DB9B3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90E08B-F15B-8D83-1BA8-D0AB35A7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00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E4DD7-F45D-0CCC-9C1A-2B5BB6C5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46B81C-79D7-92D4-8BFD-91811F9D7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524B409-3477-CDFF-0D71-CC6CD7481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1D01DA-BCB4-0F14-8F03-9CECA7EC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0989F1-9D25-73D7-28CC-34B35F9AF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3EF11E-E18C-0021-4BFD-5C66863D6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79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45E10AE-DE31-7BFB-3D98-6E0E01A1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69F0DD0-A071-F5B8-70EA-4D5B0039F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0B94AE-054E-E6E3-B08D-3C524D9E7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3086A-F014-46A4-8149-43AF3A34B26F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42742E-872B-CD29-F097-B8FB9626B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42C15F-A720-A04D-F684-267B334B6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70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234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w.cornell.edu/supremecourt/text/274/225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r>
              <a:rPr lang="pt-BR" dirty="0"/>
              <a:t>Coisa julgada sobre questão prejudicial tributária	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94407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pt-BR" sz="4400" b="1" i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Fernanda Camano</a:t>
            </a:r>
          </a:p>
          <a:p>
            <a:r>
              <a:rPr lang="pt-BR" sz="4400" b="1" i="1" dirty="0" err="1">
                <a:solidFill>
                  <a:srgbClr val="0C2342"/>
                </a:solidFill>
                <a:latin typeface="+mj-lt"/>
                <a:ea typeface="+mj-ea"/>
                <a:cs typeface="+mj-cs"/>
              </a:rPr>
              <a:t>Pós-doutora</a:t>
            </a:r>
            <a:r>
              <a:rPr lang="pt-BR" sz="4400" b="1" i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 pela USP, professora da FGV/Law e advogada</a:t>
            </a:r>
          </a:p>
        </p:txBody>
      </p:sp>
    </p:spTree>
    <p:extLst>
      <p:ext uri="{BB962C8B-B14F-4D97-AF65-F5344CB8AC3E}">
        <p14:creationId xmlns:p14="http://schemas.microsoft.com/office/powerpoint/2010/main" val="262904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827" y="667480"/>
            <a:ext cx="11582400" cy="5552661"/>
          </a:xfrm>
        </p:spPr>
        <p:txBody>
          <a:bodyPr>
            <a:normAutofit/>
          </a:bodyPr>
          <a:lstStyle/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9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Da resolução da (in)validade </a:t>
            </a:r>
            <a:r>
              <a:rPr lang="pt-BR" sz="1900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depende o julgamento de mérito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Se para decretar a nulidade/extirpação da eficácia (ou não) do lançamento nos autos da ação anulatória de débito fiscal ou do mandado de segurança repressivo </a:t>
            </a:r>
            <a:r>
              <a:rPr lang="pt-BR" sz="19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juiz decide a respeito da (in)validade da norma jurídica de incidência, tal fundamento faz coisa julgada.</a:t>
            </a: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01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827" y="667480"/>
            <a:ext cx="11582400" cy="5552661"/>
          </a:xfrm>
        </p:spPr>
        <p:txBody>
          <a:bodyPr>
            <a:normAutofit/>
          </a:bodyPr>
          <a:lstStyle/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19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Contraditório efetivo e os limites à produção probatória e à cognição</a:t>
            </a:r>
            <a:endParaRPr lang="pt-BR" sz="19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Contraditório efetivo: adequada oportunidade para produzir provas, razões, mas não efetiva produção. O que importa é o juiz efetivamente decidir a </a:t>
            </a:r>
            <a:r>
              <a:rPr lang="pt-BR" sz="1900" i="1" dirty="0">
                <a:latin typeface="Arial" panose="020B0604020202020204" pitchFamily="34" charset="0"/>
                <a:cs typeface="Arial" panose="020B0604020202020204" pitchFamily="34" charset="0"/>
              </a:rPr>
              <a:t>questão.</a:t>
            </a:r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Nas ações/medidas judiciais </a:t>
            </a:r>
            <a:r>
              <a:rPr lang="pt-BR" sz="1900" dirty="0" err="1">
                <a:latin typeface="Arial" panose="020B0604020202020204" pitchFamily="34" charset="0"/>
                <a:cs typeface="Arial" panose="020B0604020202020204" pitchFamily="34" charset="0"/>
              </a:rPr>
              <a:t>antiexacionais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, basta que o contribuinte se insurja quanto ao argumento e o juiz decida expressamente sobre ele.</a:t>
            </a:r>
          </a:p>
          <a:p>
            <a:pPr algn="just"/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Exceção de </a:t>
            </a:r>
            <a:r>
              <a:rPr lang="pt-BR" sz="1900" dirty="0" err="1">
                <a:latin typeface="Arial" panose="020B0604020202020204" pitchFamily="34" charset="0"/>
                <a:cs typeface="Arial" panose="020B0604020202020204" pitchFamily="34" charset="0"/>
              </a:rPr>
              <a:t>pré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-executividade</a:t>
            </a: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649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827" y="667480"/>
            <a:ext cx="11582400" cy="5552661"/>
          </a:xfrm>
        </p:spPr>
        <p:txBody>
          <a:bodyPr>
            <a:normAutofit/>
          </a:bodyPr>
          <a:lstStyle/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19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eficácia preclusiva da coisa julgada nada tem que ver com a resolução da questão prejudicial </a:t>
            </a:r>
            <a:endParaRPr lang="pt-BR" sz="19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“Art. 508. </a:t>
            </a:r>
            <a:r>
              <a:rPr lang="pt-BR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Transitada em julgado a decisão de mérito, considerar-se-ão deduzidas e repelidas todas as alegações e as defesas que a parte poderia opor tanto ao acolhimento quanto à rejeição do pedido.”</a:t>
            </a:r>
          </a:p>
          <a:p>
            <a:pPr algn="just"/>
            <a:endParaRPr lang="pt-BR" sz="19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Proibição de renovação da mesma “lide” com base na “reserva de argumento”.</a:t>
            </a: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954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827" y="667480"/>
            <a:ext cx="11582400" cy="5552661"/>
          </a:xfrm>
        </p:spPr>
        <p:txBody>
          <a:bodyPr>
            <a:normAutofit/>
          </a:bodyPr>
          <a:lstStyle/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19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competência do juízo para decidir sobre a (in)validade da regra-matriz de incidência tributária como questão principal </a:t>
            </a:r>
            <a:endParaRPr lang="pt-BR" sz="19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O Juiz não pode ser absolutamente incompetente (art. 62 CPC). Justiça Federal x Justiça Estadual</a:t>
            </a:r>
          </a:p>
          <a:p>
            <a:pPr algn="just"/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“Deixar de aplicar lei inconstitucional é inerente ao poder de decidir, ou seja, ao poder jurisdicional. Vale dizer que o controle de constitucionalidade faz parte da tarefa cotidiana e rotineira dos juízes e tribunais.” (Marinoni)</a:t>
            </a: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222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827" y="667480"/>
            <a:ext cx="11582400" cy="5552661"/>
          </a:xfrm>
        </p:spPr>
        <p:txBody>
          <a:bodyPr>
            <a:normAutofit/>
          </a:bodyPr>
          <a:lstStyle/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19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Distinção entre a vinculação da </a:t>
            </a:r>
            <a:r>
              <a:rPr lang="pt-BR" sz="1900" u="sng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ratio</a:t>
            </a:r>
            <a:r>
              <a:rPr lang="pt-BR" sz="19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900" u="sng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decidendi</a:t>
            </a:r>
            <a:r>
              <a:rPr lang="pt-BR" sz="19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 regime de precedente e coisa julgada sobre questão prejudicial </a:t>
            </a:r>
            <a:endParaRPr lang="pt-BR" sz="19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Ponto comum: ambos localizam-se nos fundamentos decisórios</a:t>
            </a: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FBF9B19-315F-C76E-607E-2BEE793CE013}"/>
              </a:ext>
            </a:extLst>
          </p:cNvPr>
          <p:cNvSpPr txBox="1"/>
          <p:nvPr/>
        </p:nvSpPr>
        <p:spPr>
          <a:xfrm>
            <a:off x="1152935" y="2105944"/>
            <a:ext cx="3114261" cy="3693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Precedente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94183C5-E1C3-A2EE-E847-289FEF76DE07}"/>
              </a:ext>
            </a:extLst>
          </p:cNvPr>
          <p:cNvSpPr txBox="1"/>
          <p:nvPr/>
        </p:nvSpPr>
        <p:spPr>
          <a:xfrm>
            <a:off x="1152933" y="2475276"/>
            <a:ext cx="4485865" cy="92333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ratio</a:t>
            </a:r>
            <a:r>
              <a:rPr lang="pt-BR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decidendi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se aplica ainda que fundamentos determinantes não sejam idênticos (exclusão ICMS e ISS)</a:t>
            </a:r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A6A4136-459A-FD2F-162D-F68066C5C0A0}"/>
              </a:ext>
            </a:extLst>
          </p:cNvPr>
          <p:cNvSpPr txBox="1"/>
          <p:nvPr/>
        </p:nvSpPr>
        <p:spPr>
          <a:xfrm>
            <a:off x="1152933" y="3429000"/>
            <a:ext cx="4485867" cy="120032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ecanismo implementador da segurança jurídica em prol da sociedade, visto que tem por missão outorgar unidade e coerência ao direito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4FDEA91-1F93-A5BF-28A1-3E3925D880EC}"/>
              </a:ext>
            </a:extLst>
          </p:cNvPr>
          <p:cNvSpPr txBox="1"/>
          <p:nvPr/>
        </p:nvSpPr>
        <p:spPr>
          <a:xfrm>
            <a:off x="1152935" y="4659723"/>
            <a:ext cx="4485861" cy="120032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“Modo de operação do juiz do segundo processo”: enquanto no precedente o juiz encontra-se submetido aos mecanismos do </a:t>
            </a:r>
            <a:r>
              <a:rPr lang="pt-BR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overruling</a:t>
            </a:r>
            <a:r>
              <a:rPr lang="pt-BR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pt-BR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distinguishing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5F5A37F-156D-59D7-B7F8-29B0BDDBF5C2}"/>
              </a:ext>
            </a:extLst>
          </p:cNvPr>
          <p:cNvSpPr txBox="1"/>
          <p:nvPr/>
        </p:nvSpPr>
        <p:spPr>
          <a:xfrm>
            <a:off x="1151321" y="5890446"/>
            <a:ext cx="4485861" cy="3693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Não necessita de contraditório efetivo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7BBB53A-CB31-47A9-A08B-3E3D3EE393C2}"/>
              </a:ext>
            </a:extLst>
          </p:cNvPr>
          <p:cNvSpPr txBox="1"/>
          <p:nvPr/>
        </p:nvSpPr>
        <p:spPr>
          <a:xfrm>
            <a:off x="6235344" y="2057089"/>
            <a:ext cx="5126183" cy="36933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Coisa julgada sobre questão prejudicial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2F2041A-27DA-36FB-81EF-53A13D09D6CC}"/>
              </a:ext>
            </a:extLst>
          </p:cNvPr>
          <p:cNvSpPr txBox="1"/>
          <p:nvPr/>
        </p:nvSpPr>
        <p:spPr>
          <a:xfrm>
            <a:off x="6235344" y="2497790"/>
            <a:ext cx="5274369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1800" i="1" dirty="0">
                <a:latin typeface="Arial" panose="020B0604020202020204" pitchFamily="34" charset="0"/>
                <a:cs typeface="Arial" panose="020B0604020202020204" pitchFamily="34" charset="0"/>
              </a:rPr>
              <a:t>questão prejudicial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decidida deve ser idêntica às situações em cotejo</a:t>
            </a:r>
            <a:endParaRPr lang="pt-BR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79898A42-A474-D0C9-525D-60937A917F52}"/>
              </a:ext>
            </a:extLst>
          </p:cNvPr>
          <p:cNvSpPr txBox="1"/>
          <p:nvPr/>
        </p:nvSpPr>
        <p:spPr>
          <a:xfrm>
            <a:off x="6235344" y="3429000"/>
            <a:ext cx="5357895" cy="92333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oisa julgada sobre a </a:t>
            </a:r>
            <a:r>
              <a:rPr lang="pt-BR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questão prejudicial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afeta as próprias partes (e eventuais terceiros) vinculando-as ao que foi estatuído na demanda anterior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AB36CE-2FE3-24B4-9FE6-14EDAC0045B4}"/>
              </a:ext>
            </a:extLst>
          </p:cNvPr>
          <p:cNvSpPr txBox="1"/>
          <p:nvPr/>
        </p:nvSpPr>
        <p:spPr>
          <a:xfrm>
            <a:off x="6255027" y="4501405"/>
            <a:ext cx="5357895" cy="120032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questão prejudicial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é aplicável ao modo “tudo ou nada”, ou seja, se verificar perfeita identidade entre o que foi decidido com a </a:t>
            </a:r>
            <a:r>
              <a:rPr lang="pt-BR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questão 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subsequente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4D51A7D5-EA5C-4602-77C7-AD210058883B}"/>
              </a:ext>
            </a:extLst>
          </p:cNvPr>
          <p:cNvSpPr txBox="1"/>
          <p:nvPr/>
        </p:nvSpPr>
        <p:spPr>
          <a:xfrm>
            <a:off x="6255027" y="5811510"/>
            <a:ext cx="4850299" cy="3693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Demanda contraditório efetivo</a:t>
            </a:r>
          </a:p>
        </p:txBody>
      </p:sp>
      <p:cxnSp>
        <p:nvCxnSpPr>
          <p:cNvPr id="14" name="Conector de Seta Reta 13">
            <a:extLst>
              <a:ext uri="{FF2B5EF4-FFF2-40B4-BE49-F238E27FC236}">
                <a16:creationId xmlns:a16="http://schemas.microsoft.com/office/drawing/2014/main" id="{48CE31F8-B3C2-A3C7-10B7-E4F8B4550F05}"/>
              </a:ext>
            </a:extLst>
          </p:cNvPr>
          <p:cNvCxnSpPr/>
          <p:nvPr/>
        </p:nvCxnSpPr>
        <p:spPr>
          <a:xfrm>
            <a:off x="5726545" y="2936941"/>
            <a:ext cx="3694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>
            <a:extLst>
              <a:ext uri="{FF2B5EF4-FFF2-40B4-BE49-F238E27FC236}">
                <a16:creationId xmlns:a16="http://schemas.microsoft.com/office/drawing/2014/main" id="{074D3E1D-DF53-8516-A8EA-723790CC9A14}"/>
              </a:ext>
            </a:extLst>
          </p:cNvPr>
          <p:cNvCxnSpPr/>
          <p:nvPr/>
        </p:nvCxnSpPr>
        <p:spPr>
          <a:xfrm>
            <a:off x="5735782" y="4029164"/>
            <a:ext cx="3602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>
            <a:extLst>
              <a:ext uri="{FF2B5EF4-FFF2-40B4-BE49-F238E27FC236}">
                <a16:creationId xmlns:a16="http://schemas.microsoft.com/office/drawing/2014/main" id="{62932F4E-A9A0-79E8-D434-8DEDD17326AA}"/>
              </a:ext>
            </a:extLst>
          </p:cNvPr>
          <p:cNvCxnSpPr/>
          <p:nvPr/>
        </p:nvCxnSpPr>
        <p:spPr>
          <a:xfrm>
            <a:off x="5735782" y="5206402"/>
            <a:ext cx="3602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>
            <a:extLst>
              <a:ext uri="{FF2B5EF4-FFF2-40B4-BE49-F238E27FC236}">
                <a16:creationId xmlns:a16="http://schemas.microsoft.com/office/drawing/2014/main" id="{FA7201E9-878F-8DFC-CD08-AB2D0E3AD4F9}"/>
              </a:ext>
            </a:extLst>
          </p:cNvPr>
          <p:cNvCxnSpPr/>
          <p:nvPr/>
        </p:nvCxnSpPr>
        <p:spPr>
          <a:xfrm>
            <a:off x="5809673" y="6075112"/>
            <a:ext cx="3538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5823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827" y="667480"/>
            <a:ext cx="11582400" cy="5552661"/>
          </a:xfrm>
        </p:spPr>
        <p:txBody>
          <a:bodyPr>
            <a:normAutofit/>
          </a:bodyPr>
          <a:lstStyle/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19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coisa julgada sobre questão prejudicial em benefício de terceiros (Fisco ou contribuinte)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“Art. 506. </a:t>
            </a:r>
            <a:r>
              <a:rPr lang="pt-BR" sz="19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sentença faz coisa julgada às partes entre as quais é dada</a:t>
            </a:r>
            <a:r>
              <a:rPr lang="pt-BR" sz="1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não prejudicando terceiros”, retirando do art. 472 do CPC/1973 a expressão “não beneficiando”.</a:t>
            </a:r>
            <a:endParaRPr lang="pt-BR" sz="1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“A” x União (ação anulatória). Debatida e decidida a invalidade da RMIT</a:t>
            </a:r>
            <a:endParaRPr lang="pt-BR" sz="1900" i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pt-BR" sz="1900" i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“B” (terceiro) invoca a questão para ver anulado o lançamento lavrado contra si</a:t>
            </a:r>
          </a:p>
          <a:p>
            <a:pPr algn="just"/>
            <a:endParaRPr lang="pt-BR" sz="19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402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827" y="667480"/>
            <a:ext cx="11582400" cy="5552661"/>
          </a:xfrm>
        </p:spPr>
        <p:txBody>
          <a:bodyPr>
            <a:normAutofit/>
          </a:bodyPr>
          <a:lstStyle/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 </a:t>
            </a:r>
            <a:r>
              <a:rPr lang="pt-BR" sz="20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motivos</a:t>
            </a:r>
            <a:r>
              <a:rPr lang="pt-B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 decisão nas ações/medidas judiciais </a:t>
            </a:r>
            <a:r>
              <a:rPr lang="pt-BR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antiexacionais</a:t>
            </a:r>
            <a:r>
              <a:rPr lang="pt-B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 </a:t>
            </a:r>
            <a:r>
              <a:rPr lang="pt-BR" sz="20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distinção com a questão prejudicial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340" indent="-180340" algn="just">
              <a:spcAft>
                <a:spcPts val="200"/>
              </a:spcAft>
            </a:pPr>
            <a:r>
              <a:rPr lang="pt-B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endParaRPr lang="pt-B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340" indent="-180340" algn="just">
              <a:spcAft>
                <a:spcPts val="200"/>
              </a:spcAft>
            </a:pP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Motivos = “ponto” suscitado que não se tornou controvertido e resolvido pelo juiz naquela oportunidade. </a:t>
            </a:r>
          </a:p>
          <a:p>
            <a:pPr marL="180340" indent="-180340" algn="just">
              <a:spcAft>
                <a:spcPts val="200"/>
              </a:spcAft>
            </a:pPr>
            <a:endParaRPr lang="pt-B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340" indent="-180340" algn="just">
              <a:spcAft>
                <a:spcPts val="200"/>
              </a:spcAft>
            </a:pP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Exemplo: valoração das provas 	</a:t>
            </a:r>
            <a:endParaRPr lang="pt-B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786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827" y="667480"/>
            <a:ext cx="11582400" cy="5552661"/>
          </a:xfrm>
        </p:spPr>
        <p:txBody>
          <a:bodyPr>
            <a:normAutofit/>
          </a:bodyPr>
          <a:lstStyle/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1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Efeitos normativos prospectivos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340" indent="-180340" algn="just">
              <a:spcAft>
                <a:spcPts val="200"/>
              </a:spcAft>
            </a:pPr>
            <a:r>
              <a:rPr lang="pt-BR" sz="21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pt-BR" sz="2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Conectados à decisão sobre a questão prejudicial e não ao dispositivo</a:t>
            </a:r>
          </a:p>
          <a:p>
            <a:pPr marL="180340" indent="-180340" algn="just">
              <a:spcAft>
                <a:spcPts val="200"/>
              </a:spcAft>
            </a:pPr>
            <a:endParaRPr lang="pt-BR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600"/>
              </a:spcAft>
            </a:pPr>
            <a:r>
              <a:rPr lang="pt-BR" sz="2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Invalidade = dirigido ao contribuinte: desne</a:t>
            </a:r>
            <a:r>
              <a:rPr lang="pt-BR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cessidade de provocação do Poder Judiciário nos períodos vindouros / dirigido ao Fisco: </a:t>
            </a:r>
            <a:r>
              <a:rPr lang="pt-BR" sz="2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proibição de lançar e efetuar a cobrança para o futuro</a:t>
            </a:r>
            <a:endParaRPr lang="pt-BR" sz="2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600"/>
              </a:spcAft>
            </a:pPr>
            <a:r>
              <a:rPr lang="pt-BR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Validade </a:t>
            </a:r>
            <a:r>
              <a:rPr lang="pt-BR" sz="2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 dirigido ao contribuinte: proibição de </a:t>
            </a:r>
            <a:r>
              <a:rPr lang="pt-BR" sz="21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relitigação</a:t>
            </a:r>
            <a:r>
              <a:rPr lang="pt-BR" sz="2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nos períodos subsequentes</a:t>
            </a:r>
            <a:r>
              <a:rPr lang="pt-BR" sz="2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/ dirigido ao Fisco: certificação da legitimidade da prática daqueles atos </a:t>
            </a:r>
            <a:endParaRPr lang="pt-BR" sz="2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600"/>
              </a:spcAft>
            </a:pPr>
            <a:r>
              <a:rPr lang="pt-BR" sz="2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pt-BR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074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827" y="667480"/>
            <a:ext cx="11582400" cy="5552661"/>
          </a:xfrm>
        </p:spPr>
        <p:txBody>
          <a:bodyPr>
            <a:normAutofit/>
          </a:bodyPr>
          <a:lstStyle/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No direito norte-americano, há muito (1927), New Orleans v. </a:t>
            </a:r>
            <a:r>
              <a:rPr lang="pt-BR" sz="1900" dirty="0" err="1">
                <a:latin typeface="Arial" panose="020B0604020202020204" pitchFamily="34" charset="0"/>
                <a:cs typeface="Arial" panose="020B0604020202020204" pitchFamily="34" charset="0"/>
              </a:rPr>
              <a:t>Citizens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' Bank</a:t>
            </a:r>
          </a:p>
          <a:p>
            <a:pPr algn="just"/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“A proposição que justifica que uma demanda tributária em relação a um período é diferente da demanda relativa a outro período, de sorte que a coisa julgada não pode ser aplicada, enquanto admitido o princípio da coisa julgada, na realidade substancialmente o nega e o destrói. O </a:t>
            </a:r>
            <a:r>
              <a:rPr lang="pt-BR" sz="1900" dirty="0" err="1">
                <a:latin typeface="Arial" panose="020B0604020202020204" pitchFamily="34" charset="0"/>
                <a:cs typeface="Arial" panose="020B0604020202020204" pitchFamily="34" charset="0"/>
              </a:rPr>
              <a:t>estoppel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 resultante da coisa julgada independe se está-se diante da mesma demanda nos dois casos, mas existe, mesmo que diante de demandas diferentes, quando a questão versada na segunda demanda encontra-se sob idênticas circunstâncias e condições que foram anteriormente decididas por um julgamento entre as partes sobre seus interesses.”</a:t>
            </a:r>
          </a:p>
          <a:p>
            <a:pPr algn="just"/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9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https://www.law.cornell.edu/</a:t>
            </a:r>
            <a:r>
              <a:rPr lang="pt-BR" sz="1900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supremecourt</a:t>
            </a:r>
            <a:r>
              <a:rPr lang="pt-BR" sz="19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r>
              <a:rPr lang="pt-BR" sz="1900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text</a:t>
            </a:r>
            <a:r>
              <a:rPr lang="pt-BR" sz="19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/274/225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, acessado em 23/10/2019. Tradução livre no texto.</a:t>
            </a: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419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3583" y="993912"/>
            <a:ext cx="11582400" cy="5552661"/>
          </a:xfrm>
        </p:spPr>
        <p:txBody>
          <a:bodyPr>
            <a:normAutofit/>
          </a:bodyPr>
          <a:lstStyle/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Problema prático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pt-B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pt-B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Ataque à exigibilidade do CT</a:t>
            </a:r>
            <a:r>
              <a:rPr lang="pt-B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pt-BR" sz="2000" i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 fundamento na (in)validade da regra-matriz de incidência tributária. </a:t>
            </a:r>
            <a:r>
              <a:rPr lang="pt-B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Decisão acerca deste fundamento</a:t>
            </a:r>
          </a:p>
          <a:p>
            <a:pPr algn="just"/>
            <a:endParaRPr lang="pt-BR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pt-B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Renovação de demanda com pedido diverso, mas com </a:t>
            </a:r>
            <a:r>
              <a:rPr lang="pt-BR" sz="2000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idêntico fundamento </a:t>
            </a:r>
            <a:r>
              <a:rPr lang="pt-B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ao decidido anteriormente (</a:t>
            </a:r>
            <a:r>
              <a:rPr lang="pt-BR" sz="2000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relações jurídicas de trato continuado).</a:t>
            </a:r>
            <a:endParaRPr lang="pt-B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Efeitos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: excesso de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litigação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reprodução de ações judiciais semelhantes (com idêntico fundamento, mas pedidos diversos) e produção de decisões contraditórias.</a:t>
            </a:r>
          </a:p>
        </p:txBody>
      </p:sp>
    </p:spTree>
    <p:extLst>
      <p:ext uri="{BB962C8B-B14F-4D97-AF65-F5344CB8AC3E}">
        <p14:creationId xmlns:p14="http://schemas.microsoft.com/office/powerpoint/2010/main" val="3681012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3583" y="993912"/>
            <a:ext cx="11582400" cy="5552661"/>
          </a:xfrm>
        </p:spPr>
        <p:txBody>
          <a:bodyPr>
            <a:normAutofit/>
          </a:bodyPr>
          <a:lstStyle/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- A obra de Luiz Guilherme Marinoni (“Coisa julgada sobre questão”) e o </a:t>
            </a:r>
            <a:r>
              <a:rPr lang="pt-BR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collateral</a:t>
            </a: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estoppel</a:t>
            </a: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norte-americano</a:t>
            </a:r>
          </a:p>
          <a:p>
            <a:pPr algn="just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Collateral</a:t>
            </a: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estoppel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: origem na palavra francesa “</a:t>
            </a:r>
            <a:r>
              <a:rPr lang="pt-BR" sz="2000" u="sng" dirty="0" err="1">
                <a:latin typeface="Arial" panose="020B0604020202020204" pitchFamily="34" charset="0"/>
                <a:cs typeface="Arial" panose="020B0604020202020204" pitchFamily="34" charset="0"/>
              </a:rPr>
              <a:t>estoupe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”, decorrendo a palavra inglesa “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stopped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” (“situação do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sejeito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que tem sua boca fechada – como uma estopa de pano – para falar algo contrário àquilo que se falou”</a:t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- “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Na realidade, se a relação entre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estoppel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 questão decidida é antiga, o que efetivamente importa é tentar compreender a imbricação entre questão decidida,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collateral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estoppel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 coisa julgada. </a:t>
            </a:r>
            <a:r>
              <a:rPr lang="pt-BR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outras palavras, o desafio é entender como o </a:t>
            </a:r>
            <a:r>
              <a:rPr lang="pt-BR" sz="2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estoppel</a:t>
            </a:r>
            <a:r>
              <a:rPr lang="pt-BR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acabou servindo para impedir a </a:t>
            </a:r>
            <a:r>
              <a:rPr lang="pt-BR" sz="2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relitigação</a:t>
            </a:r>
            <a:r>
              <a:rPr lang="pt-BR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questão decidida e como a coisa julgada deixou de se limitar ao julgamento do litígio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.” (“Coisa julgada sobre questão”)</a:t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504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3583" y="993912"/>
            <a:ext cx="11582400" cy="5552661"/>
          </a:xfrm>
        </p:spPr>
        <p:txBody>
          <a:bodyPr>
            <a:normAutofit/>
          </a:bodyPr>
          <a:lstStyle/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Não se trata sobre coisa julgada x precedentes.</a:t>
            </a:r>
          </a:p>
          <a:p>
            <a:pPr marL="342900" indent="-342900" algn="just">
              <a:buFontTx/>
              <a:buChar char="-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O CPC/1939 e a doutrina de </a:t>
            </a:r>
            <a:r>
              <a:rPr lang="pt-BR" sz="1900" dirty="0" err="1">
                <a:latin typeface="Arial" panose="020B0604020202020204" pitchFamily="34" charset="0"/>
                <a:cs typeface="Arial" panose="020B0604020202020204" pitchFamily="34" charset="0"/>
              </a:rPr>
              <a:t>Chiovenda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 encampada pelos processualistas.</a:t>
            </a:r>
          </a:p>
          <a:p>
            <a:pPr marL="342900" indent="-342900" algn="just">
              <a:buFontTx/>
              <a:buChar char="-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O CPC de 1939 dispunha que “Art. </a:t>
            </a:r>
            <a:r>
              <a:rPr lang="pt-BR" sz="1900">
                <a:latin typeface="Arial" panose="020B0604020202020204" pitchFamily="34" charset="0"/>
                <a:cs typeface="Arial" panose="020B0604020202020204" pitchFamily="34" charset="0"/>
              </a:rPr>
              <a:t>287. A 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sentença que decidir total ou parcialmente a lide terá força de lei nos limites das questões decididas. Parágrafo único. Considerar-se-ão decididas todas as questões que constituam premissa necessária da conclusão.”</a:t>
            </a:r>
          </a:p>
          <a:p>
            <a:pPr marL="342900" indent="-342900" algn="just">
              <a:buFontTx/>
              <a:buChar char="-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Barbosa Moreira (1967) escreveu Questões prejudiciais e coisa julgada para concurso de livre docência na Universidade Federal do Rio de Janeiro defendia as lições restritiva de </a:t>
            </a:r>
            <a:r>
              <a:rPr lang="pt-BR" sz="1900" dirty="0" err="1">
                <a:latin typeface="Arial" panose="020B0604020202020204" pitchFamily="34" charset="0"/>
                <a:cs typeface="Arial" panose="020B0604020202020204" pitchFamily="34" charset="0"/>
              </a:rPr>
              <a:t>Chiovenda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 de que a coisa julgada apenas incidia sobre o pedido.</a:t>
            </a:r>
          </a:p>
          <a:p>
            <a:pPr marL="342900" indent="-342900" algn="just">
              <a:buFontTx/>
              <a:buChar char="-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Entendia aquele dispositivo do CPC deveria ser interpretado de acordo com o Projeto de italiano de CPC que se referia no singular à “questão decidida”.</a:t>
            </a:r>
          </a:p>
          <a:p>
            <a:pPr marL="342900" indent="-342900" algn="just">
              <a:buFontTx/>
              <a:buChar char="-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Argumenta que, ainda que a convivência de decisões contraditórias seja algo indesejável pelo sistema jurídico, não é suficiente para revestir a decisão sobre a (in)</a:t>
            </a:r>
            <a:r>
              <a:rPr lang="pt-BR" sz="1900" dirty="0" err="1">
                <a:latin typeface="Arial" panose="020B0604020202020204" pitchFamily="34" charset="0"/>
                <a:cs typeface="Arial" panose="020B0604020202020204" pitchFamily="34" charset="0"/>
              </a:rPr>
              <a:t>tributabilidade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 como questão prejudicial, por dois motivos: o primeiro, porque o juiz da segunda demanda prestaria “natural reverência” à decisão proferida naquela primitiva; o segundo, o ordenamento jurídico pode suportar uma contradição lógica ou teórica entre dois fundamentos decisórios, mas não prática.</a:t>
            </a:r>
          </a:p>
          <a:p>
            <a:pPr marL="342900" indent="-342900" algn="just">
              <a:buFontTx/>
              <a:buChar char="-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CPC 1973 e a declaratória incidental.</a:t>
            </a:r>
            <a:endParaRPr lang="pt-BR" sz="19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818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3583" y="993912"/>
            <a:ext cx="11582400" cy="5552661"/>
          </a:xfrm>
        </p:spPr>
        <p:txBody>
          <a:bodyPr>
            <a:normAutofit/>
          </a:bodyPr>
          <a:lstStyle/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No direito tributário: viés oposto. As decisões do STF da </a:t>
            </a:r>
            <a:r>
              <a:rPr lang="pt-BR" sz="1900" b="1" dirty="0">
                <a:latin typeface="Arial" panose="020B0604020202020204" pitchFamily="34" charset="0"/>
                <a:cs typeface="Arial" panose="020B0604020202020204" pitchFamily="34" charset="0"/>
              </a:rPr>
              <a:t>década de 40 do século XX 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e a doutrina de Rubens Gomes de Sousa</a:t>
            </a:r>
          </a:p>
          <a:p>
            <a:pPr marL="342900" indent="-342900" algn="just">
              <a:buFontTx/>
              <a:buChar char="-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STF: </a:t>
            </a:r>
            <a:r>
              <a:rPr lang="pt-BR" sz="1900" u="sng" dirty="0">
                <a:latin typeface="Arial" panose="020B0604020202020204" pitchFamily="34" charset="0"/>
                <a:cs typeface="Arial" panose="020B0604020202020204" pitchFamily="34" charset="0"/>
              </a:rPr>
              <a:t>Embargos em Agravo de petição 8.187 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opostos pela Usina Queiroz Jr. em face da União (cobrança do Imposto sobre a Renda do exercício de 1926). </a:t>
            </a:r>
          </a:p>
          <a:p>
            <a:pPr marL="342900" indent="-342900" algn="just">
              <a:buFontTx/>
              <a:buChar char="-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STF havia decidido que o Imposto sobre a Renda era devido.</a:t>
            </a:r>
          </a:p>
          <a:p>
            <a:pPr marL="342900" indent="-342900" algn="just">
              <a:buFontTx/>
              <a:buChar char="-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O contribuinte alega que havia obtido decisão transitada em julgado em relação a outros exercícios. A discussão girava em torno da independência dos exercícios. </a:t>
            </a:r>
          </a:p>
          <a:p>
            <a:pPr marL="342900" indent="-342900" algn="just">
              <a:buFontTx/>
              <a:buChar char="-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Voto do Min. Orozimbo Nonato: para fins de identidade entre duas demandas, a coisa ou o objeto da lide deveria ser entendida no seu viés jurídico e não “material”.</a:t>
            </a:r>
          </a:p>
          <a:p>
            <a:pPr marL="342900" indent="-342900" algn="just">
              <a:buFontTx/>
              <a:buChar char="-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Identidade entre dois litígios se deu pelo binômio critério material da hipótese de incidência mais pressuposto de fato nela estabelecido.</a:t>
            </a:r>
            <a:endParaRPr lang="pt-BR" sz="1900" dirty="0"/>
          </a:p>
        </p:txBody>
      </p:sp>
    </p:spTree>
    <p:extLst>
      <p:ext uri="{BB962C8B-B14F-4D97-AF65-F5344CB8AC3E}">
        <p14:creationId xmlns:p14="http://schemas.microsoft.com/office/powerpoint/2010/main" val="393459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3583" y="993912"/>
            <a:ext cx="11582400" cy="5552661"/>
          </a:xfrm>
        </p:spPr>
        <p:txBody>
          <a:bodyPr>
            <a:normAutofit/>
          </a:bodyPr>
          <a:lstStyle/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STF: </a:t>
            </a:r>
            <a:r>
              <a:rPr lang="pt-BR" sz="1900" u="sng" dirty="0">
                <a:latin typeface="Arial" panose="020B0604020202020204" pitchFamily="34" charset="0"/>
                <a:cs typeface="Arial" panose="020B0604020202020204" pitchFamily="34" charset="0"/>
              </a:rPr>
              <a:t>Embargos em Agravo de petição 11.227 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opostos pela União em face da empresa Guardian </a:t>
            </a:r>
            <a:r>
              <a:rPr lang="pt-BR" sz="1900" dirty="0" err="1">
                <a:latin typeface="Arial" panose="020B0604020202020204" pitchFamily="34" charset="0"/>
                <a:cs typeface="Arial" panose="020B0604020202020204" pitchFamily="34" charset="0"/>
              </a:rPr>
              <a:t>Assurance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 (cobrança do Imposto sobre a Renda do exercício de 1936). </a:t>
            </a:r>
          </a:p>
          <a:p>
            <a:pPr marL="342900" indent="-342900" algn="just">
              <a:buFontTx/>
              <a:buChar char="-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O contribuinte alega que havia obtido decisão transitada em julgado em relação a outros exercícios. </a:t>
            </a:r>
          </a:p>
          <a:p>
            <a:pPr marL="342900" indent="-342900" algn="just">
              <a:buFontTx/>
              <a:buChar char="-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A União sustentava que não pode haver coisa julgada em executivos fiscais, de vez que renovada anualmente a cobrança.</a:t>
            </a:r>
          </a:p>
          <a:p>
            <a:pPr marL="342900" indent="-342900" algn="just">
              <a:buFontTx/>
              <a:buChar char="-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Voto do Min. Castro Nunes: faz a distinção entre a demanda que decide a respeito de aspectos concretos do lançamento e aquela que emite juízo sobre o fundamento da relação jurídico-tributária.</a:t>
            </a:r>
          </a:p>
          <a:p>
            <a:pPr marL="342900" indent="-342900" algn="just">
              <a:buFontTx/>
              <a:buChar char="-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“Mas se os tribunais </a:t>
            </a:r>
            <a:r>
              <a:rPr lang="pt-BR" sz="1900" dirty="0" err="1">
                <a:latin typeface="Arial" panose="020B0604020202020204" pitchFamily="34" charset="0"/>
                <a:cs typeface="Arial" panose="020B0604020202020204" pitchFamily="34" charset="0"/>
              </a:rPr>
              <a:t>estatuirem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 sobre o imposto em si mesmo, se o declararam indevido, se isentaram o contribuinte por interpretação da lei ou de cláusula contratual, se houveram o tributo por ilegítimo, porque não assente em lei a sua criação ou por inconstitucional a lei que o criou, em qualquer desses casos o pronunciamento judicial poderá ser rescindido pelo meio próprio, mas enquanto subsistir será um obstáculo à cobrança, que, admitida sob a razão especial de que a soma exigida é diversa, importaria praticamente em suprimir a garantia jurisdicional do contribuinte que teria tido, ganhando a demanda a que o </a:t>
            </a:r>
            <a:r>
              <a:rPr lang="pt-BR" sz="1900" dirty="0" err="1">
                <a:latin typeface="Arial" panose="020B0604020202020204" pitchFamily="34" charset="0"/>
                <a:cs typeface="Arial" panose="020B0604020202020204" pitchFamily="34" charset="0"/>
              </a:rPr>
              <a:t>arrastára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 o fisco, uma verdadeira vitória de </a:t>
            </a:r>
            <a:r>
              <a:rPr lang="pt-BR" sz="1900" dirty="0" err="1">
                <a:latin typeface="Arial" panose="020B0604020202020204" pitchFamily="34" charset="0"/>
                <a:cs typeface="Arial" panose="020B0604020202020204" pitchFamily="34" charset="0"/>
              </a:rPr>
              <a:t>Pyrrho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71131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3583" y="993912"/>
            <a:ext cx="11582400" cy="5552661"/>
          </a:xfrm>
        </p:spPr>
        <p:txBody>
          <a:bodyPr>
            <a:normAutofit/>
          </a:bodyPr>
          <a:lstStyle/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- Rubens Gomes de Sousa, na mesma época tem alguns textos que guiaram a interpretação do tema na doutrina tributária. Elementos permanentes e imutáveis da relação jurídica.</a:t>
            </a:r>
          </a:p>
          <a:p>
            <a:pPr algn="just"/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- Ele afirma que a identidade entre as demandas postas em confronto se dá pela identidade de causa: mesmo pressuposto de fato “auferir renda” e a identidade de coisa ou objeto: mesma relação jurídica substancial (mesma norma de incidência).</a:t>
            </a:r>
          </a:p>
          <a:p>
            <a:pPr algn="just"/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- Premissas necessárias da conclusão não são meros raciocínios lógicos, insuscetíveis de transitar em julgado.</a:t>
            </a:r>
          </a:p>
          <a:p>
            <a:pPr algn="just"/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- Não desconhecia o art. 287 e seu parágrafo único do CPC 1939 mas interpretava-o que as premissas lógicas davam respaldo à sua tese.</a:t>
            </a:r>
          </a:p>
        </p:txBody>
      </p:sp>
    </p:spTree>
    <p:extLst>
      <p:ext uri="{BB962C8B-B14F-4D97-AF65-F5344CB8AC3E}">
        <p14:creationId xmlns:p14="http://schemas.microsoft.com/office/powerpoint/2010/main" val="90697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827" y="667480"/>
            <a:ext cx="11582400" cy="5552661"/>
          </a:xfrm>
        </p:spPr>
        <p:txBody>
          <a:bodyPr>
            <a:normAutofit/>
          </a:bodyPr>
          <a:lstStyle/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72E0C0B-CE00-582A-C780-4E09D224136C}"/>
              </a:ext>
            </a:extLst>
          </p:cNvPr>
          <p:cNvSpPr txBox="1"/>
          <p:nvPr/>
        </p:nvSpPr>
        <p:spPr>
          <a:xfrm>
            <a:off x="848139" y="954157"/>
            <a:ext cx="3975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7030A0"/>
                </a:solidFill>
              </a:rPr>
              <a:t>CPC/1973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C5839FF-AA6F-AE14-A029-17AEFCD2003A}"/>
              </a:ext>
            </a:extLst>
          </p:cNvPr>
          <p:cNvSpPr txBox="1"/>
          <p:nvPr/>
        </p:nvSpPr>
        <p:spPr>
          <a:xfrm>
            <a:off x="732182" y="1444488"/>
            <a:ext cx="4527326" cy="206210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Art. 469. Não fazem coisa julgada: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 - os motivos, ainda que importantes para determinar o alcance da parte dispositiva da sentença;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Il - a verdade dos fatos, estabelecida como fundamento da sentença;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sz="16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III - a apreciação da questão prejudicial, decidida incidentemente no processo.</a:t>
            </a:r>
            <a:endParaRPr lang="pt-BR" sz="1600" b="1" dirty="0">
              <a:solidFill>
                <a:srgbClr val="7030A0"/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CEA1D63-D222-F89A-DB21-EF715DFE4F2A}"/>
              </a:ext>
            </a:extLst>
          </p:cNvPr>
          <p:cNvSpPr txBox="1"/>
          <p:nvPr/>
        </p:nvSpPr>
        <p:spPr>
          <a:xfrm>
            <a:off x="6016488" y="954157"/>
            <a:ext cx="4306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7030A0"/>
                </a:solidFill>
              </a:rPr>
              <a:t>CPC/2015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E19F6A2-7474-8187-19EB-F04CD86EABE5}"/>
              </a:ext>
            </a:extLst>
          </p:cNvPr>
          <p:cNvSpPr txBox="1"/>
          <p:nvPr/>
        </p:nvSpPr>
        <p:spPr>
          <a:xfrm>
            <a:off x="5777950" y="1444488"/>
            <a:ext cx="5613901" cy="132343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Art. 504. Não fazem coisa julgada: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 - os motivos, ainda que importantes para determinar o alcance da parte dispositiva da sentença;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II - a verdade dos fatos, estabelecida como fundamento da sentença.</a:t>
            </a:r>
            <a:endParaRPr lang="pt-BR" sz="16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BE5F011-FE8D-EDB7-8AAB-5D417F694838}"/>
              </a:ext>
            </a:extLst>
          </p:cNvPr>
          <p:cNvSpPr txBox="1"/>
          <p:nvPr/>
        </p:nvSpPr>
        <p:spPr>
          <a:xfrm>
            <a:off x="5777950" y="2888926"/>
            <a:ext cx="5681868" cy="378565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Art. 503. A decisão que julgar total ou parcialmente o mérito tem força de lei nos limites da questão principal expressamente decidida.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§ 1º O disposto no caput </a:t>
            </a:r>
            <a:r>
              <a:rPr lang="pt-BR" sz="16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aplica-se à resolução de questão prejudicial, decidida expressa e incidentemente no processo</a:t>
            </a:r>
            <a:r>
              <a:rPr lang="pt-BR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se: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 - dessa resolução depender o julgamento do mérito;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II - a seu respeito tiver havido contraditório prévio e efetivo, não se aplicando no caso de revelia;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III - o juízo tiver competência em razão da matéria e da pessoa para resolvê-la como questão principal.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§ 2º A hipótese do § 1º não se aplica se no processo houver restrições probatórias ou limitações à cognição que impeçam o aprofundamento da análise da questão prejudicial.</a:t>
            </a:r>
            <a:endParaRPr lang="pt-BR" sz="16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C0C4E1B7-1062-8EA3-AF75-9D5845D8728F}"/>
              </a:ext>
            </a:extLst>
          </p:cNvPr>
          <p:cNvSpPr txBox="1"/>
          <p:nvPr/>
        </p:nvSpPr>
        <p:spPr>
          <a:xfrm>
            <a:off x="732181" y="3627590"/>
            <a:ext cx="4601819" cy="132343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Art. 470. Faz, todavia, coisa julgada a resolução da questão prejudicial, </a:t>
            </a:r>
            <a:r>
              <a:rPr lang="pt-BR" sz="16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se a parte o requerer </a:t>
            </a:r>
            <a:r>
              <a:rPr lang="pt-BR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pt-BR" sz="16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arts</a:t>
            </a:r>
            <a:r>
              <a:rPr lang="pt-BR" sz="16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5 </a:t>
            </a:r>
            <a:r>
              <a:rPr lang="pt-BR" sz="1600" b="1" u="sng" baseline="300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 </a:t>
            </a:r>
            <a:r>
              <a:rPr lang="pt-BR" sz="16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 325</a:t>
            </a:r>
            <a:r>
              <a:rPr lang="pt-BR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), o juiz for competente em razão da matéria e constituir pressuposto necessário para o julgamento da lide.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542076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827" y="667480"/>
            <a:ext cx="11582400" cy="5552661"/>
          </a:xfrm>
        </p:spPr>
        <p:txBody>
          <a:bodyPr>
            <a:normAutofit/>
          </a:bodyPr>
          <a:lstStyle/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900" u="sng" dirty="0">
                <a:latin typeface="Arial" panose="020B0604020202020204" pitchFamily="34" charset="0"/>
                <a:cs typeface="Arial" panose="020B0604020202020204" pitchFamily="34" charset="0"/>
              </a:rPr>
              <a:t>Premissa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: questão prejudicial = (in)validade da RMIT</a:t>
            </a:r>
          </a:p>
          <a:p>
            <a:pPr algn="just"/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A (in)validade </a:t>
            </a:r>
            <a:r>
              <a:rPr lang="pt-BR" sz="1900" u="sng" dirty="0">
                <a:latin typeface="Arial" panose="020B0604020202020204" pitchFamily="34" charset="0"/>
                <a:cs typeface="Arial" panose="020B0604020202020204" pitchFamily="34" charset="0"/>
              </a:rPr>
              <a:t>decidida expressa e incidentemente 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nas ações/medidas judiciais </a:t>
            </a:r>
            <a:r>
              <a:rPr lang="pt-BR" sz="1900" dirty="0" err="1">
                <a:latin typeface="Arial" panose="020B0604020202020204" pitchFamily="34" charset="0"/>
                <a:cs typeface="Arial" panose="020B0604020202020204" pitchFamily="34" charset="0"/>
              </a:rPr>
              <a:t>antiexacionais</a:t>
            </a:r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Imprescindibilidade de individualização do argumento na decisão sobre a </a:t>
            </a:r>
            <a:r>
              <a:rPr lang="pt-BR" sz="1900" i="1" dirty="0">
                <a:latin typeface="Arial" panose="020B0604020202020204" pitchFamily="34" charset="0"/>
                <a:cs typeface="Arial" panose="020B0604020202020204" pitchFamily="34" charset="0"/>
              </a:rPr>
              <a:t>questão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, nos mesmos autos (aboliu-se a declaratória incidental)</a:t>
            </a: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0226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2048</Words>
  <Application>Microsoft Office PowerPoint</Application>
  <PresentationFormat>Widescreen</PresentationFormat>
  <Paragraphs>176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Garamond</vt:lpstr>
      <vt:lpstr>Times New Roman</vt:lpstr>
      <vt:lpstr>Wingdings</vt:lpstr>
      <vt:lpstr>Tema do Office</vt:lpstr>
      <vt:lpstr>Coisa julgada sobre questão prejudicial tributária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Caca de Oliveira</dc:creator>
  <cp:lastModifiedBy>Fernanda Camano</cp:lastModifiedBy>
  <cp:revision>27</cp:revision>
  <dcterms:created xsi:type="dcterms:W3CDTF">2022-11-18T18:20:41Z</dcterms:created>
  <dcterms:modified xsi:type="dcterms:W3CDTF">2022-12-05T15:03:07Z</dcterms:modified>
</cp:coreProperties>
</file>