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6" r:id="rId5"/>
    <p:sldId id="1058" r:id="rId6"/>
    <p:sldId id="259" r:id="rId7"/>
    <p:sldId id="260" r:id="rId8"/>
    <p:sldId id="891" r:id="rId9"/>
    <p:sldId id="1000" r:id="rId10"/>
    <p:sldId id="1044" r:id="rId11"/>
    <p:sldId id="1055" r:id="rId12"/>
    <p:sldId id="1002" r:id="rId13"/>
    <p:sldId id="1054" r:id="rId14"/>
    <p:sldId id="1046" r:id="rId15"/>
    <p:sldId id="1056" r:id="rId16"/>
    <p:sldId id="972" r:id="rId17"/>
    <p:sldId id="975" r:id="rId18"/>
    <p:sldId id="974" r:id="rId19"/>
    <p:sldId id="933" r:id="rId20"/>
    <p:sldId id="942" r:id="rId21"/>
    <p:sldId id="1059" r:id="rId22"/>
    <p:sldId id="1010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33F"/>
    <a:srgbClr val="0C2342"/>
    <a:srgbClr val="D0A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691F1A-6140-4B0C-B58F-AF82AFE6F60D}" v="3" dt="2022-12-07T01:26:00.1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A7B79-90DE-4F8D-B504-4046C554811A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D5C0E-6699-4B0B-A90A-7D51737971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2018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B5E9E-5012-0EE1-2798-4673F9DFB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chemeClr val="bg1">
              <a:alpha val="47000"/>
            </a:schemeClr>
          </a:solidFill>
        </p:spPr>
        <p:txBody>
          <a:bodyPr anchor="b"/>
          <a:lstStyle>
            <a:lvl1pPr algn="ctr">
              <a:defRPr sz="6000">
                <a:solidFill>
                  <a:srgbClr val="0C234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633A5C-2ED7-F24E-B940-CDE0C455A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solidFill>
            <a:schemeClr val="bg1">
              <a:alpha val="49000"/>
            </a:schemeClr>
          </a:solidFill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CA8E0A-BBBE-ED7D-2ABA-D3E5EF12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92F5CA-113D-7460-F203-A165BB282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D67A33-DD1A-7DFD-A633-733E634A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38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AAA2B-5609-DC53-3642-B0E14B058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B11D44-EF41-D28E-3F68-F0F062CF1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AB3CD6-B193-ACC4-17DD-1A836E97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E77051-19EF-ED79-A8AE-60756694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7F2141-BDED-10B7-640B-022DDE8D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44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3A0E7A-4631-D669-596D-C05B419AC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8EE6E0-92FB-E524-2C7D-10DAB64A5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C3E123-2EC7-60C3-4A73-A24549BB1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C4B891-71B0-29EA-8FEA-D3EE7FE88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72E7FC-E601-9455-8A09-9325FF28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325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DE23-A63A-4B50-A046-3AAA76CC4D5D}" type="datetime1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A998-763B-437E-8784-8DADE9BE55C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808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699C6-6167-B96D-F3D1-E2D9F5DC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>
            <a:lvl1pPr>
              <a:defRPr>
                <a:solidFill>
                  <a:srgbClr val="0B233F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551148-3B9E-2584-F9B3-135A7F3D5FF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7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95C0E7-FF09-72EB-4332-D1E0696D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2A6B57-AA43-4631-95E9-FB032EF4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F32F89-74CA-CE09-5F5E-6CB29B30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0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8F116-B2BC-A486-0906-778006F7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C234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2DE913-D2E5-F52F-845B-95FC8513B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solidFill>
            <a:schemeClr val="bg1">
              <a:alpha val="18000"/>
            </a:schemeClr>
          </a:solidFill>
        </p:spPr>
        <p:txBody>
          <a:bodyPr/>
          <a:lstStyle>
            <a:lvl1pPr marL="0" indent="0">
              <a:buNone/>
              <a:defRPr sz="2400">
                <a:solidFill>
                  <a:srgbClr val="0C23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284E4B-2476-CE2C-5D5B-52770AB7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E8FECE-A252-D22F-B9AB-2CE7F045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C55A3C-28BE-F91F-5D4F-9EF769A4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43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8283A-799D-3223-274E-990E9337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>
            <a:lvl1pPr>
              <a:defRPr>
                <a:solidFill>
                  <a:srgbClr val="0C234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FEF5CC-E4D5-A79A-3435-837AEE2B3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1B75CC1-321C-46F2-D1B8-2F31DD1EF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88104CB-EEFA-FB6F-1D8F-63FF2F93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150189-76E6-804A-A58D-17C3A5F4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42C353-D14E-B424-AD59-919347BD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94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56F9-70ED-764B-A60E-7CD502AF5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661377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001727-529D-7DD8-EF63-1CBF92949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869AC5-8F8A-5BE4-459E-CD26B47A2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D0BBFE8-D50B-F5E5-380F-26FA4FEC8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30F9F57-9CB9-3ED1-75ED-05B2327C4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8E6E5DF-B7CA-BB69-409D-3F9962E7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0AE13A9-0CBA-EB1C-C4D3-BD14ECD3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5FE3474-0686-8F78-335B-E66B5453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00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18340-868C-2C34-0C49-BF0993DD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CFE7F4-8F6C-7C93-EA5D-65700B57F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F3D936A-693B-5491-0B53-45ACE1DF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3A97424-DA7A-57F0-439E-D66424AD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71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D399CD9-0248-BD48-19E3-DBFD5B92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6D5284F-E431-EC75-38EA-6E90314A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9E294A-FF84-7728-64A4-82287D146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24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5F9F54-0B1E-07C2-42C6-0A796A20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FD64FB-F5EF-7FBF-2DD0-AEBEB8D61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D8ED09-AA1E-267C-629B-5653A4488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D459DF-CF82-39F2-9F2C-10B19463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C91952-D97B-6D3C-6F0D-CE7DB9B3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90E08B-F15B-8D83-1BA8-D0AB35A7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00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E4DD7-F45D-0CCC-9C1A-2B5BB6C5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246B81C-79D7-92D4-8BFD-91811F9D7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24B409-3477-CDFF-0D71-CC6CD7481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1D01DA-BCB4-0F14-8F03-9CECA7EC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0989F1-9D25-73D7-28CC-34B35F9A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3EF11E-E18C-0021-4BFD-5C66863D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79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45E10AE-DE31-7BFB-3D98-6E0E01A1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9F0DD0-A071-F5B8-70EA-4D5B0039F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0B94AE-054E-E6E3-B08D-3C524D9E7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2742E-872B-CD29-F097-B8FB9626B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42C15F-A720-A04D-F684-267B334B6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70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234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>
            <a:normAutofit/>
          </a:bodyPr>
          <a:lstStyle/>
          <a:p>
            <a:r>
              <a:rPr lang="pt-BR" sz="4000" b="0" i="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 </a:t>
            </a:r>
            <a:r>
              <a:rPr lang="pt-BR" sz="4000" b="1" i="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PERSPECTIVAS TEÓRICAS APÓS O JULGAMENTO DA ADI 2.446 PELO STF</a:t>
            </a:r>
            <a:br>
              <a:rPr lang="pt-BR" sz="4000" b="0" i="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</a:br>
            <a:endParaRPr lang="pt-BR" sz="4000" b="0" i="0" dirty="0">
              <a:solidFill>
                <a:schemeClr val="accent1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0103"/>
            <a:ext cx="9144000" cy="1655762"/>
          </a:xfrm>
        </p:spPr>
        <p:txBody>
          <a:bodyPr>
            <a:normAutofit/>
          </a:bodyPr>
          <a:lstStyle/>
          <a:p>
            <a:r>
              <a:rPr lang="pt-BR" sz="3600" b="1" i="0" dirty="0">
                <a:solidFill>
                  <a:schemeClr val="accent1">
                    <a:lumMod val="50000"/>
                  </a:schemeClr>
                </a:solidFill>
                <a:effectLst/>
              </a:rPr>
              <a:t>Luís Flávio Neto</a:t>
            </a:r>
            <a:br>
              <a:rPr lang="pt-BR" sz="8000" b="0" i="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endParaRPr lang="pt-BR" sz="3600" b="1" i="1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28A776E-F11D-19A2-B10A-00ADC2D1A8A2}"/>
              </a:ext>
            </a:extLst>
          </p:cNvPr>
          <p:cNvSpPr txBox="1"/>
          <p:nvPr/>
        </p:nvSpPr>
        <p:spPr>
          <a:xfrm>
            <a:off x="1524000" y="4708604"/>
            <a:ext cx="9144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b="0" i="1" dirty="0">
                <a:solidFill>
                  <a:srgbClr val="222222"/>
                </a:solidFill>
                <a:effectLst/>
              </a:rPr>
              <a:t>Mestre e </a:t>
            </a:r>
            <a:r>
              <a:rPr lang="pt-BR" sz="2200" i="1" dirty="0">
                <a:solidFill>
                  <a:srgbClr val="222222"/>
                </a:solidFill>
              </a:rPr>
              <a:t>D</a:t>
            </a:r>
            <a:r>
              <a:rPr lang="pt-BR" sz="2200" b="0" i="1" dirty="0">
                <a:solidFill>
                  <a:srgbClr val="222222"/>
                </a:solidFill>
                <a:effectLst/>
              </a:rPr>
              <a:t>outor USP, </a:t>
            </a:r>
            <a:r>
              <a:rPr lang="pt-BR" sz="2200" b="0" i="1" dirty="0" err="1">
                <a:solidFill>
                  <a:srgbClr val="222222"/>
                </a:solidFill>
                <a:effectLst/>
              </a:rPr>
              <a:t>Postdoctoral</a:t>
            </a:r>
            <a:r>
              <a:rPr lang="pt-BR" sz="2200" b="0" i="1" dirty="0">
                <a:solidFill>
                  <a:srgbClr val="222222"/>
                </a:solidFill>
                <a:effectLst/>
              </a:rPr>
              <a:t> </a:t>
            </a:r>
            <a:r>
              <a:rPr lang="pt-BR" sz="2200" b="0" i="1" dirty="0" err="1">
                <a:solidFill>
                  <a:srgbClr val="222222"/>
                </a:solidFill>
                <a:effectLst/>
              </a:rPr>
              <a:t>Research</a:t>
            </a:r>
            <a:r>
              <a:rPr lang="pt-BR" sz="2200" b="0" i="1" dirty="0">
                <a:solidFill>
                  <a:srgbClr val="222222"/>
                </a:solidFill>
                <a:effectLst/>
              </a:rPr>
              <a:t> Fellow IBFD (Holanda), Advogado, Sócio do KLA Advogados. Diretor e Coordenador do Mestrado do IBDT.</a:t>
            </a:r>
          </a:p>
          <a:p>
            <a:pPr algn="ctr"/>
            <a:r>
              <a:rPr lang="pt-BR" sz="2200" b="0" i="1" dirty="0">
                <a:solidFill>
                  <a:srgbClr val="222222"/>
                </a:solidFill>
                <a:effectLst/>
              </a:rPr>
              <a:t>Professor IBET</a:t>
            </a:r>
            <a:endParaRPr lang="pt-BR" sz="2200" b="1" i="1" dirty="0">
              <a:solidFill>
                <a:srgbClr val="0C2342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2904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76A13039-6473-FBD9-0185-4617897CC930}"/>
              </a:ext>
            </a:extLst>
          </p:cNvPr>
          <p:cNvSpPr/>
          <p:nvPr/>
        </p:nvSpPr>
        <p:spPr>
          <a:xfrm>
            <a:off x="235688" y="3347709"/>
            <a:ext cx="11720624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/>
              <a:t>“</a:t>
            </a:r>
            <a:r>
              <a:rPr lang="pt-BR" sz="2300" b="1" dirty="0"/>
              <a:t>9. De se anotar que </a:t>
            </a:r>
            <a:r>
              <a:rPr lang="pt-BR" sz="2300" b="1" dirty="0">
                <a:solidFill>
                  <a:schemeClr val="bg1"/>
                </a:solidFill>
                <a:highlight>
                  <a:srgbClr val="FF7503"/>
                </a:highlight>
              </a:rPr>
              <a:t>elisão fiscal difere da evasão fiscal</a:t>
            </a:r>
            <a:r>
              <a:rPr lang="pt-BR" sz="2300" b="1" dirty="0"/>
              <a:t>. Enquanto na primeira há diminuição lícita dos valores tributários devidos pois o contribuinte evita relação jurídica que faria nascer obrigação tributária, na segunda, o contribuinte atua de forma a ocultar fato gerador</a:t>
            </a:r>
          </a:p>
          <a:p>
            <a:r>
              <a:rPr lang="pt-BR" sz="2300" b="1" dirty="0"/>
              <a:t>materializado para omitir-se ao pagamento da obrigação tributária</a:t>
            </a:r>
          </a:p>
          <a:p>
            <a:r>
              <a:rPr lang="pt-BR" sz="2300" b="1" dirty="0"/>
              <a:t>devida.</a:t>
            </a:r>
          </a:p>
          <a:p>
            <a:endParaRPr lang="pt-BR" sz="1600" b="1" dirty="0"/>
          </a:p>
          <a:p>
            <a:r>
              <a:rPr lang="en-US" sz="2300" b="1" dirty="0"/>
              <a:t>A </a:t>
            </a:r>
            <a:r>
              <a:rPr lang="en-US" sz="2300" b="1" dirty="0" err="1"/>
              <a:t>despeito</a:t>
            </a:r>
            <a:r>
              <a:rPr lang="en-US" sz="2300" b="1" dirty="0"/>
              <a:t> dos </a:t>
            </a:r>
            <a:r>
              <a:rPr lang="en-US" sz="2300" b="1" dirty="0" err="1"/>
              <a:t>alegados</a:t>
            </a:r>
            <a:r>
              <a:rPr lang="en-US" sz="2300" b="1" dirty="0"/>
              <a:t> </a:t>
            </a:r>
            <a:r>
              <a:rPr lang="en-US" sz="2300" b="1" dirty="0" err="1"/>
              <a:t>motivos</a:t>
            </a:r>
            <a:r>
              <a:rPr lang="en-US" sz="2300" b="1" dirty="0"/>
              <a:t> que </a:t>
            </a:r>
            <a:r>
              <a:rPr lang="en-US" sz="2300" b="1" dirty="0" err="1"/>
              <a:t>resultaram</a:t>
            </a:r>
            <a:r>
              <a:rPr lang="en-US" sz="2300" b="1" dirty="0"/>
              <a:t> </a:t>
            </a:r>
            <a:r>
              <a:rPr lang="en-US" sz="2300" b="1" dirty="0" err="1"/>
              <a:t>na</a:t>
            </a:r>
            <a:r>
              <a:rPr lang="en-US" sz="2300" b="1" dirty="0"/>
              <a:t> </a:t>
            </a:r>
            <a:r>
              <a:rPr lang="en-US" sz="2300" b="1" dirty="0" err="1"/>
              <a:t>inclusão</a:t>
            </a:r>
            <a:r>
              <a:rPr lang="en-US" sz="2300" b="1" dirty="0"/>
              <a:t> do </a:t>
            </a:r>
            <a:r>
              <a:rPr lang="en-US" sz="2300" b="1" dirty="0" err="1"/>
              <a:t>parágrafo</a:t>
            </a:r>
            <a:r>
              <a:rPr lang="en-US" sz="2300" b="1" dirty="0"/>
              <a:t> </a:t>
            </a:r>
            <a:r>
              <a:rPr lang="en-US" sz="2300" b="1" dirty="0" err="1"/>
              <a:t>único</a:t>
            </a:r>
            <a:r>
              <a:rPr lang="en-US" sz="2300" b="1" dirty="0"/>
              <a:t> </a:t>
            </a:r>
            <a:r>
              <a:rPr lang="en-US" sz="2300" b="1" dirty="0" err="1"/>
              <a:t>ao</a:t>
            </a:r>
            <a:r>
              <a:rPr lang="en-US" sz="2300" b="1" dirty="0"/>
              <a:t> art. 116 do CTN, a </a:t>
            </a:r>
            <a:r>
              <a:rPr lang="en-US" sz="2300" b="1" dirty="0" err="1"/>
              <a:t>denominação</a:t>
            </a:r>
            <a:r>
              <a:rPr lang="en-US" sz="2300" b="1" dirty="0"/>
              <a:t> “</a:t>
            </a:r>
            <a:r>
              <a:rPr lang="en-US" sz="2300" b="1" dirty="0" err="1"/>
              <a:t>norma</a:t>
            </a:r>
            <a:r>
              <a:rPr lang="en-US" sz="2300" b="1" dirty="0"/>
              <a:t> </a:t>
            </a:r>
            <a:r>
              <a:rPr lang="en-US" sz="2300" b="1" dirty="0" err="1"/>
              <a:t>antielisão</a:t>
            </a:r>
            <a:r>
              <a:rPr lang="en-US" sz="2300" b="1" dirty="0"/>
              <a:t>” é de ser </a:t>
            </a:r>
            <a:r>
              <a:rPr lang="en-US" sz="2300" b="1" dirty="0" err="1"/>
              <a:t>tida</a:t>
            </a:r>
            <a:r>
              <a:rPr lang="en-US" sz="2300" b="1" dirty="0"/>
              <a:t> </a:t>
            </a:r>
            <a:r>
              <a:rPr lang="en-US" sz="2300" b="1" dirty="0" err="1"/>
              <a:t>como</a:t>
            </a:r>
            <a:r>
              <a:rPr lang="en-US" sz="2300" b="1" dirty="0"/>
              <a:t> </a:t>
            </a:r>
            <a:r>
              <a:rPr lang="en-US" sz="2300" b="1" dirty="0" err="1"/>
              <a:t>inapropriada</a:t>
            </a:r>
            <a:r>
              <a:rPr lang="en-US" sz="2300" b="1" dirty="0">
                <a:solidFill>
                  <a:schemeClr val="bg1"/>
                </a:solidFill>
                <a:highlight>
                  <a:srgbClr val="FF7503"/>
                </a:highlight>
              </a:rPr>
              <a:t>, </a:t>
            </a:r>
            <a:r>
              <a:rPr lang="en-US" sz="2300" b="1" dirty="0" err="1">
                <a:solidFill>
                  <a:schemeClr val="bg1"/>
                </a:solidFill>
                <a:highlight>
                  <a:srgbClr val="FF7503"/>
                </a:highlight>
              </a:rPr>
              <a:t>cuidando</a:t>
            </a:r>
            <a:r>
              <a:rPr lang="en-US" sz="2300" b="1" dirty="0">
                <a:solidFill>
                  <a:schemeClr val="bg1"/>
                </a:solidFill>
                <a:highlight>
                  <a:srgbClr val="FF7503"/>
                </a:highlight>
              </a:rPr>
              <a:t> o </a:t>
            </a:r>
            <a:r>
              <a:rPr lang="en-US" sz="2300" b="1" dirty="0" err="1">
                <a:solidFill>
                  <a:schemeClr val="bg1"/>
                </a:solidFill>
                <a:highlight>
                  <a:srgbClr val="FF7503"/>
                </a:highlight>
              </a:rPr>
              <a:t>dispositivo</a:t>
            </a:r>
            <a:r>
              <a:rPr lang="en-US" sz="2300" b="1" dirty="0">
                <a:solidFill>
                  <a:schemeClr val="bg1"/>
                </a:solidFill>
                <a:highlight>
                  <a:srgbClr val="FF7503"/>
                </a:highlight>
              </a:rPr>
              <a:t> de </a:t>
            </a:r>
            <a:r>
              <a:rPr lang="en-US" sz="2300" b="1" dirty="0" err="1">
                <a:solidFill>
                  <a:schemeClr val="bg1"/>
                </a:solidFill>
                <a:highlight>
                  <a:srgbClr val="FF7503"/>
                </a:highlight>
              </a:rPr>
              <a:t>questão</a:t>
            </a:r>
            <a:r>
              <a:rPr lang="en-US" sz="2300" b="1" dirty="0">
                <a:solidFill>
                  <a:schemeClr val="bg1"/>
                </a:solidFill>
                <a:highlight>
                  <a:srgbClr val="FF7503"/>
                </a:highlight>
              </a:rPr>
              <a:t> de </a:t>
            </a:r>
            <a:r>
              <a:rPr lang="en-US" sz="2300" b="1" dirty="0" err="1">
                <a:solidFill>
                  <a:schemeClr val="bg1"/>
                </a:solidFill>
                <a:highlight>
                  <a:srgbClr val="FF7503"/>
                </a:highlight>
              </a:rPr>
              <a:t>norma</a:t>
            </a:r>
            <a:r>
              <a:rPr lang="en-US" sz="2300" b="1" dirty="0">
                <a:solidFill>
                  <a:schemeClr val="bg1"/>
                </a:solidFill>
                <a:highlight>
                  <a:srgbClr val="FF7503"/>
                </a:highlight>
              </a:rPr>
              <a:t> de </a:t>
            </a:r>
            <a:r>
              <a:rPr lang="en-US" sz="2300" b="1" dirty="0" err="1">
                <a:solidFill>
                  <a:schemeClr val="bg1"/>
                </a:solidFill>
                <a:highlight>
                  <a:srgbClr val="FF7503"/>
                </a:highlight>
              </a:rPr>
              <a:t>combate</a:t>
            </a:r>
            <a:r>
              <a:rPr lang="en-US" sz="2300" b="1" dirty="0">
                <a:solidFill>
                  <a:schemeClr val="bg1"/>
                </a:solidFill>
                <a:highlight>
                  <a:srgbClr val="FF7503"/>
                </a:highlight>
              </a:rPr>
              <a:t> à </a:t>
            </a:r>
            <a:r>
              <a:rPr lang="en-US" sz="2300" b="1" dirty="0" err="1">
                <a:solidFill>
                  <a:schemeClr val="bg1"/>
                </a:solidFill>
                <a:highlight>
                  <a:srgbClr val="FF7503"/>
                </a:highlight>
              </a:rPr>
              <a:t>evasão</a:t>
            </a:r>
            <a:r>
              <a:rPr lang="en-US" sz="2300" b="1" dirty="0">
                <a:solidFill>
                  <a:schemeClr val="bg1"/>
                </a:solidFill>
                <a:highlight>
                  <a:srgbClr val="FF7503"/>
                </a:highlight>
              </a:rPr>
              <a:t> fiscal</a:t>
            </a:r>
            <a:r>
              <a:rPr lang="en-US" sz="2300" b="1" dirty="0"/>
              <a:t>.”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9981BB3-378D-8AE5-07E5-DA1219448347}"/>
              </a:ext>
            </a:extLst>
          </p:cNvPr>
          <p:cNvSpPr txBox="1"/>
          <p:nvPr/>
        </p:nvSpPr>
        <p:spPr>
          <a:xfrm>
            <a:off x="3367648" y="1421549"/>
            <a:ext cx="5163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7703"/>
                </a:solidFill>
              </a:rPr>
              <a:t>SUPREMO TRIBUNAL FEDERAL</a:t>
            </a:r>
          </a:p>
          <a:p>
            <a:pPr algn="ctr"/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ADI 2446 </a:t>
            </a:r>
          </a:p>
          <a:p>
            <a:pPr algn="ctr"/>
            <a:r>
              <a:rPr lang="pt-BR" sz="2800" b="1" dirty="0">
                <a:solidFill>
                  <a:srgbClr val="FF7703"/>
                </a:solidFill>
              </a:rPr>
              <a:t>VOTO DA MIN. CARMEN LÚCIA:</a:t>
            </a:r>
          </a:p>
        </p:txBody>
      </p:sp>
      <p:sp>
        <p:nvSpPr>
          <p:cNvPr id="4" name="Oval 13">
            <a:extLst>
              <a:ext uri="{FF2B5EF4-FFF2-40B4-BE49-F238E27FC236}">
                <a16:creationId xmlns:a16="http://schemas.microsoft.com/office/drawing/2014/main" id="{4CD47675-4726-7805-EF18-4F547EA94DBF}"/>
              </a:ext>
            </a:extLst>
          </p:cNvPr>
          <p:cNvSpPr/>
          <p:nvPr/>
        </p:nvSpPr>
        <p:spPr>
          <a:xfrm>
            <a:off x="9169908" y="976023"/>
            <a:ext cx="2301205" cy="2276049"/>
          </a:xfrm>
          <a:prstGeom prst="ellipse">
            <a:avLst/>
          </a:prstGeom>
          <a:solidFill>
            <a:srgbClr val="9BBB59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  <a:ea typeface=""/>
              <a:cs typeface=""/>
            </a:endParaRPr>
          </a:p>
        </p:txBody>
      </p:sp>
      <p:sp>
        <p:nvSpPr>
          <p:cNvPr id="5" name="Oval 14">
            <a:extLst>
              <a:ext uri="{FF2B5EF4-FFF2-40B4-BE49-F238E27FC236}">
                <a16:creationId xmlns:a16="http://schemas.microsoft.com/office/drawing/2014/main" id="{D480EAD4-A90C-1316-DDC6-861FF224F9C3}"/>
              </a:ext>
            </a:extLst>
          </p:cNvPr>
          <p:cNvSpPr/>
          <p:nvPr/>
        </p:nvSpPr>
        <p:spPr>
          <a:xfrm>
            <a:off x="9403825" y="1219023"/>
            <a:ext cx="1796903" cy="1821889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  <a:ea typeface=""/>
              <a:cs typeface=""/>
            </a:endParaRPr>
          </a:p>
        </p:txBody>
      </p:sp>
      <p:sp>
        <p:nvSpPr>
          <p:cNvPr id="6" name="Oval 16">
            <a:extLst>
              <a:ext uri="{FF2B5EF4-FFF2-40B4-BE49-F238E27FC236}">
                <a16:creationId xmlns:a16="http://schemas.microsoft.com/office/drawing/2014/main" id="{91099293-A97E-A0F1-A611-FC62BE219D26}"/>
              </a:ext>
            </a:extLst>
          </p:cNvPr>
          <p:cNvSpPr/>
          <p:nvPr/>
        </p:nvSpPr>
        <p:spPr>
          <a:xfrm>
            <a:off x="9965947" y="1775237"/>
            <a:ext cx="739102" cy="723458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2712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77771364-96B8-5B46-B51B-AA8408B581F5}"/>
              </a:ext>
            </a:extLst>
          </p:cNvPr>
          <p:cNvSpPr txBox="1"/>
          <p:nvPr/>
        </p:nvSpPr>
        <p:spPr>
          <a:xfrm>
            <a:off x="3356101" y="1889607"/>
            <a:ext cx="5163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7703"/>
                </a:solidFill>
              </a:rPr>
              <a:t>SUPREMO TRIBUNAL FEDERAL</a:t>
            </a:r>
          </a:p>
          <a:p>
            <a:pPr algn="ctr"/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ADI 2446 </a:t>
            </a:r>
          </a:p>
          <a:p>
            <a:pPr algn="ctr"/>
            <a:r>
              <a:rPr lang="pt-BR" sz="2800" b="1" dirty="0">
                <a:solidFill>
                  <a:srgbClr val="FF7703"/>
                </a:solidFill>
              </a:rPr>
              <a:t>VOTO DA MIN. CARMEN LÚCIA:</a:t>
            </a:r>
          </a:p>
        </p:txBody>
      </p:sp>
      <p:sp>
        <p:nvSpPr>
          <p:cNvPr id="8" name="Oval 13">
            <a:extLst>
              <a:ext uri="{FF2B5EF4-FFF2-40B4-BE49-F238E27FC236}">
                <a16:creationId xmlns:a16="http://schemas.microsoft.com/office/drawing/2014/main" id="{3D82DECE-0248-0441-BDA1-E1E6EB553394}"/>
              </a:ext>
            </a:extLst>
          </p:cNvPr>
          <p:cNvSpPr/>
          <p:nvPr/>
        </p:nvSpPr>
        <p:spPr>
          <a:xfrm>
            <a:off x="8954101" y="1381978"/>
            <a:ext cx="2884716" cy="2715422"/>
          </a:xfrm>
          <a:prstGeom prst="ellipse">
            <a:avLst/>
          </a:prstGeom>
          <a:solidFill>
            <a:srgbClr val="9BBB59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  <a:ea typeface=""/>
              <a:cs typeface=""/>
            </a:endParaRPr>
          </a:p>
        </p:txBody>
      </p:sp>
      <p:sp>
        <p:nvSpPr>
          <p:cNvPr id="9" name="Oval 14">
            <a:extLst>
              <a:ext uri="{FF2B5EF4-FFF2-40B4-BE49-F238E27FC236}">
                <a16:creationId xmlns:a16="http://schemas.microsoft.com/office/drawing/2014/main" id="{6AEE2793-D188-E841-BB84-5D12FBF371DE}"/>
              </a:ext>
            </a:extLst>
          </p:cNvPr>
          <p:cNvSpPr/>
          <p:nvPr/>
        </p:nvSpPr>
        <p:spPr>
          <a:xfrm>
            <a:off x="9263609" y="1637971"/>
            <a:ext cx="2289926" cy="2190500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  <a:ea typeface=""/>
              <a:cs typeface=""/>
            </a:endParaRPr>
          </a:p>
        </p:txBody>
      </p:sp>
      <p:sp>
        <p:nvSpPr>
          <p:cNvPr id="10" name="Oval 16">
            <a:extLst>
              <a:ext uri="{FF2B5EF4-FFF2-40B4-BE49-F238E27FC236}">
                <a16:creationId xmlns:a16="http://schemas.microsoft.com/office/drawing/2014/main" id="{DF0126FA-B721-F948-BDB9-DF0C507EC54E}"/>
              </a:ext>
            </a:extLst>
          </p:cNvPr>
          <p:cNvSpPr/>
          <p:nvPr/>
        </p:nvSpPr>
        <p:spPr>
          <a:xfrm>
            <a:off x="10007296" y="2381921"/>
            <a:ext cx="802551" cy="80298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  <a:ea typeface=""/>
              <a:cs typeface="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5288DD3-C4EB-C98F-A868-06962031461F}"/>
              </a:ext>
            </a:extLst>
          </p:cNvPr>
          <p:cNvSpPr txBox="1"/>
          <p:nvPr/>
        </p:nvSpPr>
        <p:spPr>
          <a:xfrm>
            <a:off x="257490" y="4201423"/>
            <a:ext cx="1193451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800" b="0" i="0" u="none" strike="noStrike" baseline="0" dirty="0"/>
              <a:t>“</a:t>
            </a:r>
            <a:r>
              <a:rPr lang="pt-BR" sz="2800" b="0" i="0" u="none" strike="noStrike" baseline="0" dirty="0">
                <a:solidFill>
                  <a:schemeClr val="bg1"/>
                </a:solidFill>
                <a:highlight>
                  <a:srgbClr val="FF7503"/>
                </a:highlight>
              </a:rPr>
              <a:t>A plena eficácia da norma depende de lei ordinária</a:t>
            </a:r>
            <a:r>
              <a:rPr lang="pt-BR" sz="2800" dirty="0"/>
              <a:t> para </a:t>
            </a:r>
            <a:r>
              <a:rPr lang="pt-BR" sz="2800" b="0" i="0" u="none" strike="noStrike" baseline="0" dirty="0"/>
              <a:t>estabelecer</a:t>
            </a:r>
          </a:p>
          <a:p>
            <a:pPr algn="l"/>
            <a:r>
              <a:rPr lang="pt-BR" sz="2800" b="0" i="0" u="none" strike="noStrike" baseline="0" dirty="0"/>
              <a:t>procedimentos a serem seguidos.</a:t>
            </a:r>
          </a:p>
          <a:p>
            <a:pPr algn="l"/>
            <a:r>
              <a:rPr lang="pt-BR" sz="2800" b="0" i="0" u="none" strike="noStrike" baseline="0" dirty="0"/>
              <a:t>(...)</a:t>
            </a:r>
          </a:p>
          <a:p>
            <a:pPr algn="l"/>
            <a:r>
              <a:rPr lang="pt-BR" sz="2800" b="0" i="0" u="none" strike="noStrike" baseline="0" dirty="0"/>
              <a:t>Assim, </a:t>
            </a:r>
            <a:r>
              <a:rPr lang="pt-BR" sz="2800" b="0" i="0" u="none" strike="noStrike" baseline="0" dirty="0">
                <a:solidFill>
                  <a:schemeClr val="bg1"/>
                </a:solidFill>
                <a:highlight>
                  <a:srgbClr val="FF7503"/>
                </a:highlight>
              </a:rPr>
              <a:t>o parágrafo único do art. 116 do Código Tributário Nacional pende, ainda hoje, de regulamentação</a:t>
            </a:r>
            <a:r>
              <a:rPr lang="pt-BR" sz="2800" b="0" i="0" u="none" strike="noStrike" baseline="0" dirty="0"/>
              <a:t>.”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58367934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4DD418D-FE3E-3B10-A8FC-4E85D104A2E1}"/>
              </a:ext>
            </a:extLst>
          </p:cNvPr>
          <p:cNvSpPr txBox="1"/>
          <p:nvPr/>
        </p:nvSpPr>
        <p:spPr>
          <a:xfrm>
            <a:off x="1132196" y="2652792"/>
            <a:ext cx="736038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 err="1">
                <a:solidFill>
                  <a:schemeClr val="bg1"/>
                </a:solidFill>
                <a:highlight>
                  <a:srgbClr val="FF7503"/>
                </a:highlight>
              </a:rPr>
              <a:t>Cármen</a:t>
            </a:r>
            <a:r>
              <a:rPr lang="pt-BR" sz="2400" b="1" dirty="0">
                <a:solidFill>
                  <a:schemeClr val="bg1"/>
                </a:solidFill>
                <a:highlight>
                  <a:srgbClr val="FF7503"/>
                </a:highlight>
              </a:rPr>
              <a:t> Lúcia (Relatora) </a:t>
            </a:r>
          </a:p>
          <a:p>
            <a:pPr algn="l"/>
            <a:r>
              <a:rPr lang="pt-BR" sz="2400" b="0" i="0" u="none" strike="noStrike" baseline="0" dirty="0"/>
              <a:t>Luiz Fux (Presidente)</a:t>
            </a:r>
          </a:p>
          <a:p>
            <a:pPr algn="l"/>
            <a:r>
              <a:rPr lang="pt-BR" sz="2400" b="0" i="0" u="none" strike="noStrike" baseline="0" dirty="0"/>
              <a:t>Gilmar Mendes</a:t>
            </a:r>
          </a:p>
          <a:p>
            <a:pPr algn="l"/>
            <a:r>
              <a:rPr lang="pt-BR" sz="2400" b="0" i="0" u="none" strike="noStrike" baseline="0" dirty="0"/>
              <a:t>Dias Toffoli</a:t>
            </a:r>
          </a:p>
          <a:p>
            <a:pPr algn="l"/>
            <a:r>
              <a:rPr lang="pt-BR" sz="2400" b="0" i="0" u="none" strike="noStrike" baseline="0" dirty="0"/>
              <a:t>Rosa Weber</a:t>
            </a:r>
          </a:p>
          <a:p>
            <a:pPr algn="l"/>
            <a:r>
              <a:rPr lang="pt-BR" sz="2400" b="0" i="0" u="none" strike="noStrike" baseline="0" dirty="0"/>
              <a:t>Roberto Barroso </a:t>
            </a:r>
          </a:p>
          <a:p>
            <a:pPr algn="l"/>
            <a:r>
              <a:rPr lang="pt-BR" sz="2400" b="0" i="0" u="none" strike="noStrike" baseline="0" dirty="0"/>
              <a:t>Edson Fachin</a:t>
            </a:r>
          </a:p>
          <a:p>
            <a:pPr algn="l"/>
            <a:r>
              <a:rPr lang="pt-BR" sz="2400" b="0" i="0" u="none" strike="noStrike" baseline="0" dirty="0"/>
              <a:t>Nunes Marques</a:t>
            </a:r>
          </a:p>
          <a:p>
            <a:pPr algn="l"/>
            <a:r>
              <a:rPr lang="pt-BR" sz="2400" b="0" i="0" u="none" strike="noStrike" baseline="0" dirty="0"/>
              <a:t>* Marco Aurélio</a:t>
            </a:r>
          </a:p>
          <a:p>
            <a:pPr algn="l"/>
            <a:endParaRPr lang="pt-BR" sz="2400" b="0" i="0" u="none" strike="noStrike" baseline="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6233E5A-E93A-1CDB-FC74-D2932BD81984}"/>
              </a:ext>
            </a:extLst>
          </p:cNvPr>
          <p:cNvSpPr txBox="1"/>
          <p:nvPr/>
        </p:nvSpPr>
        <p:spPr>
          <a:xfrm>
            <a:off x="6928189" y="2652792"/>
            <a:ext cx="64380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400" b="0" i="0" u="none" strike="noStrike" baseline="0" dirty="0">
                <a:solidFill>
                  <a:schemeClr val="bg1"/>
                </a:solidFill>
                <a:highlight>
                  <a:srgbClr val="FF7503"/>
                </a:highlight>
              </a:rPr>
              <a:t>Ricardo Lewandowski</a:t>
            </a:r>
          </a:p>
          <a:p>
            <a:pPr algn="l"/>
            <a:r>
              <a:rPr lang="pt-BR" sz="2400" b="0" i="0" u="none" strike="noStrike" baseline="0" dirty="0"/>
              <a:t>Alexandre de Moraes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3D2CF857-520B-5BA3-310D-A0D669592936}"/>
              </a:ext>
            </a:extLst>
          </p:cNvPr>
          <p:cNvCxnSpPr>
            <a:cxnSpLocks/>
          </p:cNvCxnSpPr>
          <p:nvPr/>
        </p:nvCxnSpPr>
        <p:spPr>
          <a:xfrm>
            <a:off x="6096000" y="1725565"/>
            <a:ext cx="121186" cy="4503593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696FDA15-A1C5-F682-1B4F-88C3BE2532F9}"/>
              </a:ext>
            </a:extLst>
          </p:cNvPr>
          <p:cNvSpPr/>
          <p:nvPr/>
        </p:nvSpPr>
        <p:spPr>
          <a:xfrm>
            <a:off x="697735" y="1602571"/>
            <a:ext cx="4946574" cy="804231"/>
          </a:xfrm>
          <a:prstGeom prst="roundRect">
            <a:avLst/>
          </a:prstGeom>
          <a:solidFill>
            <a:srgbClr val="FF77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CONSTITUCIONALIDADE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E4B2B426-085D-E7BD-0EE8-9905FCA1A3E1}"/>
              </a:ext>
            </a:extLst>
          </p:cNvPr>
          <p:cNvSpPr/>
          <p:nvPr/>
        </p:nvSpPr>
        <p:spPr>
          <a:xfrm>
            <a:off x="6611956" y="1602570"/>
            <a:ext cx="4946574" cy="8042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INCONSTITUCIONALIDADE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05C6F940-5CE6-7A6C-6630-BB14DE697995}"/>
              </a:ext>
            </a:extLst>
          </p:cNvPr>
          <p:cNvSpPr txBox="1"/>
          <p:nvPr/>
        </p:nvSpPr>
        <p:spPr>
          <a:xfrm>
            <a:off x="2514516" y="956355"/>
            <a:ext cx="716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7703"/>
                </a:solidFill>
              </a:rPr>
              <a:t>SUPREMO TRIBUNAL FEDERAL. </a:t>
            </a:r>
            <a:r>
              <a:rPr lang="pt-BR" sz="2800" b="1" dirty="0">
                <a:solidFill>
                  <a:schemeClr val="bg1">
                    <a:lumMod val="50000"/>
                  </a:schemeClr>
                </a:solidFill>
              </a:rPr>
              <a:t>ADI 2446.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E799EE1-2C3C-D030-77D5-D3966B5CAE07}"/>
              </a:ext>
            </a:extLst>
          </p:cNvPr>
          <p:cNvSpPr txBox="1"/>
          <p:nvPr/>
        </p:nvSpPr>
        <p:spPr>
          <a:xfrm>
            <a:off x="142045" y="6149135"/>
            <a:ext cx="113411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 dirty="0"/>
              <a:t>* André Mendonça não votou, </a:t>
            </a:r>
            <a:r>
              <a:rPr lang="pt-BR" sz="1800" dirty="0"/>
              <a:t>pois </a:t>
            </a:r>
            <a:r>
              <a:rPr lang="pt-BR" sz="1800" b="0" i="0" u="none" strike="noStrike" baseline="0" dirty="0"/>
              <a:t>sucedeu Marco Aurélio.</a:t>
            </a:r>
          </a:p>
        </p:txBody>
      </p:sp>
    </p:spTree>
    <p:extLst>
      <p:ext uri="{BB962C8B-B14F-4D97-AF65-F5344CB8AC3E}">
        <p14:creationId xmlns:p14="http://schemas.microsoft.com/office/powerpoint/2010/main" val="2858540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37952" y="1833661"/>
            <a:ext cx="10188792" cy="4401205"/>
          </a:xfrm>
          <a:prstGeom prst="rect">
            <a:avLst/>
          </a:prstGeom>
          <a:ln w="76200">
            <a:noFill/>
          </a:ln>
        </p:spPr>
        <p:txBody>
          <a:bodyPr wrap="square">
            <a:spAutoFit/>
          </a:bodyPr>
          <a:lstStyle/>
          <a:p>
            <a:endParaRPr lang="pt-B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Art. 129. </a:t>
            </a:r>
            <a:r>
              <a:rPr lang="pt-BR" sz="2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fins fiscais e previdenciários</a:t>
            </a:r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2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prestação de serviços intelectuais, inclusive os de natureza científica, artística ou cultural, em caráter personalíssimo ou não, com ou sem a designação de quaisquer obrigações a sócios ou empregados da sociedade prestadora de serviços</a:t>
            </a: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, quando por esta realizada, se sujeita tão-somente à legislação aplicável às pessoas jurídicas, sem prejuízo da observância do disposto no art. 50 da Lei nº 10.406, de 10 de janeiro de 2002 - Código Civil.   </a:t>
            </a:r>
          </a:p>
          <a:p>
            <a:endParaRPr 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D9B7A3E-5BE0-4566-F023-56911D06F08C}"/>
              </a:ext>
            </a:extLst>
          </p:cNvPr>
          <p:cNvSpPr txBox="1"/>
          <p:nvPr/>
        </p:nvSpPr>
        <p:spPr>
          <a:xfrm>
            <a:off x="712380" y="1248886"/>
            <a:ext cx="66829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 11.196/2005 (LEI DO BEM)</a:t>
            </a:r>
          </a:p>
        </p:txBody>
      </p:sp>
    </p:spTree>
    <p:extLst>
      <p:ext uri="{BB962C8B-B14F-4D97-AF65-F5344CB8AC3E}">
        <p14:creationId xmlns:p14="http://schemas.microsoft.com/office/powerpoint/2010/main" val="203538302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35DE82A-2E5F-4F94-84C5-2019842F1166}"/>
              </a:ext>
            </a:extLst>
          </p:cNvPr>
          <p:cNvSpPr/>
          <p:nvPr/>
        </p:nvSpPr>
        <p:spPr>
          <a:xfrm>
            <a:off x="57800" y="2207967"/>
            <a:ext cx="12076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EMENTA: AÇÃO DECLARATÓRIA DE CONSTITUCIONALIDADE. REGIME JURÍDICO FISCAL E PREVIDENCIÁRIO APLICÁVEL A PESSOAS JURÍDICAS PRESTADORAS DE SERVIÇOS INTELECTUAIS, INCLUINDO OS DE NATUREZA CIENTÍFICA, ARTÍSTICA E CULTURAL. COMPATIBILIDADE CONSTITUCIONAL. LIVRE INICIATIVA E VALORIZAÇÃO DO TRABALHO. LIBERDADE ECONÔMICA NA DEFINIÇÃO DA ORGANIZAÇÃO EMPRESARIAL. AÇÃO JULGADA PROCEDENTE. </a:t>
            </a:r>
          </a:p>
          <a:p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891" indent="-342891">
              <a:buAutoNum type="arabicPeriod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A comprovação da existência de controvérsia judicial prevista no art. 14 da Lei n. 9.868/1999 demanda o cotejo de decisões judiciais antagônicas sobre a validade constitucional na norma legal. Precedentes. </a:t>
            </a:r>
          </a:p>
          <a:p>
            <a:pPr marL="342891" indent="-342891">
              <a:buAutoNum type="arabicPeriod"/>
            </a:pP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b="1" dirty="0">
                <a:solidFill>
                  <a:schemeClr val="bg1"/>
                </a:solidFill>
                <a:highlight>
                  <a:srgbClr val="FF7503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2. É constitucional a norma inscrita no art. 129 da Lei n. 11.196/2005.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6990F48-7C0E-4BAA-CB54-BB3FFFB1063A}"/>
              </a:ext>
            </a:extLst>
          </p:cNvPr>
          <p:cNvSpPr txBox="1"/>
          <p:nvPr/>
        </p:nvSpPr>
        <p:spPr>
          <a:xfrm>
            <a:off x="57800" y="1131696"/>
            <a:ext cx="83142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SUPREMO TRIBUNAL FEDERAL. </a:t>
            </a:r>
          </a:p>
          <a:p>
            <a:r>
              <a:rPr lang="pt-BR" sz="2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ADC n. 66. Acórdão publicado em 19/03/2021</a:t>
            </a:r>
          </a:p>
        </p:txBody>
      </p:sp>
    </p:spTree>
    <p:extLst>
      <p:ext uri="{BB962C8B-B14F-4D97-AF65-F5344CB8AC3E}">
        <p14:creationId xmlns:p14="http://schemas.microsoft.com/office/powerpoint/2010/main" val="77245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80F92B-07D1-16BD-30D9-ED77C5B3CFA4}"/>
              </a:ext>
            </a:extLst>
          </p:cNvPr>
          <p:cNvSpPr txBox="1"/>
          <p:nvPr/>
        </p:nvSpPr>
        <p:spPr>
          <a:xfrm>
            <a:off x="176171" y="942444"/>
            <a:ext cx="83142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SUPREMO TRIBUNAL FEDERAL. </a:t>
            </a:r>
          </a:p>
          <a:p>
            <a:r>
              <a:rPr lang="pt-BR" sz="2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ADC n. 66. Acórdão publicado em 19/03/2021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8370F1E9-FA4C-94CA-FBCD-4D1686FE3FA9}"/>
              </a:ext>
            </a:extLst>
          </p:cNvPr>
          <p:cNvSpPr txBox="1">
            <a:spLocks/>
          </p:cNvSpPr>
          <p:nvPr/>
        </p:nvSpPr>
        <p:spPr>
          <a:xfrm>
            <a:off x="176171" y="1896551"/>
            <a:ext cx="11839658" cy="43513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pt-BR" sz="2667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Votos pela constitucionalidade do art. 129 da Lei nº 11.196/2005: 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pt-BR" sz="2667" dirty="0">
                <a:latin typeface="Calibri" panose="020F0502020204030204" pitchFamily="34" charset="0"/>
                <a:cs typeface="Calibri" panose="020F0502020204030204" pitchFamily="34" charset="0"/>
              </a:rPr>
              <a:t>Min. </a:t>
            </a:r>
            <a:r>
              <a:rPr lang="pt-BR" sz="2667" dirty="0" err="1">
                <a:latin typeface="Calibri" panose="020F0502020204030204" pitchFamily="34" charset="0"/>
                <a:cs typeface="Calibri" panose="020F0502020204030204" pitchFamily="34" charset="0"/>
              </a:rPr>
              <a:t>Cármen</a:t>
            </a:r>
            <a:r>
              <a:rPr lang="pt-BR" sz="2667" dirty="0">
                <a:latin typeface="Calibri" panose="020F0502020204030204" pitchFamily="34" charset="0"/>
                <a:cs typeface="Calibri" panose="020F0502020204030204" pitchFamily="34" charset="0"/>
              </a:rPr>
              <a:t> Lúcia (Relatora), </a:t>
            </a:r>
            <a:r>
              <a:rPr lang="pt-BR" sz="2667" b="1" dirty="0">
                <a:latin typeface="Calibri" panose="020F0502020204030204" pitchFamily="34" charset="0"/>
                <a:cs typeface="Calibri" panose="020F0502020204030204" pitchFamily="34" charset="0"/>
              </a:rPr>
              <a:t>Alexandre de Moraes</a:t>
            </a:r>
            <a:r>
              <a:rPr lang="pt-BR" sz="2667" dirty="0">
                <a:latin typeface="Calibri" panose="020F0502020204030204" pitchFamily="34" charset="0"/>
                <a:cs typeface="Calibri" panose="020F0502020204030204" pitchFamily="34" charset="0"/>
              </a:rPr>
              <a:t>, Edson Fachin, </a:t>
            </a:r>
            <a:r>
              <a:rPr lang="pt-BR" sz="2667" b="1" dirty="0">
                <a:latin typeface="Calibri" panose="020F0502020204030204" pitchFamily="34" charset="0"/>
                <a:cs typeface="Calibri" panose="020F0502020204030204" pitchFamily="34" charset="0"/>
              </a:rPr>
              <a:t>Ricardo Lewandowski</a:t>
            </a:r>
            <a:r>
              <a:rPr lang="pt-BR" sz="2667" dirty="0">
                <a:latin typeface="Calibri" panose="020F0502020204030204" pitchFamily="34" charset="0"/>
                <a:cs typeface="Calibri" panose="020F0502020204030204" pitchFamily="34" charset="0"/>
              </a:rPr>
              <a:t>, Gilmar Mendes, Celso de Mello, Luiz Fux e Dias Toffoli.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pt-BR" sz="2667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Votos pela inconstitucionalidade: 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pt-BR" sz="2667" dirty="0">
                <a:latin typeface="Calibri" panose="020F0502020204030204" pitchFamily="34" charset="0"/>
                <a:cs typeface="Calibri" panose="020F0502020204030204" pitchFamily="34" charset="0"/>
              </a:rPr>
              <a:t>Min. Marco Aurélio e Rosa Weber.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pt-BR" sz="2667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 votaram: 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pt-BR" sz="2667" dirty="0">
                <a:latin typeface="Calibri" panose="020F0502020204030204" pitchFamily="34" charset="0"/>
                <a:cs typeface="Calibri" panose="020F0502020204030204" pitchFamily="34" charset="0"/>
              </a:rPr>
              <a:t>Min. Roberto Barroso (declarou suspeição) e Nunes Marques (sucedeu o Min. Celso de Mello, que já havia votado)</a:t>
            </a:r>
          </a:p>
        </p:txBody>
      </p:sp>
    </p:spTree>
    <p:extLst>
      <p:ext uri="{BB962C8B-B14F-4D97-AF65-F5344CB8AC3E}">
        <p14:creationId xmlns:p14="http://schemas.microsoft.com/office/powerpoint/2010/main" val="398563448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E701F-6ECE-D14A-8F88-72A645DDD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75" y="1013803"/>
            <a:ext cx="10864583" cy="542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>
                <a:solidFill>
                  <a:schemeClr val="bg1">
                    <a:lumMod val="50000"/>
                  </a:schemeClr>
                </a:solidFill>
              </a:rPr>
              <a:t>CARF/CSRF, 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9101-002.429. 18/08/2016 (CASO TRANSPINHO).</a:t>
            </a:r>
            <a:endParaRPr lang="pt-BR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A8F2F5-77B9-5F4C-90A3-46395EAC1982}"/>
              </a:ext>
            </a:extLst>
          </p:cNvPr>
          <p:cNvSpPr/>
          <p:nvPr/>
        </p:nvSpPr>
        <p:spPr>
          <a:xfrm>
            <a:off x="225175" y="1311460"/>
            <a:ext cx="1201474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2000" dirty="0"/>
            </a:br>
            <a:r>
              <a:rPr lang="en-US" sz="2000" b="1" dirty="0"/>
              <a:t>OPERAÇÕES DE REORGANIZAÇÃO SOCIETÁRIA. PRINCÍPIOS CONSTITUCIONAIS E LEGAIS. FALTA DE PROPÓSITO NEGOCIAL. INADMISSIBILIDADE.</a:t>
            </a:r>
            <a:br>
              <a:rPr lang="en-US" sz="2000" b="1" dirty="0"/>
            </a:br>
            <a:r>
              <a:rPr lang="en-US" sz="2000" dirty="0" err="1">
                <a:solidFill>
                  <a:schemeClr val="bg1"/>
                </a:solidFill>
                <a:highlight>
                  <a:srgbClr val="FF7503"/>
                </a:highlight>
              </a:rPr>
              <a:t>Não</a:t>
            </a:r>
            <a:r>
              <a:rPr lang="en-US" sz="2000" dirty="0">
                <a:solidFill>
                  <a:schemeClr val="bg1"/>
                </a:solidFill>
                <a:highlight>
                  <a:srgbClr val="FF7503"/>
                </a:highlight>
              </a:rPr>
              <a:t> se </a:t>
            </a:r>
            <a:r>
              <a:rPr lang="en-US" sz="2000" dirty="0" err="1">
                <a:solidFill>
                  <a:schemeClr val="bg1"/>
                </a:solidFill>
                <a:highlight>
                  <a:srgbClr val="FF7503"/>
                </a:highlight>
              </a:rPr>
              <a:t>pode</a:t>
            </a:r>
            <a:r>
              <a:rPr lang="en-US" sz="2000" dirty="0">
                <a:solidFill>
                  <a:schemeClr val="bg1"/>
                </a:solidFill>
                <a:highlight>
                  <a:srgbClr val="FF7503"/>
                </a:highlight>
              </a:rPr>
              <a:t> </a:t>
            </a:r>
            <a:r>
              <a:rPr lang="en-US" sz="2000" dirty="0" err="1">
                <a:solidFill>
                  <a:schemeClr val="bg1"/>
                </a:solidFill>
                <a:highlight>
                  <a:srgbClr val="FF7503"/>
                </a:highlight>
              </a:rPr>
              <a:t>admitir</a:t>
            </a:r>
            <a:r>
              <a:rPr lang="en-US" sz="2000" dirty="0">
                <a:solidFill>
                  <a:schemeClr val="bg1"/>
                </a:solidFill>
                <a:highlight>
                  <a:srgbClr val="FF7503"/>
                </a:highlight>
              </a:rPr>
              <a:t>, à luz dos </a:t>
            </a:r>
            <a:r>
              <a:rPr lang="en-US" sz="2000" dirty="0" err="1">
                <a:solidFill>
                  <a:schemeClr val="bg1"/>
                </a:solidFill>
                <a:highlight>
                  <a:srgbClr val="FF7503"/>
                </a:highlight>
              </a:rPr>
              <a:t>princípios</a:t>
            </a:r>
            <a:r>
              <a:rPr lang="en-US" sz="2000" dirty="0">
                <a:solidFill>
                  <a:schemeClr val="bg1"/>
                </a:solidFill>
                <a:highlight>
                  <a:srgbClr val="FF7503"/>
                </a:highlight>
              </a:rPr>
              <a:t> </a:t>
            </a:r>
            <a:r>
              <a:rPr lang="en-US" sz="2000" dirty="0" err="1">
                <a:solidFill>
                  <a:schemeClr val="bg1"/>
                </a:solidFill>
                <a:highlight>
                  <a:srgbClr val="FF7503"/>
                </a:highlight>
              </a:rPr>
              <a:t>constitucionais</a:t>
            </a:r>
            <a:r>
              <a:rPr lang="en-US" sz="2000" dirty="0">
                <a:solidFill>
                  <a:schemeClr val="bg1"/>
                </a:solidFill>
                <a:highlight>
                  <a:srgbClr val="FF7503"/>
                </a:highlight>
              </a:rPr>
              <a:t> e </a:t>
            </a:r>
            <a:r>
              <a:rPr lang="en-US" sz="2000" dirty="0" err="1">
                <a:solidFill>
                  <a:schemeClr val="bg1"/>
                </a:solidFill>
                <a:highlight>
                  <a:srgbClr val="FF7503"/>
                </a:highlight>
              </a:rPr>
              <a:t>legais</a:t>
            </a:r>
            <a:r>
              <a:rPr lang="en-US" sz="2000" dirty="0">
                <a:solidFill>
                  <a:schemeClr val="bg1"/>
                </a:solidFill>
                <a:highlight>
                  <a:srgbClr val="FF7503"/>
                </a:highlight>
              </a:rPr>
              <a:t> - entre </a:t>
            </a:r>
            <a:r>
              <a:rPr lang="en-US" sz="2000" dirty="0" err="1">
                <a:solidFill>
                  <a:schemeClr val="bg1"/>
                </a:solidFill>
                <a:highlight>
                  <a:srgbClr val="FF7503"/>
                </a:highlight>
              </a:rPr>
              <a:t>eles</a:t>
            </a:r>
            <a:r>
              <a:rPr lang="en-US" sz="2000" dirty="0">
                <a:solidFill>
                  <a:schemeClr val="bg1"/>
                </a:solidFill>
                <a:highlight>
                  <a:srgbClr val="FF7503"/>
                </a:highlight>
              </a:rPr>
              <a:t> </a:t>
            </a:r>
            <a:r>
              <a:rPr lang="en-US" sz="2000" dirty="0" err="1">
                <a:solidFill>
                  <a:schemeClr val="bg1"/>
                </a:solidFill>
                <a:highlight>
                  <a:srgbClr val="FF7503"/>
                </a:highlight>
              </a:rPr>
              <a:t>os</a:t>
            </a:r>
            <a:r>
              <a:rPr lang="en-US" sz="2000" dirty="0">
                <a:solidFill>
                  <a:schemeClr val="bg1"/>
                </a:solidFill>
                <a:highlight>
                  <a:srgbClr val="FF7503"/>
                </a:highlight>
              </a:rPr>
              <a:t> da </a:t>
            </a:r>
            <a:r>
              <a:rPr lang="en-US" sz="2000" dirty="0" err="1">
                <a:solidFill>
                  <a:schemeClr val="bg1"/>
                </a:solidFill>
                <a:highlight>
                  <a:srgbClr val="FF7503"/>
                </a:highlight>
              </a:rPr>
              <a:t>função</a:t>
            </a:r>
            <a:r>
              <a:rPr lang="en-US" sz="2000" dirty="0">
                <a:solidFill>
                  <a:schemeClr val="bg1"/>
                </a:solidFill>
                <a:highlight>
                  <a:srgbClr val="FF7503"/>
                </a:highlight>
              </a:rPr>
              <a:t> social da </a:t>
            </a:r>
            <a:r>
              <a:rPr lang="en-US" sz="2000" dirty="0" err="1">
                <a:solidFill>
                  <a:schemeClr val="bg1"/>
                </a:solidFill>
                <a:highlight>
                  <a:srgbClr val="FF7503"/>
                </a:highlight>
              </a:rPr>
              <a:t>propriedade</a:t>
            </a:r>
            <a:r>
              <a:rPr lang="en-US" sz="2000" dirty="0">
                <a:solidFill>
                  <a:schemeClr val="bg1"/>
                </a:solidFill>
                <a:highlight>
                  <a:srgbClr val="FF7503"/>
                </a:highlight>
              </a:rPr>
              <a:t> e do </a:t>
            </a:r>
            <a:r>
              <a:rPr lang="en-US" sz="2000" dirty="0" err="1">
                <a:solidFill>
                  <a:schemeClr val="bg1"/>
                </a:solidFill>
                <a:highlight>
                  <a:srgbClr val="FF7503"/>
                </a:highlight>
              </a:rPr>
              <a:t>contrato</a:t>
            </a:r>
            <a:r>
              <a:rPr lang="en-US" sz="2000" dirty="0">
                <a:solidFill>
                  <a:schemeClr val="bg1"/>
                </a:solidFill>
                <a:highlight>
                  <a:srgbClr val="FF7503"/>
                </a:highlight>
              </a:rPr>
              <a:t> e da </a:t>
            </a:r>
            <a:r>
              <a:rPr lang="en-US" sz="2000" dirty="0" err="1">
                <a:solidFill>
                  <a:schemeClr val="bg1"/>
                </a:solidFill>
                <a:highlight>
                  <a:srgbClr val="FF7503"/>
                </a:highlight>
              </a:rPr>
              <a:t>conformidade</a:t>
            </a:r>
            <a:r>
              <a:rPr lang="en-US" sz="2000" dirty="0">
                <a:solidFill>
                  <a:schemeClr val="bg1"/>
                </a:solidFill>
                <a:highlight>
                  <a:srgbClr val="FF7503"/>
                </a:highlight>
              </a:rPr>
              <a:t> da </a:t>
            </a:r>
            <a:r>
              <a:rPr lang="en-US" sz="2000" dirty="0" err="1">
                <a:solidFill>
                  <a:schemeClr val="bg1"/>
                </a:solidFill>
                <a:highlight>
                  <a:srgbClr val="FF7503"/>
                </a:highlight>
              </a:rPr>
              <a:t>ordem</a:t>
            </a:r>
            <a:r>
              <a:rPr lang="en-US" sz="2000" dirty="0">
                <a:solidFill>
                  <a:schemeClr val="bg1"/>
                </a:solidFill>
                <a:highlight>
                  <a:srgbClr val="FF7503"/>
                </a:highlight>
              </a:rPr>
              <a:t> </a:t>
            </a:r>
            <a:r>
              <a:rPr lang="en-US" sz="2000" dirty="0" err="1">
                <a:solidFill>
                  <a:schemeClr val="bg1"/>
                </a:solidFill>
                <a:highlight>
                  <a:srgbClr val="FF7503"/>
                </a:highlight>
              </a:rPr>
              <a:t>econômica</a:t>
            </a:r>
            <a:r>
              <a:rPr lang="en-US" sz="2000" dirty="0">
                <a:solidFill>
                  <a:schemeClr val="bg1"/>
                </a:solidFill>
                <a:highlight>
                  <a:srgbClr val="FF7503"/>
                </a:highlight>
              </a:rPr>
              <a:t> </a:t>
            </a:r>
            <a:r>
              <a:rPr lang="en-US" sz="2000" dirty="0" err="1">
                <a:solidFill>
                  <a:schemeClr val="bg1"/>
                </a:solidFill>
                <a:highlight>
                  <a:srgbClr val="FF7503"/>
                </a:highlight>
              </a:rPr>
              <a:t>aos</a:t>
            </a:r>
            <a:r>
              <a:rPr lang="en-US" sz="2000" dirty="0">
                <a:solidFill>
                  <a:schemeClr val="bg1"/>
                </a:solidFill>
                <a:highlight>
                  <a:srgbClr val="FF7503"/>
                </a:highlight>
              </a:rPr>
              <a:t> </a:t>
            </a:r>
            <a:r>
              <a:rPr lang="en-US" sz="2000" dirty="0" err="1">
                <a:solidFill>
                  <a:schemeClr val="bg1"/>
                </a:solidFill>
                <a:highlight>
                  <a:srgbClr val="FF7503"/>
                </a:highlight>
              </a:rPr>
              <a:t>ditames</a:t>
            </a:r>
            <a:r>
              <a:rPr lang="en-US" sz="2000" dirty="0">
                <a:solidFill>
                  <a:schemeClr val="bg1"/>
                </a:solidFill>
                <a:highlight>
                  <a:srgbClr val="FF7503"/>
                </a:highlight>
              </a:rPr>
              <a:t> da </a:t>
            </a:r>
            <a:r>
              <a:rPr lang="en-US" sz="2000" dirty="0" err="1">
                <a:solidFill>
                  <a:schemeClr val="bg1"/>
                </a:solidFill>
                <a:highlight>
                  <a:srgbClr val="FF7503"/>
                </a:highlight>
              </a:rPr>
              <a:t>justiça</a:t>
            </a:r>
            <a:r>
              <a:rPr lang="en-US" sz="2000" dirty="0">
                <a:solidFill>
                  <a:schemeClr val="bg1"/>
                </a:solidFill>
                <a:highlight>
                  <a:srgbClr val="FF7503"/>
                </a:highlight>
              </a:rPr>
              <a:t> social -</a:t>
            </a:r>
            <a:r>
              <a:rPr lang="en-US" sz="2000" b="1" dirty="0"/>
              <a:t>, que, a </a:t>
            </a:r>
            <a:r>
              <a:rPr lang="en-US" sz="2000" b="1" dirty="0" err="1"/>
              <a:t>prática</a:t>
            </a:r>
            <a:r>
              <a:rPr lang="en-US" sz="2000" b="1" dirty="0"/>
              <a:t> de </a:t>
            </a:r>
            <a:r>
              <a:rPr lang="en-US" sz="2000" b="1" dirty="0" err="1"/>
              <a:t>operações</a:t>
            </a:r>
            <a:r>
              <a:rPr lang="en-US" sz="2000" b="1" dirty="0"/>
              <a:t> de </a:t>
            </a:r>
            <a:r>
              <a:rPr lang="en-US" sz="2000" b="1" dirty="0" err="1"/>
              <a:t>reorganização</a:t>
            </a:r>
            <a:r>
              <a:rPr lang="en-US" sz="2000" b="1" dirty="0"/>
              <a:t> </a:t>
            </a:r>
            <a:r>
              <a:rPr lang="en-US" sz="2000" b="1" dirty="0" err="1"/>
              <a:t>societária</a:t>
            </a:r>
            <a:r>
              <a:rPr lang="en-US" sz="2000" b="1" dirty="0"/>
              <a:t>, </a:t>
            </a:r>
            <a:r>
              <a:rPr lang="en-US" sz="2000" b="1" dirty="0" err="1"/>
              <a:t>seja</a:t>
            </a:r>
            <a:r>
              <a:rPr lang="en-US" sz="2000" b="1" dirty="0"/>
              <a:t> </a:t>
            </a:r>
            <a:r>
              <a:rPr lang="en-US" sz="2000" b="1" dirty="0" err="1"/>
              <a:t>aceita</a:t>
            </a:r>
            <a:r>
              <a:rPr lang="en-US" sz="2000" b="1" dirty="0"/>
              <a:t> para fins </a:t>
            </a:r>
            <a:r>
              <a:rPr lang="en-US" sz="2000" b="1" dirty="0" err="1"/>
              <a:t>tributários</a:t>
            </a:r>
            <a:r>
              <a:rPr lang="en-US" sz="2000" b="1" dirty="0"/>
              <a:t>, </a:t>
            </a:r>
            <a:r>
              <a:rPr lang="en-US" sz="2000" b="1" dirty="0" err="1"/>
              <a:t>pelo</a:t>
            </a:r>
            <a:r>
              <a:rPr lang="en-US" sz="2000" b="1" dirty="0"/>
              <a:t> </a:t>
            </a:r>
            <a:r>
              <a:rPr lang="en-US" sz="2000" b="1" dirty="0" err="1"/>
              <a:t>só</a:t>
            </a:r>
            <a:r>
              <a:rPr lang="en-US" sz="2000" b="1" dirty="0"/>
              <a:t> </a:t>
            </a:r>
            <a:r>
              <a:rPr lang="en-US" sz="2000" b="1" dirty="0" err="1"/>
              <a:t>fato</a:t>
            </a:r>
            <a:r>
              <a:rPr lang="en-US" sz="2000" b="1" dirty="0"/>
              <a:t> de que </a:t>
            </a:r>
            <a:r>
              <a:rPr lang="en-US" sz="2000" b="1" dirty="0" err="1"/>
              <a:t>há</a:t>
            </a:r>
            <a:r>
              <a:rPr lang="en-US" sz="2000" b="1" dirty="0"/>
              <a:t>, do </a:t>
            </a:r>
            <a:r>
              <a:rPr lang="en-US" sz="2000" b="1" dirty="0" err="1"/>
              <a:t>ponto</a:t>
            </a:r>
            <a:r>
              <a:rPr lang="en-US" sz="2000" b="1" dirty="0"/>
              <a:t> de vista formal, </a:t>
            </a:r>
            <a:r>
              <a:rPr lang="en-US" sz="2000" b="1" dirty="0" err="1"/>
              <a:t>lisura</a:t>
            </a:r>
            <a:r>
              <a:rPr lang="en-US" sz="2000" b="1" dirty="0"/>
              <a:t> per se dos </a:t>
            </a:r>
            <a:r>
              <a:rPr lang="en-US" sz="2000" b="1" dirty="0" err="1"/>
              <a:t>atos</a:t>
            </a:r>
            <a:r>
              <a:rPr lang="en-US" sz="2000" b="1" dirty="0"/>
              <a:t> </a:t>
            </a:r>
            <a:r>
              <a:rPr lang="en-US" sz="2000" b="1" dirty="0" err="1"/>
              <a:t>quando</a:t>
            </a:r>
            <a:r>
              <a:rPr lang="en-US" sz="2000" b="1" dirty="0"/>
              <a:t> </a:t>
            </a:r>
            <a:r>
              <a:rPr lang="en-US" sz="2000" b="1" dirty="0" err="1"/>
              <a:t>analisados</a:t>
            </a:r>
            <a:r>
              <a:rPr lang="en-US" sz="2000" b="1" dirty="0"/>
              <a:t> </a:t>
            </a:r>
            <a:r>
              <a:rPr lang="en-US" sz="2000" b="1" dirty="0" err="1"/>
              <a:t>individualmente</a:t>
            </a:r>
            <a:r>
              <a:rPr lang="en-US" sz="2000" b="1" dirty="0"/>
              <a:t>, </a:t>
            </a:r>
            <a:r>
              <a:rPr lang="en-US" sz="2000" b="1" dirty="0" err="1"/>
              <a:t>ainda</a:t>
            </a:r>
            <a:r>
              <a:rPr lang="en-US" sz="2000" b="1" dirty="0"/>
              <a:t> que </a:t>
            </a:r>
            <a:r>
              <a:rPr lang="en-US" sz="2000" b="1" dirty="0" err="1">
                <a:solidFill>
                  <a:schemeClr val="bg1"/>
                </a:solidFill>
                <a:highlight>
                  <a:srgbClr val="FF7503"/>
                </a:highlight>
              </a:rPr>
              <a:t>sem</a:t>
            </a:r>
            <a:r>
              <a:rPr lang="en-US" sz="2000" b="1" dirty="0">
                <a:solidFill>
                  <a:schemeClr val="bg1"/>
                </a:solidFill>
                <a:highlight>
                  <a:srgbClr val="FF7503"/>
                </a:highligh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highlight>
                  <a:srgbClr val="FF7503"/>
                </a:highlight>
              </a:rPr>
              <a:t>propósito</a:t>
            </a:r>
            <a:r>
              <a:rPr lang="en-US" sz="2000" b="1" dirty="0">
                <a:solidFill>
                  <a:schemeClr val="bg1"/>
                </a:solidFill>
                <a:highlight>
                  <a:srgbClr val="FF7503"/>
                </a:highligh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highlight>
                  <a:srgbClr val="FF7503"/>
                </a:highlight>
              </a:rPr>
              <a:t>negocial</a:t>
            </a:r>
            <a:r>
              <a:rPr lang="en-US" sz="2000" b="1" dirty="0"/>
              <a:t>.</a:t>
            </a:r>
            <a:br>
              <a:rPr lang="en-US" sz="2000" dirty="0"/>
            </a:br>
            <a:r>
              <a:rPr lang="en-US" sz="2000" dirty="0">
                <a:solidFill>
                  <a:schemeClr val="bg1"/>
                </a:solidFill>
                <a:highlight>
                  <a:srgbClr val="FF7503"/>
                </a:highlight>
              </a:rPr>
              <a:t>GANHO DE CAPITAL. CONSTITUIÇÃO DE SOCIEDADE SEM PROPÓSITO NEGOCIAL. PLANEJAMENTO TRIBUTÁRIO ABUSIVO.</a:t>
            </a:r>
            <a:br>
              <a:rPr lang="en-US" sz="2000" dirty="0">
                <a:solidFill>
                  <a:schemeClr val="bg1"/>
                </a:solidFill>
                <a:highlight>
                  <a:srgbClr val="FF7503"/>
                </a:highlight>
              </a:rPr>
            </a:br>
            <a:r>
              <a:rPr lang="en-US" sz="2000" b="1" dirty="0"/>
              <a:t>O </a:t>
            </a:r>
            <a:r>
              <a:rPr lang="en-US" sz="2000" b="1" dirty="0" err="1"/>
              <a:t>sólido</a:t>
            </a:r>
            <a:r>
              <a:rPr lang="en-US" sz="2000" b="1" dirty="0"/>
              <a:t> e </a:t>
            </a:r>
            <a:r>
              <a:rPr lang="en-US" sz="2000" b="1" dirty="0" err="1"/>
              <a:t>convergente</a:t>
            </a:r>
            <a:r>
              <a:rPr lang="en-US" sz="2000" b="1" dirty="0"/>
              <a:t> </a:t>
            </a:r>
            <a:r>
              <a:rPr lang="en-US" sz="2000" b="1" dirty="0" err="1"/>
              <a:t>acervo</a:t>
            </a:r>
            <a:r>
              <a:rPr lang="en-US" sz="2000" b="1" dirty="0"/>
              <a:t> </a:t>
            </a:r>
            <a:r>
              <a:rPr lang="en-US" sz="2000" b="1" dirty="0" err="1"/>
              <a:t>probatório</a:t>
            </a:r>
            <a:r>
              <a:rPr lang="en-US" sz="2000" b="1" dirty="0"/>
              <a:t> </a:t>
            </a:r>
            <a:r>
              <a:rPr lang="en-US" sz="2000" b="1" dirty="0" err="1"/>
              <a:t>produzido</a:t>
            </a:r>
            <a:r>
              <a:rPr lang="en-US" sz="2000" b="1" dirty="0"/>
              <a:t> </a:t>
            </a:r>
            <a:r>
              <a:rPr lang="en-US" sz="2000" b="1" dirty="0" err="1"/>
              <a:t>nos</a:t>
            </a:r>
            <a:r>
              <a:rPr lang="en-US" sz="2000" b="1" dirty="0"/>
              <a:t> autos </a:t>
            </a:r>
            <a:r>
              <a:rPr lang="en-US" sz="2000" b="1" dirty="0" err="1"/>
              <a:t>demonstra</a:t>
            </a:r>
            <a:r>
              <a:rPr lang="en-US" sz="2000" b="1" dirty="0"/>
              <a:t> que o </a:t>
            </a:r>
            <a:r>
              <a:rPr lang="en-US" sz="2000" b="1" dirty="0" err="1"/>
              <a:t>contribuinte</a:t>
            </a:r>
            <a:r>
              <a:rPr lang="en-US" sz="2000" b="1" dirty="0"/>
              <a:t> </a:t>
            </a:r>
            <a:r>
              <a:rPr lang="en-US" sz="2000" b="1" dirty="0" err="1"/>
              <a:t>valeu</a:t>
            </a:r>
            <a:r>
              <a:rPr lang="en-US" sz="2000" b="1" dirty="0"/>
              <a:t>-se da </a:t>
            </a:r>
            <a:r>
              <a:rPr lang="en-US" sz="2000" b="1" dirty="0" err="1"/>
              <a:t>criação</a:t>
            </a:r>
            <a:r>
              <a:rPr lang="en-US" sz="2000" b="1" dirty="0"/>
              <a:t> de </a:t>
            </a:r>
            <a:r>
              <a:rPr lang="en-US" sz="2000" b="1" dirty="0" err="1"/>
              <a:t>uma</a:t>
            </a:r>
            <a:r>
              <a:rPr lang="en-US" sz="2000" b="1" dirty="0"/>
              <a:t> </a:t>
            </a:r>
            <a:r>
              <a:rPr lang="en-US" sz="2000" b="1" dirty="0" err="1"/>
              <a:t>sociedade</a:t>
            </a:r>
            <a:r>
              <a:rPr lang="en-US" sz="2000" b="1" dirty="0"/>
              <a:t>, para a </a:t>
            </a:r>
            <a:r>
              <a:rPr lang="en-US" sz="2000" b="1" dirty="0" err="1"/>
              <a:t>alienação</a:t>
            </a:r>
            <a:r>
              <a:rPr lang="en-US" sz="2000" b="1" dirty="0"/>
              <a:t> de bens </a:t>
            </a:r>
            <a:r>
              <a:rPr lang="en-US" sz="2000" b="1" dirty="0" err="1"/>
              <a:t>classificados</a:t>
            </a:r>
            <a:r>
              <a:rPr lang="en-US" sz="2000" b="1" dirty="0"/>
              <a:t> </a:t>
            </a:r>
            <a:r>
              <a:rPr lang="en-US" sz="2000" b="1" dirty="0" err="1"/>
              <a:t>em</a:t>
            </a:r>
            <a:r>
              <a:rPr lang="en-US" sz="2000" b="1" dirty="0"/>
              <a:t> </a:t>
            </a:r>
            <a:r>
              <a:rPr lang="en-US" sz="2000" b="1" dirty="0" err="1"/>
              <a:t>seu</a:t>
            </a:r>
            <a:r>
              <a:rPr lang="en-US" sz="2000" b="1" dirty="0"/>
              <a:t> </a:t>
            </a:r>
            <a:r>
              <a:rPr lang="en-US" sz="2000" b="1" dirty="0" err="1"/>
              <a:t>ativo</a:t>
            </a:r>
            <a:r>
              <a:rPr lang="en-US" sz="2000" b="1" dirty="0"/>
              <a:t> </a:t>
            </a:r>
            <a:r>
              <a:rPr lang="en-US" sz="2000" b="1" dirty="0" err="1"/>
              <a:t>permanente</a:t>
            </a:r>
            <a:r>
              <a:rPr lang="en-US" sz="2000" b="1" dirty="0"/>
              <a:t>, </a:t>
            </a:r>
            <a:r>
              <a:rPr lang="en-US" sz="2000" b="1" dirty="0" err="1"/>
              <a:t>evadindo</a:t>
            </a:r>
            <a:r>
              <a:rPr lang="en-US" sz="2000" b="1" dirty="0"/>
              <a:t>-se da </a:t>
            </a:r>
            <a:r>
              <a:rPr lang="en-US" sz="2000" b="1" dirty="0" err="1"/>
              <a:t>devida</a:t>
            </a:r>
            <a:r>
              <a:rPr lang="en-US" sz="2000" b="1" dirty="0"/>
              <a:t> </a:t>
            </a:r>
            <a:r>
              <a:rPr lang="en-US" sz="2000" b="1" dirty="0" err="1"/>
              <a:t>apuração</a:t>
            </a:r>
            <a:r>
              <a:rPr lang="en-US" sz="2000" b="1" dirty="0"/>
              <a:t> do </a:t>
            </a:r>
            <a:r>
              <a:rPr lang="en-US" sz="2000" b="1" dirty="0" err="1"/>
              <a:t>respectivo</a:t>
            </a:r>
            <a:r>
              <a:rPr lang="en-US" sz="2000" b="1" dirty="0"/>
              <a:t> </a:t>
            </a:r>
            <a:r>
              <a:rPr lang="en-US" sz="2000" b="1" dirty="0" err="1"/>
              <a:t>ganho</a:t>
            </a:r>
            <a:r>
              <a:rPr lang="en-US" sz="2000" b="1" dirty="0"/>
              <a:t> de capital, </a:t>
            </a:r>
            <a:r>
              <a:rPr lang="en-US" sz="2000" b="1" dirty="0" err="1"/>
              <a:t>por</a:t>
            </a:r>
            <a:r>
              <a:rPr lang="en-US" sz="2000" b="1" dirty="0"/>
              <a:t> </a:t>
            </a:r>
            <a:r>
              <a:rPr lang="en-US" sz="2000" b="1" dirty="0" err="1"/>
              <a:t>meio</a:t>
            </a:r>
            <a:r>
              <a:rPr lang="en-US" sz="2000" b="1" dirty="0"/>
              <a:t> de </a:t>
            </a:r>
            <a:r>
              <a:rPr lang="en-US" sz="2000" b="1" dirty="0" err="1"/>
              <a:t>simulação</a:t>
            </a:r>
            <a:r>
              <a:rPr lang="en-US" sz="2000" b="1" dirty="0"/>
              <a:t>, que é </a:t>
            </a:r>
            <a:r>
              <a:rPr lang="en-US" sz="2000" b="1" dirty="0" err="1"/>
              <a:t>reforçada</a:t>
            </a:r>
            <a:r>
              <a:rPr lang="en-US" sz="2000" b="1" dirty="0"/>
              <a:t> pela </a:t>
            </a:r>
            <a:r>
              <a:rPr lang="en-US" sz="2000" b="1" dirty="0" err="1"/>
              <a:t>ausência</a:t>
            </a:r>
            <a:r>
              <a:rPr lang="en-US" sz="2000" b="1" dirty="0"/>
              <a:t> </a:t>
            </a:r>
            <a:r>
              <a:rPr lang="en-US" sz="2000" b="1" dirty="0" err="1"/>
              <a:t>propósito</a:t>
            </a:r>
            <a:r>
              <a:rPr lang="en-US" sz="2000" b="1" dirty="0"/>
              <a:t> </a:t>
            </a:r>
            <a:r>
              <a:rPr lang="en-US" sz="2000" b="1" dirty="0" err="1"/>
              <a:t>negocial</a:t>
            </a:r>
            <a:r>
              <a:rPr lang="en-US" sz="2000" b="1" dirty="0"/>
              <a:t> para </a:t>
            </a:r>
            <a:r>
              <a:rPr lang="en-US" sz="2000" b="1" dirty="0" err="1"/>
              <a:t>sua</a:t>
            </a:r>
            <a:r>
              <a:rPr lang="en-US" sz="2000" b="1" dirty="0"/>
              <a:t> </a:t>
            </a:r>
            <a:r>
              <a:rPr lang="en-US" sz="2000" b="1" dirty="0" err="1"/>
              <a:t>realização</a:t>
            </a:r>
            <a:r>
              <a:rPr lang="en-US" sz="2000" b="1" dirty="0"/>
              <a:t>.</a:t>
            </a:r>
          </a:p>
          <a:p>
            <a:r>
              <a:rPr lang="en-US" sz="2000" dirty="0">
                <a:solidFill>
                  <a:schemeClr val="bg1"/>
                </a:solidFill>
                <a:highlight>
                  <a:srgbClr val="FF7503"/>
                </a:highlight>
              </a:rPr>
              <a:t>MULTA DE OFÍCIO QUALIFICADA. SIMULAÇÃO.</a:t>
            </a:r>
            <a:br>
              <a:rPr lang="en-US" sz="2000" dirty="0">
                <a:solidFill>
                  <a:schemeClr val="bg1"/>
                </a:solidFill>
                <a:highlight>
                  <a:srgbClr val="FF7503"/>
                </a:highlight>
              </a:rPr>
            </a:br>
            <a:r>
              <a:rPr lang="en-US" sz="2000" dirty="0" err="1">
                <a:solidFill>
                  <a:schemeClr val="bg1"/>
                </a:solidFill>
                <a:highlight>
                  <a:srgbClr val="FF7503"/>
                </a:highlight>
              </a:rPr>
              <a:t>Comprovadas</a:t>
            </a:r>
            <a:r>
              <a:rPr lang="en-US" sz="2000" dirty="0">
                <a:solidFill>
                  <a:schemeClr val="bg1"/>
                </a:solidFill>
                <a:highlight>
                  <a:srgbClr val="FF7503"/>
                </a:highlight>
              </a:rPr>
              <a:t> a </a:t>
            </a:r>
            <a:r>
              <a:rPr lang="en-US" sz="2000" dirty="0" err="1">
                <a:solidFill>
                  <a:schemeClr val="bg1"/>
                </a:solidFill>
                <a:highlight>
                  <a:srgbClr val="FF7503"/>
                </a:highlight>
              </a:rPr>
              <a:t>simulação</a:t>
            </a:r>
            <a:r>
              <a:rPr lang="en-US" sz="2000" dirty="0">
                <a:solidFill>
                  <a:schemeClr val="bg1"/>
                </a:solidFill>
                <a:highlight>
                  <a:srgbClr val="FF7503"/>
                </a:highlight>
              </a:rPr>
              <a:t> e o </a:t>
            </a:r>
            <a:r>
              <a:rPr lang="en-US" sz="2000" dirty="0" err="1">
                <a:solidFill>
                  <a:schemeClr val="bg1"/>
                </a:solidFill>
                <a:highlight>
                  <a:srgbClr val="FF7503"/>
                </a:highlight>
              </a:rPr>
              <a:t>intuito</a:t>
            </a:r>
            <a:r>
              <a:rPr lang="en-US" sz="2000" dirty="0">
                <a:solidFill>
                  <a:schemeClr val="bg1"/>
                </a:solidFill>
                <a:highlight>
                  <a:srgbClr val="FF7503"/>
                </a:highlight>
              </a:rPr>
              <a:t> </a:t>
            </a:r>
            <a:r>
              <a:rPr lang="en-US" sz="2000" dirty="0" err="1">
                <a:solidFill>
                  <a:schemeClr val="bg1"/>
                </a:solidFill>
                <a:highlight>
                  <a:srgbClr val="FF7503"/>
                </a:highlight>
              </a:rPr>
              <a:t>fraudulento</a:t>
            </a:r>
            <a:r>
              <a:rPr lang="en-US" sz="2000" dirty="0">
                <a:solidFill>
                  <a:schemeClr val="bg1"/>
                </a:solidFill>
                <a:highlight>
                  <a:srgbClr val="FF7503"/>
                </a:highlight>
              </a:rPr>
              <a:t>, </a:t>
            </a:r>
            <a:r>
              <a:rPr lang="en-US" sz="2000" dirty="0" err="1">
                <a:solidFill>
                  <a:schemeClr val="bg1"/>
                </a:solidFill>
                <a:highlight>
                  <a:srgbClr val="FF7503"/>
                </a:highlight>
              </a:rPr>
              <a:t>caracterizado</a:t>
            </a:r>
            <a:r>
              <a:rPr lang="en-US" sz="2000" dirty="0">
                <a:solidFill>
                  <a:schemeClr val="bg1"/>
                </a:solidFill>
                <a:highlight>
                  <a:srgbClr val="FF7503"/>
                </a:highlight>
              </a:rPr>
              <a:t> </a:t>
            </a:r>
            <a:r>
              <a:rPr lang="en-US" sz="2000" dirty="0" err="1">
                <a:solidFill>
                  <a:schemeClr val="bg1"/>
                </a:solidFill>
                <a:highlight>
                  <a:srgbClr val="FF7503"/>
                </a:highlight>
              </a:rPr>
              <a:t>pelo</a:t>
            </a:r>
            <a:r>
              <a:rPr lang="en-US" sz="2000" dirty="0">
                <a:solidFill>
                  <a:schemeClr val="bg1"/>
                </a:solidFill>
                <a:highlight>
                  <a:srgbClr val="FF7503"/>
                </a:highlight>
              </a:rPr>
              <a:t> </a:t>
            </a:r>
            <a:r>
              <a:rPr lang="en-US" sz="2000" dirty="0" err="1">
                <a:solidFill>
                  <a:schemeClr val="bg1"/>
                </a:solidFill>
                <a:highlight>
                  <a:srgbClr val="FF7503"/>
                </a:highlight>
              </a:rPr>
              <a:t>dolo</a:t>
            </a:r>
            <a:r>
              <a:rPr lang="en-US" sz="2000" dirty="0">
                <a:solidFill>
                  <a:schemeClr val="bg1"/>
                </a:solidFill>
                <a:highlight>
                  <a:srgbClr val="FF7503"/>
                </a:highlight>
              </a:rPr>
              <a:t> </a:t>
            </a:r>
            <a:r>
              <a:rPr lang="en-US" sz="2000" dirty="0" err="1">
                <a:solidFill>
                  <a:schemeClr val="bg1"/>
                </a:solidFill>
                <a:highlight>
                  <a:srgbClr val="FF7503"/>
                </a:highlight>
              </a:rPr>
              <a:t>específico</a:t>
            </a:r>
            <a:r>
              <a:rPr lang="en-US" sz="2000" dirty="0">
                <a:solidFill>
                  <a:schemeClr val="bg1"/>
                </a:solidFill>
                <a:highlight>
                  <a:srgbClr val="FF7503"/>
                </a:highlight>
              </a:rPr>
              <a:t>, </a:t>
            </a:r>
            <a:r>
              <a:rPr lang="en-US" sz="2000" dirty="0" err="1">
                <a:solidFill>
                  <a:schemeClr val="bg1"/>
                </a:solidFill>
                <a:highlight>
                  <a:srgbClr val="FF7503"/>
                </a:highlight>
              </a:rPr>
              <a:t>impõe</a:t>
            </a:r>
            <a:r>
              <a:rPr lang="en-US" sz="2000" dirty="0">
                <a:solidFill>
                  <a:schemeClr val="bg1"/>
                </a:solidFill>
                <a:highlight>
                  <a:srgbClr val="FF7503"/>
                </a:highlight>
              </a:rPr>
              <a:t>-se a </a:t>
            </a:r>
            <a:r>
              <a:rPr lang="en-US" sz="2000" dirty="0" err="1">
                <a:solidFill>
                  <a:schemeClr val="bg1"/>
                </a:solidFill>
                <a:highlight>
                  <a:srgbClr val="FF7503"/>
                </a:highlight>
              </a:rPr>
              <a:t>aplicação</a:t>
            </a:r>
            <a:r>
              <a:rPr lang="en-US" sz="2000" dirty="0">
                <a:solidFill>
                  <a:schemeClr val="bg1"/>
                </a:solidFill>
                <a:highlight>
                  <a:srgbClr val="FF7503"/>
                </a:highlight>
              </a:rPr>
              <a:t> da </a:t>
            </a:r>
            <a:r>
              <a:rPr lang="en-US" sz="2000" dirty="0" err="1">
                <a:solidFill>
                  <a:schemeClr val="bg1"/>
                </a:solidFill>
                <a:highlight>
                  <a:srgbClr val="FF7503"/>
                </a:highlight>
              </a:rPr>
              <a:t>multa</a:t>
            </a:r>
            <a:r>
              <a:rPr lang="en-US" sz="2000" dirty="0">
                <a:solidFill>
                  <a:schemeClr val="bg1"/>
                </a:solidFill>
                <a:highlight>
                  <a:srgbClr val="FF7503"/>
                </a:highlight>
              </a:rPr>
              <a:t> de 150%.</a:t>
            </a:r>
            <a:endParaRPr lang="pt-BR" sz="2000" dirty="0">
              <a:solidFill>
                <a:schemeClr val="bg1"/>
              </a:solidFill>
              <a:highlight>
                <a:srgbClr val="FF7503"/>
              </a:highlight>
            </a:endParaRPr>
          </a:p>
          <a:p>
            <a:endParaRPr lang="pt-B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2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9EC1BF-AB6D-2645-93DB-353D82743BB4}"/>
              </a:ext>
            </a:extLst>
          </p:cNvPr>
          <p:cNvSpPr txBox="1"/>
          <p:nvPr/>
        </p:nvSpPr>
        <p:spPr>
          <a:xfrm>
            <a:off x="143220" y="4237355"/>
            <a:ext cx="120487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“</a:t>
            </a:r>
            <a:r>
              <a:rPr lang="en-US" sz="2200" b="1" dirty="0" err="1"/>
              <a:t>Sobre</a:t>
            </a:r>
            <a:r>
              <a:rPr lang="en-US" sz="2200" b="1" dirty="0"/>
              <a:t> o </a:t>
            </a:r>
            <a:r>
              <a:rPr lang="en-US" sz="2200" b="1" dirty="0" err="1"/>
              <a:t>ponto</a:t>
            </a:r>
            <a:r>
              <a:rPr lang="en-US" sz="2200" b="1" dirty="0"/>
              <a:t>, </a:t>
            </a:r>
            <a:r>
              <a:rPr lang="en-US" sz="2200" b="1" dirty="0" err="1"/>
              <a:t>entendo</a:t>
            </a:r>
            <a:r>
              <a:rPr lang="en-US" sz="2200" b="1" dirty="0"/>
              <a:t> </a:t>
            </a:r>
            <a:r>
              <a:rPr lang="en-US" sz="2200" b="1" dirty="0" err="1"/>
              <a:t>irreparável</a:t>
            </a:r>
            <a:r>
              <a:rPr lang="en-US" sz="2200" b="1" dirty="0"/>
              <a:t> a profunda </a:t>
            </a:r>
            <a:r>
              <a:rPr lang="en-US" sz="2200" b="1" dirty="0" err="1"/>
              <a:t>análise</a:t>
            </a:r>
            <a:r>
              <a:rPr lang="en-US" sz="2200" b="1" dirty="0"/>
              <a:t> </a:t>
            </a:r>
            <a:r>
              <a:rPr lang="en-US" sz="2200" b="1" dirty="0" err="1"/>
              <a:t>realizada</a:t>
            </a:r>
            <a:r>
              <a:rPr lang="en-US" sz="2200" b="1" dirty="0"/>
              <a:t> no </a:t>
            </a:r>
            <a:r>
              <a:rPr lang="en-US" sz="2200" b="1" dirty="0" err="1"/>
              <a:t>voto</a:t>
            </a:r>
            <a:r>
              <a:rPr lang="en-US" sz="2200" b="1" dirty="0"/>
              <a:t> </a:t>
            </a:r>
            <a:r>
              <a:rPr lang="en-US" sz="2200" b="1" dirty="0" err="1"/>
              <a:t>vencido</a:t>
            </a:r>
            <a:r>
              <a:rPr lang="en-US" sz="2200" b="1" dirty="0"/>
              <a:t> do </a:t>
            </a:r>
            <a:r>
              <a:rPr lang="en-US" sz="2200" b="1" dirty="0" err="1"/>
              <a:t>Conselheiro</a:t>
            </a:r>
            <a:endParaRPr lang="en-US" sz="2200" b="1" dirty="0"/>
          </a:p>
          <a:p>
            <a:r>
              <a:rPr lang="en-US" sz="2200" b="1" dirty="0" err="1">
                <a:solidFill>
                  <a:srgbClr val="FF7503"/>
                </a:solidFill>
              </a:rPr>
              <a:t>Luís</a:t>
            </a:r>
            <a:r>
              <a:rPr lang="en-US" sz="2200" b="1" dirty="0">
                <a:solidFill>
                  <a:srgbClr val="FF7503"/>
                </a:solidFill>
              </a:rPr>
              <a:t> </a:t>
            </a:r>
            <a:r>
              <a:rPr lang="en-US" sz="2200" b="1" dirty="0" err="1">
                <a:solidFill>
                  <a:srgbClr val="FF7503"/>
                </a:solidFill>
              </a:rPr>
              <a:t>Flávio</a:t>
            </a:r>
            <a:r>
              <a:rPr lang="en-US" sz="2200" b="1" dirty="0">
                <a:solidFill>
                  <a:srgbClr val="FF7503"/>
                </a:solidFill>
              </a:rPr>
              <a:t> Neto </a:t>
            </a:r>
            <a:r>
              <a:rPr lang="en-US" sz="2200" b="1" dirty="0"/>
              <a:t>no </a:t>
            </a:r>
            <a:r>
              <a:rPr lang="en-US" sz="2200" b="1" dirty="0" err="1"/>
              <a:t>julgamento</a:t>
            </a:r>
            <a:r>
              <a:rPr lang="en-US" sz="2200" b="1" dirty="0"/>
              <a:t> do </a:t>
            </a:r>
            <a:r>
              <a:rPr lang="en-US" sz="2200" b="1" dirty="0" err="1"/>
              <a:t>recurso</a:t>
            </a:r>
            <a:r>
              <a:rPr lang="en-US" sz="2200" b="1" dirty="0"/>
              <a:t> especial do </a:t>
            </a:r>
            <a:r>
              <a:rPr lang="en-US" sz="2200" b="1" dirty="0" err="1"/>
              <a:t>contribuinte</a:t>
            </a:r>
            <a:r>
              <a:rPr lang="en-US" sz="2200" b="1" dirty="0"/>
              <a:t> </a:t>
            </a:r>
            <a:r>
              <a:rPr lang="en-US" sz="2200" b="1" dirty="0" err="1"/>
              <a:t>pelo</a:t>
            </a:r>
            <a:r>
              <a:rPr lang="en-US" sz="2200" b="1" dirty="0"/>
              <a:t> </a:t>
            </a:r>
            <a:r>
              <a:rPr lang="en-US" sz="2200" b="1" dirty="0" err="1"/>
              <a:t>Conselho</a:t>
            </a:r>
            <a:r>
              <a:rPr lang="en-US" sz="2200" b="1" dirty="0"/>
              <a:t> Superior de </a:t>
            </a:r>
            <a:r>
              <a:rPr lang="en-US" sz="2200" b="1" dirty="0" err="1"/>
              <a:t>Recursos</a:t>
            </a:r>
            <a:r>
              <a:rPr lang="en-US" sz="2200" b="1" dirty="0"/>
              <a:t> </a:t>
            </a:r>
            <a:r>
              <a:rPr lang="en-US" sz="2200" b="1" dirty="0" err="1"/>
              <a:t>Fiscais</a:t>
            </a:r>
            <a:r>
              <a:rPr lang="en-US" sz="2200" b="1" dirty="0"/>
              <a:t>. A </a:t>
            </a:r>
            <a:r>
              <a:rPr lang="en-US" sz="2200" b="1" dirty="0" err="1"/>
              <a:t>explanação</a:t>
            </a:r>
            <a:r>
              <a:rPr lang="en-US" sz="2200" b="1" dirty="0"/>
              <a:t> é </a:t>
            </a:r>
            <a:r>
              <a:rPr lang="en-US" sz="2200" b="1" dirty="0" err="1"/>
              <a:t>construída</a:t>
            </a:r>
            <a:r>
              <a:rPr lang="en-US" sz="2200" b="1" dirty="0"/>
              <a:t> </a:t>
            </a:r>
            <a:r>
              <a:rPr lang="en-US" sz="2200" b="1" dirty="0" err="1"/>
              <a:t>passo</a:t>
            </a:r>
            <a:r>
              <a:rPr lang="en-US" sz="2200" b="1" dirty="0"/>
              <a:t>-a-</a:t>
            </a:r>
            <a:r>
              <a:rPr lang="en-US" sz="2200" b="1" dirty="0" err="1"/>
              <a:t>passo</a:t>
            </a:r>
            <a:r>
              <a:rPr lang="en-US" sz="2200" b="1" dirty="0"/>
              <a:t> até </a:t>
            </a:r>
            <a:r>
              <a:rPr lang="en-US" sz="2200" b="1" dirty="0" err="1"/>
              <a:t>chegar</a:t>
            </a:r>
            <a:r>
              <a:rPr lang="en-US" sz="2200" b="1" dirty="0"/>
              <a:t> </a:t>
            </a:r>
            <a:r>
              <a:rPr lang="en-US" sz="2200" b="1" dirty="0" err="1"/>
              <a:t>na</a:t>
            </a:r>
            <a:r>
              <a:rPr lang="en-US" sz="2200" b="1" dirty="0"/>
              <a:t> </a:t>
            </a:r>
            <a:r>
              <a:rPr lang="en-US" sz="2200" b="1" dirty="0" err="1"/>
              <a:t>abordagem</a:t>
            </a:r>
            <a:r>
              <a:rPr lang="en-US" sz="2200" b="1" dirty="0"/>
              <a:t> da </a:t>
            </a:r>
            <a:r>
              <a:rPr lang="en-US" sz="2200" b="1" dirty="0" err="1"/>
              <a:t>questão</a:t>
            </a:r>
            <a:r>
              <a:rPr lang="en-US" sz="2200" b="1" dirty="0"/>
              <a:t> central, </a:t>
            </a:r>
            <a:r>
              <a:rPr lang="en-US" sz="2200" b="1" dirty="0" err="1"/>
              <a:t>assim</a:t>
            </a:r>
            <a:r>
              <a:rPr lang="en-US" sz="2200" b="1" dirty="0"/>
              <a:t> </a:t>
            </a:r>
            <a:r>
              <a:rPr lang="en-US" sz="2200" b="1" dirty="0" err="1"/>
              <a:t>resumida</a:t>
            </a:r>
            <a:r>
              <a:rPr lang="en-US" sz="2200" b="1" dirty="0"/>
              <a:t>: "</a:t>
            </a:r>
            <a:r>
              <a:rPr lang="en-US" sz="2200" b="1" dirty="0" err="1"/>
              <a:t>qual</a:t>
            </a:r>
            <a:r>
              <a:rPr lang="en-US" sz="2200" b="1" dirty="0"/>
              <a:t> a </a:t>
            </a:r>
            <a:r>
              <a:rPr lang="en-US" sz="2200" b="1" dirty="0" err="1"/>
              <a:t>competência</a:t>
            </a:r>
            <a:r>
              <a:rPr lang="en-US" sz="2200" b="1" dirty="0"/>
              <a:t> da </a:t>
            </a:r>
            <a:r>
              <a:rPr lang="en-US" sz="2200" b="1" dirty="0" err="1"/>
              <a:t>administração</a:t>
            </a:r>
            <a:r>
              <a:rPr lang="en-US" sz="2200" b="1" dirty="0"/>
              <a:t> fiscal e, </a:t>
            </a:r>
            <a:r>
              <a:rPr lang="en-US" sz="2200" b="1" dirty="0" err="1"/>
              <a:t>ainda</a:t>
            </a:r>
            <a:r>
              <a:rPr lang="en-US" sz="2200" b="1" dirty="0"/>
              <a:t>, dos </a:t>
            </a:r>
            <a:r>
              <a:rPr lang="en-US" sz="2200" b="1" dirty="0" err="1"/>
              <a:t>Conselheiros</a:t>
            </a:r>
            <a:r>
              <a:rPr lang="en-US" sz="2200" b="1" dirty="0"/>
              <a:t> do CARF, para </a:t>
            </a:r>
            <a:r>
              <a:rPr lang="en-US" sz="2200" b="1" dirty="0" err="1"/>
              <a:t>desconsiderar</a:t>
            </a:r>
            <a:r>
              <a:rPr lang="en-US" sz="2200" b="1" dirty="0"/>
              <a:t> </a:t>
            </a:r>
            <a:r>
              <a:rPr lang="en-US" sz="2200" b="1" dirty="0" err="1"/>
              <a:t>os</a:t>
            </a:r>
            <a:r>
              <a:rPr lang="en-US" sz="2200" b="1" dirty="0"/>
              <a:t> </a:t>
            </a:r>
            <a:r>
              <a:rPr lang="en-US" sz="2200" b="1" dirty="0" err="1"/>
              <a:t>efeitos</a:t>
            </a:r>
            <a:r>
              <a:rPr lang="en-US" sz="2200" b="1" dirty="0"/>
              <a:t> </a:t>
            </a:r>
            <a:r>
              <a:rPr lang="en-US" sz="2200" b="1" dirty="0" err="1"/>
              <a:t>jurídicos</a:t>
            </a:r>
            <a:r>
              <a:rPr lang="en-US" sz="2200" b="1" dirty="0"/>
              <a:t> de </a:t>
            </a:r>
            <a:r>
              <a:rPr lang="en-US" sz="2200" b="1" dirty="0" err="1"/>
              <a:t>atos</a:t>
            </a:r>
            <a:r>
              <a:rPr lang="en-US" sz="2200" b="1" dirty="0"/>
              <a:t> </a:t>
            </a:r>
            <a:r>
              <a:rPr lang="en-US" sz="2200" b="1" dirty="0" err="1"/>
              <a:t>praticados</a:t>
            </a:r>
            <a:r>
              <a:rPr lang="en-US" sz="2200" b="1" dirty="0"/>
              <a:t> </a:t>
            </a:r>
            <a:r>
              <a:rPr lang="en-US" sz="2200" b="1" dirty="0" err="1"/>
              <a:t>pelo</a:t>
            </a:r>
            <a:r>
              <a:rPr lang="en-US" sz="2200" b="1" dirty="0"/>
              <a:t> </a:t>
            </a:r>
            <a:r>
              <a:rPr lang="en-US" sz="2200" b="1" dirty="0" err="1"/>
              <a:t>contribuinte</a:t>
            </a:r>
            <a:r>
              <a:rPr lang="en-US" sz="2200" b="1" dirty="0"/>
              <a:t> e que </a:t>
            </a:r>
            <a:r>
              <a:rPr lang="en-US" sz="2200" b="1" dirty="0" err="1"/>
              <a:t>tenham</a:t>
            </a:r>
            <a:r>
              <a:rPr lang="en-US" sz="2200" b="1" dirty="0"/>
              <a:t> </a:t>
            </a:r>
            <a:r>
              <a:rPr lang="en-US" sz="2200" b="1" dirty="0" err="1"/>
              <a:t>como</a:t>
            </a:r>
            <a:r>
              <a:rPr lang="en-US" sz="2200" b="1" dirty="0"/>
              <a:t> </a:t>
            </a:r>
            <a:r>
              <a:rPr lang="en-US" sz="2200" b="1" dirty="0" err="1"/>
              <a:t>consequência</a:t>
            </a:r>
            <a:r>
              <a:rPr lang="en-US" sz="2200" b="1" dirty="0"/>
              <a:t> a </a:t>
            </a:r>
            <a:r>
              <a:rPr lang="en-US" sz="2200" b="1" dirty="0" err="1"/>
              <a:t>redução</a:t>
            </a:r>
            <a:r>
              <a:rPr lang="en-US" sz="2200" b="1" dirty="0"/>
              <a:t> </a:t>
            </a:r>
            <a:r>
              <a:rPr lang="en-US" sz="2200" b="1" dirty="0" err="1"/>
              <a:t>ou</a:t>
            </a:r>
            <a:r>
              <a:rPr lang="en-US" sz="2200" b="1" dirty="0"/>
              <a:t> o </a:t>
            </a:r>
            <a:r>
              <a:rPr lang="en-US" sz="2200" b="1" dirty="0" err="1"/>
              <a:t>diferimento</a:t>
            </a:r>
            <a:r>
              <a:rPr lang="en-US" sz="2200" b="1" dirty="0"/>
              <a:t> do </a:t>
            </a:r>
            <a:r>
              <a:rPr lang="en-US" sz="2200" b="1" dirty="0" err="1"/>
              <a:t>ônus</a:t>
            </a:r>
            <a:r>
              <a:rPr lang="en-US" sz="2200" b="1" dirty="0"/>
              <a:t> fiscal?" (…)”</a:t>
            </a:r>
          </a:p>
          <a:p>
            <a:endParaRPr lang="pt-BR" sz="22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98705CB-4A69-7DE9-D47B-C34F3BF948F7}"/>
              </a:ext>
            </a:extLst>
          </p:cNvPr>
          <p:cNvSpPr txBox="1"/>
          <p:nvPr/>
        </p:nvSpPr>
        <p:spPr>
          <a:xfrm>
            <a:off x="603685" y="2013094"/>
            <a:ext cx="1062192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DECISÃO SOBRE O INTOLERÔMETRO AO PLANEJAMENTO TRIBUTÁRIO NO BRASIL: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FF7503"/>
                </a:solidFill>
              </a:rPr>
              <a:t>AUTO DE INFRAÇÃO CANCELADO E CONDENAÇÃO DA PGFN EM SUCUMBÊNCIA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A2C170B-40D6-3638-362E-41A008C416A2}"/>
              </a:ext>
            </a:extLst>
          </p:cNvPr>
          <p:cNvSpPr/>
          <p:nvPr/>
        </p:nvSpPr>
        <p:spPr>
          <a:xfrm>
            <a:off x="143220" y="917542"/>
            <a:ext cx="81483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7503"/>
                </a:solidFill>
              </a:rPr>
              <a:t>A VISÃO DO PODER JUDICIÁRIO SOBRE O MESMO CASO: </a:t>
            </a: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TRF4, </a:t>
            </a:r>
            <a:r>
              <a:rPr lang="en-US" sz="2400" b="1" cap="all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apelação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n. </a:t>
            </a:r>
            <a:r>
              <a:rPr lang="en-US" sz="2400" b="1" cap="all" dirty="0">
                <a:solidFill>
                  <a:schemeClr val="tx1">
                    <a:lumMod val="95000"/>
                    <a:lumOff val="5000"/>
                  </a:schemeClr>
                </a:solidFill>
              </a:rPr>
              <a:t>5009900-93.2017.4.04.7107/RS. </a:t>
            </a:r>
            <a:r>
              <a:rPr lang="en-US" sz="2400" b="1" cap="all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acórdão</a:t>
            </a:r>
            <a:endParaRPr lang="pt-B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694376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8D7CA02-7AA0-B971-C246-EED697ECEE89}"/>
              </a:ext>
            </a:extLst>
          </p:cNvPr>
          <p:cNvSpPr txBox="1"/>
          <p:nvPr/>
        </p:nvSpPr>
        <p:spPr>
          <a:xfrm>
            <a:off x="116956" y="2212435"/>
            <a:ext cx="12280604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b="1" i="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PERSPECTIVAS TEÓRICAS APÓS O JULGAMENTO DA ADI 2.446 PELO STF:</a:t>
            </a:r>
            <a:br>
              <a:rPr lang="pt-BR" sz="3100" b="0" i="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</a:br>
            <a:endParaRPr lang="pt-BR" sz="31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6576283-CCC8-7D14-9593-2D43E238B4CA}"/>
              </a:ext>
            </a:extLst>
          </p:cNvPr>
          <p:cNvSpPr txBox="1"/>
          <p:nvPr/>
        </p:nvSpPr>
        <p:spPr>
          <a:xfrm>
            <a:off x="74422" y="2932454"/>
            <a:ext cx="12280604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highlight>
                  <a:srgbClr val="FF7503"/>
                </a:highlight>
                <a:latin typeface="Calibri"/>
              </a:rPr>
              <a:t>O STF POSSUI JURISPRUDÊNCIA CONSISTENTE SOBRE OS LIMITES DO PLANEJAMENTO TRIBUTÁRIO NO DIREITO BRASILEIRO,</a:t>
            </a:r>
          </a:p>
          <a:p>
            <a:endParaRPr lang="pt-BR" sz="3000" b="1" dirty="0">
              <a:solidFill>
                <a:schemeClr val="bg1"/>
              </a:solidFill>
              <a:highlight>
                <a:srgbClr val="FF7503"/>
              </a:highlight>
              <a:latin typeface="Calibri"/>
            </a:endParaRPr>
          </a:p>
          <a:p>
            <a:r>
              <a:rPr lang="pt-BR" sz="3000" b="1" dirty="0">
                <a:solidFill>
                  <a:schemeClr val="bg1"/>
                </a:solidFill>
                <a:highlight>
                  <a:srgbClr val="FF7503"/>
                </a:highlight>
                <a:latin typeface="Calibri"/>
              </a:rPr>
              <a:t>QUE ECOA PELAS DEMAIS INSTÂNCIAS DO PODER JUDICIÁRIO</a:t>
            </a:r>
          </a:p>
          <a:p>
            <a:endParaRPr lang="pt-BR" sz="3000" b="1" dirty="0">
              <a:solidFill>
                <a:schemeClr val="bg1"/>
              </a:solidFill>
              <a:highlight>
                <a:srgbClr val="FF7503"/>
              </a:highlight>
              <a:latin typeface="Calibri"/>
            </a:endParaRPr>
          </a:p>
          <a:p>
            <a:r>
              <a:rPr lang="pt-BR" sz="3000" b="1" dirty="0">
                <a:solidFill>
                  <a:schemeClr val="bg1"/>
                </a:solidFill>
                <a:highlight>
                  <a:srgbClr val="FF7503"/>
                </a:highlight>
                <a:latin typeface="Calibri"/>
              </a:rPr>
              <a:t>E CUJA DIRETRIZ DEVE SER OBSERVADA PELO CONTRIBUINTE E PELO FISCO.</a:t>
            </a:r>
            <a:br>
              <a:rPr lang="pt-BR" sz="3000" b="1" dirty="0">
                <a:solidFill>
                  <a:schemeClr val="bg1"/>
                </a:solidFill>
                <a:highlight>
                  <a:srgbClr val="FF7503"/>
                </a:highlight>
                <a:latin typeface="Calibri"/>
              </a:rPr>
            </a:br>
            <a:endParaRPr lang="pt-BR" sz="3000" b="1" dirty="0">
              <a:solidFill>
                <a:schemeClr val="bg1"/>
              </a:solidFill>
              <a:highlight>
                <a:srgbClr val="FF7503"/>
              </a:highlight>
              <a:latin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442634A-CC86-8D93-17B7-424FDD3121D8}"/>
              </a:ext>
            </a:extLst>
          </p:cNvPr>
          <p:cNvSpPr txBox="1"/>
          <p:nvPr/>
        </p:nvSpPr>
        <p:spPr>
          <a:xfrm>
            <a:off x="2594342" y="1021428"/>
            <a:ext cx="122806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chemeClr val="bg1">
                    <a:lumMod val="85000"/>
                  </a:schemeClr>
                </a:solidFill>
              </a:rPr>
              <a:t>COMEÇANDO PELAS CONCLUSÕES...</a:t>
            </a:r>
            <a:endParaRPr lang="pt-BR" sz="4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49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E585FB2-41CA-9743-98F7-3DA52D3D615B}"/>
              </a:ext>
            </a:extLst>
          </p:cNvPr>
          <p:cNvSpPr txBox="1"/>
          <p:nvPr/>
        </p:nvSpPr>
        <p:spPr>
          <a:xfrm>
            <a:off x="3141738" y="2010055"/>
            <a:ext cx="7588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b="1" dirty="0">
                <a:solidFill>
                  <a:srgbClr val="FF7703"/>
                </a:solidFill>
              </a:rPr>
              <a:t>Obrigado!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E55CD1B9-6205-8F54-A245-D63E9A949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252" y="4432041"/>
            <a:ext cx="51276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2061259E-21BA-E611-28E0-0ECA1A773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2684" y="4566353"/>
            <a:ext cx="20258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 dirty="0">
                <a:latin typeface="Calibri" panose="020F0502020204030204" pitchFamily="34" charset="0"/>
              </a:rPr>
              <a:t>Luís Flávio Neto</a:t>
            </a:r>
          </a:p>
          <a:p>
            <a:pPr eaLnBrk="1" hangingPunct="1"/>
            <a:endParaRPr lang="en-US" altLang="en-US" sz="2200" b="1" dirty="0">
              <a:latin typeface="Calibri" panose="020F0502020204030204" pitchFamily="34" charset="0"/>
            </a:endParaRPr>
          </a:p>
        </p:txBody>
      </p:sp>
      <p:sp>
        <p:nvSpPr>
          <p:cNvPr id="11" name="CaixaDeTexto 15">
            <a:extLst>
              <a:ext uri="{FF2B5EF4-FFF2-40B4-BE49-F238E27FC236}">
                <a16:creationId xmlns:a16="http://schemas.microsoft.com/office/drawing/2014/main" id="{24337C0E-8CE1-8E6F-B54F-FE129FC77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4956" y="5551238"/>
            <a:ext cx="33380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2200" b="1" dirty="0" err="1">
                <a:latin typeface="Calibri" panose="020F0502020204030204" pitchFamily="34" charset="0"/>
              </a:rPr>
              <a:t>lflavioneto@klalaw.com.br</a:t>
            </a:r>
            <a:endParaRPr lang="pt-BR" altLang="en-US" sz="2200" b="1" dirty="0">
              <a:latin typeface="Calibri" panose="020F0502020204030204" pitchFamily="34" charset="0"/>
            </a:endParaRPr>
          </a:p>
        </p:txBody>
      </p:sp>
      <p:sp>
        <p:nvSpPr>
          <p:cNvPr id="13" name="CaixaDeTexto 15">
            <a:extLst>
              <a:ext uri="{FF2B5EF4-FFF2-40B4-BE49-F238E27FC236}">
                <a16:creationId xmlns:a16="http://schemas.microsoft.com/office/drawing/2014/main" id="{B1D68FB4-99FE-A6EC-75C6-D48E53206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066" y="5120351"/>
            <a:ext cx="434292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2200" b="1" dirty="0" err="1">
                <a:latin typeface="Calibri" panose="020F0502020204030204" pitchFamily="34" charset="0"/>
              </a:rPr>
              <a:t>professorluisflavioneto@gmail.com</a:t>
            </a:r>
            <a:endParaRPr lang="pt-BR" altLang="en-US" sz="2200" b="1" dirty="0">
              <a:latin typeface="Calibri" panose="020F0502020204030204" pitchFamily="34" charset="0"/>
            </a:endParaRPr>
          </a:p>
        </p:txBody>
      </p:sp>
      <p:pic>
        <p:nvPicPr>
          <p:cNvPr id="14" name="Imagem 1">
            <a:extLst>
              <a:ext uri="{FF2B5EF4-FFF2-40B4-BE49-F238E27FC236}">
                <a16:creationId xmlns:a16="http://schemas.microsoft.com/office/drawing/2014/main" id="{08C95411-6997-AD38-5E08-F7EE86A05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889" y="5400632"/>
            <a:ext cx="492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21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8D7CA02-7AA0-B971-C246-EED697ECEE89}"/>
              </a:ext>
            </a:extLst>
          </p:cNvPr>
          <p:cNvSpPr txBox="1"/>
          <p:nvPr/>
        </p:nvSpPr>
        <p:spPr>
          <a:xfrm>
            <a:off x="74422" y="2064951"/>
            <a:ext cx="12280604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b="1" i="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PERSPECTIVAS TEÓRICAS APÓS O JULGAMENTO DA ADI 2.446 PELO STF:</a:t>
            </a:r>
            <a:br>
              <a:rPr lang="pt-BR" sz="3100" b="0" i="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</a:br>
            <a:endParaRPr lang="pt-BR" sz="31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6576283-CCC8-7D14-9593-2D43E238B4CA}"/>
              </a:ext>
            </a:extLst>
          </p:cNvPr>
          <p:cNvSpPr txBox="1"/>
          <p:nvPr/>
        </p:nvSpPr>
        <p:spPr>
          <a:xfrm>
            <a:off x="74422" y="2843964"/>
            <a:ext cx="1228060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highlight>
                  <a:srgbClr val="FF7503"/>
                </a:highlight>
                <a:latin typeface="Calibri"/>
              </a:rPr>
              <a:t>O STF POSSUI JURISPRUDÊNCIA CONSISTENTE SOBRE OS LIMITES DO PLANEJAMENTO TRIBUTÁRIO NO DIREITO BRASILEIRO,</a:t>
            </a:r>
          </a:p>
          <a:p>
            <a:endParaRPr lang="pt-BR" sz="3000" b="1" dirty="0">
              <a:solidFill>
                <a:schemeClr val="bg1"/>
              </a:solidFill>
              <a:highlight>
                <a:srgbClr val="FF7503"/>
              </a:highlight>
              <a:latin typeface="Calibri"/>
            </a:endParaRPr>
          </a:p>
          <a:p>
            <a:r>
              <a:rPr lang="pt-BR" sz="3000" b="1" dirty="0">
                <a:solidFill>
                  <a:schemeClr val="bg1"/>
                </a:solidFill>
                <a:highlight>
                  <a:srgbClr val="FF7503"/>
                </a:highlight>
                <a:latin typeface="Calibri"/>
              </a:rPr>
              <a:t>QUE ECOA PELAS DEMAIS INSTÂNCIAS DO PODER JUDICIÁRIO,</a:t>
            </a:r>
          </a:p>
          <a:p>
            <a:endParaRPr lang="pt-BR" sz="3000" b="1" dirty="0">
              <a:solidFill>
                <a:schemeClr val="bg1"/>
              </a:solidFill>
              <a:highlight>
                <a:srgbClr val="FF7503"/>
              </a:highlight>
              <a:latin typeface="Calibri"/>
            </a:endParaRPr>
          </a:p>
          <a:p>
            <a:r>
              <a:rPr lang="pt-BR" sz="3000" b="1" dirty="0">
                <a:solidFill>
                  <a:schemeClr val="bg1"/>
                </a:solidFill>
                <a:highlight>
                  <a:srgbClr val="FF7503"/>
                </a:highlight>
                <a:latin typeface="Calibri"/>
              </a:rPr>
              <a:t>QUE CHANCELA A ATUAL DECISÃO DO LEGISLADOR COMPETENTE</a:t>
            </a:r>
          </a:p>
          <a:p>
            <a:endParaRPr lang="pt-BR" sz="3000" b="1" dirty="0">
              <a:solidFill>
                <a:schemeClr val="bg1"/>
              </a:solidFill>
              <a:highlight>
                <a:srgbClr val="FF7503"/>
              </a:highlight>
              <a:latin typeface="Calibri"/>
            </a:endParaRPr>
          </a:p>
          <a:p>
            <a:r>
              <a:rPr lang="pt-BR" sz="3000" b="1" dirty="0">
                <a:solidFill>
                  <a:schemeClr val="bg1"/>
                </a:solidFill>
                <a:highlight>
                  <a:srgbClr val="FF7503"/>
                </a:highlight>
                <a:latin typeface="Calibri"/>
              </a:rPr>
              <a:t>E CUJA DIRETRIZ DEVE SER OBSERVADA PELO CONTRIBUINTE E PELO FISCO.</a:t>
            </a:r>
            <a:br>
              <a:rPr lang="pt-BR" sz="3000" b="1" dirty="0">
                <a:solidFill>
                  <a:schemeClr val="bg1"/>
                </a:solidFill>
                <a:highlight>
                  <a:srgbClr val="FF7503"/>
                </a:highlight>
                <a:latin typeface="Calibri"/>
              </a:rPr>
            </a:br>
            <a:endParaRPr lang="pt-BR" sz="3000" b="1" dirty="0">
              <a:solidFill>
                <a:schemeClr val="bg1"/>
              </a:solidFill>
              <a:highlight>
                <a:srgbClr val="FF7503"/>
              </a:highlight>
              <a:latin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442634A-CC86-8D93-17B7-424FDD3121D8}"/>
              </a:ext>
            </a:extLst>
          </p:cNvPr>
          <p:cNvSpPr txBox="1"/>
          <p:nvPr/>
        </p:nvSpPr>
        <p:spPr>
          <a:xfrm>
            <a:off x="2594342" y="1021428"/>
            <a:ext cx="122806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chemeClr val="bg1">
                    <a:lumMod val="85000"/>
                  </a:schemeClr>
                </a:solidFill>
              </a:rPr>
              <a:t>COMEÇANDO PELAS CONCLUSÕES...</a:t>
            </a:r>
            <a:endParaRPr lang="pt-BR" sz="4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65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2B1A39A7-2FEC-4983-BD89-744FF775A54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6E178F17-66DB-DE44-9364-AFAABC9409B9}"/>
              </a:ext>
            </a:extLst>
          </p:cNvPr>
          <p:cNvSpPr/>
          <p:nvPr/>
        </p:nvSpPr>
        <p:spPr>
          <a:xfrm>
            <a:off x="0" y="737679"/>
            <a:ext cx="1001696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0" lvl="8" indent="-342900" algn="r" defTabSz="457200">
              <a:buFontTx/>
              <a:buChar char="-"/>
            </a:pPr>
            <a:r>
              <a:rPr lang="pt-BR" sz="2000" dirty="0">
                <a:solidFill>
                  <a:prstClr val="black"/>
                </a:solidFill>
                <a:latin typeface="Calibri"/>
                <a:ea typeface=""/>
                <a:cs typeface=""/>
              </a:rPr>
              <a:t>Atos praticados pelo contribuinte dentro de</a:t>
            </a:r>
          </a:p>
          <a:p>
            <a:pPr algn="r" defTabSz="457200"/>
            <a:r>
              <a:rPr lang="pt-BR" sz="2000" dirty="0">
                <a:solidFill>
                  <a:prstClr val="black"/>
                </a:solidFill>
                <a:latin typeface="Calibri"/>
                <a:ea typeface=""/>
                <a:cs typeface=""/>
              </a:rPr>
              <a:t>sua </a:t>
            </a:r>
            <a:r>
              <a:rPr lang="pt-BR" sz="2000" i="1" dirty="0">
                <a:solidFill>
                  <a:prstClr val="black"/>
                </a:solidFill>
                <a:latin typeface="Calibri"/>
                <a:ea typeface=""/>
                <a:cs typeface=""/>
              </a:rPr>
              <a:t>esfera de</a:t>
            </a:r>
            <a:r>
              <a:rPr lang="pt-BR" sz="2000" dirty="0">
                <a:solidFill>
                  <a:prstClr val="black"/>
                </a:solidFill>
                <a:latin typeface="Calibri"/>
                <a:ea typeface=""/>
                <a:cs typeface=""/>
              </a:rPr>
              <a:t> </a:t>
            </a:r>
            <a:r>
              <a:rPr lang="pt-BR" sz="2000" i="1" dirty="0">
                <a:solidFill>
                  <a:prstClr val="black"/>
                </a:solidFill>
                <a:latin typeface="Calibri"/>
                <a:ea typeface=""/>
                <a:cs typeface=""/>
              </a:rPr>
              <a:t>liberdade</a:t>
            </a:r>
            <a:r>
              <a:rPr lang="pt-BR" sz="2000" dirty="0">
                <a:solidFill>
                  <a:prstClr val="black"/>
                </a:solidFill>
                <a:latin typeface="Calibri"/>
                <a:ea typeface=""/>
                <a:cs typeface=""/>
              </a:rPr>
              <a:t> resguardada da interferência do Estado (CF, art. 170 e seg.);</a:t>
            </a:r>
          </a:p>
          <a:p>
            <a:pPr marL="342900" indent="-342900" algn="r" defTabSz="457200">
              <a:buFontTx/>
              <a:buChar char="-"/>
            </a:pPr>
            <a:r>
              <a:rPr lang="pt-BR" sz="2000" dirty="0">
                <a:solidFill>
                  <a:prstClr val="black"/>
                </a:solidFill>
                <a:ea typeface=""/>
                <a:cs typeface=""/>
              </a:rPr>
              <a:t>Adiamento ou não ocorrência de “</a:t>
            </a:r>
            <a:r>
              <a:rPr lang="pt-BR" sz="2000" i="1" dirty="0">
                <a:solidFill>
                  <a:prstClr val="black"/>
                </a:solidFill>
                <a:ea typeface=""/>
                <a:cs typeface=""/>
              </a:rPr>
              <a:t>fato gerador”;</a:t>
            </a:r>
            <a:endParaRPr lang="pt-BR" sz="2000" dirty="0">
              <a:solidFill>
                <a:prstClr val="black"/>
              </a:solidFill>
              <a:ea typeface=""/>
              <a:cs typeface=""/>
            </a:endParaRPr>
          </a:p>
          <a:p>
            <a:pPr marL="342900" indent="-342900" algn="r" defTabSz="457200">
              <a:buFontTx/>
              <a:buChar char="-"/>
            </a:pPr>
            <a:r>
              <a:rPr lang="pt-BR" sz="2000" dirty="0">
                <a:solidFill>
                  <a:prstClr val="black"/>
                </a:solidFill>
                <a:latin typeface="Calibri"/>
                <a:ea typeface=""/>
                <a:cs typeface=""/>
              </a:rPr>
              <a:t>A lei não proíbe, mas também não prescreve como </a:t>
            </a:r>
            <a:r>
              <a:rPr lang="pt-BR" sz="2000" dirty="0">
                <a:solidFill>
                  <a:prstClr val="black"/>
                </a:solidFill>
                <a:ea typeface=""/>
                <a:cs typeface=""/>
              </a:rPr>
              <a:t>expressamente </a:t>
            </a:r>
            <a:r>
              <a:rPr lang="pt-BR" sz="2000" dirty="0">
                <a:solidFill>
                  <a:prstClr val="black"/>
                </a:solidFill>
                <a:latin typeface="Calibri"/>
                <a:ea typeface=""/>
                <a:cs typeface=""/>
              </a:rPr>
              <a:t>legítima uma determinada sequência de atos</a:t>
            </a:r>
            <a:r>
              <a:rPr lang="pt-BR" sz="2200" dirty="0">
                <a:solidFill>
                  <a:prstClr val="black"/>
                </a:solidFill>
                <a:latin typeface="Calibri"/>
                <a:ea typeface=""/>
                <a:cs typeface=""/>
              </a:rPr>
              <a:t>.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51DB16B4-9937-CB44-914F-AD93299443C1}"/>
              </a:ext>
            </a:extLst>
          </p:cNvPr>
          <p:cNvSpPr/>
          <p:nvPr/>
        </p:nvSpPr>
        <p:spPr>
          <a:xfrm>
            <a:off x="3721396" y="120021"/>
            <a:ext cx="9618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pt-BR" sz="2400" b="1" dirty="0">
                <a:solidFill>
                  <a:srgbClr val="FF7803"/>
                </a:solidFill>
                <a:latin typeface="Calibri"/>
              </a:rPr>
              <a:t>O QUE É </a:t>
            </a:r>
            <a:r>
              <a:rPr lang="pt-BR" sz="2400" b="1" dirty="0">
                <a:solidFill>
                  <a:schemeClr val="bg1"/>
                </a:solidFill>
                <a:highlight>
                  <a:srgbClr val="FF7503"/>
                </a:highlight>
                <a:latin typeface="Calibri"/>
              </a:rPr>
              <a:t>“PLANEJAMENTO TRIBUTÁRIO”, EM SENTIDO ESTRITO</a:t>
            </a:r>
            <a:r>
              <a:rPr lang="pt-BR" sz="2400" b="1" dirty="0">
                <a:solidFill>
                  <a:srgbClr val="FF7803"/>
                </a:solidFill>
                <a:latin typeface="Calibri"/>
              </a:rPr>
              <a:t>?</a:t>
            </a:r>
            <a:endParaRPr lang="en-US" sz="2400" b="1" dirty="0">
              <a:solidFill>
                <a:srgbClr val="FF7803"/>
              </a:solidFill>
              <a:latin typeface="Calibri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064DBE3-4650-A342-AF91-1CB87FCB889E}"/>
              </a:ext>
            </a:extLst>
          </p:cNvPr>
          <p:cNvSpPr/>
          <p:nvPr/>
        </p:nvSpPr>
        <p:spPr>
          <a:xfrm>
            <a:off x="10811618" y="892321"/>
            <a:ext cx="1224136" cy="1224136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00569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3444C12-5E0A-754C-928A-9057D1C6DA30}"/>
              </a:ext>
            </a:extLst>
          </p:cNvPr>
          <p:cNvSpPr/>
          <p:nvPr/>
        </p:nvSpPr>
        <p:spPr>
          <a:xfrm>
            <a:off x="10990403" y="3136603"/>
            <a:ext cx="720080" cy="702685"/>
          </a:xfrm>
          <a:prstGeom prst="ellipse">
            <a:avLst/>
          </a:prstGeom>
          <a:solidFill>
            <a:srgbClr val="008D41"/>
          </a:solidFill>
          <a:ln>
            <a:solidFill>
              <a:srgbClr val="00569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D4FEF77-2A4B-0046-931E-A6C71A96F132}"/>
              </a:ext>
            </a:extLst>
          </p:cNvPr>
          <p:cNvSpPr/>
          <p:nvPr/>
        </p:nvSpPr>
        <p:spPr>
          <a:xfrm>
            <a:off x="10990403" y="4897381"/>
            <a:ext cx="720080" cy="672644"/>
          </a:xfrm>
          <a:prstGeom prst="ellipse">
            <a:avLst/>
          </a:prstGeom>
          <a:solidFill>
            <a:srgbClr val="C00000"/>
          </a:solidFill>
          <a:ln>
            <a:solidFill>
              <a:srgbClr val="00569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Right Brace 19">
            <a:extLst>
              <a:ext uri="{FF2B5EF4-FFF2-40B4-BE49-F238E27FC236}">
                <a16:creationId xmlns:a16="http://schemas.microsoft.com/office/drawing/2014/main" id="{3850C001-26BD-6848-8564-A3853B53EA6B}"/>
              </a:ext>
            </a:extLst>
          </p:cNvPr>
          <p:cNvSpPr/>
          <p:nvPr/>
        </p:nvSpPr>
        <p:spPr>
          <a:xfrm>
            <a:off x="10016965" y="705798"/>
            <a:ext cx="576064" cy="1581003"/>
          </a:xfrm>
          <a:prstGeom prst="rightBrace">
            <a:avLst/>
          </a:prstGeom>
          <a:ln w="57150" cmpd="sng">
            <a:solidFill>
              <a:srgbClr val="00569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ln w="38100" cmpd="sng">
                <a:solidFill>
                  <a:srgbClr val="000000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30" name="Right Brace 20">
            <a:extLst>
              <a:ext uri="{FF2B5EF4-FFF2-40B4-BE49-F238E27FC236}">
                <a16:creationId xmlns:a16="http://schemas.microsoft.com/office/drawing/2014/main" id="{0AA9B474-F9B8-2F40-BBC1-B871C74ACA8A}"/>
              </a:ext>
            </a:extLst>
          </p:cNvPr>
          <p:cNvSpPr/>
          <p:nvPr/>
        </p:nvSpPr>
        <p:spPr>
          <a:xfrm>
            <a:off x="10198315" y="2977790"/>
            <a:ext cx="576064" cy="1383441"/>
          </a:xfrm>
          <a:prstGeom prst="rightBrace">
            <a:avLst/>
          </a:prstGeom>
          <a:ln w="57150" cmpd="sng">
            <a:solidFill>
              <a:srgbClr val="00569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ln w="38100" cmpd="sng">
                <a:solidFill>
                  <a:srgbClr val="000000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31" name="TextBox 22">
            <a:extLst>
              <a:ext uri="{FF2B5EF4-FFF2-40B4-BE49-F238E27FC236}">
                <a16:creationId xmlns:a16="http://schemas.microsoft.com/office/drawing/2014/main" id="{DE50960D-A94C-CD49-82B0-C39D073129A1}"/>
              </a:ext>
            </a:extLst>
          </p:cNvPr>
          <p:cNvSpPr txBox="1"/>
          <p:nvPr/>
        </p:nvSpPr>
        <p:spPr>
          <a:xfrm>
            <a:off x="1102847" y="2897364"/>
            <a:ext cx="89549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2000" dirty="0">
                <a:solidFill>
                  <a:prstClr val="black"/>
                </a:solidFill>
                <a:latin typeface="Calibri"/>
                <a:ea typeface=""/>
                <a:cs typeface="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Calibri"/>
                <a:ea typeface=""/>
                <a:cs typeface=""/>
              </a:rPr>
              <a:t>Economias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"/>
                <a:cs typeface=""/>
              </a:rPr>
              <a:t> de </a:t>
            </a:r>
            <a:r>
              <a:rPr lang="en-US" sz="2000" dirty="0" err="1">
                <a:solidFill>
                  <a:prstClr val="black"/>
                </a:solidFill>
                <a:latin typeface="Calibri"/>
                <a:ea typeface=""/>
                <a:cs typeface=""/>
              </a:rPr>
              <a:t>opção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"/>
                <a:cs typeface="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Calibri"/>
                <a:ea typeface=""/>
                <a:cs typeface=""/>
              </a:rPr>
              <a:t>opções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"/>
                <a:cs typeface="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/>
                <a:ea typeface=""/>
                <a:cs typeface=""/>
              </a:rPr>
              <a:t>legais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"/>
                <a:cs typeface=""/>
              </a:rPr>
              <a:t>. </a:t>
            </a:r>
          </a:p>
          <a:p>
            <a:pPr algn="r" defTabSz="457200"/>
            <a:r>
              <a:rPr lang="en-US" sz="2000" dirty="0">
                <a:solidFill>
                  <a:prstClr val="black"/>
                </a:solidFill>
                <a:latin typeface="Calibri"/>
                <a:ea typeface=""/>
                <a:cs typeface=""/>
              </a:rPr>
              <a:t>-“Safe </a:t>
            </a:r>
            <a:r>
              <a:rPr lang="en-US" sz="2000" dirty="0" err="1">
                <a:solidFill>
                  <a:prstClr val="black"/>
                </a:solidFill>
                <a:latin typeface="Calibri"/>
                <a:ea typeface=""/>
                <a:cs typeface=""/>
              </a:rPr>
              <a:t>harbours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"/>
                <a:cs typeface=""/>
              </a:rPr>
              <a:t>”, </a:t>
            </a:r>
            <a:r>
              <a:rPr lang="en-US" sz="2000" dirty="0" err="1">
                <a:solidFill>
                  <a:prstClr val="black"/>
                </a:solidFill>
                <a:latin typeface="Calibri"/>
                <a:ea typeface=""/>
                <a:cs typeface=""/>
              </a:rPr>
              <a:t>práticas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"/>
                <a:cs typeface="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/>
                <a:ea typeface=""/>
                <a:cs typeface=""/>
              </a:rPr>
              <a:t>imaculadas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"/>
                <a:cs typeface="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Calibri"/>
                <a:ea typeface=""/>
                <a:cs typeface=""/>
              </a:rPr>
              <a:t>desejadas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"/>
                <a:cs typeface="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/>
                <a:ea typeface=""/>
                <a:cs typeface=""/>
              </a:rPr>
              <a:t>ou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"/>
                <a:cs typeface="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/>
                <a:ea typeface=""/>
                <a:cs typeface=""/>
              </a:rPr>
              <a:t>mesmo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"/>
                <a:cs typeface="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/>
                <a:ea typeface=""/>
                <a:cs typeface=""/>
              </a:rPr>
              <a:t>incentivadas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"/>
                <a:cs typeface="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/>
                <a:ea typeface=""/>
                <a:cs typeface=""/>
              </a:rPr>
              <a:t>pelo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"/>
                <a:cs typeface=""/>
              </a:rPr>
              <a:t> Estado.</a:t>
            </a:r>
          </a:p>
          <a:p>
            <a:pPr algn="r" defTabSz="457200"/>
            <a:r>
              <a:rPr lang="en-US" sz="2000" b="1" dirty="0" err="1">
                <a:solidFill>
                  <a:prstClr val="black"/>
                </a:solidFill>
                <a:latin typeface="Calibri"/>
                <a:ea typeface=""/>
                <a:cs typeface=""/>
              </a:rPr>
              <a:t>Planejamento</a:t>
            </a:r>
            <a:r>
              <a:rPr lang="en-US" sz="2000" b="1" dirty="0">
                <a:solidFill>
                  <a:prstClr val="black"/>
                </a:solidFill>
                <a:latin typeface="Calibri"/>
                <a:ea typeface=""/>
                <a:cs typeface="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/>
                <a:ea typeface=""/>
                <a:cs typeface=""/>
              </a:rPr>
              <a:t>tributário</a:t>
            </a:r>
            <a:r>
              <a:rPr lang="en-US" sz="2000" b="1" dirty="0">
                <a:solidFill>
                  <a:prstClr val="black"/>
                </a:solidFill>
                <a:latin typeface="Calibri"/>
                <a:ea typeface=""/>
                <a:cs typeface="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/>
                <a:ea typeface=""/>
                <a:cs typeface=""/>
              </a:rPr>
              <a:t>em</a:t>
            </a:r>
            <a:r>
              <a:rPr lang="en-US" sz="2000" b="1" dirty="0">
                <a:solidFill>
                  <a:prstClr val="black"/>
                </a:solidFill>
                <a:latin typeface="Calibri"/>
                <a:ea typeface=""/>
                <a:cs typeface="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/>
                <a:ea typeface=""/>
                <a:cs typeface=""/>
              </a:rPr>
              <a:t>sentido</a:t>
            </a:r>
            <a:r>
              <a:rPr lang="en-US" sz="2000" b="1" dirty="0">
                <a:solidFill>
                  <a:prstClr val="black"/>
                </a:solidFill>
                <a:latin typeface="Calibri"/>
                <a:ea typeface=""/>
                <a:cs typeface="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/>
                <a:ea typeface=""/>
                <a:cs typeface=""/>
              </a:rPr>
              <a:t>amplo</a:t>
            </a:r>
            <a:r>
              <a:rPr lang="en-US" sz="2000" b="1" dirty="0">
                <a:solidFill>
                  <a:prstClr val="black"/>
                </a:solidFill>
                <a:latin typeface="Calibri"/>
                <a:ea typeface=""/>
                <a:cs typeface=""/>
              </a:rPr>
              <a:t>.</a:t>
            </a:r>
          </a:p>
        </p:txBody>
      </p:sp>
      <p:sp>
        <p:nvSpPr>
          <p:cNvPr id="32" name="Rectangle 23">
            <a:extLst>
              <a:ext uri="{FF2B5EF4-FFF2-40B4-BE49-F238E27FC236}">
                <a16:creationId xmlns:a16="http://schemas.microsoft.com/office/drawing/2014/main" id="{83AFA895-C2A2-5649-AF76-BD56F28D2D67}"/>
              </a:ext>
            </a:extLst>
          </p:cNvPr>
          <p:cNvSpPr/>
          <p:nvPr/>
        </p:nvSpPr>
        <p:spPr>
          <a:xfrm>
            <a:off x="3250043" y="2442794"/>
            <a:ext cx="9050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pt-BR" sz="2400" b="1" dirty="0">
                <a:solidFill>
                  <a:srgbClr val="FF7803"/>
                </a:solidFill>
                <a:latin typeface="Calibri"/>
                <a:ea typeface=""/>
                <a:cs typeface=""/>
              </a:rPr>
              <a:t>O QUE </a:t>
            </a:r>
            <a:r>
              <a:rPr lang="pt-BR" sz="2400" b="1" dirty="0">
                <a:solidFill>
                  <a:schemeClr val="bg1"/>
                </a:solidFill>
                <a:highlight>
                  <a:srgbClr val="FF7503"/>
                </a:highlight>
                <a:latin typeface="Calibri"/>
                <a:ea typeface=""/>
                <a:cs typeface=""/>
              </a:rPr>
              <a:t>NÃO</a:t>
            </a:r>
            <a:r>
              <a:rPr lang="pt-BR" sz="2400" b="1" dirty="0">
                <a:solidFill>
                  <a:srgbClr val="FF7803"/>
                </a:solidFill>
                <a:latin typeface="Calibri"/>
                <a:ea typeface=""/>
                <a:cs typeface=""/>
              </a:rPr>
              <a:t> É “PLANEJAMENTO</a:t>
            </a:r>
            <a:r>
              <a:rPr lang="pt-BR" sz="2400" b="1" i="1" dirty="0">
                <a:solidFill>
                  <a:srgbClr val="FF7803"/>
                </a:solidFill>
                <a:latin typeface="Calibri"/>
                <a:ea typeface=""/>
                <a:cs typeface=""/>
              </a:rPr>
              <a:t> </a:t>
            </a:r>
            <a:r>
              <a:rPr lang="pt-BR" sz="2400" b="1" dirty="0">
                <a:solidFill>
                  <a:srgbClr val="FF7803"/>
                </a:solidFill>
                <a:latin typeface="Calibri"/>
                <a:ea typeface=""/>
                <a:cs typeface=""/>
              </a:rPr>
              <a:t>TRIBUTÁRIO”, </a:t>
            </a:r>
            <a:r>
              <a:rPr lang="pt-BR" sz="2400" b="1" dirty="0">
                <a:solidFill>
                  <a:schemeClr val="bg1"/>
                </a:solidFill>
                <a:highlight>
                  <a:srgbClr val="FF7503"/>
                </a:highlight>
                <a:latin typeface="Calibri"/>
                <a:ea typeface=""/>
                <a:cs typeface=""/>
              </a:rPr>
              <a:t>EM SENTIDO ESTRITO</a:t>
            </a:r>
            <a:r>
              <a:rPr lang="pt-BR" sz="2400" b="1" dirty="0">
                <a:solidFill>
                  <a:srgbClr val="FF7803"/>
                </a:solidFill>
                <a:latin typeface="Calibri"/>
                <a:ea typeface=""/>
                <a:cs typeface=""/>
              </a:rPr>
              <a:t>?</a:t>
            </a:r>
            <a:endParaRPr lang="en-US" sz="2400" dirty="0">
              <a:solidFill>
                <a:srgbClr val="FF7803"/>
              </a:solidFill>
              <a:latin typeface="Calibri"/>
              <a:ea typeface=""/>
              <a:cs typeface=""/>
            </a:endParaRPr>
          </a:p>
        </p:txBody>
      </p:sp>
      <p:sp>
        <p:nvSpPr>
          <p:cNvPr id="33" name="Rectangle 1">
            <a:extLst>
              <a:ext uri="{FF2B5EF4-FFF2-40B4-BE49-F238E27FC236}">
                <a16:creationId xmlns:a16="http://schemas.microsoft.com/office/drawing/2014/main" id="{810E8977-2F51-FF4C-9ADF-0E8865D24CAC}"/>
              </a:ext>
            </a:extLst>
          </p:cNvPr>
          <p:cNvSpPr/>
          <p:nvPr/>
        </p:nvSpPr>
        <p:spPr>
          <a:xfrm>
            <a:off x="4269604" y="5042640"/>
            <a:ext cx="59450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/>
            <a:r>
              <a:rPr lang="pt-BR" sz="2000" dirty="0">
                <a:solidFill>
                  <a:prstClr val="black"/>
                </a:solidFill>
                <a:latin typeface="Calibri"/>
                <a:ea typeface=""/>
                <a:cs typeface=""/>
              </a:rPr>
              <a:t>Evasão fiscal. </a:t>
            </a:r>
            <a:endParaRPr lang="en-US" sz="2000" dirty="0">
              <a:solidFill>
                <a:prstClr val="black"/>
              </a:solidFill>
              <a:latin typeface="Calibri"/>
              <a:ea typeface=""/>
              <a:cs typeface=""/>
            </a:endParaRPr>
          </a:p>
        </p:txBody>
      </p:sp>
      <p:sp>
        <p:nvSpPr>
          <p:cNvPr id="34" name="Right Brace 26">
            <a:extLst>
              <a:ext uri="{FF2B5EF4-FFF2-40B4-BE49-F238E27FC236}">
                <a16:creationId xmlns:a16="http://schemas.microsoft.com/office/drawing/2014/main" id="{20810710-3CE6-DC41-803F-DE3CCF7476E5}"/>
              </a:ext>
            </a:extLst>
          </p:cNvPr>
          <p:cNvSpPr/>
          <p:nvPr/>
        </p:nvSpPr>
        <p:spPr>
          <a:xfrm>
            <a:off x="10198315" y="4990216"/>
            <a:ext cx="576064" cy="502829"/>
          </a:xfrm>
          <a:prstGeom prst="rightBrace">
            <a:avLst/>
          </a:prstGeom>
          <a:ln w="57150" cmpd="sng">
            <a:solidFill>
              <a:srgbClr val="00569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ln w="38100" cmpd="sng">
                <a:solidFill>
                  <a:srgbClr val="000000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3D7FF40-4FC3-1448-B194-245E5C049B2C}"/>
              </a:ext>
            </a:extLst>
          </p:cNvPr>
          <p:cNvSpPr/>
          <p:nvPr/>
        </p:nvSpPr>
        <p:spPr>
          <a:xfrm>
            <a:off x="11043566" y="6063179"/>
            <a:ext cx="720080" cy="67264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00569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Right Brace 25">
            <a:extLst>
              <a:ext uri="{FF2B5EF4-FFF2-40B4-BE49-F238E27FC236}">
                <a16:creationId xmlns:a16="http://schemas.microsoft.com/office/drawing/2014/main" id="{82774AC7-9ADE-484A-8907-B243A88837B5}"/>
              </a:ext>
            </a:extLst>
          </p:cNvPr>
          <p:cNvSpPr/>
          <p:nvPr/>
        </p:nvSpPr>
        <p:spPr>
          <a:xfrm>
            <a:off x="10198315" y="6135100"/>
            <a:ext cx="576064" cy="499053"/>
          </a:xfrm>
          <a:prstGeom prst="rightBrace">
            <a:avLst/>
          </a:prstGeom>
          <a:ln w="57150" cmpd="sng">
            <a:solidFill>
              <a:srgbClr val="00569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ln w="38100" cmpd="sng">
                <a:solidFill>
                  <a:srgbClr val="000000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EA8D58-5A64-D848-A052-87C0DF7A594E}"/>
              </a:ext>
            </a:extLst>
          </p:cNvPr>
          <p:cNvSpPr txBox="1"/>
          <p:nvPr/>
        </p:nvSpPr>
        <p:spPr>
          <a:xfrm>
            <a:off x="6543512" y="6166453"/>
            <a:ext cx="3798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“Planejamento tributário abusivo”.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EDF8BDD5-9611-B234-4C93-7B288EE652DA}"/>
              </a:ext>
            </a:extLst>
          </p:cNvPr>
          <p:cNvSpPr/>
          <p:nvPr/>
        </p:nvSpPr>
        <p:spPr>
          <a:xfrm>
            <a:off x="2907283" y="5625005"/>
            <a:ext cx="9384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pt-BR" sz="2400" b="1" dirty="0">
                <a:solidFill>
                  <a:schemeClr val="bg1"/>
                </a:solidFill>
                <a:highlight>
                  <a:srgbClr val="FF7503"/>
                </a:highlight>
                <a:latin typeface="Calibri"/>
                <a:ea typeface=""/>
                <a:cs typeface=""/>
              </a:rPr>
              <a:t>CONCEITO INEXISTENTE </a:t>
            </a:r>
            <a:r>
              <a:rPr lang="pt-BR" sz="2400" b="1" dirty="0">
                <a:solidFill>
                  <a:srgbClr val="FF7803"/>
                </a:solidFill>
                <a:latin typeface="Calibri"/>
                <a:ea typeface=""/>
                <a:cs typeface=""/>
              </a:rPr>
              <a:t>OU AINDA NÃO DEFINIDO PELA LEI BRASILEORA</a:t>
            </a:r>
            <a:endParaRPr lang="en-US" sz="2400" dirty="0">
              <a:solidFill>
                <a:srgbClr val="FF7803"/>
              </a:solidFill>
              <a:latin typeface="Calibri"/>
              <a:ea typeface=""/>
              <a:cs typeface=""/>
            </a:endParaRP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66EDA00C-F323-3A95-0768-1B911ABC6788}"/>
              </a:ext>
            </a:extLst>
          </p:cNvPr>
          <p:cNvSpPr/>
          <p:nvPr/>
        </p:nvSpPr>
        <p:spPr>
          <a:xfrm>
            <a:off x="3628531" y="4457907"/>
            <a:ext cx="86613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pt-BR" sz="2400" b="1" dirty="0">
                <a:solidFill>
                  <a:srgbClr val="FF7803"/>
                </a:solidFill>
                <a:latin typeface="Calibri"/>
                <a:ea typeface=""/>
                <a:cs typeface=""/>
              </a:rPr>
              <a:t>O QUE </a:t>
            </a:r>
            <a:r>
              <a:rPr lang="pt-BR" sz="2400" b="1" dirty="0">
                <a:solidFill>
                  <a:schemeClr val="bg1"/>
                </a:solidFill>
                <a:highlight>
                  <a:srgbClr val="FF7503"/>
                </a:highlight>
                <a:latin typeface="Calibri"/>
                <a:ea typeface=""/>
                <a:cs typeface=""/>
              </a:rPr>
              <a:t>DEFINITIVAMENTE  NÃO É </a:t>
            </a:r>
            <a:r>
              <a:rPr lang="pt-BR" sz="2400" b="1" dirty="0">
                <a:solidFill>
                  <a:srgbClr val="FF7803"/>
                </a:solidFill>
                <a:latin typeface="Calibri"/>
                <a:ea typeface=""/>
                <a:cs typeface=""/>
              </a:rPr>
              <a:t>“PLANEJAMENTO</a:t>
            </a:r>
            <a:r>
              <a:rPr lang="pt-BR" sz="2400" b="1" i="1" dirty="0">
                <a:solidFill>
                  <a:srgbClr val="FF7803"/>
                </a:solidFill>
                <a:latin typeface="Calibri"/>
                <a:ea typeface=""/>
                <a:cs typeface=""/>
              </a:rPr>
              <a:t> </a:t>
            </a:r>
            <a:r>
              <a:rPr lang="pt-BR" sz="2400" b="1" dirty="0">
                <a:solidFill>
                  <a:srgbClr val="FF7803"/>
                </a:solidFill>
                <a:latin typeface="Calibri"/>
                <a:ea typeface=""/>
                <a:cs typeface=""/>
              </a:rPr>
              <a:t>TRIBUTÁRIO”?</a:t>
            </a:r>
            <a:endParaRPr lang="en-US" sz="2400" dirty="0">
              <a:solidFill>
                <a:srgbClr val="FF7803"/>
              </a:solidFill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60330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  <p:bldP spid="31" grpId="0"/>
      <p:bldP spid="32" grpId="0"/>
      <p:bldP spid="33" grpId="0"/>
      <p:bldP spid="34" grpId="0" animBg="1"/>
      <p:bldP spid="36" grpId="0" animBg="1"/>
      <p:bldP spid="37" grpId="0" animBg="1"/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">
            <a:extLst>
              <a:ext uri="{FF2B5EF4-FFF2-40B4-BE49-F238E27FC236}">
                <a16:creationId xmlns:a16="http://schemas.microsoft.com/office/drawing/2014/main" id="{A8382962-98E6-0542-A6A1-4627881B64A0}"/>
              </a:ext>
            </a:extLst>
          </p:cNvPr>
          <p:cNvSpPr txBox="1"/>
          <p:nvPr/>
        </p:nvSpPr>
        <p:spPr>
          <a:xfrm>
            <a:off x="1795006" y="1951672"/>
            <a:ext cx="593236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libri"/>
              </a:rPr>
              <a:t>Cada</a:t>
            </a:r>
            <a:r>
              <a:rPr lang="en-US" sz="3200" b="1" dirty="0">
                <a:latin typeface="Calibri"/>
              </a:rPr>
              <a:t> Estado </a:t>
            </a:r>
            <a:r>
              <a:rPr lang="en-US" sz="3200" b="1" dirty="0" err="1">
                <a:latin typeface="Calibri"/>
              </a:rPr>
              <a:t>possui</a:t>
            </a:r>
            <a:r>
              <a:rPr lang="en-US" sz="3200" b="1" dirty="0">
                <a:latin typeface="Calibri"/>
              </a:rPr>
              <a:t> o </a:t>
            </a:r>
            <a:r>
              <a:rPr lang="en-US" sz="3200" b="1" dirty="0" err="1">
                <a:latin typeface="Calibri"/>
              </a:rPr>
              <a:t>seu</a:t>
            </a:r>
            <a:r>
              <a:rPr lang="en-US" sz="3200" b="1" dirty="0">
                <a:latin typeface="Calibri"/>
              </a:rPr>
              <a:t> </a:t>
            </a:r>
            <a:r>
              <a:rPr lang="en-US" sz="3200" b="1" dirty="0" err="1">
                <a:latin typeface="Calibri"/>
              </a:rPr>
              <a:t>próprio</a:t>
            </a:r>
            <a:r>
              <a:rPr lang="en-US" sz="3200" b="1" dirty="0">
                <a:latin typeface="Calibri"/>
              </a:rPr>
              <a:t> </a:t>
            </a:r>
            <a:r>
              <a:rPr lang="en-US" sz="3200" b="1" i="1" dirty="0">
                <a:solidFill>
                  <a:schemeClr val="accent2"/>
                </a:solidFill>
                <a:latin typeface="Calibri"/>
              </a:rPr>
              <a:t>“</a:t>
            </a:r>
            <a:r>
              <a:rPr lang="en-US" sz="3200" b="1" i="1" dirty="0" err="1">
                <a:solidFill>
                  <a:schemeClr val="accent2"/>
                </a:solidFill>
                <a:latin typeface="Calibri"/>
              </a:rPr>
              <a:t>intolerômetro</a:t>
            </a:r>
            <a:r>
              <a:rPr lang="en-US" sz="3200" b="1" i="1" dirty="0">
                <a:solidFill>
                  <a:schemeClr val="accent2"/>
                </a:solidFill>
                <a:latin typeface="Calibri"/>
              </a:rPr>
              <a:t>” </a:t>
            </a:r>
            <a:r>
              <a:rPr lang="en-US" sz="3200" b="1" i="1" dirty="0" err="1">
                <a:solidFill>
                  <a:schemeClr val="accent2"/>
                </a:solidFill>
                <a:latin typeface="Calibri"/>
              </a:rPr>
              <a:t>ao</a:t>
            </a:r>
            <a:r>
              <a:rPr lang="en-US" sz="3200" b="1" i="1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en-US" sz="3200" b="1" i="1" dirty="0" err="1">
                <a:solidFill>
                  <a:schemeClr val="accent2"/>
                </a:solidFill>
                <a:latin typeface="Calibri"/>
              </a:rPr>
              <a:t>planejamento</a:t>
            </a:r>
            <a:r>
              <a:rPr lang="en-US" sz="3200" b="1" i="1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en-US" sz="3200" b="1" i="1" dirty="0" err="1">
                <a:solidFill>
                  <a:schemeClr val="accent2"/>
                </a:solidFill>
                <a:latin typeface="Calibri"/>
              </a:rPr>
              <a:t>tributário</a:t>
            </a:r>
            <a:r>
              <a:rPr lang="en-US" sz="3200" b="1" dirty="0">
                <a:latin typeface="Calibri"/>
              </a:rPr>
              <a:t>, </a:t>
            </a:r>
            <a:r>
              <a:rPr lang="en-US" sz="3200" b="1" dirty="0" err="1">
                <a:latin typeface="Calibri"/>
              </a:rPr>
              <a:t>tendo</a:t>
            </a:r>
            <a:r>
              <a:rPr lang="en-US" sz="3200" b="1" dirty="0">
                <a:latin typeface="Calibri"/>
              </a:rPr>
              <a:t> </a:t>
            </a:r>
            <a:r>
              <a:rPr lang="en-US" sz="3200" b="1" dirty="0" err="1">
                <a:latin typeface="Calibri"/>
              </a:rPr>
              <a:t>em</a:t>
            </a:r>
            <a:r>
              <a:rPr lang="en-US" sz="3200" b="1" dirty="0">
                <a:latin typeface="Calibri"/>
              </a:rPr>
              <a:t> vista as </a:t>
            </a:r>
            <a:r>
              <a:rPr lang="en-US" sz="3200" b="1" dirty="0" err="1">
                <a:latin typeface="Calibri"/>
              </a:rPr>
              <a:t>suas</a:t>
            </a:r>
            <a:r>
              <a:rPr lang="en-US" sz="3200" b="1" dirty="0">
                <a:latin typeface="Calibri"/>
              </a:rPr>
              <a:t> </a:t>
            </a:r>
            <a:r>
              <a:rPr lang="en-US" sz="3200" b="1" dirty="0" err="1">
                <a:latin typeface="Calibri"/>
              </a:rPr>
              <a:t>tradições</a:t>
            </a:r>
            <a:r>
              <a:rPr lang="en-US" sz="3200" b="1" dirty="0">
                <a:latin typeface="Calibri"/>
              </a:rPr>
              <a:t>, </a:t>
            </a:r>
            <a:r>
              <a:rPr lang="en-US" sz="3200" b="1" dirty="0" err="1">
                <a:latin typeface="Calibri"/>
              </a:rPr>
              <a:t>necessidades</a:t>
            </a:r>
            <a:r>
              <a:rPr lang="en-US" sz="3200" b="1" dirty="0">
                <a:latin typeface="Calibri"/>
              </a:rPr>
              <a:t> e </a:t>
            </a:r>
            <a:r>
              <a:rPr lang="en-US" sz="3200" b="1" dirty="0" err="1">
                <a:latin typeface="Calibri"/>
              </a:rPr>
              <a:t>experiências</a:t>
            </a:r>
            <a:r>
              <a:rPr lang="en-US" sz="3200" b="1" dirty="0">
                <a:latin typeface="Calibri"/>
              </a:rPr>
              <a:t>.</a:t>
            </a:r>
          </a:p>
          <a:p>
            <a:pPr algn="r"/>
            <a:endParaRPr lang="en-US" sz="2600" dirty="0">
              <a:solidFill>
                <a:srgbClr val="000090"/>
              </a:solidFill>
              <a:latin typeface="Calibri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D82DECE-0248-0441-BDA1-E1E6EB553394}"/>
              </a:ext>
            </a:extLst>
          </p:cNvPr>
          <p:cNvSpPr/>
          <p:nvPr/>
        </p:nvSpPr>
        <p:spPr>
          <a:xfrm>
            <a:off x="7733573" y="2435505"/>
            <a:ext cx="3456384" cy="3240360"/>
          </a:xfrm>
          <a:prstGeom prst="ellipse">
            <a:avLst/>
          </a:prstGeom>
          <a:solidFill>
            <a:srgbClr val="9BBB59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  <a:ea typeface=""/>
              <a:cs typeface="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AEE2793-D188-E841-BB84-5D12FBF371DE}"/>
              </a:ext>
            </a:extLst>
          </p:cNvPr>
          <p:cNvSpPr/>
          <p:nvPr/>
        </p:nvSpPr>
        <p:spPr>
          <a:xfrm>
            <a:off x="8004210" y="2702474"/>
            <a:ext cx="2928255" cy="2739972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  <a:ea typeface=""/>
              <a:cs typeface="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8B30717-DEE4-C74D-B072-921F1BD4E4F5}"/>
              </a:ext>
            </a:extLst>
          </p:cNvPr>
          <p:cNvSpPr/>
          <p:nvPr/>
        </p:nvSpPr>
        <p:spPr>
          <a:xfrm>
            <a:off x="8358559" y="2940503"/>
            <a:ext cx="2200723" cy="2231306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  <a:ea typeface=""/>
              <a:cs typeface="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F0126FA-B721-F948-BDB9-DF0C507EC54E}"/>
              </a:ext>
            </a:extLst>
          </p:cNvPr>
          <p:cNvSpPr/>
          <p:nvPr/>
        </p:nvSpPr>
        <p:spPr>
          <a:xfrm>
            <a:off x="9039100" y="3622423"/>
            <a:ext cx="888997" cy="91917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1363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5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6" grpId="3" animBg="1"/>
      <p:bldP spid="16" grpId="4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765" y="3349501"/>
            <a:ext cx="3169499" cy="1656184"/>
          </a:xfrm>
          <a:prstGeom prst="rect">
            <a:avLst/>
          </a:prstGeom>
        </p:spPr>
      </p:pic>
      <p:sp>
        <p:nvSpPr>
          <p:cNvPr id="31" name="Rectangle 33"/>
          <p:cNvSpPr/>
          <p:nvPr/>
        </p:nvSpPr>
        <p:spPr>
          <a:xfrm>
            <a:off x="1597803" y="3385915"/>
            <a:ext cx="23762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4F81BD">
                    <a:lumMod val="50000"/>
                  </a:srgbClr>
                </a:solidFill>
                <a:latin typeface="Calibri"/>
              </a:rPr>
              <a:t>Fraude</a:t>
            </a:r>
            <a:r>
              <a:rPr lang="en-US" sz="2400" b="1" dirty="0">
                <a:solidFill>
                  <a:srgbClr val="4F81BD">
                    <a:lumMod val="50000"/>
                  </a:srgbClr>
                </a:solidFill>
                <a:latin typeface="Calibri"/>
              </a:rPr>
              <a:t>, </a:t>
            </a:r>
          </a:p>
          <a:p>
            <a:r>
              <a:rPr lang="en-US" sz="2400" b="1" dirty="0" err="1">
                <a:solidFill>
                  <a:srgbClr val="4F81BD">
                    <a:lumMod val="50000"/>
                  </a:srgbClr>
                </a:solidFill>
                <a:latin typeface="Calibri"/>
              </a:rPr>
              <a:t>simulação</a:t>
            </a:r>
            <a:r>
              <a:rPr lang="en-US" sz="2400" b="1" dirty="0">
                <a:solidFill>
                  <a:srgbClr val="4F81BD">
                    <a:lumMod val="50000"/>
                  </a:srgbClr>
                </a:solidFill>
                <a:latin typeface="Calibri"/>
              </a:rPr>
              <a:t>,</a:t>
            </a:r>
          </a:p>
          <a:p>
            <a:r>
              <a:rPr lang="en-US" sz="2400" b="1" dirty="0" err="1">
                <a:solidFill>
                  <a:srgbClr val="4F81BD">
                    <a:lumMod val="50000"/>
                  </a:srgbClr>
                </a:solidFill>
                <a:latin typeface="Calibri"/>
              </a:rPr>
              <a:t>dolo</a:t>
            </a:r>
            <a:r>
              <a:rPr lang="en-US" sz="2400" b="1" dirty="0">
                <a:solidFill>
                  <a:srgbClr val="4F81B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srgbClr val="4F81BD">
                    <a:lumMod val="50000"/>
                  </a:srgbClr>
                </a:solidFill>
                <a:latin typeface="Calibri"/>
              </a:rPr>
              <a:t>para</a:t>
            </a:r>
            <a:r>
              <a:rPr lang="en-US" sz="2400" b="1" dirty="0">
                <a:solidFill>
                  <a:srgbClr val="4F81B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srgbClr val="4F81BD">
                    <a:lumMod val="50000"/>
                  </a:srgbClr>
                </a:solidFill>
                <a:latin typeface="Calibri"/>
              </a:rPr>
              <a:t>evasão</a:t>
            </a:r>
            <a:r>
              <a:rPr lang="en-US" sz="2400" b="1" dirty="0">
                <a:solidFill>
                  <a:srgbClr val="4F81BD">
                    <a:lumMod val="50000"/>
                  </a:srgbClr>
                </a:solidFill>
                <a:latin typeface="Calibri"/>
              </a:rPr>
              <a:t> </a:t>
            </a:r>
          </a:p>
          <a:p>
            <a:r>
              <a:rPr lang="en-US" sz="2400" b="1" dirty="0">
                <a:solidFill>
                  <a:srgbClr val="4F81BD">
                    <a:lumMod val="50000"/>
                  </a:srgbClr>
                </a:solidFill>
                <a:latin typeface="Calibri"/>
              </a:rPr>
              <a:t>de </a:t>
            </a:r>
            <a:r>
              <a:rPr lang="en-US" sz="2400" b="1" dirty="0" err="1">
                <a:solidFill>
                  <a:srgbClr val="4F81BD">
                    <a:lumMod val="50000"/>
                  </a:srgbClr>
                </a:solidFill>
                <a:latin typeface="Calibri"/>
              </a:rPr>
              <a:t>tributos</a:t>
            </a:r>
            <a:r>
              <a:rPr lang="en-US" sz="2400" b="1" dirty="0">
                <a:solidFill>
                  <a:srgbClr val="4F81BD">
                    <a:lumMod val="50000"/>
                  </a:srgbClr>
                </a:solidFill>
                <a:latin typeface="Calibri"/>
              </a:rPr>
              <a:t>. </a:t>
            </a:r>
            <a:endParaRPr lang="en-US" sz="2400" dirty="0">
              <a:solidFill>
                <a:srgbClr val="4F81BD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34" name="TextBox 9"/>
          <p:cNvSpPr txBox="1"/>
          <p:nvPr/>
        </p:nvSpPr>
        <p:spPr>
          <a:xfrm>
            <a:off x="0" y="5759862"/>
            <a:ext cx="12184969" cy="110799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Calibri"/>
              </a:rPr>
              <a:t>INTOLERÂNCIA SUBJETIVA E PUNIÇÃO DE ESCOLHAS MENOS TRIBUTADAS COM BASE EM SUPOSTO “DEVER FUNDAMENTAL DE PAGAR TRIBUTOS”, “CAPACIDADE CONTRIBUTIVA ATIVA” E “SOLIDARIEDADE”: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alibri"/>
              </a:rPr>
              <a:t>um </a:t>
            </a:r>
            <a:r>
              <a:rPr lang="en-US" sz="2400" b="1" dirty="0" err="1">
                <a:solidFill>
                  <a:schemeClr val="bg1"/>
                </a:solidFill>
                <a:latin typeface="Calibri"/>
              </a:rPr>
              <a:t>monstro</a:t>
            </a:r>
            <a:r>
              <a:rPr lang="en-US" sz="2400" b="1" dirty="0">
                <a:solidFill>
                  <a:schemeClr val="bg1"/>
                </a:solidFill>
                <a:latin typeface="Calibri"/>
              </a:rPr>
              <a:t> a </a:t>
            </a:r>
            <a:r>
              <a:rPr lang="en-US" sz="2400" b="1" dirty="0" err="1">
                <a:solidFill>
                  <a:schemeClr val="bg1"/>
                </a:solidFill>
                <a:latin typeface="Calibri"/>
              </a:rPr>
              <a:t>solta</a:t>
            </a:r>
            <a:r>
              <a:rPr lang="en-US" sz="2400" b="1" dirty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/>
              </a:rPr>
              <a:t>por</a:t>
            </a:r>
            <a:r>
              <a:rPr lang="en-US" sz="2400" b="1" dirty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/>
              </a:rPr>
              <a:t>muito</a:t>
            </a:r>
            <a:r>
              <a:rPr lang="en-US" sz="2400" b="1" dirty="0">
                <a:solidFill>
                  <a:schemeClr val="bg1"/>
                </a:solidFill>
                <a:latin typeface="Calibri"/>
              </a:rPr>
              <a:t> tempo, </a:t>
            </a:r>
            <a:r>
              <a:rPr lang="en-US" sz="2400" b="1" dirty="0" err="1">
                <a:solidFill>
                  <a:schemeClr val="bg1"/>
                </a:solidFill>
                <a:latin typeface="Calibri"/>
              </a:rPr>
              <a:t>sem</a:t>
            </a:r>
            <a:r>
              <a:rPr lang="en-US" sz="2400" b="1" dirty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/>
              </a:rPr>
              <a:t>regras</a:t>
            </a:r>
            <a:r>
              <a:rPr lang="en-US" sz="2400" b="1" dirty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/>
              </a:rPr>
              <a:t>positivadas</a:t>
            </a:r>
            <a:r>
              <a:rPr lang="en-US" sz="2400" b="1" dirty="0">
                <a:solidFill>
                  <a:schemeClr val="bg1"/>
                </a:solidFill>
                <a:latin typeface="Calibri"/>
              </a:rPr>
              <a:t> o </a:t>
            </a:r>
            <a:r>
              <a:rPr lang="en-US" sz="2400" b="1" dirty="0" err="1">
                <a:solidFill>
                  <a:schemeClr val="bg1"/>
                </a:solidFill>
                <a:latin typeface="Calibri"/>
              </a:rPr>
              <a:t>controlando</a:t>
            </a:r>
            <a:r>
              <a:rPr lang="en-US" sz="2400" b="1" dirty="0">
                <a:solidFill>
                  <a:schemeClr val="bg1"/>
                </a:solidFill>
                <a:latin typeface="Calibri"/>
              </a:rPr>
              <a:t>.</a:t>
            </a:r>
          </a:p>
        </p:txBody>
      </p:sp>
      <p:sp>
        <p:nvSpPr>
          <p:cNvPr id="36" name="Rectangle 11"/>
          <p:cNvSpPr/>
          <p:nvPr/>
        </p:nvSpPr>
        <p:spPr>
          <a:xfrm>
            <a:off x="1093747" y="3205485"/>
            <a:ext cx="3240360" cy="2016224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  <a:ea typeface=""/>
              <a:cs typeface=""/>
            </a:endParaRPr>
          </a:p>
        </p:txBody>
      </p:sp>
      <p:sp>
        <p:nvSpPr>
          <p:cNvPr id="37" name="TextBox 15"/>
          <p:cNvSpPr txBox="1"/>
          <p:nvPr/>
        </p:nvSpPr>
        <p:spPr>
          <a:xfrm>
            <a:off x="1314399" y="1257676"/>
            <a:ext cx="2705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Calibri"/>
              </a:rPr>
              <a:t>ABUSO DE FORMAS</a:t>
            </a:r>
          </a:p>
        </p:txBody>
      </p:sp>
      <p:sp>
        <p:nvSpPr>
          <p:cNvPr id="38" name="TextBox 16"/>
          <p:cNvSpPr txBox="1"/>
          <p:nvPr/>
        </p:nvSpPr>
        <p:spPr>
          <a:xfrm>
            <a:off x="1314400" y="1555252"/>
            <a:ext cx="2623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ABUSO DE DIREITO</a:t>
            </a:r>
          </a:p>
        </p:txBody>
      </p:sp>
      <p:sp>
        <p:nvSpPr>
          <p:cNvPr id="39" name="TextBox 17"/>
          <p:cNvSpPr txBox="1"/>
          <p:nvPr/>
        </p:nvSpPr>
        <p:spPr>
          <a:xfrm>
            <a:off x="1314399" y="1876131"/>
            <a:ext cx="3078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90"/>
                </a:solidFill>
                <a:latin typeface="Calibri"/>
              </a:rPr>
              <a:t>PROPÓSITO NEGOCIAL</a:t>
            </a:r>
          </a:p>
        </p:txBody>
      </p:sp>
      <p:sp>
        <p:nvSpPr>
          <p:cNvPr id="40" name="TextBox 18"/>
          <p:cNvSpPr txBox="1"/>
          <p:nvPr/>
        </p:nvSpPr>
        <p:spPr>
          <a:xfrm>
            <a:off x="1314399" y="2193780"/>
            <a:ext cx="1918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Calibri"/>
              </a:rPr>
              <a:t>FRAUDE </a:t>
            </a:r>
            <a:r>
              <a:rPr lang="en-US" sz="2400" b="1" dirty="0" err="1">
                <a:solidFill>
                  <a:prstClr val="black"/>
                </a:solidFill>
                <a:latin typeface="Calibri"/>
              </a:rPr>
              <a:t>À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 LEI</a:t>
            </a:r>
          </a:p>
        </p:txBody>
      </p:sp>
      <p:pic>
        <p:nvPicPr>
          <p:cNvPr id="41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08" y="2851161"/>
            <a:ext cx="864788" cy="864788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82571" y="2074264"/>
            <a:ext cx="716117" cy="661989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ln>
                <a:solidFill>
                  <a:srgbClr val="FF0000"/>
                </a:solidFill>
              </a:ln>
              <a:solidFill>
                <a:prstClr val="black"/>
              </a:solidFill>
              <a:latin typeface="Calibri"/>
              <a:ea typeface=""/>
              <a:cs typeface=""/>
            </a:endParaRPr>
          </a:p>
        </p:txBody>
      </p:sp>
      <p:sp>
        <p:nvSpPr>
          <p:cNvPr id="43" name="TextBox 24"/>
          <p:cNvSpPr txBox="1"/>
          <p:nvPr/>
        </p:nvSpPr>
        <p:spPr>
          <a:xfrm>
            <a:off x="150663" y="1956597"/>
            <a:ext cx="597913" cy="740495"/>
          </a:xfrm>
          <a:prstGeom prst="rect">
            <a:avLst/>
          </a:prstGeom>
          <a:noFill/>
        </p:spPr>
        <p:txBody>
          <a:bodyPr wrap="none" rtlCol="0">
            <a:prstTxWarp prst="textArchDownPour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/>
              </a:rPr>
              <a:t>Exterior</a:t>
            </a:r>
          </a:p>
        </p:txBody>
      </p:sp>
      <p:cxnSp>
        <p:nvCxnSpPr>
          <p:cNvPr id="44" name="Straight Connector 25"/>
          <p:cNvCxnSpPr/>
          <p:nvPr/>
        </p:nvCxnSpPr>
        <p:spPr>
          <a:xfrm>
            <a:off x="7031" y="2834496"/>
            <a:ext cx="4826504" cy="0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45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04155">
            <a:off x="1202763" y="3749415"/>
            <a:ext cx="3168352" cy="209014"/>
          </a:xfrm>
          <a:prstGeom prst="rect">
            <a:avLst/>
          </a:prstGeom>
        </p:spPr>
      </p:pic>
      <p:pic>
        <p:nvPicPr>
          <p:cNvPr id="46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04155">
            <a:off x="1152719" y="3913736"/>
            <a:ext cx="2952328" cy="147761"/>
          </a:xfrm>
          <a:prstGeom prst="rect">
            <a:avLst/>
          </a:prstGeom>
        </p:spPr>
      </p:pic>
      <p:pic>
        <p:nvPicPr>
          <p:cNvPr id="4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961964" flipV="1">
            <a:off x="1166174" y="4636428"/>
            <a:ext cx="3168352" cy="299405"/>
          </a:xfrm>
          <a:prstGeom prst="rect">
            <a:avLst/>
          </a:prstGeom>
        </p:spPr>
      </p:pic>
      <p:pic>
        <p:nvPicPr>
          <p:cNvPr id="4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754966">
            <a:off x="2101859" y="4114752"/>
            <a:ext cx="864096" cy="488402"/>
          </a:xfrm>
          <a:prstGeom prst="rect">
            <a:avLst/>
          </a:prstGeom>
        </p:spPr>
      </p:pic>
      <p:sp>
        <p:nvSpPr>
          <p:cNvPr id="49" name="TextBox 26"/>
          <p:cNvSpPr txBox="1"/>
          <p:nvPr/>
        </p:nvSpPr>
        <p:spPr>
          <a:xfrm rot="19981335">
            <a:off x="1491539" y="4236125"/>
            <a:ext cx="1230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Calibri"/>
              </a:rPr>
              <a:t>FRAUDE</a:t>
            </a:r>
          </a:p>
        </p:txBody>
      </p:sp>
      <p:pic>
        <p:nvPicPr>
          <p:cNvPr id="50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9222" y="3192855"/>
            <a:ext cx="3240360" cy="2222118"/>
          </a:xfrm>
          <a:prstGeom prst="rect">
            <a:avLst/>
          </a:prstGeom>
        </p:spPr>
      </p:pic>
      <p:sp>
        <p:nvSpPr>
          <p:cNvPr id="51" name="Cloud Callout 13"/>
          <p:cNvSpPr/>
          <p:nvPr/>
        </p:nvSpPr>
        <p:spPr>
          <a:xfrm rot="268142">
            <a:off x="539960" y="1084679"/>
            <a:ext cx="4104456" cy="1735931"/>
          </a:xfrm>
          <a:prstGeom prst="cloudCallout">
            <a:avLst>
              <a:gd name="adj1" fmla="val 27944"/>
              <a:gd name="adj2" fmla="val 72651"/>
            </a:avLst>
          </a:prstGeom>
          <a:noFill/>
          <a:ln w="2857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  <a:ea typeface=""/>
              <a:cs typeface=""/>
            </a:endParaRPr>
          </a:p>
        </p:txBody>
      </p:sp>
      <p:sp>
        <p:nvSpPr>
          <p:cNvPr id="54" name="Retângulo 53"/>
          <p:cNvSpPr/>
          <p:nvPr/>
        </p:nvSpPr>
        <p:spPr>
          <a:xfrm>
            <a:off x="2853492" y="961620"/>
            <a:ext cx="90702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kern="0" dirty="0">
                <a:solidFill>
                  <a:srgbClr val="FF6600"/>
                </a:solidFill>
                <a:latin typeface="Calibri" charset="0"/>
                <a:cs typeface="Calibri" charset="0"/>
              </a:rPr>
              <a:t>ÚLTIMOS 20 ANOS, NO BRASIL…</a:t>
            </a:r>
          </a:p>
          <a:p>
            <a:pPr algn="r"/>
            <a:endParaRPr lang="en-US" sz="2800" b="1" dirty="0">
              <a:solidFill>
                <a:schemeClr val="accent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7726044" y="1470285"/>
            <a:ext cx="422365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Tendência de condução do planejamento tributário para a esfera criminal </a:t>
            </a:r>
          </a:p>
          <a:p>
            <a:pPr algn="r"/>
            <a:r>
              <a:rPr lang="pt-BR" sz="2400" b="1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 multa de 150%.</a:t>
            </a:r>
          </a:p>
        </p:txBody>
      </p:sp>
      <p:sp>
        <p:nvSpPr>
          <p:cNvPr id="25" name="Oval 8"/>
          <p:cNvSpPr/>
          <p:nvPr/>
        </p:nvSpPr>
        <p:spPr>
          <a:xfrm>
            <a:off x="6244675" y="2360400"/>
            <a:ext cx="2962739" cy="2904753"/>
          </a:xfrm>
          <a:prstGeom prst="ellipse">
            <a:avLst/>
          </a:prstGeom>
          <a:solidFill>
            <a:srgbClr val="9BBB59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26" name="Oval 9"/>
          <p:cNvSpPr/>
          <p:nvPr/>
        </p:nvSpPr>
        <p:spPr>
          <a:xfrm>
            <a:off x="6310881" y="2424337"/>
            <a:ext cx="2839292" cy="2775653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27" name="Oval 10"/>
          <p:cNvSpPr/>
          <p:nvPr/>
        </p:nvSpPr>
        <p:spPr>
          <a:xfrm>
            <a:off x="6581185" y="2664765"/>
            <a:ext cx="2322404" cy="227098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59362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49" grpId="0"/>
      <p:bldP spid="51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12F1FBD-32FA-CF14-D996-C31FC4C83B51}"/>
              </a:ext>
            </a:extLst>
          </p:cNvPr>
          <p:cNvSpPr txBox="1"/>
          <p:nvPr/>
        </p:nvSpPr>
        <p:spPr>
          <a:xfrm>
            <a:off x="780775" y="1477749"/>
            <a:ext cx="99312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b="1" dirty="0">
                <a:solidFill>
                  <a:srgbClr val="FF7503"/>
                </a:solidFill>
                <a:latin typeface="Calibri"/>
                <a:sym typeface="Arial"/>
              </a:rPr>
              <a:t>EM 2001, UMA CONFEDERAÇÃO “PERGUNTOU” AO SUPREMO TRIBUNAL FEDERAL</a:t>
            </a:r>
          </a:p>
          <a:p>
            <a:pPr algn="ctr" defTabSz="457200"/>
            <a:endParaRPr lang="en-US" sz="3200" b="1" dirty="0">
              <a:solidFill>
                <a:srgbClr val="FF7503"/>
              </a:solidFill>
              <a:latin typeface="Calibri"/>
              <a:sym typeface="Arial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6DE2D93-DAD6-0166-5E96-6BB951E7931E}"/>
              </a:ext>
            </a:extLst>
          </p:cNvPr>
          <p:cNvSpPr txBox="1"/>
          <p:nvPr/>
        </p:nvSpPr>
        <p:spPr>
          <a:xfrm>
            <a:off x="2681076" y="2511266"/>
            <a:ext cx="682984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sym typeface="Arial"/>
              </a:rPr>
              <a:t>SE O PARÁGRAFO ÚNICO DO ART. 116 SERIA CONSTITUCIONAL.</a:t>
            </a:r>
          </a:p>
          <a:p>
            <a:pPr algn="ctr"/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sym typeface="Arial"/>
              </a:rPr>
              <a:t>(</a:t>
            </a:r>
            <a:r>
              <a:rPr lang="pt-BR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ADI 2446) </a:t>
            </a:r>
          </a:p>
          <a:p>
            <a:pPr algn="ctr" defTabSz="457200"/>
            <a:endParaRPr lang="pt-BR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9670F9D-BB27-2303-B029-801EB989E4A4}"/>
              </a:ext>
            </a:extLst>
          </p:cNvPr>
          <p:cNvSpPr txBox="1"/>
          <p:nvPr/>
        </p:nvSpPr>
        <p:spPr>
          <a:xfrm>
            <a:off x="1251659" y="4318422"/>
            <a:ext cx="99312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4400" b="1" dirty="0">
                <a:solidFill>
                  <a:srgbClr val="FF7503"/>
                </a:solidFill>
                <a:latin typeface="Calibri"/>
                <a:sym typeface="Arial"/>
              </a:rPr>
              <a:t>20 ANOS DEPOIS, O SUPREMO TRIBUNAL FEDERAL JULGOU A ADI…</a:t>
            </a:r>
          </a:p>
          <a:p>
            <a:pPr algn="ctr" defTabSz="457200"/>
            <a:endParaRPr lang="en-US" sz="4400" b="1" dirty="0">
              <a:solidFill>
                <a:srgbClr val="FF7503"/>
              </a:solidFill>
              <a:latin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8172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8735290B-64CF-3A41-6CCF-60CB5FB6F598}"/>
              </a:ext>
            </a:extLst>
          </p:cNvPr>
          <p:cNvSpPr txBox="1"/>
          <p:nvPr/>
        </p:nvSpPr>
        <p:spPr>
          <a:xfrm>
            <a:off x="513709" y="2953438"/>
            <a:ext cx="1158614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7503"/>
                </a:solidFill>
              </a:rPr>
              <a:t>EMENTA: </a:t>
            </a:r>
            <a:r>
              <a:rPr lang="pt-BR" sz="2800" dirty="0"/>
              <a:t>AÇÃO DIRETA DE INCONSTITUCIONALIDADE. LEI COMPLEMENTAR N. 104/2001. INCLUSÃO DO PARÁGRAFO ÚNICO AO ART. 116 DO CÓDIGO TRIBUTÁRIO NACIONAL: </a:t>
            </a:r>
            <a:r>
              <a:rPr lang="pt-BR" sz="2800" dirty="0">
                <a:solidFill>
                  <a:schemeClr val="bg1"/>
                </a:solidFill>
                <a:highlight>
                  <a:srgbClr val="FF7503"/>
                </a:highlight>
              </a:rPr>
              <a:t>NORMA GERAL ANTIELISIVA</a:t>
            </a:r>
            <a:r>
              <a:rPr lang="pt-BR" sz="2800" dirty="0"/>
              <a:t>. </a:t>
            </a:r>
            <a:r>
              <a:rPr lang="pt-BR" sz="2800" b="1" dirty="0">
                <a:solidFill>
                  <a:srgbClr val="FF7803"/>
                </a:solidFill>
              </a:rPr>
              <a:t>ALEGAÇÕES DE OFENSA AOS PRINCÍPIOS DA LEGALIDADE, DA LEGALIDADE ESTRITA EM DIREITO TRIBUTÁRIO E DA SEPARAÇÃO DOS PODERES NÃO CONFIGURADAS. </a:t>
            </a:r>
            <a:r>
              <a:rPr lang="pt-BR" sz="2800" dirty="0">
                <a:solidFill>
                  <a:schemeClr val="bg1"/>
                </a:solidFill>
                <a:highlight>
                  <a:srgbClr val="FF7503"/>
                </a:highlight>
              </a:rPr>
              <a:t>AÇÃO DIRETA JULGADA IMPROCEDENTE.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EA90131A-AF99-6EBE-898D-4C195D6DE083}"/>
              </a:ext>
            </a:extLst>
          </p:cNvPr>
          <p:cNvSpPr txBox="1"/>
          <p:nvPr/>
        </p:nvSpPr>
        <p:spPr>
          <a:xfrm>
            <a:off x="2733060" y="1691949"/>
            <a:ext cx="67258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7703"/>
                </a:solidFill>
              </a:rPr>
              <a:t>SUPREMO TRIBUNAL FEDERAL</a:t>
            </a:r>
          </a:p>
          <a:p>
            <a:pPr algn="ctr"/>
            <a:r>
              <a:rPr lang="pt-BR" sz="3200" b="1" dirty="0">
                <a:solidFill>
                  <a:schemeClr val="bg1">
                    <a:lumMod val="50000"/>
                  </a:schemeClr>
                </a:solidFill>
              </a:rPr>
              <a:t>ADI 2446 </a:t>
            </a:r>
          </a:p>
        </p:txBody>
      </p:sp>
    </p:spTree>
    <p:extLst>
      <p:ext uri="{BB962C8B-B14F-4D97-AF65-F5344CB8AC3E}">
        <p14:creationId xmlns:p14="http://schemas.microsoft.com/office/powerpoint/2010/main" val="1225729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7B52627-FA7D-DDFF-BE5C-BB27CD231B27}"/>
              </a:ext>
            </a:extLst>
          </p:cNvPr>
          <p:cNvSpPr txBox="1"/>
          <p:nvPr/>
        </p:nvSpPr>
        <p:spPr>
          <a:xfrm>
            <a:off x="359735" y="3034238"/>
            <a:ext cx="1147253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800" dirty="0"/>
              <a:t>“Não se comprova também, como pretende a autora, retirar incentivo ou estabelecer proibição ao planejamento tributário das pessoas físicas ou jurídicas. </a:t>
            </a:r>
            <a:r>
              <a:rPr lang="pt-BR" sz="2800" dirty="0">
                <a:solidFill>
                  <a:schemeClr val="bg1"/>
                </a:solidFill>
                <a:highlight>
                  <a:srgbClr val="FF7503"/>
                </a:highlight>
              </a:rPr>
              <a:t>A norma não proíbe o contribuinte de buscar, pelas vias legítimas e comportamentos coerentes com a ordem jurídica, economia fiscal, realizando suas atividades de forma menos onerosa</a:t>
            </a:r>
            <a:r>
              <a:rPr lang="pt-BR" sz="2800" b="0" i="0" u="none" strike="noStrike" baseline="0" dirty="0">
                <a:solidFill>
                  <a:schemeClr val="bg1"/>
                </a:solidFill>
                <a:highlight>
                  <a:srgbClr val="FF7503"/>
                </a:highlight>
              </a:rPr>
              <a:t>, e, assim, deixando de pagar tributos quando não configurado fato gerador cuja ocorrência tenha sido licitamente evitada</a:t>
            </a:r>
            <a:r>
              <a:rPr lang="pt-BR" sz="2800" b="0" i="0" u="none" strike="noStrike" baseline="0" dirty="0"/>
              <a:t>.”</a:t>
            </a:r>
            <a:endParaRPr lang="pt-BR" sz="2800" dirty="0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DAC44363-ED30-2B80-62F0-6CCC1CDBB102}"/>
              </a:ext>
            </a:extLst>
          </p:cNvPr>
          <p:cNvSpPr txBox="1"/>
          <p:nvPr/>
        </p:nvSpPr>
        <p:spPr>
          <a:xfrm>
            <a:off x="3227267" y="1317436"/>
            <a:ext cx="5163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7703"/>
                </a:solidFill>
              </a:rPr>
              <a:t>SUPREMO TRIBUNAL FEDERAL</a:t>
            </a:r>
          </a:p>
          <a:p>
            <a:pPr algn="ctr"/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ADI 2446 </a:t>
            </a:r>
          </a:p>
          <a:p>
            <a:pPr algn="ctr"/>
            <a:r>
              <a:rPr lang="pt-BR" sz="2800" b="1" dirty="0">
                <a:solidFill>
                  <a:srgbClr val="FF7703"/>
                </a:solidFill>
              </a:rPr>
              <a:t>VOTO DA MIN. CARMEN LÚCIA:</a:t>
            </a:r>
          </a:p>
        </p:txBody>
      </p:sp>
    </p:spTree>
    <p:extLst>
      <p:ext uri="{BB962C8B-B14F-4D97-AF65-F5344CB8AC3E}">
        <p14:creationId xmlns:p14="http://schemas.microsoft.com/office/powerpoint/2010/main" val="796233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77771364-96B8-5B46-B51B-AA8408B581F5}"/>
              </a:ext>
            </a:extLst>
          </p:cNvPr>
          <p:cNvSpPr txBox="1"/>
          <p:nvPr/>
        </p:nvSpPr>
        <p:spPr>
          <a:xfrm>
            <a:off x="2537551" y="1249501"/>
            <a:ext cx="5163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7703"/>
                </a:solidFill>
              </a:rPr>
              <a:t>SUPREMO TRIBUNAL FEDERAL</a:t>
            </a:r>
          </a:p>
          <a:p>
            <a:pPr algn="ctr"/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ADI 2446 </a:t>
            </a:r>
          </a:p>
          <a:p>
            <a:pPr algn="ctr"/>
            <a:r>
              <a:rPr lang="pt-BR" sz="2800" b="1" dirty="0">
                <a:solidFill>
                  <a:srgbClr val="FF7703"/>
                </a:solidFill>
              </a:rPr>
              <a:t>VOTO DA MIN. CARMEN LÚCIA: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D36112A-BED0-BD4D-A580-5901D48324B8}"/>
              </a:ext>
            </a:extLst>
          </p:cNvPr>
          <p:cNvSpPr/>
          <p:nvPr/>
        </p:nvSpPr>
        <p:spPr>
          <a:xfrm>
            <a:off x="353182" y="4720120"/>
            <a:ext cx="116935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“</a:t>
            </a:r>
            <a:r>
              <a:rPr lang="en-US" sz="2400" b="1" dirty="0">
                <a:solidFill>
                  <a:schemeClr val="bg1"/>
                </a:solidFill>
                <a:highlight>
                  <a:srgbClr val="FF7503"/>
                </a:highlight>
              </a:rPr>
              <a:t>A </a:t>
            </a:r>
            <a:r>
              <a:rPr lang="en-US" sz="2400" b="1" dirty="0" err="1">
                <a:solidFill>
                  <a:schemeClr val="bg1"/>
                </a:solidFill>
                <a:highlight>
                  <a:srgbClr val="FF7503"/>
                </a:highlight>
              </a:rPr>
              <a:t>norma</a:t>
            </a:r>
            <a:r>
              <a:rPr lang="en-US" sz="2400" b="1" dirty="0">
                <a:solidFill>
                  <a:schemeClr val="bg1"/>
                </a:solidFill>
                <a:highlight>
                  <a:srgbClr val="FF7503"/>
                </a:highlight>
              </a:rPr>
              <a:t> do </a:t>
            </a:r>
            <a:r>
              <a:rPr lang="en-US" sz="2400" b="1" dirty="0" err="1">
                <a:solidFill>
                  <a:schemeClr val="bg1"/>
                </a:solidFill>
                <a:highlight>
                  <a:srgbClr val="FF7503"/>
                </a:highlight>
              </a:rPr>
              <a:t>parágrafo</a:t>
            </a:r>
            <a:r>
              <a:rPr lang="en-US" sz="2400" b="1" dirty="0">
                <a:solidFill>
                  <a:schemeClr val="bg1"/>
                </a:solidFill>
                <a:highlight>
                  <a:srgbClr val="FF7503"/>
                </a:highligh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highlight>
                  <a:srgbClr val="FF7503"/>
                </a:highlight>
              </a:rPr>
              <a:t>único</a:t>
            </a:r>
            <a:r>
              <a:rPr lang="en-US" sz="2400" b="1" dirty="0">
                <a:solidFill>
                  <a:schemeClr val="bg1"/>
                </a:solidFill>
                <a:highlight>
                  <a:srgbClr val="FF7503"/>
                </a:highlight>
              </a:rPr>
              <a:t> do art. 116 </a:t>
            </a:r>
            <a:r>
              <a:rPr lang="en-US" sz="2400" b="1" dirty="0" err="1">
                <a:solidFill>
                  <a:schemeClr val="bg1"/>
                </a:solidFill>
                <a:highlight>
                  <a:srgbClr val="FF7503"/>
                </a:highlight>
              </a:rPr>
              <a:t>não</a:t>
            </a:r>
            <a:r>
              <a:rPr lang="en-US" sz="2400" b="1" dirty="0">
                <a:solidFill>
                  <a:schemeClr val="bg1"/>
                </a:solidFill>
                <a:highlight>
                  <a:srgbClr val="FF7503"/>
                </a:highligh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highlight>
                  <a:srgbClr val="FF7503"/>
                </a:highlight>
              </a:rPr>
              <a:t>dispõe</a:t>
            </a:r>
            <a:r>
              <a:rPr lang="en-US" sz="2400" b="1" dirty="0">
                <a:solidFill>
                  <a:schemeClr val="bg1"/>
                </a:solidFill>
                <a:highlight>
                  <a:srgbClr val="FF7503"/>
                </a:highlight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highlight>
                  <a:srgbClr val="FF7503"/>
                </a:highlight>
              </a:rPr>
              <a:t>ao</a:t>
            </a:r>
            <a:r>
              <a:rPr lang="en-US" sz="2400" b="1" dirty="0">
                <a:solidFill>
                  <a:schemeClr val="bg1"/>
                </a:solidFill>
                <a:highlight>
                  <a:srgbClr val="FF7503"/>
                </a:highligh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highlight>
                  <a:srgbClr val="FF7503"/>
                </a:highlight>
              </a:rPr>
              <a:t>contrário</a:t>
            </a:r>
            <a:r>
              <a:rPr lang="en-US" sz="2400" b="1" dirty="0">
                <a:solidFill>
                  <a:schemeClr val="bg1"/>
                </a:solidFill>
                <a:highlight>
                  <a:srgbClr val="FF7503"/>
                </a:highlight>
              </a:rPr>
              <a:t> do </a:t>
            </a:r>
            <a:r>
              <a:rPr lang="en-US" sz="2400" b="1" dirty="0" err="1">
                <a:solidFill>
                  <a:schemeClr val="bg1"/>
                </a:solidFill>
                <a:highlight>
                  <a:srgbClr val="FF7503"/>
                </a:highlight>
              </a:rPr>
              <a:t>pretendido</a:t>
            </a:r>
            <a:r>
              <a:rPr lang="en-US" sz="2400" b="1" dirty="0">
                <a:solidFill>
                  <a:schemeClr val="bg1"/>
                </a:solidFill>
                <a:highlight>
                  <a:srgbClr val="FF7503"/>
                </a:highlight>
              </a:rPr>
              <a:t> pela </a:t>
            </a:r>
            <a:r>
              <a:rPr lang="en-US" sz="2400" b="1" dirty="0" err="1">
                <a:solidFill>
                  <a:schemeClr val="bg1"/>
                </a:solidFill>
                <a:highlight>
                  <a:srgbClr val="FF7503"/>
                </a:highlight>
              </a:rPr>
              <a:t>autora</a:t>
            </a:r>
            <a:r>
              <a:rPr lang="en-US" sz="2400" b="1" dirty="0">
                <a:solidFill>
                  <a:schemeClr val="bg1"/>
                </a:solidFill>
                <a:highlight>
                  <a:srgbClr val="FF7503"/>
                </a:highlight>
              </a:rPr>
              <a:t>, de </a:t>
            </a:r>
            <a:r>
              <a:rPr lang="en-US" sz="2400" b="1" dirty="0" err="1">
                <a:solidFill>
                  <a:schemeClr val="bg1"/>
                </a:solidFill>
                <a:highlight>
                  <a:srgbClr val="FF7503"/>
                </a:highlight>
              </a:rPr>
              <a:t>espaço</a:t>
            </a:r>
            <a:r>
              <a:rPr lang="en-US" sz="2400" b="1" dirty="0">
                <a:solidFill>
                  <a:schemeClr val="bg1"/>
                </a:solidFill>
                <a:highlight>
                  <a:srgbClr val="FF7503"/>
                </a:highligh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highlight>
                  <a:srgbClr val="FF7503"/>
                </a:highlight>
              </a:rPr>
              <a:t>autorizado</a:t>
            </a:r>
            <a:r>
              <a:rPr lang="en-US" sz="2400" b="1" dirty="0">
                <a:solidFill>
                  <a:schemeClr val="bg1"/>
                </a:solidFill>
                <a:highlight>
                  <a:srgbClr val="FF7503"/>
                </a:highlight>
              </a:rPr>
              <a:t> de </a:t>
            </a:r>
            <a:r>
              <a:rPr lang="en-US" sz="2400" b="1" dirty="0" err="1">
                <a:solidFill>
                  <a:schemeClr val="bg1"/>
                </a:solidFill>
                <a:highlight>
                  <a:srgbClr val="FF7503"/>
                </a:highlight>
              </a:rPr>
              <a:t>interpretação</a:t>
            </a:r>
            <a:r>
              <a:rPr lang="en-US" sz="2400" b="1" dirty="0">
                <a:solidFill>
                  <a:schemeClr val="bg1"/>
                </a:solidFill>
                <a:highlight>
                  <a:srgbClr val="FF7503"/>
                </a:highligh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highlight>
                  <a:srgbClr val="FF7503"/>
                </a:highlight>
              </a:rPr>
              <a:t>econômica</a:t>
            </a:r>
            <a:r>
              <a:rPr lang="en-US" sz="2400" b="1" dirty="0"/>
              <a:t>. Ali </a:t>
            </a:r>
            <a:r>
              <a:rPr lang="en-US" sz="2400" b="1" dirty="0" err="1"/>
              <a:t>não</a:t>
            </a:r>
            <a:r>
              <a:rPr lang="en-US" sz="2400" b="1" dirty="0"/>
              <a:t> se </a:t>
            </a:r>
            <a:r>
              <a:rPr lang="en-US" sz="2400" b="1" dirty="0" err="1"/>
              <a:t>trata</a:t>
            </a:r>
            <a:r>
              <a:rPr lang="en-US" sz="2400" b="1" dirty="0"/>
              <a:t> da </a:t>
            </a:r>
            <a:r>
              <a:rPr lang="en-US" sz="2400" b="1" dirty="0" err="1"/>
              <a:t>interpretação</a:t>
            </a:r>
            <a:r>
              <a:rPr lang="en-US" sz="2400" b="1" dirty="0"/>
              <a:t> da lei, o que se dá no </a:t>
            </a:r>
            <a:r>
              <a:rPr lang="en-US" sz="2400" b="1" dirty="0" err="1"/>
              <a:t>Capítulo</a:t>
            </a:r>
            <a:r>
              <a:rPr lang="en-US" sz="2400" b="1" dirty="0"/>
              <a:t> IV do </a:t>
            </a:r>
            <a:r>
              <a:rPr lang="en-US" sz="2400" b="1" dirty="0" err="1"/>
              <a:t>Código</a:t>
            </a:r>
            <a:r>
              <a:rPr lang="en-US" sz="2400" b="1" dirty="0"/>
              <a:t> </a:t>
            </a:r>
            <a:r>
              <a:rPr lang="en-US" sz="2400" b="1" dirty="0" err="1"/>
              <a:t>Tributário</a:t>
            </a:r>
            <a:r>
              <a:rPr lang="en-US" sz="2400" b="1" dirty="0"/>
              <a:t> Nacional </a:t>
            </a:r>
            <a:r>
              <a:rPr lang="en-US" sz="2400" b="1" dirty="0" err="1"/>
              <a:t>intitulado</a:t>
            </a:r>
            <a:r>
              <a:rPr lang="en-US" sz="2400" b="1" dirty="0"/>
              <a:t> “</a:t>
            </a:r>
            <a:r>
              <a:rPr lang="en-US" sz="2400" b="1" dirty="0" err="1"/>
              <a:t>Interpretação</a:t>
            </a:r>
            <a:r>
              <a:rPr lang="en-US" sz="2400" b="1" dirty="0"/>
              <a:t> e </a:t>
            </a:r>
            <a:r>
              <a:rPr lang="en-US" sz="2400" b="1" dirty="0" err="1"/>
              <a:t>Integração</a:t>
            </a:r>
            <a:r>
              <a:rPr lang="en-US" sz="2400" b="1" dirty="0"/>
              <a:t> da </a:t>
            </a:r>
            <a:r>
              <a:rPr lang="en-US" sz="2400" b="1" dirty="0" err="1"/>
              <a:t>Legislação</a:t>
            </a:r>
            <a:r>
              <a:rPr lang="en-US" sz="2400" b="1" dirty="0"/>
              <a:t> </a:t>
            </a:r>
            <a:r>
              <a:rPr lang="en-US" sz="2400" b="1" dirty="0" err="1"/>
              <a:t>Tributária</a:t>
            </a:r>
            <a:r>
              <a:rPr lang="en-US" sz="2400" b="1" dirty="0"/>
              <a:t>”. “</a:t>
            </a:r>
            <a:endParaRPr lang="pt-BR" sz="2400" b="1" dirty="0"/>
          </a:p>
        </p:txBody>
      </p:sp>
      <p:sp>
        <p:nvSpPr>
          <p:cNvPr id="8" name="Oval 13">
            <a:extLst>
              <a:ext uri="{FF2B5EF4-FFF2-40B4-BE49-F238E27FC236}">
                <a16:creationId xmlns:a16="http://schemas.microsoft.com/office/drawing/2014/main" id="{3D82DECE-0248-0441-BDA1-E1E6EB553394}"/>
              </a:ext>
            </a:extLst>
          </p:cNvPr>
          <p:cNvSpPr/>
          <p:nvPr/>
        </p:nvSpPr>
        <p:spPr>
          <a:xfrm>
            <a:off x="8954101" y="1179967"/>
            <a:ext cx="2884716" cy="2715422"/>
          </a:xfrm>
          <a:prstGeom prst="ellipse">
            <a:avLst/>
          </a:prstGeom>
          <a:solidFill>
            <a:srgbClr val="9BBB59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  <a:ea typeface=""/>
              <a:cs typeface=""/>
            </a:endParaRPr>
          </a:p>
        </p:txBody>
      </p:sp>
      <p:sp>
        <p:nvSpPr>
          <p:cNvPr id="9" name="Oval 14">
            <a:extLst>
              <a:ext uri="{FF2B5EF4-FFF2-40B4-BE49-F238E27FC236}">
                <a16:creationId xmlns:a16="http://schemas.microsoft.com/office/drawing/2014/main" id="{6AEE2793-D188-E841-BB84-5D12FBF371DE}"/>
              </a:ext>
            </a:extLst>
          </p:cNvPr>
          <p:cNvSpPr/>
          <p:nvPr/>
        </p:nvSpPr>
        <p:spPr>
          <a:xfrm>
            <a:off x="9263609" y="1435960"/>
            <a:ext cx="2289926" cy="2190500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  <a:ea typeface=""/>
              <a:cs typeface=""/>
            </a:endParaRPr>
          </a:p>
        </p:txBody>
      </p:sp>
      <p:sp>
        <p:nvSpPr>
          <p:cNvPr id="10" name="Oval 16">
            <a:extLst>
              <a:ext uri="{FF2B5EF4-FFF2-40B4-BE49-F238E27FC236}">
                <a16:creationId xmlns:a16="http://schemas.microsoft.com/office/drawing/2014/main" id="{DF0126FA-B721-F948-BDB9-DF0C507EC54E}"/>
              </a:ext>
            </a:extLst>
          </p:cNvPr>
          <p:cNvSpPr/>
          <p:nvPr/>
        </p:nvSpPr>
        <p:spPr>
          <a:xfrm>
            <a:off x="10007296" y="2179910"/>
            <a:ext cx="802551" cy="80298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  <a:ea typeface=""/>
              <a:cs typeface="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BFDD6E8-7C0F-EBBD-16B7-AFB66D1C6D04}"/>
              </a:ext>
            </a:extLst>
          </p:cNvPr>
          <p:cNvSpPr txBox="1">
            <a:spLocks/>
          </p:cNvSpPr>
          <p:nvPr/>
        </p:nvSpPr>
        <p:spPr>
          <a:xfrm>
            <a:off x="434217" y="2868039"/>
            <a:ext cx="8519884" cy="22035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bg1"/>
                </a:solidFill>
                <a:highlight>
                  <a:srgbClr val="FF7503"/>
                </a:highlight>
              </a:rPr>
              <a:t>“O art. 108 do </a:t>
            </a:r>
            <a:r>
              <a:rPr lang="en-US" sz="2400" b="1" dirty="0" err="1">
                <a:solidFill>
                  <a:schemeClr val="bg1"/>
                </a:solidFill>
                <a:highlight>
                  <a:srgbClr val="FF7503"/>
                </a:highlight>
              </a:rPr>
              <a:t>Código</a:t>
            </a:r>
            <a:r>
              <a:rPr lang="en-US" sz="2400" b="1" dirty="0">
                <a:solidFill>
                  <a:schemeClr val="bg1"/>
                </a:solidFill>
                <a:highlight>
                  <a:srgbClr val="FF7503"/>
                </a:highligh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highlight>
                  <a:srgbClr val="FF7503"/>
                </a:highlight>
              </a:rPr>
              <a:t>Tributário</a:t>
            </a:r>
            <a:r>
              <a:rPr lang="en-US" sz="2400" b="1" dirty="0">
                <a:solidFill>
                  <a:schemeClr val="bg1"/>
                </a:solidFill>
                <a:highlight>
                  <a:srgbClr val="FF7503"/>
                </a:highlight>
              </a:rPr>
              <a:t> Nacional </a:t>
            </a:r>
            <a:r>
              <a:rPr lang="en-US" sz="2400" b="1" dirty="0" err="1">
                <a:solidFill>
                  <a:schemeClr val="bg1"/>
                </a:solidFill>
                <a:highlight>
                  <a:srgbClr val="FF7503"/>
                </a:highlight>
              </a:rPr>
              <a:t>não</a:t>
            </a:r>
            <a:r>
              <a:rPr lang="en-US" sz="2400" b="1" dirty="0">
                <a:solidFill>
                  <a:schemeClr val="bg1"/>
                </a:solidFill>
                <a:highlight>
                  <a:srgbClr val="FF7503"/>
                </a:highligh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highlight>
                  <a:srgbClr val="FF7503"/>
                </a:highlight>
              </a:rPr>
              <a:t>foi</a:t>
            </a:r>
            <a:r>
              <a:rPr lang="en-US" sz="2400" b="1" dirty="0">
                <a:solidFill>
                  <a:schemeClr val="bg1"/>
                </a:solidFill>
                <a:highlight>
                  <a:srgbClr val="FF7503"/>
                </a:highligh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highlight>
                  <a:srgbClr val="FF7503"/>
                </a:highlight>
              </a:rPr>
              <a:t>alterado</a:t>
            </a:r>
            <a:r>
              <a:rPr lang="en-US" sz="2400" b="1" dirty="0">
                <a:solidFill>
                  <a:schemeClr val="bg1"/>
                </a:solidFill>
                <a:highlight>
                  <a:srgbClr val="FF7503"/>
                </a:highlight>
              </a:rPr>
              <a:t> pela Lei </a:t>
            </a:r>
            <a:r>
              <a:rPr lang="en-US" sz="2400" b="1" dirty="0" err="1">
                <a:solidFill>
                  <a:schemeClr val="bg1"/>
                </a:solidFill>
                <a:highlight>
                  <a:srgbClr val="FF7503"/>
                </a:highlight>
              </a:rPr>
              <a:t>Complementar</a:t>
            </a:r>
            <a:r>
              <a:rPr lang="en-US" sz="2400" b="1" dirty="0">
                <a:solidFill>
                  <a:schemeClr val="bg1"/>
                </a:solidFill>
                <a:highlight>
                  <a:srgbClr val="FF7503"/>
                </a:highlight>
              </a:rPr>
              <a:t> n. 104/2001</a:t>
            </a:r>
            <a:r>
              <a:rPr lang="en-US" sz="2400" b="1" dirty="0"/>
              <a:t>, </a:t>
            </a:r>
            <a:r>
              <a:rPr lang="en-US" sz="2400" b="1" dirty="0" err="1"/>
              <a:t>não</a:t>
            </a:r>
            <a:r>
              <a:rPr lang="en-US" sz="2400" b="1" dirty="0"/>
              <a:t> </a:t>
            </a:r>
            <a:r>
              <a:rPr lang="en-US" sz="2400" b="1" dirty="0" err="1"/>
              <a:t>estando</a:t>
            </a:r>
            <a:r>
              <a:rPr lang="en-US" sz="2400" b="1" dirty="0"/>
              <a:t> </a:t>
            </a:r>
            <a:r>
              <a:rPr lang="en-US" sz="2400" b="1" dirty="0" err="1"/>
              <a:t>autorizado</a:t>
            </a:r>
            <a:r>
              <a:rPr lang="en-US" sz="2400" b="1" dirty="0"/>
              <a:t> o </a:t>
            </a:r>
            <a:r>
              <a:rPr lang="en-US" sz="2400" b="1" dirty="0" err="1"/>
              <a:t>agente</a:t>
            </a:r>
            <a:r>
              <a:rPr lang="en-US" sz="2400" b="1" dirty="0"/>
              <a:t> fiscal a </a:t>
            </a:r>
            <a:r>
              <a:rPr lang="en-US" sz="2400" b="1" dirty="0" err="1"/>
              <a:t>valer</a:t>
            </a:r>
            <a:r>
              <a:rPr lang="en-US" sz="2400" b="1" dirty="0"/>
              <a:t>- se de analogia para </a:t>
            </a:r>
            <a:r>
              <a:rPr lang="en-US" sz="2400" b="1" dirty="0" err="1"/>
              <a:t>definir</a:t>
            </a:r>
            <a:r>
              <a:rPr lang="en-US" sz="2400" b="1" dirty="0"/>
              <a:t> </a:t>
            </a:r>
            <a:r>
              <a:rPr lang="en-US" sz="2400" b="1" dirty="0" err="1"/>
              <a:t>fato</a:t>
            </a:r>
            <a:r>
              <a:rPr lang="en-US" sz="2400" b="1" dirty="0"/>
              <a:t> </a:t>
            </a:r>
            <a:r>
              <a:rPr lang="en-US" sz="2400" b="1" dirty="0" err="1"/>
              <a:t>gerador</a:t>
            </a:r>
            <a:r>
              <a:rPr lang="en-US" sz="2400" b="1" dirty="0"/>
              <a:t> e, </a:t>
            </a:r>
            <a:r>
              <a:rPr lang="en-US" sz="2400" b="1" dirty="0" err="1"/>
              <a:t>tornando</a:t>
            </a:r>
            <a:r>
              <a:rPr lang="en-US" sz="2400" b="1" dirty="0"/>
              <a:t>-se </a:t>
            </a:r>
            <a:r>
              <a:rPr lang="en-US" sz="2400" b="1" dirty="0" err="1"/>
              <a:t>legislador</a:t>
            </a:r>
            <a:r>
              <a:rPr lang="en-US" sz="2400" b="1" dirty="0"/>
              <a:t>, </a:t>
            </a:r>
            <a:r>
              <a:rPr lang="en-US" sz="2400" b="1" dirty="0" err="1"/>
              <a:t>aplicar</a:t>
            </a:r>
            <a:r>
              <a:rPr lang="en-US" sz="2400" b="1" dirty="0"/>
              <a:t> </a:t>
            </a:r>
            <a:r>
              <a:rPr lang="en-US" sz="2400" b="1" dirty="0" err="1"/>
              <a:t>tributo</a:t>
            </a:r>
            <a:r>
              <a:rPr lang="en-US" sz="2400" b="1" dirty="0"/>
              <a:t> </a:t>
            </a:r>
            <a:r>
              <a:rPr lang="en-US" sz="2400" b="1" dirty="0" err="1"/>
              <a:t>sem</a:t>
            </a:r>
            <a:r>
              <a:rPr lang="en-US" sz="2400" b="1" dirty="0"/>
              <a:t> </a:t>
            </a:r>
            <a:r>
              <a:rPr lang="en-US" sz="2400" b="1" dirty="0" err="1"/>
              <a:t>previsão</a:t>
            </a:r>
            <a:r>
              <a:rPr lang="en-US" sz="2400" b="1" dirty="0"/>
              <a:t> legal”.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546023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ca2acd4-8dbc-4d05-8dc0-6018c08e490c">
      <Terms xmlns="http://schemas.microsoft.com/office/infopath/2007/PartnerControls"/>
    </lcf76f155ced4ddcb4097134ff3c332f>
    <TaxCatchAll xmlns="955542b6-67c3-45c0-88ad-25e4d7f4a12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E03CFB1FB117349B1E4BD3D0B835CFB" ma:contentTypeVersion="15" ma:contentTypeDescription="Criar um novo documento." ma:contentTypeScope="" ma:versionID="2b0187558d28f29070f1752410deb79d">
  <xsd:schema xmlns:xsd="http://www.w3.org/2001/XMLSchema" xmlns:xs="http://www.w3.org/2001/XMLSchema" xmlns:p="http://schemas.microsoft.com/office/2006/metadata/properties" xmlns:ns2="3ca2acd4-8dbc-4d05-8dc0-6018c08e490c" xmlns:ns3="955542b6-67c3-45c0-88ad-25e4d7f4a125" targetNamespace="http://schemas.microsoft.com/office/2006/metadata/properties" ma:root="true" ma:fieldsID="14ecdddcde9b3de3a8ea3d7724ddb159" ns2:_="" ns3:_="">
    <xsd:import namespace="3ca2acd4-8dbc-4d05-8dc0-6018c08e490c"/>
    <xsd:import namespace="955542b6-67c3-45c0-88ad-25e4d7f4a1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a2acd4-8dbc-4d05-8dc0-6018c08e49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m" ma:readOnly="false" ma:fieldId="{5cf76f15-5ced-4ddc-b409-7134ff3c332f}" ma:taxonomyMulti="true" ma:sspId="dc063c9b-7359-49fd-9f03-86e892dd52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5542b6-67c3-45c0-88ad-25e4d7f4a12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0a23fee-f8b3-4fb4-9609-48b1029787a2}" ma:internalName="TaxCatchAll" ma:showField="CatchAllData" ma:web="955542b6-67c3-45c0-88ad-25e4d7f4a1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45CB25-4102-4E4D-B2D2-30640B0555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0B888C-DCA3-44F4-BBFD-BC867B07EA51}">
  <ds:schemaRefs>
    <ds:schemaRef ds:uri="http://schemas.microsoft.com/office/2006/metadata/properties"/>
    <ds:schemaRef ds:uri="http://schemas.microsoft.com/office/infopath/2007/PartnerControls"/>
    <ds:schemaRef ds:uri="3ca2acd4-8dbc-4d05-8dc0-6018c08e490c"/>
    <ds:schemaRef ds:uri="955542b6-67c3-45c0-88ad-25e4d7f4a125"/>
  </ds:schemaRefs>
</ds:datastoreItem>
</file>

<file path=customXml/itemProps3.xml><?xml version="1.0" encoding="utf-8"?>
<ds:datastoreItem xmlns:ds="http://schemas.openxmlformats.org/officeDocument/2006/customXml" ds:itemID="{46C3AD3E-D57B-423E-AEDF-89B72A4C45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a2acd4-8dbc-4d05-8dc0-6018c08e490c"/>
    <ds:schemaRef ds:uri="955542b6-67c3-45c0-88ad-25e4d7f4a1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1613</Words>
  <Application>Microsoft Office PowerPoint</Application>
  <PresentationFormat>Widescreen</PresentationFormat>
  <Paragraphs>126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do Office</vt:lpstr>
      <vt:lpstr> PERSPECTIVAS TEÓRICAS APÓS O JULGAMENTO DA ADI 2.446 PELO STF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Caca de Oliveira</dc:creator>
  <cp:lastModifiedBy>Congresso IBET</cp:lastModifiedBy>
  <cp:revision>11</cp:revision>
  <dcterms:created xsi:type="dcterms:W3CDTF">2022-11-18T18:20:41Z</dcterms:created>
  <dcterms:modified xsi:type="dcterms:W3CDTF">2022-12-07T17:17:08Z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0x010100DE03CFB1FB117349B1E4BD3D0B835CFB</vt:lpwstr>
  </property>
</Properties>
</file>