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218" y="1516565"/>
            <a:ext cx="7313342" cy="42017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0" lang="pt-BR" sz="6500" b="1" u="none" strike="noStrike" kern="1200" cap="none" spc="0" normalizeH="0" baseline="0" noProof="0" dirty="0">
                <a:ln>
                  <a:noFill/>
                </a:ln>
                <a:solidFill>
                  <a:srgbClr val="0C2342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Plano de Amortização e Pagamento em NJP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0C2342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4400" b="1" i="1" u="none" strike="noStrike" kern="1200" cap="none" spc="0" normalizeH="0" baseline="0" noProof="0" dirty="0">
                <a:ln>
                  <a:noFill/>
                </a:ln>
                <a:solidFill>
                  <a:srgbClr val="0C234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Carla de Lourdes Gonçalves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4400" b="1" i="1" u="none" strike="noStrike" kern="1200" cap="none" spc="0" normalizeH="0" baseline="0" noProof="0" dirty="0">
                <a:ln>
                  <a:noFill/>
                </a:ln>
                <a:solidFill>
                  <a:srgbClr val="0C234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Mestre e Doutora – PUC/SP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0C2342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55324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073" y="138929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t-BR" sz="3200" i="1" dirty="0">
                <a:solidFill>
                  <a:srgbClr val="0C2342"/>
                </a:solidFill>
                <a:latin typeface="Calibri Light" panose="020F0302020204030204"/>
              </a:rPr>
              <a:t>Manutenção da regularidade fiscal</a:t>
            </a:r>
          </a:p>
          <a:p>
            <a:r>
              <a:rPr lang="pt-BR" sz="3200" i="1" dirty="0">
                <a:solidFill>
                  <a:srgbClr val="0C2342"/>
                </a:solidFill>
                <a:latin typeface="Calibri Light" panose="020F0302020204030204"/>
              </a:rPr>
              <a:t>Regularização de débitos em 30 dias</a:t>
            </a:r>
          </a:p>
          <a:p>
            <a:endParaRPr lang="pt-BR" sz="3200" i="1" dirty="0">
              <a:solidFill>
                <a:srgbClr val="0C2342"/>
              </a:solidFill>
              <a:latin typeface="Calibri Light" panose="020F0302020204030204"/>
            </a:endParaRPr>
          </a:p>
          <a:p>
            <a:r>
              <a:rPr lang="pt-BR" sz="3200" i="1" dirty="0">
                <a:solidFill>
                  <a:srgbClr val="0C2342"/>
                </a:solidFill>
                <a:latin typeface="Calibri Light" panose="020F0302020204030204"/>
              </a:rPr>
              <a:t>Equacionamento</a:t>
            </a:r>
          </a:p>
          <a:p>
            <a:r>
              <a:rPr lang="pt-BR" sz="3200" i="1" dirty="0">
                <a:solidFill>
                  <a:srgbClr val="0C2342"/>
                </a:solidFill>
                <a:latin typeface="Calibri Light" panose="020F0302020204030204"/>
              </a:rPr>
              <a:t>Equilíbrio</a:t>
            </a:r>
          </a:p>
          <a:p>
            <a:r>
              <a:rPr lang="pt-BR" sz="3200" i="1" dirty="0">
                <a:solidFill>
                  <a:srgbClr val="0C2342"/>
                </a:solidFill>
                <a:latin typeface="Calibri Light" panose="020F0302020204030204"/>
              </a:rPr>
              <a:t>Carga axiológica</a:t>
            </a:r>
          </a:p>
          <a:p>
            <a:endParaRPr lang="pt-BR" sz="3200" i="1" dirty="0">
              <a:solidFill>
                <a:srgbClr val="0C2342"/>
              </a:solidFill>
              <a:latin typeface="Calibri Light" panose="020F0302020204030204"/>
            </a:endParaRPr>
          </a:p>
          <a:p>
            <a:r>
              <a:rPr lang="pt-BR" sz="3200" i="1" dirty="0">
                <a:solidFill>
                  <a:srgbClr val="0C2342"/>
                </a:solidFill>
                <a:latin typeface="Calibri Light" panose="020F0302020204030204"/>
              </a:rPr>
              <a:t>Preservação da atividade econômica da empresa</a:t>
            </a:r>
          </a:p>
        </p:txBody>
      </p:sp>
    </p:spTree>
    <p:extLst>
      <p:ext uri="{BB962C8B-B14F-4D97-AF65-F5344CB8AC3E}">
        <p14:creationId xmlns:p14="http://schemas.microsoft.com/office/powerpoint/2010/main" val="394374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84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4000" b="1" i="1" dirty="0">
                <a:solidFill>
                  <a:srgbClr val="0C2342"/>
                </a:solidFill>
                <a:latin typeface="Calibri Light" panose="020F0302020204030204"/>
              </a:rPr>
              <a:t>Novos instrumentos de composição de litígios</a:t>
            </a:r>
          </a:p>
          <a:p>
            <a:pPr algn="just"/>
            <a:endParaRPr lang="pt-BR" sz="4000" b="1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3600" b="1" i="1" dirty="0">
                <a:solidFill>
                  <a:srgbClr val="0C2342"/>
                </a:solidFill>
                <a:latin typeface="Calibri Light" panose="020F0302020204030204"/>
              </a:rPr>
              <a:t> Negócio Jurídico Processual (NJP)</a:t>
            </a:r>
          </a:p>
          <a:p>
            <a:pPr marL="457200" lvl="1" indent="0" algn="just">
              <a:buNone/>
            </a:pPr>
            <a:endParaRPr lang="pt-BR" sz="3600" b="1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sz="3600" b="1" i="1" dirty="0">
                <a:solidFill>
                  <a:srgbClr val="0C2342"/>
                </a:solidFill>
                <a:latin typeface="Calibri Light" panose="020F0302020204030204"/>
              </a:rPr>
              <a:t>Transação</a:t>
            </a:r>
          </a:p>
        </p:txBody>
      </p:sp>
    </p:spTree>
    <p:extLst>
      <p:ext uri="{BB962C8B-B14F-4D97-AF65-F5344CB8AC3E}">
        <p14:creationId xmlns:p14="http://schemas.microsoft.com/office/powerpoint/2010/main" val="338307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1355842"/>
            <a:ext cx="11173522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900" b="1" i="1" dirty="0">
                <a:solidFill>
                  <a:srgbClr val="0C2342"/>
                </a:solidFill>
                <a:latin typeface="Calibri Light" panose="020F0302020204030204"/>
              </a:rPr>
              <a:t>Fundamento – NJP</a:t>
            </a:r>
          </a:p>
          <a:p>
            <a:pPr algn="just"/>
            <a:endParaRPr lang="pt-BR" sz="3900" b="1" i="1" dirty="0">
              <a:solidFill>
                <a:srgbClr val="0C2342"/>
              </a:solidFill>
              <a:latin typeface="Calibri Light" panose="020F0302020204030204"/>
            </a:endParaRPr>
          </a:p>
          <a:p>
            <a:pPr algn="just">
              <a:buSzPct val="90000"/>
              <a:buFont typeface="Courier New" panose="02070309020205020404" pitchFamily="49" charset="0"/>
              <a:buChar char="o"/>
            </a:pPr>
            <a:r>
              <a:rPr lang="pt-BR" sz="3900" b="1" i="1" dirty="0">
                <a:solidFill>
                  <a:srgbClr val="0C2342"/>
                </a:solidFill>
                <a:latin typeface="Calibri Light" panose="020F0302020204030204"/>
              </a:rPr>
              <a:t> Artigo 190 – NCPC</a:t>
            </a:r>
          </a:p>
          <a:p>
            <a:pPr algn="just"/>
            <a:endParaRPr lang="pt-BR" sz="4000" b="1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SzPct val="90000"/>
              <a:buFont typeface="Courier New" panose="02070309020205020404" pitchFamily="49" charset="0"/>
              <a:buChar char="o"/>
            </a:pPr>
            <a:r>
              <a:rPr lang="pt-BR" sz="3600" i="1" dirty="0">
                <a:solidFill>
                  <a:srgbClr val="0C2342"/>
                </a:solidFill>
                <a:latin typeface="Calibri Light" panose="020F0302020204030204"/>
              </a:rPr>
              <a:t> Art. 190. Versando o processo sobre direitos que admitam autocomposição, é lícito às partes plenamente capazes estipular mudanças no procedimento para ajustá-lo às especificidades da causa e convencionar sobre os seus ônus, poderes, faculdades e deveres processuais, antes ou durante o processo</a:t>
            </a:r>
          </a:p>
        </p:txBody>
      </p:sp>
    </p:spTree>
    <p:extLst>
      <p:ext uri="{BB962C8B-B14F-4D97-AF65-F5344CB8AC3E}">
        <p14:creationId xmlns:p14="http://schemas.microsoft.com/office/powerpoint/2010/main" val="416543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84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>
              <a:buSzPct val="90000"/>
            </a:pPr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Ato de inscrição em dívida ativa: marco inicial dos instrumentos de composição?</a:t>
            </a:r>
          </a:p>
          <a:p>
            <a:pPr algn="just"/>
            <a:endParaRPr lang="pt-BR" sz="33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algn="just"/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Percurso gerativo de sentido e efetividade do NJP</a:t>
            </a:r>
          </a:p>
          <a:p>
            <a:pPr algn="just"/>
            <a:endParaRPr lang="pt-BR" sz="33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marL="268288" algn="just"/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Efetividade da cobrança (fisco)</a:t>
            </a:r>
          </a:p>
          <a:p>
            <a:pPr marL="0" indent="0" algn="just">
              <a:buNone/>
            </a:pPr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			 X </a:t>
            </a:r>
          </a:p>
          <a:p>
            <a:pPr marL="268288" indent="0" algn="just">
              <a:buNone/>
            </a:pPr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Devido processo legal para o controle de legalidade dos atos administrativos (contribuinte)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770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842"/>
            <a:ext cx="10515600" cy="4351338"/>
          </a:xfrm>
        </p:spPr>
        <p:txBody>
          <a:bodyPr/>
          <a:lstStyle/>
          <a:p>
            <a:pPr algn="just"/>
            <a:r>
              <a:rPr lang="pt-BR" sz="3100" b="1" i="1" dirty="0">
                <a:solidFill>
                  <a:srgbClr val="0C2342"/>
                </a:solidFill>
                <a:latin typeface="Calibri Light" panose="020F0302020204030204"/>
              </a:rPr>
              <a:t>Hiato: NJP que pode versar sobre:</a:t>
            </a:r>
          </a:p>
          <a:p>
            <a:pPr algn="just"/>
            <a:endParaRPr lang="pt-BR" sz="31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indent="0" algn="just">
              <a:lnSpc>
                <a:spcPts val="1400"/>
              </a:lnSpc>
              <a:spcAft>
                <a:spcPts val="800"/>
              </a:spcAft>
              <a:buNone/>
            </a:pPr>
            <a:r>
              <a:rPr lang="pt-BR" sz="3100" i="1" dirty="0">
                <a:solidFill>
                  <a:srgbClr val="0C2342"/>
                </a:solidFill>
                <a:latin typeface="Calibri Light" panose="020F0302020204030204"/>
              </a:rPr>
              <a:t>I - calendarização da execução fiscal;</a:t>
            </a:r>
          </a:p>
          <a:p>
            <a:pPr indent="0" algn="just">
              <a:lnSpc>
                <a:spcPts val="1400"/>
              </a:lnSpc>
              <a:spcAft>
                <a:spcPts val="800"/>
              </a:spcAft>
              <a:buNone/>
            </a:pPr>
            <a:endParaRPr lang="pt-BR" sz="31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indent="0" algn="just">
              <a:lnSpc>
                <a:spcPts val="1400"/>
              </a:lnSpc>
              <a:spcAft>
                <a:spcPts val="800"/>
              </a:spcAft>
              <a:buNone/>
            </a:pPr>
            <a:r>
              <a:rPr lang="pt-BR" sz="3100" i="1" dirty="0">
                <a:solidFill>
                  <a:srgbClr val="0C2342"/>
                </a:solidFill>
                <a:latin typeface="Calibri Light" panose="020F0302020204030204"/>
              </a:rPr>
              <a:t>II - plano de amortização do débito fiscal;</a:t>
            </a:r>
          </a:p>
          <a:p>
            <a:pPr indent="0" algn="just">
              <a:lnSpc>
                <a:spcPts val="1400"/>
              </a:lnSpc>
              <a:spcAft>
                <a:spcPts val="800"/>
              </a:spcAft>
              <a:buNone/>
            </a:pPr>
            <a:endParaRPr lang="pt-BR" sz="31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indent="0" algn="just">
              <a:lnSpc>
                <a:spcPts val="1400"/>
              </a:lnSpc>
              <a:spcAft>
                <a:spcPts val="800"/>
              </a:spcAft>
              <a:buNone/>
            </a:pPr>
            <a:r>
              <a:rPr lang="pt-BR" sz="3100" i="1" dirty="0">
                <a:solidFill>
                  <a:srgbClr val="0C2342"/>
                </a:solidFill>
                <a:latin typeface="Calibri Light" panose="020F0302020204030204"/>
              </a:rPr>
              <a:t>III - aceitação, avaliação, substituição e liberação de garantias;</a:t>
            </a:r>
          </a:p>
          <a:p>
            <a:pPr indent="0" algn="just">
              <a:lnSpc>
                <a:spcPts val="1400"/>
              </a:lnSpc>
              <a:spcAft>
                <a:spcPts val="800"/>
              </a:spcAft>
              <a:buNone/>
            </a:pPr>
            <a:endParaRPr lang="pt-BR" sz="31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indent="0" algn="just">
              <a:lnSpc>
                <a:spcPts val="1400"/>
              </a:lnSpc>
              <a:spcAft>
                <a:spcPts val="800"/>
              </a:spcAft>
              <a:buNone/>
            </a:pPr>
            <a:r>
              <a:rPr lang="pt-BR" sz="3100" i="1" dirty="0">
                <a:solidFill>
                  <a:srgbClr val="0C2342"/>
                </a:solidFill>
                <a:latin typeface="Calibri Light" panose="020F0302020204030204"/>
              </a:rPr>
              <a:t>IV - modo de constrição ou alienação de bens.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7196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31" y="1567715"/>
            <a:ext cx="10234961" cy="4351338"/>
          </a:xfrm>
        </p:spPr>
        <p:txBody>
          <a:bodyPr/>
          <a:lstStyle/>
          <a:p>
            <a:pPr algn="just"/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Plano de amortização de débitos</a:t>
            </a:r>
          </a:p>
          <a:p>
            <a:pPr algn="just"/>
            <a:endParaRPr lang="pt-BR" sz="33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algn="just"/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Adoção isolada – artigo 190 do CPC c/c Portaria 742/2018</a:t>
            </a:r>
          </a:p>
          <a:p>
            <a:pPr algn="just"/>
            <a:endParaRPr lang="pt-BR" sz="33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algn="just"/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Combinado com a transação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578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09" y="1422747"/>
            <a:ext cx="11205118" cy="4074802"/>
          </a:xfrm>
        </p:spPr>
        <p:txBody>
          <a:bodyPr>
            <a:normAutofit/>
          </a:bodyPr>
          <a:lstStyle/>
          <a:p>
            <a:pPr algn="just"/>
            <a:r>
              <a:rPr lang="pt-BR" sz="3300" b="1" i="1" dirty="0">
                <a:solidFill>
                  <a:srgbClr val="0C2342"/>
                </a:solidFill>
                <a:latin typeface="Calibri Light" panose="020F0302020204030204"/>
              </a:rPr>
              <a:t>Conceito de transação:</a:t>
            </a:r>
          </a:p>
          <a:p>
            <a:pPr algn="just"/>
            <a:endParaRPr lang="pt-BR" sz="33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SzPct val="85000"/>
              <a:buFont typeface="Courier New" panose="02070309020205020404" pitchFamily="49" charset="0"/>
              <a:buChar char="o"/>
            </a:pPr>
            <a:r>
              <a:rPr lang="pt-BR" sz="3100" i="1" dirty="0">
                <a:solidFill>
                  <a:srgbClr val="0C2342"/>
                </a:solidFill>
                <a:latin typeface="Calibri Light" panose="020F0302020204030204"/>
              </a:rPr>
              <a:t>Art. 156, III do CTN</a:t>
            </a:r>
          </a:p>
          <a:p>
            <a:pPr lvl="1" algn="just">
              <a:buSzPct val="85000"/>
              <a:buFont typeface="Courier New" panose="02070309020205020404" pitchFamily="49" charset="0"/>
              <a:buChar char="o"/>
            </a:pPr>
            <a:endParaRPr lang="pt-BR" sz="31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SzPct val="85000"/>
              <a:buFont typeface="Courier New" panose="02070309020205020404" pitchFamily="49" charset="0"/>
              <a:buChar char="o"/>
            </a:pPr>
            <a:r>
              <a:rPr lang="pt-BR" sz="3100" i="1" dirty="0">
                <a:solidFill>
                  <a:srgbClr val="0C2342"/>
                </a:solidFill>
                <a:latin typeface="Calibri Light" panose="020F0302020204030204"/>
              </a:rPr>
              <a:t>Hipótese suspensiva da exigibilidade do crédito tributário </a:t>
            </a:r>
          </a:p>
          <a:p>
            <a:pPr lvl="1" algn="just">
              <a:buSzPct val="85000"/>
              <a:buFont typeface="Courier New" panose="02070309020205020404" pitchFamily="49" charset="0"/>
              <a:buChar char="o"/>
            </a:pPr>
            <a:endParaRPr lang="pt-BR" sz="31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SzPct val="85000"/>
              <a:buFont typeface="Courier New" panose="02070309020205020404" pitchFamily="49" charset="0"/>
              <a:buChar char="o"/>
            </a:pPr>
            <a:r>
              <a:rPr lang="pt-BR" sz="3100" i="1" dirty="0">
                <a:solidFill>
                  <a:srgbClr val="0C2342"/>
                </a:solidFill>
                <a:latin typeface="Calibri Light" panose="020F0302020204030204"/>
              </a:rPr>
              <a:t>Extinção se dará pelo pagamento, anistia, remissão ou a combinação de dois ou mais elementos</a:t>
            </a:r>
          </a:p>
        </p:txBody>
      </p:sp>
    </p:spTree>
    <p:extLst>
      <p:ext uri="{BB962C8B-B14F-4D97-AF65-F5344CB8AC3E}">
        <p14:creationId xmlns:p14="http://schemas.microsoft.com/office/powerpoint/2010/main" val="331742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65" y="1054758"/>
            <a:ext cx="11149361" cy="503380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12800" b="1" i="1" dirty="0">
                <a:solidFill>
                  <a:srgbClr val="0C2342"/>
                </a:solidFill>
                <a:latin typeface="Calibri Light" panose="020F0302020204030204"/>
              </a:rPr>
              <a:t>Combinação de NJP e transação (exemplos):</a:t>
            </a:r>
            <a:endParaRPr lang="pt-BR" sz="9600" b="1" i="1" dirty="0">
              <a:solidFill>
                <a:srgbClr val="0C2342"/>
              </a:solidFill>
              <a:latin typeface="Calibri Light" panose="020F0302020204030204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9600" i="1" dirty="0">
                <a:solidFill>
                  <a:srgbClr val="0C2342"/>
                </a:solidFill>
                <a:latin typeface="Calibri Light" panose="020F0302020204030204"/>
              </a:rPr>
              <a:t> Redução do débito tributário (remissão);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9600" i="1" dirty="0">
                <a:solidFill>
                  <a:srgbClr val="0C2342"/>
                </a:solidFill>
                <a:latin typeface="Calibri Light" panose="020F0302020204030204"/>
              </a:rPr>
              <a:t> Redução ou extinção de penalidades (anistia);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9600" i="1" dirty="0">
                <a:solidFill>
                  <a:srgbClr val="0C2342"/>
                </a:solidFill>
                <a:latin typeface="Calibri Light" panose="020F0302020204030204"/>
              </a:rPr>
              <a:t> Oferecimento de precatórios para a quitação de débitos;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9600" i="1" dirty="0">
                <a:solidFill>
                  <a:srgbClr val="0C2342"/>
                </a:solidFill>
                <a:latin typeface="Calibri Light" panose="020F0302020204030204"/>
              </a:rPr>
              <a:t> Utilização de prejuízo fiscal ou base negativa para a quitação parcial de débitos;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9600" i="1" dirty="0">
                <a:solidFill>
                  <a:srgbClr val="0C2342"/>
                </a:solidFill>
                <a:latin typeface="Calibri Light" panose="020F0302020204030204"/>
              </a:rPr>
              <a:t> Utilização de créditos existentes em processos administrativos de restituição ou ressarcimento;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9600" i="1" dirty="0">
                <a:solidFill>
                  <a:srgbClr val="0C2342"/>
                </a:solidFill>
                <a:latin typeface="Calibri Light" panose="020F0302020204030204"/>
              </a:rPr>
              <a:t>Depósitos judiciais que seriam levantados em outras ações do contribuinte.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5141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4B194-0126-02A9-0557-42AB0CB3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65" y="1355842"/>
            <a:ext cx="11149362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600" b="1" i="1" dirty="0">
                <a:solidFill>
                  <a:srgbClr val="0C2342"/>
                </a:solidFill>
                <a:latin typeface="Calibri Light" panose="020F0302020204030204"/>
              </a:rPr>
              <a:t>Combinação de NJP e transação (exemplos):</a:t>
            </a:r>
          </a:p>
          <a:p>
            <a:pPr algn="just"/>
            <a:endParaRPr lang="pt-BR" sz="36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SzPct val="90000"/>
              <a:buFont typeface="Courier New" panose="02070309020205020404" pitchFamily="49" charset="0"/>
              <a:buChar char="o"/>
            </a:pPr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 Amortização de débitos mediante a utilização de créditos de processos administrativos, precatórios, prejuízo fiscal e base negativa;</a:t>
            </a:r>
          </a:p>
          <a:p>
            <a:pPr marL="457200" lvl="1" indent="0" algn="just">
              <a:buNone/>
            </a:pPr>
            <a:endParaRPr lang="pt-BR" sz="33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SzPct val="90000"/>
              <a:buFont typeface="Courier New" panose="02070309020205020404" pitchFamily="49" charset="0"/>
              <a:buChar char="o"/>
            </a:pPr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 Substituição gradual de garantias por garantias mais líquidas</a:t>
            </a:r>
          </a:p>
          <a:p>
            <a:pPr marL="457200" lvl="1" indent="0" algn="just">
              <a:buNone/>
            </a:pPr>
            <a:endParaRPr lang="pt-BR" sz="3300" i="1" dirty="0">
              <a:solidFill>
                <a:srgbClr val="0C2342"/>
              </a:solidFill>
              <a:latin typeface="Calibri Light" panose="020F0302020204030204"/>
            </a:endParaRPr>
          </a:p>
          <a:p>
            <a:pPr lvl="1" algn="just">
              <a:buSzPct val="90000"/>
              <a:buFont typeface="Courier New" panose="02070309020205020404" pitchFamily="49" charset="0"/>
              <a:buChar char="o"/>
            </a:pPr>
            <a:r>
              <a:rPr lang="pt-BR" sz="3300" i="1" dirty="0">
                <a:solidFill>
                  <a:srgbClr val="0C2342"/>
                </a:solidFill>
                <a:latin typeface="Calibri Light" panose="020F0302020204030204"/>
              </a:rPr>
              <a:t> Observância da “moldura legal”</a:t>
            </a:r>
          </a:p>
        </p:txBody>
      </p:sp>
    </p:spTree>
    <p:extLst>
      <p:ext uri="{BB962C8B-B14F-4D97-AF65-F5344CB8AC3E}">
        <p14:creationId xmlns:p14="http://schemas.microsoft.com/office/powerpoint/2010/main" val="2765344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31a2ef-879a-4c8c-8737-d99bc3564263" xsi:nil="true"/>
    <lcf76f155ced4ddcb4097134ff3c332f xmlns="a1159269-5199-47e1-a8d4-e55488a8448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3060474E78FB459EBB7E564C340AAF" ma:contentTypeVersion="16" ma:contentTypeDescription="Crie um novo documento." ma:contentTypeScope="" ma:versionID="438ce214438df4541386963d8576c0b5">
  <xsd:schema xmlns:xsd="http://www.w3.org/2001/XMLSchema" xmlns:xs="http://www.w3.org/2001/XMLSchema" xmlns:p="http://schemas.microsoft.com/office/2006/metadata/properties" xmlns:ns2="a1159269-5199-47e1-a8d4-e55488a8448c" xmlns:ns3="4d31a2ef-879a-4c8c-8737-d99bc3564263" targetNamespace="http://schemas.microsoft.com/office/2006/metadata/properties" ma:root="true" ma:fieldsID="55754a8354313494a2840973a54dfae6" ns2:_="" ns3:_="">
    <xsd:import namespace="a1159269-5199-47e1-a8d4-e55488a8448c"/>
    <xsd:import namespace="4d31a2ef-879a-4c8c-8737-d99bc3564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59269-5199-47e1-a8d4-e55488a84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a1288d7e-ad22-4f04-aa22-fc85c0ef74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1a2ef-879a-4c8c-8737-d99bc3564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a74c44-099d-4c34-8422-f3cc537e6f7c}" ma:internalName="TaxCatchAll" ma:showField="CatchAllData" ma:web="4d31a2ef-879a-4c8c-8737-d99bc3564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D831D4-A03D-436E-A68B-9F845A73097D}">
  <ds:schemaRefs>
    <ds:schemaRef ds:uri="http://schemas.microsoft.com/office/2006/metadata/properties"/>
    <ds:schemaRef ds:uri="http://schemas.microsoft.com/office/infopath/2007/PartnerControls"/>
    <ds:schemaRef ds:uri="4d31a2ef-879a-4c8c-8737-d99bc3564263"/>
    <ds:schemaRef ds:uri="a1159269-5199-47e1-a8d4-e55488a8448c"/>
  </ds:schemaRefs>
</ds:datastoreItem>
</file>

<file path=customXml/itemProps2.xml><?xml version="1.0" encoding="utf-8"?>
<ds:datastoreItem xmlns:ds="http://schemas.openxmlformats.org/officeDocument/2006/customXml" ds:itemID="{7ABC9DCF-081D-470B-9A0F-6EF28B5093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ACD833-3E07-4779-8150-EFDBFBFF10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159269-5199-47e1-a8d4-e55488a8448c"/>
    <ds:schemaRef ds:uri="4d31a2ef-879a-4c8c-8737-d99bc3564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377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11</cp:revision>
  <dcterms:created xsi:type="dcterms:W3CDTF">2022-11-18T18:20:41Z</dcterms:created>
  <dcterms:modified xsi:type="dcterms:W3CDTF">2022-12-08T14:10:47Z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0x010100273060474E78FB459EBB7E564C340AAF</vt:lpwstr>
  </property>
</Properties>
</file>