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69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C2342"/>
    <a:srgbClr val="0B233F"/>
    <a:srgbClr val="D0A48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7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51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6CB5E9E-5012-0EE1-2798-4673F9DFB3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solidFill>
            <a:schemeClr val="bg1">
              <a:alpha val="47000"/>
            </a:schemeClr>
          </a:solidFill>
        </p:spPr>
        <p:txBody>
          <a:bodyPr anchor="b"/>
          <a:lstStyle>
            <a:lvl1pPr algn="ctr">
              <a:defRPr sz="6000">
                <a:solidFill>
                  <a:srgbClr val="0C2342"/>
                </a:solidFill>
              </a:defRPr>
            </a:lvl1pPr>
          </a:lstStyle>
          <a:p>
            <a:r>
              <a:rPr lang="pt-BR" dirty="0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1633A5C-2ED7-F24E-B940-CDE0C455A41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solidFill>
            <a:schemeClr val="bg1">
              <a:alpha val="49000"/>
            </a:schemeClr>
          </a:solidFill>
        </p:spPr>
        <p:txBody>
          <a:bodyPr/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dirty="0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11CA8E0A-BBBE-ED7D-2ABA-D3E5EF1248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3086A-F014-46A4-8149-43AF3A34B26F}" type="datetimeFigureOut">
              <a:rPr lang="pt-BR" smtClean="0"/>
              <a:t>08/12/2022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4892F5CA-113D-7460-F203-A165BB2822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5AD67A33-DD1A-7DFD-A633-733E634A9C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DC0EC-6908-4C41-9A73-E4F37BF7A86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473862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BEAAA2B-5609-DC53-3642-B0E14B0580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8FB11D44-EF41-D28E-3F68-F0F062CF104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4AB3CD6-B193-ACC4-17DD-1A836E977A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3086A-F014-46A4-8149-43AF3A34B26F}" type="datetimeFigureOut">
              <a:rPr lang="pt-BR" smtClean="0"/>
              <a:t>08/12/2022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C6E77051-19EF-ED79-A8AE-6075669495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FB7F2141-BDED-10B7-640B-022DDE8D4B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DC0EC-6908-4C41-9A73-E4F37BF7A86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194498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EE3A0E7A-4631-D669-596D-C05B419AC96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6C8EE6E0-92FB-E524-2C7D-10DAB64A54B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9CC3E123-2EC7-60C3-4A73-A24549BB1F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3086A-F014-46A4-8149-43AF3A34B26F}" type="datetimeFigureOut">
              <a:rPr lang="pt-BR" smtClean="0"/>
              <a:t>08/12/2022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2FC4B891-71B0-29EA-8FEA-D3EE7FE88A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8472E7FC-E601-9455-8A09-9325FF285D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DC0EC-6908-4C41-9A73-E4F37BF7A86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713259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8699C6-6167-B96D-F3D1-E2D9F5DC89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81037"/>
            <a:ext cx="10515600" cy="1325563"/>
          </a:xfrm>
        </p:spPr>
        <p:txBody>
          <a:bodyPr/>
          <a:lstStyle>
            <a:lvl1pPr>
              <a:defRPr>
                <a:solidFill>
                  <a:srgbClr val="0B233F"/>
                </a:solidFill>
              </a:defRPr>
            </a:lvl1pPr>
          </a:lstStyle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F551148-3B9E-2584-F9B3-135A7F3D5FF7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chemeClr val="bg1">
              <a:alpha val="7000"/>
            </a:schemeClr>
          </a:solidFill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pt-BR" dirty="0"/>
              <a:t>Clique para editar os estilos de texto Mestres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3F95C0E7-FF09-72EB-4332-D1E0696D10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3086A-F014-46A4-8149-43AF3A34B26F}" type="datetimeFigureOut">
              <a:rPr lang="pt-BR" smtClean="0"/>
              <a:t>08/12/2022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DA2A6B57-AA43-4631-95E9-FB032EF43E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95F32F89-74CA-CE09-5F5E-6CB29B300C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DC0EC-6908-4C41-9A73-E4F37BF7A86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12021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5C8F116-B2BC-A486-0906-778006F790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>
                <a:solidFill>
                  <a:srgbClr val="0C2342"/>
                </a:solidFill>
              </a:defRPr>
            </a:lvl1pPr>
          </a:lstStyle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1A2DE913-D2E5-F52F-845B-95FC8513B6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solidFill>
            <a:schemeClr val="bg1">
              <a:alpha val="18000"/>
            </a:schemeClr>
          </a:solidFill>
        </p:spPr>
        <p:txBody>
          <a:bodyPr/>
          <a:lstStyle>
            <a:lvl1pPr marL="0" indent="0">
              <a:buNone/>
              <a:defRPr sz="2400">
                <a:solidFill>
                  <a:srgbClr val="0C234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3C284E4B-2476-CE2C-5D5B-52770AB75B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3086A-F014-46A4-8149-43AF3A34B26F}" type="datetimeFigureOut">
              <a:rPr lang="pt-BR" smtClean="0"/>
              <a:t>08/12/2022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7FE8FECE-A252-D22F-B9AB-2CE7F04545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18C55A3C-28BE-F91F-5D4F-9EF769A455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DC0EC-6908-4C41-9A73-E4F37BF7A86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984306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698283A-799D-3223-274E-990E93374A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81037"/>
            <a:ext cx="10515600" cy="1325563"/>
          </a:xfrm>
        </p:spPr>
        <p:txBody>
          <a:bodyPr/>
          <a:lstStyle>
            <a:lvl1pPr>
              <a:defRPr>
                <a:solidFill>
                  <a:srgbClr val="0C2342"/>
                </a:solidFill>
              </a:defRPr>
            </a:lvl1pPr>
          </a:lstStyle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EFEF5CC-E4D5-A79A-3435-837AEE2B38A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noFill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pt-BR" dirty="0"/>
              <a:t>Clique para editar os estilos de texto Mestres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E1B75CC1-321C-46F2-D1B8-2F31DD1EF64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noFill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pt-BR" dirty="0"/>
              <a:t>Clique para editar os estilos de texto Mestres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588104CB-EEFA-FB6F-1D8F-63FF2F93DF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3086A-F014-46A4-8149-43AF3A34B26F}" type="datetimeFigureOut">
              <a:rPr lang="pt-BR" smtClean="0"/>
              <a:t>08/12/2022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0F150189-76E6-804A-A58D-17C3A5F4E6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D242C353-D14E-B424-AD59-919347BD56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DC0EC-6908-4C41-9A73-E4F37BF7A86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829486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28E56F9-70ED-764B-A60E-7CD502AF5E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7088" y="661377"/>
            <a:ext cx="10515600" cy="1325563"/>
          </a:xfrm>
        </p:spPr>
        <p:txBody>
          <a:bodyPr/>
          <a:lstStyle/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27001727-529D-7DD8-EF63-1CBF92949A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8E869AC5-8F8A-5BE4-459E-CD26B47A283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AD0BBFE8-D50B-F5E5-380F-26FA4FEC834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C30F9F57-9CB9-3ED1-75ED-05B2327C488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C8E6E5DF-B7CA-BB69-409D-3F9962E79D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3086A-F014-46A4-8149-43AF3A34B26F}" type="datetimeFigureOut">
              <a:rPr lang="pt-BR" smtClean="0"/>
              <a:t>08/12/2022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C0AE13A9-0CBA-EB1C-C4D3-BD14ECD319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F5FE3474-0686-8F78-335B-E66B545320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DC0EC-6908-4C41-9A73-E4F37BF7A86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230025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3118340-868C-2C34-0C49-BF0993DDED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D9CFE7F4-8F6C-7C93-EA5D-65700B57F0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3086A-F014-46A4-8149-43AF3A34B26F}" type="datetimeFigureOut">
              <a:rPr lang="pt-BR" smtClean="0"/>
              <a:t>08/12/2022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FF3D936A-693B-5491-0B53-45ACE1DF95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83A97424-DA7A-57F0-439E-D66424AD5C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DC0EC-6908-4C41-9A73-E4F37BF7A86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437163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3D399CD9-0248-BD48-19E3-DBFD5B923F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3086A-F014-46A4-8149-43AF3A34B26F}" type="datetimeFigureOut">
              <a:rPr lang="pt-BR" smtClean="0"/>
              <a:t>08/12/2022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56D5284F-E431-EC75-38EA-6E90314A5A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1D9E294A-FF84-7728-64A4-82287D146B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DC0EC-6908-4C41-9A73-E4F37BF7A86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532418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B5F9F54-0B1E-07C2-42C6-0A796A2022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9FD64FB-F5EF-7FBF-2DD0-AEBEB8D61E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57D8ED09-AA1E-267C-629B-5653A448871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88D459DF-CF82-39F2-9F2C-10B19463CF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3086A-F014-46A4-8149-43AF3A34B26F}" type="datetimeFigureOut">
              <a:rPr lang="pt-BR" smtClean="0"/>
              <a:t>08/12/2022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40C91952-D97B-6D3C-6F0D-CE7DB9B371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EF90E08B-F15B-8D83-1BA8-D0AB35A7D5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DC0EC-6908-4C41-9A73-E4F37BF7A86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790050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9CE4DD7-F45D-0CCC-9C1A-2B5BB6C5BC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9246B81C-79D7-92D4-8BFD-91811F9D767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1524B409-3477-CDFF-0D71-CC6CD748179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521D01DA-BCB4-0F14-8F03-9CECA7EC41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3086A-F014-46A4-8149-43AF3A34B26F}" type="datetimeFigureOut">
              <a:rPr lang="pt-BR" smtClean="0"/>
              <a:t>08/12/2022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350989F1-9D25-73D7-28CC-34B35F9AF8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DA3EF11E-E18C-0021-4BFD-5C66863D6D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DC0EC-6908-4C41-9A73-E4F37BF7A86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247939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945E10AE-DE31-7BFB-3D98-6E0E01A104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8103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769F0DD0-A071-F5B8-70EA-4D5B0039F3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solidFill>
            <a:schemeClr val="bg1">
              <a:alpha val="54000"/>
            </a:schemeClr>
          </a:solidFill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dirty="0"/>
              <a:t>Clique para editar os estilos de texto Mestres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460B94AE-054E-E6E3-B08D-3C524D9E7B8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43086A-F014-46A4-8149-43AF3A34B26F}" type="datetimeFigureOut">
              <a:rPr lang="pt-BR" smtClean="0"/>
              <a:t>08/12/2022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8D42742E-872B-CD29-F097-B8FB9626B37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D742C15F-A720-A04D-F684-267B334B6F8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9DC0EC-6908-4C41-9A73-E4F37BF7A86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107091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rgbClr val="0C234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AA4B194-0126-02A9-0557-42AB0CB343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88218" y="1516565"/>
            <a:ext cx="7313342" cy="4201765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kumimoji="0" lang="pt-BR" sz="6500" b="1" u="none" strike="noStrike" kern="1200" cap="none" spc="0" normalizeH="0" baseline="0" noProof="0" dirty="0">
                <a:ln>
                  <a:noFill/>
                </a:ln>
                <a:solidFill>
                  <a:srgbClr val="0C2342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Plano de Amortização e Pagamento em NJP</a:t>
            </a:r>
          </a:p>
          <a:p>
            <a:pPr marL="0" indent="0" algn="ctr">
              <a:buNone/>
            </a:pPr>
            <a:endParaRPr lang="pt-BR" sz="6000" b="1" dirty="0">
              <a:solidFill>
                <a:srgbClr val="0C2342"/>
              </a:solidFill>
              <a:latin typeface="Calibri Light" panose="020F0302020204030204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pt-BR" sz="4400" b="1" i="1" u="none" strike="noStrike" kern="1200" cap="none" spc="0" normalizeH="0" baseline="0" noProof="0" dirty="0">
                <a:ln>
                  <a:noFill/>
                </a:ln>
                <a:solidFill>
                  <a:srgbClr val="0C2342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Carla de Lourdes Gonçalves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pt-BR" sz="4400" b="1" i="1" u="none" strike="noStrike" kern="1200" cap="none" spc="0" normalizeH="0" baseline="0" noProof="0" dirty="0">
                <a:ln>
                  <a:noFill/>
                </a:ln>
                <a:solidFill>
                  <a:srgbClr val="0C2342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Mestre e Doutora – PUC/SP</a:t>
            </a:r>
          </a:p>
          <a:p>
            <a:pPr marL="0" indent="0" algn="ctr">
              <a:buNone/>
            </a:pPr>
            <a:endParaRPr lang="pt-BR" sz="6000" b="1" dirty="0">
              <a:solidFill>
                <a:srgbClr val="0C2342"/>
              </a:solidFill>
              <a:latin typeface="Calibri Light" panose="020F0302020204030204"/>
              <a:ea typeface="+mj-ea"/>
              <a:cs typeface="+mj-cs"/>
            </a:endParaRPr>
          </a:p>
          <a:p>
            <a:pPr marL="0" indent="0" algn="ctr">
              <a:buNone/>
            </a:pPr>
            <a:endParaRPr lang="pt-BR" b="1" dirty="0"/>
          </a:p>
        </p:txBody>
      </p:sp>
    </p:spTree>
    <p:extLst>
      <p:ext uri="{BB962C8B-B14F-4D97-AF65-F5344CB8AC3E}">
        <p14:creationId xmlns:p14="http://schemas.microsoft.com/office/powerpoint/2010/main" val="10553245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AA4B194-0126-02A9-0557-42AB0CB343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50073" y="1389296"/>
            <a:ext cx="10515600" cy="4351338"/>
          </a:xfrm>
        </p:spPr>
        <p:txBody>
          <a:bodyPr>
            <a:normAutofit lnSpcReduction="10000"/>
          </a:bodyPr>
          <a:lstStyle/>
          <a:p>
            <a:r>
              <a:rPr lang="pt-BR" sz="3200" i="1" dirty="0">
                <a:solidFill>
                  <a:srgbClr val="0C2342"/>
                </a:solidFill>
                <a:latin typeface="Calibri Light" panose="020F0302020204030204"/>
              </a:rPr>
              <a:t>Manutenção da regularidade fiscal</a:t>
            </a:r>
          </a:p>
          <a:p>
            <a:r>
              <a:rPr lang="pt-BR" sz="3200" i="1" dirty="0">
                <a:solidFill>
                  <a:srgbClr val="0C2342"/>
                </a:solidFill>
                <a:latin typeface="Calibri Light" panose="020F0302020204030204"/>
              </a:rPr>
              <a:t>Regularização de débitos em 30 dias</a:t>
            </a:r>
          </a:p>
          <a:p>
            <a:endParaRPr lang="pt-BR" sz="3200" i="1" dirty="0">
              <a:solidFill>
                <a:srgbClr val="0C2342"/>
              </a:solidFill>
              <a:latin typeface="Calibri Light" panose="020F0302020204030204"/>
            </a:endParaRPr>
          </a:p>
          <a:p>
            <a:r>
              <a:rPr lang="pt-BR" sz="3200" i="1" dirty="0">
                <a:solidFill>
                  <a:srgbClr val="0C2342"/>
                </a:solidFill>
                <a:latin typeface="Calibri Light" panose="020F0302020204030204"/>
              </a:rPr>
              <a:t>Equacionamento</a:t>
            </a:r>
          </a:p>
          <a:p>
            <a:r>
              <a:rPr lang="pt-BR" sz="3200" i="1" dirty="0">
                <a:solidFill>
                  <a:srgbClr val="0C2342"/>
                </a:solidFill>
                <a:latin typeface="Calibri Light" panose="020F0302020204030204"/>
              </a:rPr>
              <a:t>Equilíbrio</a:t>
            </a:r>
          </a:p>
          <a:p>
            <a:r>
              <a:rPr lang="pt-BR" sz="3200" i="1" dirty="0">
                <a:solidFill>
                  <a:srgbClr val="0C2342"/>
                </a:solidFill>
                <a:latin typeface="Calibri Light" panose="020F0302020204030204"/>
              </a:rPr>
              <a:t>Carga axiológica</a:t>
            </a:r>
          </a:p>
          <a:p>
            <a:endParaRPr lang="pt-BR" sz="3200" i="1" dirty="0">
              <a:solidFill>
                <a:srgbClr val="0C2342"/>
              </a:solidFill>
              <a:latin typeface="Calibri Light" panose="020F0302020204030204"/>
            </a:endParaRPr>
          </a:p>
          <a:p>
            <a:r>
              <a:rPr lang="pt-BR" sz="3200" i="1" dirty="0">
                <a:solidFill>
                  <a:srgbClr val="0C2342"/>
                </a:solidFill>
                <a:latin typeface="Calibri Light" panose="020F0302020204030204"/>
              </a:rPr>
              <a:t>Preservação da atividade econômica da empresa</a:t>
            </a:r>
          </a:p>
        </p:txBody>
      </p:sp>
    </p:spTree>
    <p:extLst>
      <p:ext uri="{BB962C8B-B14F-4D97-AF65-F5344CB8AC3E}">
        <p14:creationId xmlns:p14="http://schemas.microsoft.com/office/powerpoint/2010/main" val="39437429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AA4B194-0126-02A9-0557-42AB0CB343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55842"/>
            <a:ext cx="10515600" cy="4351338"/>
          </a:xfrm>
        </p:spPr>
        <p:txBody>
          <a:bodyPr>
            <a:normAutofit/>
          </a:bodyPr>
          <a:lstStyle/>
          <a:p>
            <a:pPr algn="just"/>
            <a:r>
              <a:rPr lang="pt-BR" sz="4000" b="1" i="1" dirty="0">
                <a:solidFill>
                  <a:srgbClr val="0C2342"/>
                </a:solidFill>
                <a:latin typeface="Calibri Light" panose="020F0302020204030204"/>
              </a:rPr>
              <a:t>Novos instrumentos de composição de litígios</a:t>
            </a:r>
          </a:p>
          <a:p>
            <a:pPr algn="just"/>
            <a:endParaRPr lang="pt-BR" sz="4000" b="1" i="1" dirty="0">
              <a:solidFill>
                <a:srgbClr val="0C2342"/>
              </a:solidFill>
              <a:latin typeface="Calibri Light" panose="020F0302020204030204"/>
            </a:endParaRPr>
          </a:p>
          <a:p>
            <a:pPr lvl="1" algn="just">
              <a:buFont typeface="Courier New" panose="02070309020205020404" pitchFamily="49" charset="0"/>
              <a:buChar char="o"/>
            </a:pPr>
            <a:r>
              <a:rPr lang="pt-BR" sz="3600" b="1" i="1" dirty="0">
                <a:solidFill>
                  <a:srgbClr val="0C2342"/>
                </a:solidFill>
                <a:latin typeface="Calibri Light" panose="020F0302020204030204"/>
              </a:rPr>
              <a:t> Negócio Jurídico Processual (NJP)</a:t>
            </a:r>
          </a:p>
          <a:p>
            <a:pPr marL="457200" lvl="1" indent="0" algn="just">
              <a:buNone/>
            </a:pPr>
            <a:endParaRPr lang="pt-BR" sz="3600" b="1" i="1" dirty="0">
              <a:solidFill>
                <a:srgbClr val="0C2342"/>
              </a:solidFill>
              <a:latin typeface="Calibri Light" panose="020F0302020204030204"/>
            </a:endParaRPr>
          </a:p>
          <a:p>
            <a:pPr lvl="1" algn="just">
              <a:buFont typeface="Courier New" panose="02070309020205020404" pitchFamily="49" charset="0"/>
              <a:buChar char="o"/>
            </a:pPr>
            <a:r>
              <a:rPr lang="pt-BR" sz="3600" b="1" i="1" dirty="0">
                <a:solidFill>
                  <a:srgbClr val="0C2342"/>
                </a:solidFill>
                <a:latin typeface="Calibri Light" panose="020F0302020204030204"/>
              </a:rPr>
              <a:t>Transação</a:t>
            </a:r>
          </a:p>
        </p:txBody>
      </p:sp>
    </p:spTree>
    <p:extLst>
      <p:ext uri="{BB962C8B-B14F-4D97-AF65-F5344CB8AC3E}">
        <p14:creationId xmlns:p14="http://schemas.microsoft.com/office/powerpoint/2010/main" val="33830735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AA4B194-0126-02A9-0557-42AB0CB343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2956" y="1355842"/>
            <a:ext cx="11173522" cy="4351338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pt-BR" sz="3900" b="1" i="1" dirty="0">
                <a:solidFill>
                  <a:srgbClr val="0C2342"/>
                </a:solidFill>
                <a:latin typeface="Calibri Light" panose="020F0302020204030204"/>
              </a:rPr>
              <a:t>Fundamento – NJP</a:t>
            </a:r>
          </a:p>
          <a:p>
            <a:pPr algn="just"/>
            <a:endParaRPr lang="pt-BR" sz="3900" b="1" i="1" dirty="0">
              <a:solidFill>
                <a:srgbClr val="0C2342"/>
              </a:solidFill>
              <a:latin typeface="Calibri Light" panose="020F0302020204030204"/>
            </a:endParaRPr>
          </a:p>
          <a:p>
            <a:pPr algn="just">
              <a:buSzPct val="90000"/>
              <a:buFont typeface="Courier New" panose="02070309020205020404" pitchFamily="49" charset="0"/>
              <a:buChar char="o"/>
            </a:pPr>
            <a:r>
              <a:rPr lang="pt-BR" sz="3900" b="1" i="1" dirty="0">
                <a:solidFill>
                  <a:srgbClr val="0C2342"/>
                </a:solidFill>
                <a:latin typeface="Calibri Light" panose="020F0302020204030204"/>
              </a:rPr>
              <a:t> Artigo 190 – NCPC</a:t>
            </a:r>
          </a:p>
          <a:p>
            <a:pPr algn="just"/>
            <a:endParaRPr lang="pt-BR" sz="4000" b="1" i="1" dirty="0">
              <a:solidFill>
                <a:srgbClr val="0C2342"/>
              </a:solidFill>
              <a:latin typeface="Calibri Light" panose="020F0302020204030204"/>
            </a:endParaRPr>
          </a:p>
          <a:p>
            <a:pPr lvl="1" algn="just">
              <a:buSzPct val="90000"/>
              <a:buFont typeface="Courier New" panose="02070309020205020404" pitchFamily="49" charset="0"/>
              <a:buChar char="o"/>
            </a:pPr>
            <a:r>
              <a:rPr lang="pt-BR" sz="3600" i="1" dirty="0">
                <a:solidFill>
                  <a:srgbClr val="0C2342"/>
                </a:solidFill>
                <a:latin typeface="Calibri Light" panose="020F0302020204030204"/>
              </a:rPr>
              <a:t> Art. 190. Versando o processo sobre direitos que admitam autocomposição, é lícito às partes plenamente capazes estipular mudanças no procedimento para ajustá-lo às especificidades da causa e convencionar sobre os seus ônus, poderes, faculdades e deveres processuais, antes ou durante o processo</a:t>
            </a:r>
          </a:p>
        </p:txBody>
      </p:sp>
    </p:spTree>
    <p:extLst>
      <p:ext uri="{BB962C8B-B14F-4D97-AF65-F5344CB8AC3E}">
        <p14:creationId xmlns:p14="http://schemas.microsoft.com/office/powerpoint/2010/main" val="41654397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AA4B194-0126-02A9-0557-42AB0CB343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55842"/>
            <a:ext cx="10515600" cy="4351338"/>
          </a:xfrm>
        </p:spPr>
        <p:txBody>
          <a:bodyPr>
            <a:normAutofit fontScale="92500" lnSpcReduction="10000"/>
          </a:bodyPr>
          <a:lstStyle/>
          <a:p>
            <a:pPr algn="just">
              <a:buSzPct val="90000"/>
            </a:pPr>
            <a:r>
              <a:rPr lang="pt-BR" sz="3300" i="1" dirty="0">
                <a:solidFill>
                  <a:srgbClr val="0C2342"/>
                </a:solidFill>
                <a:latin typeface="Calibri Light" panose="020F0302020204030204"/>
              </a:rPr>
              <a:t>Ato de inscrição em dívida ativa: marco inicial dos instrumentos de composição?</a:t>
            </a:r>
          </a:p>
          <a:p>
            <a:pPr algn="just"/>
            <a:endParaRPr lang="pt-BR" sz="3300" i="1" dirty="0">
              <a:solidFill>
                <a:srgbClr val="0C2342"/>
              </a:solidFill>
              <a:latin typeface="Calibri Light" panose="020F0302020204030204"/>
            </a:endParaRPr>
          </a:p>
          <a:p>
            <a:pPr algn="just"/>
            <a:r>
              <a:rPr lang="pt-BR" sz="3300" i="1" dirty="0">
                <a:solidFill>
                  <a:srgbClr val="0C2342"/>
                </a:solidFill>
                <a:latin typeface="Calibri Light" panose="020F0302020204030204"/>
              </a:rPr>
              <a:t>Percurso gerativo de sentido e efetividade do NJP</a:t>
            </a:r>
          </a:p>
          <a:p>
            <a:pPr algn="just"/>
            <a:endParaRPr lang="pt-BR" sz="3300" i="1" dirty="0">
              <a:solidFill>
                <a:srgbClr val="0C2342"/>
              </a:solidFill>
              <a:latin typeface="Calibri Light" panose="020F0302020204030204"/>
            </a:endParaRPr>
          </a:p>
          <a:p>
            <a:pPr marL="268288" algn="just"/>
            <a:r>
              <a:rPr lang="pt-BR" sz="3300" i="1" dirty="0">
                <a:solidFill>
                  <a:srgbClr val="0C2342"/>
                </a:solidFill>
                <a:latin typeface="Calibri Light" panose="020F0302020204030204"/>
              </a:rPr>
              <a:t>Efetividade da cobrança (fisco)</a:t>
            </a:r>
          </a:p>
          <a:p>
            <a:pPr marL="0" indent="0" algn="just">
              <a:buNone/>
            </a:pPr>
            <a:r>
              <a:rPr lang="pt-BR" sz="3300" i="1" dirty="0">
                <a:solidFill>
                  <a:srgbClr val="0C2342"/>
                </a:solidFill>
                <a:latin typeface="Calibri Light" panose="020F0302020204030204"/>
              </a:rPr>
              <a:t>			 X </a:t>
            </a:r>
          </a:p>
          <a:p>
            <a:pPr marL="268288" indent="0" algn="just">
              <a:buNone/>
            </a:pPr>
            <a:r>
              <a:rPr lang="pt-BR" sz="3300" i="1" dirty="0">
                <a:solidFill>
                  <a:srgbClr val="0C2342"/>
                </a:solidFill>
                <a:latin typeface="Calibri Light" panose="020F0302020204030204"/>
              </a:rPr>
              <a:t>Devido processo legal para o controle de legalidade dos atos administrativos (contribuinte)</a:t>
            </a:r>
          </a:p>
          <a:p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3177018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AA4B194-0126-02A9-0557-42AB0CB343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55842"/>
            <a:ext cx="10515600" cy="4351338"/>
          </a:xfrm>
        </p:spPr>
        <p:txBody>
          <a:bodyPr/>
          <a:lstStyle/>
          <a:p>
            <a:pPr algn="just"/>
            <a:r>
              <a:rPr lang="pt-BR" sz="3100" b="1" i="1" dirty="0">
                <a:solidFill>
                  <a:srgbClr val="0C2342"/>
                </a:solidFill>
                <a:latin typeface="Calibri Light" panose="020F0302020204030204"/>
              </a:rPr>
              <a:t>Hiato: NJP que pode versar sobre:</a:t>
            </a:r>
          </a:p>
          <a:p>
            <a:pPr algn="just"/>
            <a:endParaRPr lang="pt-BR" sz="3100" i="1" dirty="0">
              <a:solidFill>
                <a:srgbClr val="0C2342"/>
              </a:solidFill>
              <a:latin typeface="Calibri Light" panose="020F0302020204030204"/>
            </a:endParaRPr>
          </a:p>
          <a:p>
            <a:pPr indent="0" algn="just">
              <a:lnSpc>
                <a:spcPts val="1400"/>
              </a:lnSpc>
              <a:spcAft>
                <a:spcPts val="800"/>
              </a:spcAft>
              <a:buNone/>
            </a:pPr>
            <a:r>
              <a:rPr lang="pt-BR" sz="3100" i="1" dirty="0">
                <a:solidFill>
                  <a:srgbClr val="0C2342"/>
                </a:solidFill>
                <a:latin typeface="Calibri Light" panose="020F0302020204030204"/>
              </a:rPr>
              <a:t>I - calendarização da execução fiscal;</a:t>
            </a:r>
          </a:p>
          <a:p>
            <a:pPr indent="0" algn="just">
              <a:lnSpc>
                <a:spcPts val="1400"/>
              </a:lnSpc>
              <a:spcAft>
                <a:spcPts val="800"/>
              </a:spcAft>
              <a:buNone/>
            </a:pPr>
            <a:endParaRPr lang="pt-BR" sz="3100" i="1" dirty="0">
              <a:solidFill>
                <a:srgbClr val="0C2342"/>
              </a:solidFill>
              <a:latin typeface="Calibri Light" panose="020F0302020204030204"/>
            </a:endParaRPr>
          </a:p>
          <a:p>
            <a:pPr indent="0" algn="just">
              <a:lnSpc>
                <a:spcPts val="1400"/>
              </a:lnSpc>
              <a:spcAft>
                <a:spcPts val="800"/>
              </a:spcAft>
              <a:buNone/>
            </a:pPr>
            <a:r>
              <a:rPr lang="pt-BR" sz="3100" i="1" dirty="0">
                <a:solidFill>
                  <a:srgbClr val="0C2342"/>
                </a:solidFill>
                <a:latin typeface="Calibri Light" panose="020F0302020204030204"/>
              </a:rPr>
              <a:t>II - plano de amortização do débito fiscal;</a:t>
            </a:r>
          </a:p>
          <a:p>
            <a:pPr indent="0" algn="just">
              <a:lnSpc>
                <a:spcPts val="1400"/>
              </a:lnSpc>
              <a:spcAft>
                <a:spcPts val="800"/>
              </a:spcAft>
              <a:buNone/>
            </a:pPr>
            <a:endParaRPr lang="pt-BR" sz="3100" i="1" dirty="0">
              <a:solidFill>
                <a:srgbClr val="0C2342"/>
              </a:solidFill>
              <a:latin typeface="Calibri Light" panose="020F0302020204030204"/>
            </a:endParaRPr>
          </a:p>
          <a:p>
            <a:pPr indent="0" algn="just">
              <a:lnSpc>
                <a:spcPts val="1400"/>
              </a:lnSpc>
              <a:spcAft>
                <a:spcPts val="800"/>
              </a:spcAft>
              <a:buNone/>
            </a:pPr>
            <a:r>
              <a:rPr lang="pt-BR" sz="3100" i="1" dirty="0">
                <a:solidFill>
                  <a:srgbClr val="0C2342"/>
                </a:solidFill>
                <a:latin typeface="Calibri Light" panose="020F0302020204030204"/>
              </a:rPr>
              <a:t>III - aceitação, avaliação, substituição e liberação de garantias;</a:t>
            </a:r>
          </a:p>
          <a:p>
            <a:pPr indent="0" algn="just">
              <a:lnSpc>
                <a:spcPts val="1400"/>
              </a:lnSpc>
              <a:spcAft>
                <a:spcPts val="800"/>
              </a:spcAft>
              <a:buNone/>
            </a:pPr>
            <a:endParaRPr lang="pt-BR" sz="3100" i="1" dirty="0">
              <a:solidFill>
                <a:srgbClr val="0C2342"/>
              </a:solidFill>
              <a:latin typeface="Calibri Light" panose="020F0302020204030204"/>
            </a:endParaRPr>
          </a:p>
          <a:p>
            <a:pPr indent="0" algn="just">
              <a:lnSpc>
                <a:spcPts val="1400"/>
              </a:lnSpc>
              <a:spcAft>
                <a:spcPts val="800"/>
              </a:spcAft>
              <a:buNone/>
            </a:pPr>
            <a:r>
              <a:rPr lang="pt-BR" sz="3100" i="1" dirty="0">
                <a:solidFill>
                  <a:srgbClr val="0C2342"/>
                </a:solidFill>
                <a:latin typeface="Calibri Light" panose="020F0302020204030204"/>
              </a:rPr>
              <a:t>IV - modo de constrição ou alienação de bens.</a:t>
            </a:r>
          </a:p>
          <a:p>
            <a:endParaRPr lang="pt-BR" dirty="0"/>
          </a:p>
          <a:p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971966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AA4B194-0126-02A9-0557-42AB0CB343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0931" y="1567715"/>
            <a:ext cx="10234961" cy="4351338"/>
          </a:xfrm>
        </p:spPr>
        <p:txBody>
          <a:bodyPr/>
          <a:lstStyle/>
          <a:p>
            <a:pPr algn="just"/>
            <a:r>
              <a:rPr lang="pt-BR" sz="3300" i="1" dirty="0">
                <a:solidFill>
                  <a:srgbClr val="0C2342"/>
                </a:solidFill>
                <a:latin typeface="Calibri Light" panose="020F0302020204030204"/>
              </a:rPr>
              <a:t>Plano de amortização de débitos</a:t>
            </a:r>
          </a:p>
          <a:p>
            <a:pPr algn="just"/>
            <a:endParaRPr lang="pt-BR" sz="3300" i="1" dirty="0">
              <a:solidFill>
                <a:srgbClr val="0C2342"/>
              </a:solidFill>
              <a:latin typeface="Calibri Light" panose="020F0302020204030204"/>
            </a:endParaRPr>
          </a:p>
          <a:p>
            <a:pPr algn="just"/>
            <a:r>
              <a:rPr lang="pt-BR" sz="3300" i="1" dirty="0">
                <a:solidFill>
                  <a:srgbClr val="0C2342"/>
                </a:solidFill>
                <a:latin typeface="Calibri Light" panose="020F0302020204030204"/>
              </a:rPr>
              <a:t>Adoção isolada – artigo 190 do CPC c/c Portaria 742/2018</a:t>
            </a:r>
          </a:p>
          <a:p>
            <a:pPr algn="just"/>
            <a:endParaRPr lang="pt-BR" sz="3300" i="1" dirty="0">
              <a:solidFill>
                <a:srgbClr val="0C2342"/>
              </a:solidFill>
              <a:latin typeface="Calibri Light" panose="020F0302020204030204"/>
            </a:endParaRPr>
          </a:p>
          <a:p>
            <a:pPr algn="just"/>
            <a:r>
              <a:rPr lang="pt-BR" sz="3300" i="1" dirty="0">
                <a:solidFill>
                  <a:srgbClr val="0C2342"/>
                </a:solidFill>
                <a:latin typeface="Calibri Light" panose="020F0302020204030204"/>
              </a:rPr>
              <a:t>Combinado com a transação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1257884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AA4B194-0126-02A9-0557-42AB0CB343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0209" y="1422747"/>
            <a:ext cx="11205118" cy="4074802"/>
          </a:xfrm>
        </p:spPr>
        <p:txBody>
          <a:bodyPr>
            <a:normAutofit/>
          </a:bodyPr>
          <a:lstStyle/>
          <a:p>
            <a:pPr algn="just"/>
            <a:r>
              <a:rPr lang="pt-BR" sz="3300" b="1" i="1" dirty="0">
                <a:solidFill>
                  <a:srgbClr val="0C2342"/>
                </a:solidFill>
                <a:latin typeface="Calibri Light" panose="020F0302020204030204"/>
              </a:rPr>
              <a:t>Conceito de transação:</a:t>
            </a:r>
          </a:p>
          <a:p>
            <a:pPr algn="just"/>
            <a:endParaRPr lang="pt-BR" sz="3300" i="1" dirty="0">
              <a:solidFill>
                <a:srgbClr val="0C2342"/>
              </a:solidFill>
              <a:latin typeface="Calibri Light" panose="020F0302020204030204"/>
            </a:endParaRPr>
          </a:p>
          <a:p>
            <a:pPr lvl="1" algn="just">
              <a:buSzPct val="85000"/>
              <a:buFont typeface="Courier New" panose="02070309020205020404" pitchFamily="49" charset="0"/>
              <a:buChar char="o"/>
            </a:pPr>
            <a:r>
              <a:rPr lang="pt-BR" sz="3100" i="1" dirty="0">
                <a:solidFill>
                  <a:srgbClr val="0C2342"/>
                </a:solidFill>
                <a:latin typeface="Calibri Light" panose="020F0302020204030204"/>
              </a:rPr>
              <a:t>Art. 156, III do CTN</a:t>
            </a:r>
          </a:p>
          <a:p>
            <a:pPr lvl="1" algn="just">
              <a:buSzPct val="85000"/>
              <a:buFont typeface="Courier New" panose="02070309020205020404" pitchFamily="49" charset="0"/>
              <a:buChar char="o"/>
            </a:pPr>
            <a:endParaRPr lang="pt-BR" sz="3100" i="1" dirty="0">
              <a:solidFill>
                <a:srgbClr val="0C2342"/>
              </a:solidFill>
              <a:latin typeface="Calibri Light" panose="020F0302020204030204"/>
            </a:endParaRPr>
          </a:p>
          <a:p>
            <a:pPr lvl="1" algn="just">
              <a:buSzPct val="85000"/>
              <a:buFont typeface="Courier New" panose="02070309020205020404" pitchFamily="49" charset="0"/>
              <a:buChar char="o"/>
            </a:pPr>
            <a:r>
              <a:rPr lang="pt-BR" sz="3100" i="1" dirty="0">
                <a:solidFill>
                  <a:srgbClr val="0C2342"/>
                </a:solidFill>
                <a:latin typeface="Calibri Light" panose="020F0302020204030204"/>
              </a:rPr>
              <a:t>Hipótese suspensiva da exigibilidade do crédito tributário </a:t>
            </a:r>
          </a:p>
          <a:p>
            <a:pPr lvl="1" algn="just">
              <a:buSzPct val="85000"/>
              <a:buFont typeface="Courier New" panose="02070309020205020404" pitchFamily="49" charset="0"/>
              <a:buChar char="o"/>
            </a:pPr>
            <a:endParaRPr lang="pt-BR" sz="3100" i="1" dirty="0">
              <a:solidFill>
                <a:srgbClr val="0C2342"/>
              </a:solidFill>
              <a:latin typeface="Calibri Light" panose="020F0302020204030204"/>
            </a:endParaRPr>
          </a:p>
          <a:p>
            <a:pPr lvl="1" algn="just">
              <a:buSzPct val="85000"/>
              <a:buFont typeface="Courier New" panose="02070309020205020404" pitchFamily="49" charset="0"/>
              <a:buChar char="o"/>
            </a:pPr>
            <a:r>
              <a:rPr lang="pt-BR" sz="3100" i="1" dirty="0">
                <a:solidFill>
                  <a:srgbClr val="0C2342"/>
                </a:solidFill>
                <a:latin typeface="Calibri Light" panose="020F0302020204030204"/>
              </a:rPr>
              <a:t>Extinção se dará pelo pagamento, anistia, remissão ou a combinação de dois ou mais elementos</a:t>
            </a:r>
          </a:p>
        </p:txBody>
      </p:sp>
    </p:spTree>
    <p:extLst>
      <p:ext uri="{BB962C8B-B14F-4D97-AF65-F5344CB8AC3E}">
        <p14:creationId xmlns:p14="http://schemas.microsoft.com/office/powerpoint/2010/main" val="33174225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AA4B194-0126-02A9-0557-42AB0CB343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5965" y="1054758"/>
            <a:ext cx="11149361" cy="5033807"/>
          </a:xfrm>
        </p:spPr>
        <p:txBody>
          <a:bodyPr>
            <a:normAutofit fontScale="25000" lnSpcReduction="20000"/>
          </a:bodyPr>
          <a:lstStyle/>
          <a:p>
            <a:pPr algn="just"/>
            <a:r>
              <a:rPr lang="pt-BR" sz="12800" b="1" i="1" dirty="0">
                <a:solidFill>
                  <a:srgbClr val="0C2342"/>
                </a:solidFill>
                <a:latin typeface="Calibri Light" panose="020F0302020204030204"/>
              </a:rPr>
              <a:t>Combinação de NJP e transação (exemplos):</a:t>
            </a:r>
            <a:endParaRPr lang="pt-BR" sz="9600" b="1" i="1" dirty="0">
              <a:solidFill>
                <a:srgbClr val="0C2342"/>
              </a:solidFill>
              <a:latin typeface="Calibri Light" panose="020F0302020204030204"/>
            </a:endParaRPr>
          </a:p>
          <a:p>
            <a:pPr algn="just">
              <a:lnSpc>
                <a:spcPct val="150000"/>
              </a:lnSpc>
              <a:spcAft>
                <a:spcPts val="800"/>
              </a:spcAft>
              <a:buFont typeface="Courier New" panose="02070309020205020404" pitchFamily="49" charset="0"/>
              <a:buChar char="o"/>
            </a:pPr>
            <a:r>
              <a:rPr lang="pt-BR" sz="9600" i="1" dirty="0">
                <a:solidFill>
                  <a:srgbClr val="0C2342"/>
                </a:solidFill>
                <a:latin typeface="Calibri Light" panose="020F0302020204030204"/>
              </a:rPr>
              <a:t> Redução do débito tributário (remissão); </a:t>
            </a:r>
          </a:p>
          <a:p>
            <a:pPr algn="just">
              <a:lnSpc>
                <a:spcPct val="150000"/>
              </a:lnSpc>
              <a:spcAft>
                <a:spcPts val="800"/>
              </a:spcAft>
              <a:buFont typeface="Courier New" panose="02070309020205020404" pitchFamily="49" charset="0"/>
              <a:buChar char="o"/>
            </a:pPr>
            <a:r>
              <a:rPr lang="pt-BR" sz="9600" i="1" dirty="0">
                <a:solidFill>
                  <a:srgbClr val="0C2342"/>
                </a:solidFill>
                <a:latin typeface="Calibri Light" panose="020F0302020204030204"/>
              </a:rPr>
              <a:t> Redução ou extinção de penalidades (anistia); </a:t>
            </a:r>
          </a:p>
          <a:p>
            <a:pPr algn="just">
              <a:lnSpc>
                <a:spcPct val="150000"/>
              </a:lnSpc>
              <a:spcAft>
                <a:spcPts val="800"/>
              </a:spcAft>
              <a:buFont typeface="Courier New" panose="02070309020205020404" pitchFamily="49" charset="0"/>
              <a:buChar char="o"/>
            </a:pPr>
            <a:r>
              <a:rPr lang="pt-BR" sz="9600" i="1" dirty="0">
                <a:solidFill>
                  <a:srgbClr val="0C2342"/>
                </a:solidFill>
                <a:latin typeface="Calibri Light" panose="020F0302020204030204"/>
              </a:rPr>
              <a:t> Oferecimento de precatórios para a quitação de débitos; </a:t>
            </a:r>
          </a:p>
          <a:p>
            <a:pPr algn="just">
              <a:lnSpc>
                <a:spcPct val="150000"/>
              </a:lnSpc>
              <a:spcAft>
                <a:spcPts val="800"/>
              </a:spcAft>
              <a:buFont typeface="Courier New" panose="02070309020205020404" pitchFamily="49" charset="0"/>
              <a:buChar char="o"/>
            </a:pPr>
            <a:r>
              <a:rPr lang="pt-BR" sz="9600" i="1" dirty="0">
                <a:solidFill>
                  <a:srgbClr val="0C2342"/>
                </a:solidFill>
                <a:latin typeface="Calibri Light" panose="020F0302020204030204"/>
              </a:rPr>
              <a:t> Utilização de prejuízo fiscal ou base negativa para a quitação parcial de débitos; </a:t>
            </a:r>
          </a:p>
          <a:p>
            <a:pPr algn="just">
              <a:lnSpc>
                <a:spcPct val="150000"/>
              </a:lnSpc>
              <a:spcAft>
                <a:spcPts val="800"/>
              </a:spcAft>
              <a:buFont typeface="Courier New" panose="02070309020205020404" pitchFamily="49" charset="0"/>
              <a:buChar char="o"/>
            </a:pPr>
            <a:r>
              <a:rPr lang="pt-BR" sz="9600" i="1" dirty="0">
                <a:solidFill>
                  <a:srgbClr val="0C2342"/>
                </a:solidFill>
                <a:latin typeface="Calibri Light" panose="020F0302020204030204"/>
              </a:rPr>
              <a:t> Utilização de créditos existentes em processos administrativos de restituição ou ressarcimento; </a:t>
            </a:r>
          </a:p>
          <a:p>
            <a:pPr algn="just">
              <a:lnSpc>
                <a:spcPct val="150000"/>
              </a:lnSpc>
              <a:spcAft>
                <a:spcPts val="800"/>
              </a:spcAft>
              <a:buFont typeface="Courier New" panose="02070309020205020404" pitchFamily="49" charset="0"/>
              <a:buChar char="o"/>
            </a:pPr>
            <a:r>
              <a:rPr lang="pt-BR" sz="9600" i="1" dirty="0">
                <a:solidFill>
                  <a:srgbClr val="0C2342"/>
                </a:solidFill>
                <a:latin typeface="Calibri Light" panose="020F0302020204030204"/>
              </a:rPr>
              <a:t>Depósitos judiciais que seriam levantados em outras ações do contribuinte. </a:t>
            </a:r>
          </a:p>
          <a:p>
            <a:pPr algn="just">
              <a:lnSpc>
                <a:spcPct val="150000"/>
              </a:lnSpc>
              <a:spcAft>
                <a:spcPts val="800"/>
              </a:spcAft>
            </a:pPr>
            <a:endParaRPr lang="pt-B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t-BR" dirty="0"/>
          </a:p>
          <a:p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5651413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AA4B194-0126-02A9-0557-42AB0CB343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5965" y="1355842"/>
            <a:ext cx="11149362" cy="4351338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pt-BR" sz="3600" b="1" i="1" dirty="0">
                <a:solidFill>
                  <a:srgbClr val="0C2342"/>
                </a:solidFill>
                <a:latin typeface="Calibri Light" panose="020F0302020204030204"/>
              </a:rPr>
              <a:t>Combinação de NJP e transação (exemplos):</a:t>
            </a:r>
          </a:p>
          <a:p>
            <a:pPr algn="just"/>
            <a:endParaRPr lang="pt-BR" sz="3600" i="1" dirty="0">
              <a:solidFill>
                <a:srgbClr val="0C2342"/>
              </a:solidFill>
              <a:latin typeface="Calibri Light" panose="020F0302020204030204"/>
            </a:endParaRPr>
          </a:p>
          <a:p>
            <a:pPr lvl="1" algn="just">
              <a:buSzPct val="90000"/>
              <a:buFont typeface="Courier New" panose="02070309020205020404" pitchFamily="49" charset="0"/>
              <a:buChar char="o"/>
            </a:pPr>
            <a:r>
              <a:rPr lang="pt-BR" sz="3300" i="1" dirty="0">
                <a:solidFill>
                  <a:srgbClr val="0C2342"/>
                </a:solidFill>
                <a:latin typeface="Calibri Light" panose="020F0302020204030204"/>
              </a:rPr>
              <a:t> Amortização de débitos mediante a utilização de créditos de processos administrativos, precatórios, prejuízo fiscal e base negativa;</a:t>
            </a:r>
          </a:p>
          <a:p>
            <a:pPr marL="457200" lvl="1" indent="0" algn="just">
              <a:buNone/>
            </a:pPr>
            <a:endParaRPr lang="pt-BR" sz="3300" i="1" dirty="0">
              <a:solidFill>
                <a:srgbClr val="0C2342"/>
              </a:solidFill>
              <a:latin typeface="Calibri Light" panose="020F0302020204030204"/>
            </a:endParaRPr>
          </a:p>
          <a:p>
            <a:pPr lvl="1" algn="just">
              <a:buSzPct val="90000"/>
              <a:buFont typeface="Courier New" panose="02070309020205020404" pitchFamily="49" charset="0"/>
              <a:buChar char="o"/>
            </a:pPr>
            <a:r>
              <a:rPr lang="pt-BR" sz="3300" i="1" dirty="0">
                <a:solidFill>
                  <a:srgbClr val="0C2342"/>
                </a:solidFill>
                <a:latin typeface="Calibri Light" panose="020F0302020204030204"/>
              </a:rPr>
              <a:t> Substituição gradual de garantias por garantias mais líquidas</a:t>
            </a:r>
          </a:p>
          <a:p>
            <a:pPr marL="457200" lvl="1" indent="0" algn="just">
              <a:buNone/>
            </a:pPr>
            <a:endParaRPr lang="pt-BR" sz="3300" i="1" dirty="0">
              <a:solidFill>
                <a:srgbClr val="0C2342"/>
              </a:solidFill>
              <a:latin typeface="Calibri Light" panose="020F0302020204030204"/>
            </a:endParaRPr>
          </a:p>
          <a:p>
            <a:pPr lvl="1" algn="just">
              <a:buSzPct val="90000"/>
              <a:buFont typeface="Courier New" panose="02070309020205020404" pitchFamily="49" charset="0"/>
              <a:buChar char="o"/>
            </a:pPr>
            <a:r>
              <a:rPr lang="pt-BR" sz="3300" i="1" dirty="0">
                <a:solidFill>
                  <a:srgbClr val="0C2342"/>
                </a:solidFill>
                <a:latin typeface="Calibri Light" panose="020F0302020204030204"/>
              </a:rPr>
              <a:t> Observância da “moldura legal”</a:t>
            </a:r>
          </a:p>
        </p:txBody>
      </p:sp>
    </p:spTree>
    <p:extLst>
      <p:ext uri="{BB962C8B-B14F-4D97-AF65-F5344CB8AC3E}">
        <p14:creationId xmlns:p14="http://schemas.microsoft.com/office/powerpoint/2010/main" val="276534429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4d31a2ef-879a-4c8c-8737-d99bc3564263" xsi:nil="true"/>
    <lcf76f155ced4ddcb4097134ff3c332f xmlns="a1159269-5199-47e1-a8d4-e55488a8448c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273060474E78FB459EBB7E564C340AAF" ma:contentTypeVersion="16" ma:contentTypeDescription="Crie um novo documento." ma:contentTypeScope="" ma:versionID="438ce214438df4541386963d8576c0b5">
  <xsd:schema xmlns:xsd="http://www.w3.org/2001/XMLSchema" xmlns:xs="http://www.w3.org/2001/XMLSchema" xmlns:p="http://schemas.microsoft.com/office/2006/metadata/properties" xmlns:ns2="a1159269-5199-47e1-a8d4-e55488a8448c" xmlns:ns3="4d31a2ef-879a-4c8c-8737-d99bc3564263" targetNamespace="http://schemas.microsoft.com/office/2006/metadata/properties" ma:root="true" ma:fieldsID="55754a8354313494a2840973a54dfae6" ns2:_="" ns3:_="">
    <xsd:import namespace="a1159269-5199-47e1-a8d4-e55488a8448c"/>
    <xsd:import namespace="4d31a2ef-879a-4c8c-8737-d99bc356426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DateTaken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1159269-5199-47e1-a8d4-e55488a8448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Marcações de imagem" ma:readOnly="false" ma:fieldId="{5cf76f15-5ced-4ddc-b409-7134ff3c332f}" ma:taxonomyMulti="true" ma:sspId="a1288d7e-ad22-4f04-aa22-fc85c0ef742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d31a2ef-879a-4c8c-8737-d99bc3564263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Compartilhado com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Detalhes de Compartilhado Com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dba74c44-099d-4c34-8422-f3cc537e6f7c}" ma:internalName="TaxCatchAll" ma:showField="CatchAllData" ma:web="4d31a2ef-879a-4c8c-8737-d99bc356426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ú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2D831D4-A03D-436E-A68B-9F845A73097D}">
  <ds:schemaRefs>
    <ds:schemaRef ds:uri="http://schemas.microsoft.com/office/2006/metadata/properties"/>
    <ds:schemaRef ds:uri="http://schemas.microsoft.com/office/infopath/2007/PartnerControls"/>
    <ds:schemaRef ds:uri="4d31a2ef-879a-4c8c-8737-d99bc3564263"/>
    <ds:schemaRef ds:uri="a1159269-5199-47e1-a8d4-e55488a8448c"/>
  </ds:schemaRefs>
</ds:datastoreItem>
</file>

<file path=customXml/itemProps2.xml><?xml version="1.0" encoding="utf-8"?>
<ds:datastoreItem xmlns:ds="http://schemas.openxmlformats.org/officeDocument/2006/customXml" ds:itemID="{7ABC9DCF-081D-470B-9A0F-6EF28B50936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0ACD833-3E07-4779-8150-EFDBFBFF107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1159269-5199-47e1-a8d4-e55488a8448c"/>
    <ds:schemaRef ds:uri="4d31a2ef-879a-4c8c-8737-d99bc356426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159</TotalTime>
  <Words>377</Words>
  <Application>Microsoft Office PowerPoint</Application>
  <PresentationFormat>Widescreen</PresentationFormat>
  <Paragraphs>67</Paragraphs>
  <Slides>10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Courier New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Caca de Oliveira</dc:creator>
  <cp:lastModifiedBy>Congresso IBET</cp:lastModifiedBy>
  <cp:revision>11</cp:revision>
  <dcterms:created xsi:type="dcterms:W3CDTF">2022-11-18T18:20:41Z</dcterms:created>
  <dcterms:modified xsi:type="dcterms:W3CDTF">2022-12-08T14:10:47Z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0x010100273060474E78FB459EBB7E564C340AAF</vt:lpwstr>
  </property>
</Properties>
</file>