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0" r:id="rId6"/>
    <p:sldId id="258" r:id="rId7"/>
    <p:sldId id="267" r:id="rId8"/>
    <p:sldId id="268" r:id="rId9"/>
    <p:sldId id="269" r:id="rId10"/>
    <p:sldId id="262" r:id="rId11"/>
    <p:sldId id="261" r:id="rId12"/>
    <p:sldId id="257" r:id="rId13"/>
    <p:sldId id="271" r:id="rId14"/>
    <p:sldId id="275" r:id="rId15"/>
    <p:sldId id="264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52226-095F-4F9E-A9E3-D1FD37DFD63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40F2AE4-E10C-43F1-B004-4CCAC603B516}">
      <dgm:prSet phldrT="[Texto]" custT="1"/>
      <dgm:spPr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Interesse arrecadatório</a:t>
          </a:r>
        </a:p>
      </dgm:t>
    </dgm:pt>
    <dgm:pt modelId="{DA7019F9-FAB9-45F4-A81E-8C85A3583FF6}" type="parTrans" cxnId="{31F9B4C5-D669-4ED6-BA69-B808600B6B84}">
      <dgm:prSet/>
      <dgm:spPr/>
      <dgm:t>
        <a:bodyPr/>
        <a:lstStyle/>
        <a:p>
          <a:endParaRPr lang="pt-BR"/>
        </a:p>
      </dgm:t>
    </dgm:pt>
    <dgm:pt modelId="{BFBD9225-56C9-4528-ACB1-B7A7CDA9D41E}" type="sibTrans" cxnId="{31F9B4C5-D669-4ED6-BA69-B808600B6B84}">
      <dgm:prSet/>
      <dgm:spPr/>
      <dgm:t>
        <a:bodyPr/>
        <a:lstStyle/>
        <a:p>
          <a:endParaRPr lang="pt-BR"/>
        </a:p>
      </dgm:t>
    </dgm:pt>
    <dgm:pt modelId="{4244AEA6-7490-452D-883A-153EAB72D3A3}">
      <dgm:prSet phldrT="[Texto]" custT="1"/>
      <dgm:spPr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Legalidade Estrita</a:t>
          </a:r>
        </a:p>
      </dgm:t>
    </dgm:pt>
    <dgm:pt modelId="{B0885281-CD17-4E44-8953-9E11C9E07FDF}" type="parTrans" cxnId="{C842DE58-773D-4F9C-94CD-38AA7E753990}">
      <dgm:prSet/>
      <dgm:spPr/>
      <dgm:t>
        <a:bodyPr/>
        <a:lstStyle/>
        <a:p>
          <a:endParaRPr lang="pt-BR"/>
        </a:p>
      </dgm:t>
    </dgm:pt>
    <dgm:pt modelId="{F6DBDBFF-57B2-490E-88AB-0430814782E6}" type="sibTrans" cxnId="{C842DE58-773D-4F9C-94CD-38AA7E753990}">
      <dgm:prSet custT="1"/>
      <dgm:spPr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B6C8D58B-0149-4E05-9E96-6489DE9A89D9}">
      <dgm:prSet phldrT="[Texto]" custT="1"/>
      <dgm:spPr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Modulação</a:t>
          </a:r>
        </a:p>
      </dgm:t>
    </dgm:pt>
    <dgm:pt modelId="{DBF29068-E675-4628-AE13-DB90663F33C1}" type="parTrans" cxnId="{453740EE-64D3-46DE-823D-354C2BE29D00}">
      <dgm:prSet/>
      <dgm:spPr/>
      <dgm:t>
        <a:bodyPr/>
        <a:lstStyle/>
        <a:p>
          <a:endParaRPr lang="pt-BR"/>
        </a:p>
      </dgm:t>
    </dgm:pt>
    <dgm:pt modelId="{7B8C1A51-4F5C-435F-829C-DD0A77E45E43}" type="sibTrans" cxnId="{453740EE-64D3-46DE-823D-354C2BE29D00}">
      <dgm:prSet/>
      <dgm:spPr/>
      <dgm:t>
        <a:bodyPr/>
        <a:lstStyle/>
        <a:p>
          <a:endParaRPr lang="pt-BR"/>
        </a:p>
      </dgm:t>
    </dgm:pt>
    <dgm:pt modelId="{C05476BE-9A17-45BB-9864-956E817C5CDE}">
      <dgm:prSet custT="1"/>
      <dgm:spPr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Interesse público (contas e prestações)</a:t>
          </a:r>
        </a:p>
      </dgm:t>
    </dgm:pt>
    <dgm:pt modelId="{E6EBE149-E09E-4431-A73F-13C2050C213A}" type="parTrans" cxnId="{87577E33-9626-4DC2-AF02-8F021C940A73}">
      <dgm:prSet/>
      <dgm:spPr/>
      <dgm:t>
        <a:bodyPr/>
        <a:lstStyle/>
        <a:p>
          <a:endParaRPr lang="pt-BR"/>
        </a:p>
      </dgm:t>
    </dgm:pt>
    <dgm:pt modelId="{BFCA193C-C344-4A16-8C63-D23D2A325065}" type="sibTrans" cxnId="{87577E33-9626-4DC2-AF02-8F021C940A73}">
      <dgm:prSet/>
      <dgm:spPr/>
      <dgm:t>
        <a:bodyPr/>
        <a:lstStyle/>
        <a:p>
          <a:endParaRPr lang="pt-BR"/>
        </a:p>
      </dgm:t>
    </dgm:pt>
    <dgm:pt modelId="{3D1F493A-6546-4255-B82C-6C097E55A309}" type="pres">
      <dgm:prSet presAssocID="{BF652226-095F-4F9E-A9E3-D1FD37DFD636}" presName="linearFlow" presStyleCnt="0">
        <dgm:presLayoutVars>
          <dgm:dir/>
          <dgm:resizeHandles val="exact"/>
        </dgm:presLayoutVars>
      </dgm:prSet>
      <dgm:spPr/>
    </dgm:pt>
    <dgm:pt modelId="{57E8F0C3-984F-493C-B527-7F02A7CBC703}" type="pres">
      <dgm:prSet presAssocID="{240F2AE4-E10C-43F1-B004-4CCAC603B516}" presName="node" presStyleLbl="node1" presStyleIdx="0" presStyleCnt="4" custScaleX="102075" custLinFactNeighborX="-4433" custLinFactNeighborY="400">
        <dgm:presLayoutVars>
          <dgm:bulletEnabled val="1"/>
        </dgm:presLayoutVars>
      </dgm:prSet>
      <dgm:spPr>
        <a:xfrm>
          <a:off x="6071" y="1332315"/>
          <a:ext cx="1686706" cy="1686706"/>
        </a:xfrm>
        <a:prstGeom prst="ellipse">
          <a:avLst/>
        </a:prstGeom>
      </dgm:spPr>
    </dgm:pt>
    <dgm:pt modelId="{7F519DAA-6BC5-406D-9C8E-74E2D0567F1F}" type="pres">
      <dgm:prSet presAssocID="{BFBD9225-56C9-4528-ACB1-B7A7CDA9D41E}" presName="spacerL" presStyleCnt="0"/>
      <dgm:spPr/>
    </dgm:pt>
    <dgm:pt modelId="{370E0197-C3FC-4290-88B3-D3319BD6467E}" type="pres">
      <dgm:prSet presAssocID="{BFBD9225-56C9-4528-ACB1-B7A7CDA9D41E}" presName="sibTrans" presStyleLbl="sibTrans2D1" presStyleIdx="0" presStyleCnt="3" custAng="2719312"/>
      <dgm:spPr/>
    </dgm:pt>
    <dgm:pt modelId="{A2934D4E-0484-496C-89DC-D82FDF5F4107}" type="pres">
      <dgm:prSet presAssocID="{BFBD9225-56C9-4528-ACB1-B7A7CDA9D41E}" presName="spacerR" presStyleCnt="0"/>
      <dgm:spPr/>
    </dgm:pt>
    <dgm:pt modelId="{0069AD00-55B9-4473-B468-A36AF5FEADD8}" type="pres">
      <dgm:prSet presAssocID="{4244AEA6-7490-452D-883A-153EAB72D3A3}" presName="node" presStyleLbl="node1" presStyleIdx="1" presStyleCnt="4" custScaleX="106243">
        <dgm:presLayoutVars>
          <dgm:bulletEnabled val="1"/>
        </dgm:presLayoutVars>
      </dgm:prSet>
      <dgm:spPr>
        <a:xfrm>
          <a:off x="2944988" y="1332315"/>
          <a:ext cx="1686706" cy="1686706"/>
        </a:xfrm>
        <a:prstGeom prst="ellipse">
          <a:avLst/>
        </a:prstGeom>
      </dgm:spPr>
    </dgm:pt>
    <dgm:pt modelId="{60646979-6858-4007-904B-77EC5210A673}" type="pres">
      <dgm:prSet presAssocID="{F6DBDBFF-57B2-490E-88AB-0430814782E6}" presName="spacerL" presStyleCnt="0"/>
      <dgm:spPr/>
    </dgm:pt>
    <dgm:pt modelId="{C599DECA-90A0-404C-A0DD-C9AAB91AC186}" type="pres">
      <dgm:prSet presAssocID="{F6DBDBFF-57B2-490E-88AB-0430814782E6}" presName="sibTrans" presStyleLbl="sibTrans2D1" presStyleIdx="1" presStyleCnt="3" custAng="2755862"/>
      <dgm:spPr>
        <a:xfrm rot="2533138">
          <a:off x="4875248" y="1689473"/>
          <a:ext cx="972391" cy="972391"/>
        </a:xfrm>
        <a:prstGeom prst="mathPlus">
          <a:avLst/>
        </a:prstGeom>
      </dgm:spPr>
    </dgm:pt>
    <dgm:pt modelId="{18725ED4-D299-45F6-8816-80FBD46F0000}" type="pres">
      <dgm:prSet presAssocID="{F6DBDBFF-57B2-490E-88AB-0430814782E6}" presName="spacerR" presStyleCnt="0"/>
      <dgm:spPr/>
    </dgm:pt>
    <dgm:pt modelId="{A7C7D7AD-5526-46DC-8AFB-3BF3A448B749}" type="pres">
      <dgm:prSet presAssocID="{C05476BE-9A17-45BB-9864-956E817C5CDE}" presName="node" presStyleLbl="node1" presStyleIdx="2" presStyleCnt="4" custScaleX="107734">
        <dgm:presLayoutVars>
          <dgm:bulletEnabled val="1"/>
        </dgm:presLayoutVars>
      </dgm:prSet>
      <dgm:spPr>
        <a:xfrm>
          <a:off x="5883905" y="1332315"/>
          <a:ext cx="1686706" cy="1686706"/>
        </a:xfrm>
        <a:prstGeom prst="ellipse">
          <a:avLst/>
        </a:prstGeom>
      </dgm:spPr>
    </dgm:pt>
    <dgm:pt modelId="{C8946DC7-603C-467B-8AD1-7D6084B5C00A}" type="pres">
      <dgm:prSet presAssocID="{BFCA193C-C344-4A16-8C63-D23D2A325065}" presName="spacerL" presStyleCnt="0"/>
      <dgm:spPr/>
    </dgm:pt>
    <dgm:pt modelId="{7034EB54-2E95-4556-A670-33EAE87E1CA2}" type="pres">
      <dgm:prSet presAssocID="{BFCA193C-C344-4A16-8C63-D23D2A325065}" presName="sibTrans" presStyleLbl="sibTrans2D1" presStyleIdx="2" presStyleCnt="3"/>
      <dgm:spPr/>
    </dgm:pt>
    <dgm:pt modelId="{0A1A558F-4017-43E5-A37B-8B15494F36FE}" type="pres">
      <dgm:prSet presAssocID="{BFCA193C-C344-4A16-8C63-D23D2A325065}" presName="spacerR" presStyleCnt="0"/>
      <dgm:spPr/>
    </dgm:pt>
    <dgm:pt modelId="{CFD45D6B-04FD-4C2B-AD6A-7D650C41927C}" type="pres">
      <dgm:prSet presAssocID="{B6C8D58B-0149-4E05-9E96-6489DE9A89D9}" presName="node" presStyleLbl="node1" presStyleIdx="3" presStyleCnt="4">
        <dgm:presLayoutVars>
          <dgm:bulletEnabled val="1"/>
        </dgm:presLayoutVars>
      </dgm:prSet>
      <dgm:spPr>
        <a:xfrm>
          <a:off x="8822822" y="1332315"/>
          <a:ext cx="1686706" cy="1686706"/>
        </a:xfrm>
        <a:prstGeom prst="ellipse">
          <a:avLst/>
        </a:prstGeom>
      </dgm:spPr>
    </dgm:pt>
  </dgm:ptLst>
  <dgm:cxnLst>
    <dgm:cxn modelId="{35BFF228-ACE6-4678-A539-9365D9DC2DAD}" type="presOf" srcId="{240F2AE4-E10C-43F1-B004-4CCAC603B516}" destId="{57E8F0C3-984F-493C-B527-7F02A7CBC703}" srcOrd="0" destOrd="0" presId="urn:microsoft.com/office/officeart/2005/8/layout/equation1"/>
    <dgm:cxn modelId="{89CD512F-4748-40FB-AF1A-A3061724A46C}" type="presOf" srcId="{BF652226-095F-4F9E-A9E3-D1FD37DFD636}" destId="{3D1F493A-6546-4255-B82C-6C097E55A309}" srcOrd="0" destOrd="0" presId="urn:microsoft.com/office/officeart/2005/8/layout/equation1"/>
    <dgm:cxn modelId="{87577E33-9626-4DC2-AF02-8F021C940A73}" srcId="{BF652226-095F-4F9E-A9E3-D1FD37DFD636}" destId="{C05476BE-9A17-45BB-9864-956E817C5CDE}" srcOrd="2" destOrd="0" parTransId="{E6EBE149-E09E-4431-A73F-13C2050C213A}" sibTransId="{BFCA193C-C344-4A16-8C63-D23D2A325065}"/>
    <dgm:cxn modelId="{8484BC64-CC41-4B5E-9587-6090BD7CDF36}" type="presOf" srcId="{B6C8D58B-0149-4E05-9E96-6489DE9A89D9}" destId="{CFD45D6B-04FD-4C2B-AD6A-7D650C41927C}" srcOrd="0" destOrd="0" presId="urn:microsoft.com/office/officeart/2005/8/layout/equation1"/>
    <dgm:cxn modelId="{8D600246-430E-4837-B237-F181D07BA6DD}" type="presOf" srcId="{F6DBDBFF-57B2-490E-88AB-0430814782E6}" destId="{C599DECA-90A0-404C-A0DD-C9AAB91AC186}" srcOrd="0" destOrd="0" presId="urn:microsoft.com/office/officeart/2005/8/layout/equation1"/>
    <dgm:cxn modelId="{C842DE58-773D-4F9C-94CD-38AA7E753990}" srcId="{BF652226-095F-4F9E-A9E3-D1FD37DFD636}" destId="{4244AEA6-7490-452D-883A-153EAB72D3A3}" srcOrd="1" destOrd="0" parTransId="{B0885281-CD17-4E44-8953-9E11C9E07FDF}" sibTransId="{F6DBDBFF-57B2-490E-88AB-0430814782E6}"/>
    <dgm:cxn modelId="{D1035CA6-FB8E-4812-88E3-452DEFD09AAB}" type="presOf" srcId="{4244AEA6-7490-452D-883A-153EAB72D3A3}" destId="{0069AD00-55B9-4473-B468-A36AF5FEADD8}" srcOrd="0" destOrd="0" presId="urn:microsoft.com/office/officeart/2005/8/layout/equation1"/>
    <dgm:cxn modelId="{68E298B9-06D0-4D18-B2A6-BA27A92CE5E3}" type="presOf" srcId="{BFCA193C-C344-4A16-8C63-D23D2A325065}" destId="{7034EB54-2E95-4556-A670-33EAE87E1CA2}" srcOrd="0" destOrd="0" presId="urn:microsoft.com/office/officeart/2005/8/layout/equation1"/>
    <dgm:cxn modelId="{31F9B4C5-D669-4ED6-BA69-B808600B6B84}" srcId="{BF652226-095F-4F9E-A9E3-D1FD37DFD636}" destId="{240F2AE4-E10C-43F1-B004-4CCAC603B516}" srcOrd="0" destOrd="0" parTransId="{DA7019F9-FAB9-45F4-A81E-8C85A3583FF6}" sibTransId="{BFBD9225-56C9-4528-ACB1-B7A7CDA9D41E}"/>
    <dgm:cxn modelId="{FC01EADB-1C79-44D0-9C45-8F73C232E154}" type="presOf" srcId="{C05476BE-9A17-45BB-9864-956E817C5CDE}" destId="{A7C7D7AD-5526-46DC-8AFB-3BF3A448B749}" srcOrd="0" destOrd="0" presId="urn:microsoft.com/office/officeart/2005/8/layout/equation1"/>
    <dgm:cxn modelId="{453740EE-64D3-46DE-823D-354C2BE29D00}" srcId="{BF652226-095F-4F9E-A9E3-D1FD37DFD636}" destId="{B6C8D58B-0149-4E05-9E96-6489DE9A89D9}" srcOrd="3" destOrd="0" parTransId="{DBF29068-E675-4628-AE13-DB90663F33C1}" sibTransId="{7B8C1A51-4F5C-435F-829C-DD0A77E45E43}"/>
    <dgm:cxn modelId="{046D4AF2-FA10-4468-8167-C179ED70F635}" type="presOf" srcId="{BFBD9225-56C9-4528-ACB1-B7A7CDA9D41E}" destId="{370E0197-C3FC-4290-88B3-D3319BD6467E}" srcOrd="0" destOrd="0" presId="urn:microsoft.com/office/officeart/2005/8/layout/equation1"/>
    <dgm:cxn modelId="{89913D8B-69A9-4280-9702-B3459BAF2535}" type="presParOf" srcId="{3D1F493A-6546-4255-B82C-6C097E55A309}" destId="{57E8F0C3-984F-493C-B527-7F02A7CBC703}" srcOrd="0" destOrd="0" presId="urn:microsoft.com/office/officeart/2005/8/layout/equation1"/>
    <dgm:cxn modelId="{4411D4C5-9D4C-4621-8CCF-2D73F7947752}" type="presParOf" srcId="{3D1F493A-6546-4255-B82C-6C097E55A309}" destId="{7F519DAA-6BC5-406D-9C8E-74E2D0567F1F}" srcOrd="1" destOrd="0" presId="urn:microsoft.com/office/officeart/2005/8/layout/equation1"/>
    <dgm:cxn modelId="{D58B3DA5-D5DD-4A45-9145-54C83B9A2A79}" type="presParOf" srcId="{3D1F493A-6546-4255-B82C-6C097E55A309}" destId="{370E0197-C3FC-4290-88B3-D3319BD6467E}" srcOrd="2" destOrd="0" presId="urn:microsoft.com/office/officeart/2005/8/layout/equation1"/>
    <dgm:cxn modelId="{45700827-B08E-4557-A6F0-2A987454FE18}" type="presParOf" srcId="{3D1F493A-6546-4255-B82C-6C097E55A309}" destId="{A2934D4E-0484-496C-89DC-D82FDF5F4107}" srcOrd="3" destOrd="0" presId="urn:microsoft.com/office/officeart/2005/8/layout/equation1"/>
    <dgm:cxn modelId="{78B1C45B-0602-4818-9B70-9E37F2176E9C}" type="presParOf" srcId="{3D1F493A-6546-4255-B82C-6C097E55A309}" destId="{0069AD00-55B9-4473-B468-A36AF5FEADD8}" srcOrd="4" destOrd="0" presId="urn:microsoft.com/office/officeart/2005/8/layout/equation1"/>
    <dgm:cxn modelId="{47BD17EA-CAC1-42C6-8F65-23D6528ED2A8}" type="presParOf" srcId="{3D1F493A-6546-4255-B82C-6C097E55A309}" destId="{60646979-6858-4007-904B-77EC5210A673}" srcOrd="5" destOrd="0" presId="urn:microsoft.com/office/officeart/2005/8/layout/equation1"/>
    <dgm:cxn modelId="{03A09E86-78D1-47F8-A237-049C70CC5F21}" type="presParOf" srcId="{3D1F493A-6546-4255-B82C-6C097E55A309}" destId="{C599DECA-90A0-404C-A0DD-C9AAB91AC186}" srcOrd="6" destOrd="0" presId="urn:microsoft.com/office/officeart/2005/8/layout/equation1"/>
    <dgm:cxn modelId="{1966260C-B916-4884-8057-40783BF306FD}" type="presParOf" srcId="{3D1F493A-6546-4255-B82C-6C097E55A309}" destId="{18725ED4-D299-45F6-8816-80FBD46F0000}" srcOrd="7" destOrd="0" presId="urn:microsoft.com/office/officeart/2005/8/layout/equation1"/>
    <dgm:cxn modelId="{F27ADBE0-E4D4-490E-A78D-633718108866}" type="presParOf" srcId="{3D1F493A-6546-4255-B82C-6C097E55A309}" destId="{A7C7D7AD-5526-46DC-8AFB-3BF3A448B749}" srcOrd="8" destOrd="0" presId="urn:microsoft.com/office/officeart/2005/8/layout/equation1"/>
    <dgm:cxn modelId="{EE9DF39B-D9C5-431D-8F65-B7E04AFE1757}" type="presParOf" srcId="{3D1F493A-6546-4255-B82C-6C097E55A309}" destId="{C8946DC7-603C-467B-8AD1-7D6084B5C00A}" srcOrd="9" destOrd="0" presId="urn:microsoft.com/office/officeart/2005/8/layout/equation1"/>
    <dgm:cxn modelId="{9ADA9A79-F55A-4325-9021-FA1CBA631B97}" type="presParOf" srcId="{3D1F493A-6546-4255-B82C-6C097E55A309}" destId="{7034EB54-2E95-4556-A670-33EAE87E1CA2}" srcOrd="10" destOrd="0" presId="urn:microsoft.com/office/officeart/2005/8/layout/equation1"/>
    <dgm:cxn modelId="{9BDD4B96-6A30-4523-A3CC-1479FB5F3E14}" type="presParOf" srcId="{3D1F493A-6546-4255-B82C-6C097E55A309}" destId="{0A1A558F-4017-43E5-A37B-8B15494F36FE}" srcOrd="11" destOrd="0" presId="urn:microsoft.com/office/officeart/2005/8/layout/equation1"/>
    <dgm:cxn modelId="{28616C21-15F3-4F41-B5CE-643BB050BDFA}" type="presParOf" srcId="{3D1F493A-6546-4255-B82C-6C097E55A309}" destId="{CFD45D6B-04FD-4C2B-AD6A-7D650C41927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F0C3-984F-493C-B527-7F02A7CBC703}">
      <dsp:nvSpPr>
        <dsp:cNvPr id="0" name=""/>
        <dsp:cNvSpPr/>
      </dsp:nvSpPr>
      <dsp:spPr>
        <a:xfrm>
          <a:off x="0" y="1344106"/>
          <a:ext cx="1711325" cy="1676537"/>
        </a:xfrm>
        <a:prstGeom prst="ellipse">
          <a:avLst/>
        </a:prstGeom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  <a:sym typeface="Arial"/>
            </a:rPr>
            <a:t>Interesse arrecadatório</a:t>
          </a:r>
        </a:p>
      </dsp:txBody>
      <dsp:txXfrm>
        <a:off x="250618" y="1589629"/>
        <a:ext cx="1210089" cy="1185491"/>
      </dsp:txXfrm>
    </dsp:sp>
    <dsp:sp modelId="{370E0197-C3FC-4290-88B3-D3319BD6467E}">
      <dsp:nvSpPr>
        <dsp:cNvPr id="0" name=""/>
        <dsp:cNvSpPr/>
      </dsp:nvSpPr>
      <dsp:spPr>
        <a:xfrm rot="2719312">
          <a:off x="1849384" y="1689473"/>
          <a:ext cx="972391" cy="9723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978274" y="2061315"/>
        <a:ext cx="714611" cy="228707"/>
      </dsp:txXfrm>
    </dsp:sp>
    <dsp:sp modelId="{0069AD00-55B9-4473-B468-A36AF5FEADD8}">
      <dsp:nvSpPr>
        <dsp:cNvPr id="0" name=""/>
        <dsp:cNvSpPr/>
      </dsp:nvSpPr>
      <dsp:spPr>
        <a:xfrm>
          <a:off x="2957910" y="1337400"/>
          <a:ext cx="1781203" cy="1676537"/>
        </a:xfrm>
        <a:prstGeom prst="ellipse">
          <a:avLst/>
        </a:prstGeom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Legalidade Estrita</a:t>
          </a:r>
        </a:p>
      </dsp:txBody>
      <dsp:txXfrm>
        <a:off x="3218761" y="1582923"/>
        <a:ext cx="1259501" cy="1185491"/>
      </dsp:txXfrm>
    </dsp:sp>
    <dsp:sp modelId="{C599DECA-90A0-404C-A0DD-C9AAB91AC186}">
      <dsp:nvSpPr>
        <dsp:cNvPr id="0" name=""/>
        <dsp:cNvSpPr/>
      </dsp:nvSpPr>
      <dsp:spPr>
        <a:xfrm rot="2755862">
          <a:off x="4875248" y="1689473"/>
          <a:ext cx="972391" cy="972391"/>
        </a:xfrm>
        <a:prstGeom prst="mathPlus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004138" y="2061315"/>
        <a:ext cx="714611" cy="228707"/>
      </dsp:txXfrm>
    </dsp:sp>
    <dsp:sp modelId="{A7C7D7AD-5526-46DC-8AFB-3BF3A448B749}">
      <dsp:nvSpPr>
        <dsp:cNvPr id="0" name=""/>
        <dsp:cNvSpPr/>
      </dsp:nvSpPr>
      <dsp:spPr>
        <a:xfrm>
          <a:off x="5983775" y="1337400"/>
          <a:ext cx="1806200" cy="1676537"/>
        </a:xfrm>
        <a:prstGeom prst="ellipse">
          <a:avLst/>
        </a:prstGeom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Interesse público (contas e prestações)</a:t>
          </a:r>
        </a:p>
      </dsp:txBody>
      <dsp:txXfrm>
        <a:off x="6248287" y="1582923"/>
        <a:ext cx="1277176" cy="1185491"/>
      </dsp:txXfrm>
    </dsp:sp>
    <dsp:sp modelId="{7034EB54-2E95-4556-A670-33EAE87E1CA2}">
      <dsp:nvSpPr>
        <dsp:cNvPr id="0" name=""/>
        <dsp:cNvSpPr/>
      </dsp:nvSpPr>
      <dsp:spPr>
        <a:xfrm>
          <a:off x="7926110" y="1689473"/>
          <a:ext cx="972391" cy="97239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/>
        </a:p>
      </dsp:txBody>
      <dsp:txXfrm>
        <a:off x="8055000" y="1889786"/>
        <a:ext cx="714611" cy="571765"/>
      </dsp:txXfrm>
    </dsp:sp>
    <dsp:sp modelId="{CFD45D6B-04FD-4C2B-AD6A-7D650C41927C}">
      <dsp:nvSpPr>
        <dsp:cNvPr id="0" name=""/>
        <dsp:cNvSpPr/>
      </dsp:nvSpPr>
      <dsp:spPr>
        <a:xfrm>
          <a:off x="9034636" y="1337400"/>
          <a:ext cx="1676537" cy="1676537"/>
        </a:xfrm>
        <a:prstGeom prst="ellipse">
          <a:avLst/>
        </a:prstGeom>
        <a:solidFill>
          <a:srgbClr val="AE7A4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i="0" u="none" strike="noStrike" kern="1200" cap="none" dirty="0">
              <a:solidFill>
                <a:srgbClr val="132F42"/>
              </a:solidFill>
              <a:latin typeface="Montserrat" panose="00000500000000000000" pitchFamily="2" charset="0"/>
              <a:ea typeface="Arial"/>
              <a:cs typeface="Arial"/>
            </a:rPr>
            <a:t>Modulação</a:t>
          </a:r>
        </a:p>
      </dsp:txBody>
      <dsp:txXfrm>
        <a:off x="9280159" y="1582923"/>
        <a:ext cx="1185491" cy="1185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sz="5300" b="1" i="1" dirty="0"/>
              <a:t>Law </a:t>
            </a:r>
            <a:r>
              <a:rPr lang="pt-BR" sz="5300" b="1" i="1" dirty="0" err="1"/>
              <a:t>and</a:t>
            </a:r>
            <a:r>
              <a:rPr lang="pt-BR" sz="5300" b="1" i="1" dirty="0"/>
              <a:t> </a:t>
            </a:r>
            <a:r>
              <a:rPr lang="pt-BR" sz="5300" b="1" i="1" dirty="0" err="1"/>
              <a:t>Economics</a:t>
            </a:r>
            <a:r>
              <a:rPr lang="pt-BR" sz="5300" b="1" dirty="0"/>
              <a:t>: critérios de modulação de efeitos aplicados pelo STF</a:t>
            </a:r>
            <a:r>
              <a:rPr lang="pt-BR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200" b="1" i="1" dirty="0"/>
              <a:t>CRISTIANO CARVALHO</a:t>
            </a:r>
          </a:p>
          <a:p>
            <a:r>
              <a:rPr lang="pt-BR" sz="3200" b="1" i="1" dirty="0"/>
              <a:t>Livre-docente USP, Pós-doutor Berkeley, Advogado e Professor IBET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4D7A5A-ED88-D9FF-9484-6B388694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Consequências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4343-B8C8-0EE8-E975-B475D31B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Crescente aplicação da modulação prospectiva;</a:t>
            </a:r>
          </a:p>
          <a:p>
            <a:r>
              <a:rPr lang="pt-BR" dirty="0"/>
              <a:t>Problemática da análise dos dois macro marcos temporais: eficácia da decisão e ressalvas às ações já propostas; e</a:t>
            </a:r>
          </a:p>
          <a:p>
            <a:r>
              <a:rPr lang="pt-BR" dirty="0"/>
              <a:t>Detrimento da legalidade estrita em favor do equilíbrio das contas e prestações públicas.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70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384CB-FBFF-AE7F-7151-39856950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Comportamento dos Ministros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4CDE3-FAF8-F7DA-8D64-36D310560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análise dos casos percebeu-se que:</a:t>
            </a:r>
          </a:p>
          <a:p>
            <a:endParaRPr lang="pt-BR" dirty="0"/>
          </a:p>
          <a:p>
            <a:pPr algn="just"/>
            <a:r>
              <a:rPr lang="pt-BR" dirty="0"/>
              <a:t>Min. Dias Toffoli foi o responsável pela proposição de todas as modulações; e</a:t>
            </a:r>
          </a:p>
          <a:p>
            <a:pPr algn="just"/>
            <a:r>
              <a:rPr lang="pt-BR" dirty="0"/>
              <a:t>Min. Marco Aurélio (aposentado) era defensor da legalidade estrita, a qual teve aceno positivo de Edson Fachin no julgamento da seletividade de ICMS</a:t>
            </a:r>
          </a:p>
        </p:txBody>
      </p:sp>
    </p:spTree>
    <p:extLst>
      <p:ext uri="{BB962C8B-B14F-4D97-AF65-F5344CB8AC3E}">
        <p14:creationId xmlns:p14="http://schemas.microsoft.com/office/powerpoint/2010/main" val="3644667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2D061-95FC-E39A-4688-DFD3F6CA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 futuro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BF4B8D-69E5-546D-8D5B-BBD94F3F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6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Modulação se tornando regra em matéria tributária;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Efeitos </a:t>
            </a:r>
            <a:r>
              <a:rPr lang="pt-BR" i="1" dirty="0" err="1"/>
              <a:t>ex</a:t>
            </a:r>
            <a:r>
              <a:rPr lang="pt-BR" i="1" dirty="0"/>
              <a:t> nunc</a:t>
            </a:r>
            <a:r>
              <a:rPr lang="pt-BR" dirty="0"/>
              <a:t> (prospectivos);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Privilégio das contas e prestações públicas;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pt-BR" dirty="0"/>
              <a:t>Maior litigância via MS, dada sua vantagem econômica, e  aprimoramento do </a:t>
            </a:r>
            <a:r>
              <a:rPr lang="pt-BR" i="1" dirty="0"/>
              <a:t>timing </a:t>
            </a:r>
            <a:r>
              <a:rPr lang="pt-BR" dirty="0"/>
              <a:t>contencioso;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Acentuamento da </a:t>
            </a:r>
            <a:r>
              <a:rPr lang="pt-BR" dirty="0" err="1"/>
              <a:t>anti-isonomia</a:t>
            </a:r>
            <a:r>
              <a:rPr lang="pt-BR" dirty="0"/>
              <a:t> tributária; 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Costumeiro o cenário “ganhou a discussão, mas não levou”.</a:t>
            </a:r>
          </a:p>
        </p:txBody>
      </p:sp>
    </p:spTree>
    <p:extLst>
      <p:ext uri="{BB962C8B-B14F-4D97-AF65-F5344CB8AC3E}">
        <p14:creationId xmlns:p14="http://schemas.microsoft.com/office/powerpoint/2010/main" val="106487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82F33-9F54-8754-360D-7107920D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Placa branca com texto preto sobre fundo branco&#10;&#10;Descrição gerada automaticamente">
            <a:extLst>
              <a:ext uri="{FF2B5EF4-FFF2-40B4-BE49-F238E27FC236}">
                <a16:creationId xmlns:a16="http://schemas.microsoft.com/office/drawing/2014/main" id="{9BD6B379-463D-7D85-1EB4-CA8C76760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86" y="796098"/>
            <a:ext cx="5886108" cy="5866489"/>
          </a:xfrm>
        </p:spPr>
      </p:pic>
      <p:pic>
        <p:nvPicPr>
          <p:cNvPr id="7" name="Imagem 6" descr="Uma imagem contendo desenho, placa, caminhão, rua&#10;&#10;Descrição gerada automaticamente">
            <a:extLst>
              <a:ext uri="{FF2B5EF4-FFF2-40B4-BE49-F238E27FC236}">
                <a16:creationId xmlns:a16="http://schemas.microsoft.com/office/drawing/2014/main" id="{A1C2E990-1606-48C0-C152-A727C636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31" y="2317750"/>
            <a:ext cx="6800509" cy="34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3AB73D-2B9A-0D3F-B463-91AA796495A7}"/>
              </a:ext>
            </a:extLst>
          </p:cNvPr>
          <p:cNvSpPr txBox="1"/>
          <p:nvPr/>
        </p:nvSpPr>
        <p:spPr>
          <a:xfrm>
            <a:off x="777515" y="998934"/>
            <a:ext cx="986675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Conforme pode ser observado em informações disponibilizadas pela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Anatel (e-Doc 453) enquanto amicus </a:t>
            </a:r>
            <a:r>
              <a:rPr lang="pt-BR" sz="1600" i="1" dirty="0" err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curie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nos autos do presente processo,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apesar de a diminuição da carga tributária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sobre os serviços de comunicação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impactar a arrecadação do governo em um primeiro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momento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será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esta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responsável por incentivar a implementação de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serviços de infraestrutura e uma maior adesão dos consumidores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e,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por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conseguinte,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promoverá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 longo prazo uma arrecadação tributária ainda maior,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passível de compensar a redução de arrecadação do primeiro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momento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(e-Doc 842).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 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Para além, saliento que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eventual modulação promoveria resultados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fáticos considerados incompatíveis com o nosso ordenamento jurídico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visto que haveria a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convalidação de cobranças consideradas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inconstitucionais.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Nesse sentido, caberia ao contribuinte o ônus de arcar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com valores que foram erroneamente arrecadados, enquanto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paralelamente ocorreria o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enriquecimento sem causa da União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 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Da mesma forma, o interesse orçamentário também não corresponde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ao interesse público. A perda de arrecadação não é argumento idôneo a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permitir que os efeitos de lançamentos inconstitucionais, que agridem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direitos fundamentais dos contribuintes, sejam mantidos.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 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Não podem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portanto,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os Estados valerem-se de uma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inconstitucionalidade útil e imputarem aos contribuintes o ônus de arcar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com os valores que foram indevidamente arrecadados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Em síntese, a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modulação não deve ser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um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meio hábil para atingir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o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equilíbrio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u="sng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orçamentário às custas dos contribuintes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 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Por esses motivos, entendo que a admissão da modulação neste caso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propiciaria que consequências jurídicas fossem preteridas em relação às</a:t>
            </a:r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financeiras, o que contraria a ideia do Estado Democrático de Direito</a:t>
            </a:r>
            <a:r>
              <a:rPr lang="pt-BR" sz="16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”</a:t>
            </a:r>
            <a:endParaRPr lang="pt-B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2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6710"/>
            <a:ext cx="9144000" cy="959610"/>
          </a:xfrm>
        </p:spPr>
        <p:txBody>
          <a:bodyPr/>
          <a:lstStyle/>
          <a:p>
            <a:r>
              <a:rPr lang="pt-BR" b="1" dirty="0"/>
              <a:t>Muito Obrigado!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7736"/>
            <a:ext cx="9144000" cy="1697390"/>
          </a:xfrm>
        </p:spPr>
        <p:txBody>
          <a:bodyPr>
            <a:normAutofit/>
          </a:bodyPr>
          <a:lstStyle/>
          <a:p>
            <a:r>
              <a:rPr lang="pt-BR" sz="3600" b="1" i="1" dirty="0"/>
              <a:t>CRISTIANO CARVALHO</a:t>
            </a:r>
          </a:p>
          <a:p>
            <a:r>
              <a:rPr lang="pt-BR" sz="3600" b="1" i="1" dirty="0"/>
              <a:t>ccarvalho@cmtadv.com.br</a:t>
            </a:r>
          </a:p>
        </p:txBody>
      </p:sp>
    </p:spTree>
    <p:extLst>
      <p:ext uri="{BB962C8B-B14F-4D97-AF65-F5344CB8AC3E}">
        <p14:creationId xmlns:p14="http://schemas.microsoft.com/office/powerpoint/2010/main" val="131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4C6F-7465-E6EB-1073-F60D5494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os critérios para a modulação?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0104D6-2E24-0C15-9A04-DE7D66D88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4000" b="1" dirty="0"/>
              <a:t>NÃO HÁ CRITÉRIO ALGUM!!!</a:t>
            </a:r>
          </a:p>
        </p:txBody>
      </p:sp>
    </p:spTree>
    <p:extLst>
      <p:ext uri="{BB962C8B-B14F-4D97-AF65-F5344CB8AC3E}">
        <p14:creationId xmlns:p14="http://schemas.microsoft.com/office/powerpoint/2010/main" val="31585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6710"/>
            <a:ext cx="9144000" cy="959610"/>
          </a:xfrm>
        </p:spPr>
        <p:txBody>
          <a:bodyPr/>
          <a:lstStyle/>
          <a:p>
            <a:r>
              <a:rPr lang="pt-BR" b="1" dirty="0"/>
              <a:t>Muito Obrigado!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7736"/>
            <a:ext cx="9144000" cy="1697390"/>
          </a:xfrm>
        </p:spPr>
        <p:txBody>
          <a:bodyPr>
            <a:normAutofit/>
          </a:bodyPr>
          <a:lstStyle/>
          <a:p>
            <a:r>
              <a:rPr lang="pt-BR" sz="3600" b="1" i="1" dirty="0"/>
              <a:t>CRISTIANO CARVALHO</a:t>
            </a:r>
          </a:p>
          <a:p>
            <a:r>
              <a:rPr lang="pt-BR" sz="3600" b="1" i="1" dirty="0"/>
              <a:t>ccarvalho@cmtadv.com.br</a:t>
            </a:r>
          </a:p>
        </p:txBody>
      </p:sp>
    </p:spTree>
    <p:extLst>
      <p:ext uri="{BB962C8B-B14F-4D97-AF65-F5344CB8AC3E}">
        <p14:creationId xmlns:p14="http://schemas.microsoft.com/office/powerpoint/2010/main" val="114317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0DFF7-E97E-7F46-5760-985EF501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B94AB26-349D-F03C-66CB-9C1D9EE84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02" y="1199470"/>
            <a:ext cx="8466771" cy="4741392"/>
          </a:xfrm>
        </p:spPr>
      </p:pic>
    </p:spTree>
    <p:extLst>
      <p:ext uri="{BB962C8B-B14F-4D97-AF65-F5344CB8AC3E}">
        <p14:creationId xmlns:p14="http://schemas.microsoft.com/office/powerpoint/2010/main" val="18193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920BF-411C-2E4C-30DF-6F2392E8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n. 9.686/99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CC6B6-F2D4-8DF8-2F7B-D61425170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Art. 27. Ao declarar a inconstitucionalidade de lei ou ato normativo, e tendo em vista razões de segurança jurídica ou de excepcional interesse social, poderá o Supremo Tribunal Federal, por maioria de dois terços de seus membros, restringir os efeitos daquela declaração ou decidir que ela só tenha eficácia a partir de seu trânsito em julgado ou de outro momento que venha a ser fixado.</a:t>
            </a:r>
          </a:p>
          <a:p>
            <a:endParaRPr lang="pt-PT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5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A7CF5-5C39-05AB-A378-A9550D3D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Modulação em matéria tributária	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566C9F7-07C5-09E5-DD32-D317A9FA2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438213"/>
              </p:ext>
            </p:extLst>
          </p:nvPr>
        </p:nvGraphicFramePr>
        <p:xfrm>
          <a:off x="838200" y="1825625"/>
          <a:ext cx="1071309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5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74697-360E-1027-C9C5-032CB01E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julgados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9113A37-B13A-DAE9-7404-0293E7F8C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929240"/>
              </p:ext>
            </p:extLst>
          </p:nvPr>
        </p:nvGraphicFramePr>
        <p:xfrm>
          <a:off x="853440" y="1810385"/>
          <a:ext cx="10669867" cy="4017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467">
                  <a:extLst>
                    <a:ext uri="{9D8B030D-6E8A-4147-A177-3AD203B41FA5}">
                      <a16:colId xmlns:a16="http://schemas.microsoft.com/office/drawing/2014/main" val="524816075"/>
                    </a:ext>
                  </a:extLst>
                </a:gridCol>
                <a:gridCol w="2667467">
                  <a:extLst>
                    <a:ext uri="{9D8B030D-6E8A-4147-A177-3AD203B41FA5}">
                      <a16:colId xmlns:a16="http://schemas.microsoft.com/office/drawing/2014/main" val="97731427"/>
                    </a:ext>
                  </a:extLst>
                </a:gridCol>
                <a:gridCol w="2829834">
                  <a:extLst>
                    <a:ext uri="{9D8B030D-6E8A-4147-A177-3AD203B41FA5}">
                      <a16:colId xmlns:a16="http://schemas.microsoft.com/office/drawing/2014/main" val="3281287302"/>
                    </a:ext>
                  </a:extLst>
                </a:gridCol>
                <a:gridCol w="2505099">
                  <a:extLst>
                    <a:ext uri="{9D8B030D-6E8A-4147-A177-3AD203B41FA5}">
                      <a16:colId xmlns:a16="http://schemas.microsoft.com/office/drawing/2014/main" val="1630899295"/>
                    </a:ext>
                  </a:extLst>
                </a:gridCol>
              </a:tblGrid>
              <a:tr h="290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Modulação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Ressalvadas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Fundamento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715557"/>
                  </a:ext>
                </a:extLst>
              </a:tr>
              <a:tr h="18331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 574706 - Tema 69: exclusão ICMS base de cálculo PIS e COFINS (15/03/2017)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Afeta os fatos geradores ocorridos após 15/03/2017 - data do julgamento do mérito (modulação proposta no julgamento dos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ED`s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Ações propostas antes de 15/03/2017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Necessidade de preservar a segurança jurídica dos órgãos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fazendários, já que a decisão rompe com a jurisprudência consolidada, bem como não contribuir para a piora da profunda e arrastada crise fiscal da União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7266555"/>
                  </a:ext>
                </a:extLst>
              </a:tr>
              <a:tr h="18790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ADI 5469 - DIFAL não contribuintes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(24/02/2021)</a:t>
                      </a:r>
                    </a:p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Cláusulas 9ª 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 partir da concessão da liminar;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1ª, 2ª, 3ª e 6ª do Convênio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a partir do ano seguinte ao do julgamento; </a:t>
                      </a:r>
                      <a:r>
                        <a:rPr lang="pt-BR" sz="1200" kern="120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1200" b="1" kern="120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Leis </a:t>
                      </a: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estaduais e do DF 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 partir do ano seguinte, exceto no que tratar de assunto igual ao da cláusula 9ª</a:t>
                      </a:r>
                    </a:p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>
                          <a:latin typeface="Montserrat" panose="00000500000000000000" pitchFamily="50" charset="0"/>
                        </a:rPr>
                        <a:t>Ações em </a:t>
                      </a:r>
                      <a:r>
                        <a:rPr lang="pt-BR" sz="1200" dirty="0">
                          <a:latin typeface="Montserrat" panose="00000500000000000000" pitchFamily="50" charset="0"/>
                        </a:rPr>
                        <a:t>curso até a data do julgamento</a:t>
                      </a:r>
                    </a:p>
                    <a:p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 sobejo aumento do e-commerce durante a pandemia demandaria defesa do equilíbrio das contas públicas e não agravamento dos índices de litigância.</a:t>
                      </a:r>
                    </a:p>
                    <a:p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7780420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5AE522D-813D-0085-946E-D4D3235973B2}"/>
              </a:ext>
            </a:extLst>
          </p:cNvPr>
          <p:cNvSpPr txBox="1"/>
          <p:nvPr/>
        </p:nvSpPr>
        <p:spPr>
          <a:xfrm>
            <a:off x="838200" y="6092890"/>
            <a:ext cx="924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0A482"/>
                </a:solidFill>
              </a:rPr>
              <a:t>*Ações dispostas em ordem cronológica de julgamento do mérito</a:t>
            </a:r>
          </a:p>
        </p:txBody>
      </p:sp>
    </p:spTree>
    <p:extLst>
      <p:ext uri="{BB962C8B-B14F-4D97-AF65-F5344CB8AC3E}">
        <p14:creationId xmlns:p14="http://schemas.microsoft.com/office/powerpoint/2010/main" val="150082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C9191-2193-A3E9-CCB2-56940308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julgados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8F89AE18-633B-F420-349E-A555121F7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90415"/>
              </p:ext>
            </p:extLst>
          </p:nvPr>
        </p:nvGraphicFramePr>
        <p:xfrm>
          <a:off x="838200" y="1763222"/>
          <a:ext cx="10515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931286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412543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288731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86307584"/>
                    </a:ext>
                  </a:extLst>
                </a:gridCol>
              </a:tblGrid>
              <a:tr h="277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Modulação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Ressalvadas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Fundamento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8708011"/>
                  </a:ext>
                </a:extLst>
              </a:tr>
              <a:tr h="2134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ADI 5659 e 1945 - ISS ou ICMS sobre software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(24/02/2021)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Não repetição de indébito de ICMS para aqueles que não ajuizaram e tenham recolhido até a véspera da publicação da ata de julgamento. Veda exigência de ISS sobre os mesmos fatos e do ICMS caso não tenha sido cobrado (aplica-se o ISS)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Ações já em curso até a data do julgamento e hipóteses de comprovada bitributação (possibilidade de repetição para o ICMS). Incide ISS no caso de não recolhimento de quaisquer dos impostos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Evitar a bitributação; validar os recolhimentos de ICMS já feitos sem ajuizamento de ação para questioná-los; evitar excessivos pedidos de repetição; e pacificar a incidência de ISS para os fatos: 1 -  pretéritos e não cobrados, 2 - em que não tenha havido recolhimento ou 3 - que sejam posteriores à decisão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2138093"/>
                  </a:ext>
                </a:extLst>
              </a:tr>
              <a:tr h="15353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 688223 – Tema 590: ISS ou ICMS sobre software personalizado</a:t>
                      </a:r>
                    </a:p>
                    <a:p>
                      <a:pPr algn="ctr"/>
                      <a:r>
                        <a:rPr lang="pt-BR" sz="1200" dirty="0">
                          <a:latin typeface="Montserrat" panose="00000500000000000000" pitchFamily="2" charset="0"/>
                        </a:rPr>
                        <a:t>(06/12/2021)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Igual à dispensada para as </a:t>
                      </a:r>
                      <a:r>
                        <a:rPr kumimoji="0" lang="pt-B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ADI`s</a:t>
                      </a: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5659 e 1945</a:t>
                      </a:r>
                      <a:endParaRPr lang="pt-BR" sz="1600" dirty="0"/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Ações já em curso até 02/03/2021 e hipóteses de comprovada bitributação (possibilidade de repetição para o ICMS). Incide ISS no caso de não recolhimento de quaisquer dos impostos</a:t>
                      </a:r>
                      <a:endParaRPr lang="pt-BR" sz="1600" dirty="0"/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Adequação à  modulação dispensada às </a:t>
                      </a:r>
                      <a:r>
                        <a:rPr kumimoji="0" lang="pt-B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ADI´s</a:t>
                      </a: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5659 e 1945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85750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EB2EA41-11BB-6E40-1C05-3B871E8BE07B}"/>
              </a:ext>
            </a:extLst>
          </p:cNvPr>
          <p:cNvSpPr txBox="1"/>
          <p:nvPr/>
        </p:nvSpPr>
        <p:spPr>
          <a:xfrm>
            <a:off x="838200" y="6092890"/>
            <a:ext cx="924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0A482"/>
                </a:solidFill>
              </a:rPr>
              <a:t>*Ações dispostas em ordem cronológica de julgamento do mérito</a:t>
            </a:r>
          </a:p>
        </p:txBody>
      </p:sp>
    </p:spTree>
    <p:extLst>
      <p:ext uri="{BB962C8B-B14F-4D97-AF65-F5344CB8AC3E}">
        <p14:creationId xmlns:p14="http://schemas.microsoft.com/office/powerpoint/2010/main" val="41573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6599C-661B-E2DE-251A-F96EA123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julgados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95711A6-AA36-13C0-B57A-C8082179F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7368"/>
              </p:ext>
            </p:extLst>
          </p:nvPr>
        </p:nvGraphicFramePr>
        <p:xfrm>
          <a:off x="838200" y="1825625"/>
          <a:ext cx="10515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214449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425103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340065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32276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Modulação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Ressalvadas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Montserrat" panose="00000500000000000000" pitchFamily="50" charset="0"/>
                        </a:rPr>
                        <a:t>Fundamento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732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 714139 – Tema 745: Seletividade ICMS</a:t>
                      </a:r>
                    </a:p>
                    <a:p>
                      <a:pPr algn="ctr"/>
                      <a:r>
                        <a:rPr lang="pt-BR" sz="1200" dirty="0"/>
                        <a:t>(18/12/2021)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Surte efeitos apenas a partir de 2024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Ações propostas até o início do julgamento  (primeira vez que foi pautado virtual) em 05/02/21</a:t>
                      </a:r>
                    </a:p>
                    <a:p>
                      <a:pPr algn="ctr"/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Proteção aos orçamentos de 2021 e 2022 (pandemia); de 2023, ano das eleições majoritárias estaduais; e reservar o debate das contas públicas sem tais receitas para o novo PPA em 2024. Decurso de 3 anos seria suficiente para diluir a perda de receita e definir, novas fontes.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16297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D0B8B7-1AC3-4482-B795-9B291E143774}"/>
              </a:ext>
            </a:extLst>
          </p:cNvPr>
          <p:cNvSpPr txBox="1"/>
          <p:nvPr/>
        </p:nvSpPr>
        <p:spPr>
          <a:xfrm>
            <a:off x="838200" y="6092890"/>
            <a:ext cx="924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0A482"/>
                </a:solidFill>
              </a:rPr>
              <a:t>*Ações dispostas em ordem cronológica de julgamento do mérito</a:t>
            </a:r>
          </a:p>
        </p:txBody>
      </p:sp>
    </p:spTree>
    <p:extLst>
      <p:ext uri="{BB962C8B-B14F-4D97-AF65-F5344CB8AC3E}">
        <p14:creationId xmlns:p14="http://schemas.microsoft.com/office/powerpoint/2010/main" val="766802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Wingdings</vt:lpstr>
      <vt:lpstr>Tema do Office</vt:lpstr>
      <vt:lpstr>Law and Economics: critérios de modulação de efeitos aplicados pelo STF </vt:lpstr>
      <vt:lpstr>Qual os critérios para a modulação?</vt:lpstr>
      <vt:lpstr>Muito Obrigado! </vt:lpstr>
      <vt:lpstr>Apresentação do PowerPoint</vt:lpstr>
      <vt:lpstr>Lei n. 9.686/99</vt:lpstr>
      <vt:lpstr>Modulação em matéria tributária </vt:lpstr>
      <vt:lpstr>Principais julgados</vt:lpstr>
      <vt:lpstr>Principais julgados</vt:lpstr>
      <vt:lpstr>Principais julgados</vt:lpstr>
      <vt:lpstr>Consequências</vt:lpstr>
      <vt:lpstr>Comportamento dos Ministros</vt:lpstr>
      <vt:lpstr>Cenário futuro</vt:lpstr>
      <vt:lpstr>Apresentação do PowerPoint</vt:lpstr>
      <vt:lpstr>Apresentação do PowerPoint</vt:lpstr>
      <vt:lpstr>Muito Obrigado!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12</cp:revision>
  <dcterms:created xsi:type="dcterms:W3CDTF">2022-11-18T18:20:41Z</dcterms:created>
  <dcterms:modified xsi:type="dcterms:W3CDTF">2022-12-08T14:17:41Z</dcterms:modified>
</cp:coreProperties>
</file>