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81" r:id="rId5"/>
    <p:sldId id="259" r:id="rId6"/>
    <p:sldId id="292" r:id="rId7"/>
    <p:sldId id="293" r:id="rId8"/>
    <p:sldId id="278" r:id="rId9"/>
    <p:sldId id="275" r:id="rId10"/>
    <p:sldId id="282" r:id="rId11"/>
    <p:sldId id="285" r:id="rId12"/>
    <p:sldId id="288" r:id="rId13"/>
    <p:sldId id="289" r:id="rId14"/>
    <p:sldId id="283" r:id="rId15"/>
    <p:sldId id="284" r:id="rId16"/>
    <p:sldId id="287" r:id="rId17"/>
    <p:sldId id="286" r:id="rId18"/>
    <p:sldId id="290" r:id="rId19"/>
    <p:sldId id="291" r:id="rId20"/>
    <p:sldId id="273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482"/>
    <a:srgbClr val="0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DDAB7-58E9-448B-ADDD-9B65B93CCD5A}" v="4" dt="2022-12-08T17:18:09.927"/>
    <p1510:client id="{D2D4C113-2A7F-4C7D-8A58-8B606ABC5E00}" v="76" dt="2022-12-08T16:46:06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95317-CF17-499B-9004-B7F9A2B95B87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C96F4-06EA-4E8B-BCDF-8EC485A6E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50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9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Art. 170 – A ordem econômica..., observará nos seguintes princípios(EC n. 42/2003)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32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040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948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56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t-BR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</a:br>
            <a:r>
              <a:rPr lang="pt-BR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Dispõe sobre a Política Nacional de Biocombustíveis (</a:t>
            </a:r>
            <a:r>
              <a:rPr lang="pt-BR" dirty="0" err="1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RenovaBio</a:t>
            </a:r>
            <a:r>
              <a:rPr lang="pt-BR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) e dá outras providências.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96F4-06EA-4E8B-BCDF-8EC485A6E1B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36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Dispõe sobre a Política Nacional de Biocombustíveis (</a:t>
            </a:r>
            <a:r>
              <a:rPr lang="pt-BR" dirty="0" err="1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RenovaBio</a:t>
            </a:r>
            <a:r>
              <a:rPr lang="pt-BR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) e dá outras providências.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96F4-06EA-4E8B-BCDF-8EC485A6E1B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32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ATIVOS FINANCEIROS SÃO BENS QUE GERAM RETORNOS PARA O INVESTIDOR. A apuração do Pis/Pasep e da </a:t>
            </a:r>
            <a:r>
              <a:rPr lang="pt-BR" dirty="0" err="1"/>
              <a:t>Cofins</a:t>
            </a:r>
            <a:r>
              <a:rPr lang="pt-BR" dirty="0"/>
              <a:t> no regime Não Cumulativo é disciplinada pelas Lei 10.637/2002 e Lei 10.833/2003, respectivamente, sendo que estas leis trazem um rol taxativo de insumos que podem ser utilizados como crédito e descontados da apuração das respectivas contribuições.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96F4-06EA-4E8B-BCDF-8EC485A6E1B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65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197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_Ato2007-2010/2009/Lei/L12187.htm#art11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9-2022/2020/Lei/L13986.htm#art60.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" y="964733"/>
            <a:ext cx="11784495" cy="2131587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TRIBUTAÇÃO E SUSTENTABILIDADE</a:t>
            </a:r>
            <a:r>
              <a:rPr lang="pt-BR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5016"/>
            <a:ext cx="9144000" cy="1655762"/>
          </a:xfrm>
        </p:spPr>
        <p:txBody>
          <a:bodyPr>
            <a:normAutofit fontScale="47500" lnSpcReduction="20000"/>
          </a:bodyPr>
          <a:lstStyle/>
          <a:p>
            <a:r>
              <a:rPr lang="pt-BR" sz="3600" b="1" i="1" u="sng" dirty="0">
                <a:solidFill>
                  <a:srgbClr val="D0A482"/>
                </a:solidFill>
              </a:rPr>
              <a:t>DENISE LUCENA CAVALCANTE</a:t>
            </a:r>
          </a:p>
          <a:p>
            <a:r>
              <a:rPr lang="pt-BR" sz="3600" b="1" i="1" dirty="0"/>
              <a:t>Professora Titular – UFC</a:t>
            </a:r>
          </a:p>
          <a:p>
            <a:r>
              <a:rPr lang="pt-BR" sz="3600" b="1" i="1" dirty="0"/>
              <a:t>Pós-Doutorado em Tributação Ambiental – Universidade de Lisboa</a:t>
            </a:r>
          </a:p>
          <a:p>
            <a:r>
              <a:rPr lang="pt-BR" sz="3600" b="1" i="1" dirty="0"/>
              <a:t>Líder do Grupo de Pesquisa em Tributação Ambiental – CNPq</a:t>
            </a:r>
          </a:p>
          <a:p>
            <a:r>
              <a:rPr lang="pt-BR" sz="3600" b="1" i="1" dirty="0"/>
              <a:t>Procuradora da Fazenda Nacional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DD83F-8488-141C-E17D-6FBF24C0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CONSEQUÊNCIAS NO ATRASO DA REGULAMENTAÇÃO DOS CRÉDITOS DE CARBONO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55BD4A7-8F1F-D214-0984-D18432918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80" y="2789582"/>
            <a:ext cx="10515600" cy="3910841"/>
          </a:xfrm>
        </p:spPr>
        <p:txBody>
          <a:bodyPr/>
          <a:lstStyle/>
          <a:p>
            <a:r>
              <a:rPr lang="pt-BR" dirty="0"/>
              <a:t>DEMORA NA REGULAMENTAÇÃO DA PNMC (2009)</a:t>
            </a:r>
          </a:p>
          <a:p>
            <a:r>
              <a:rPr lang="pt-BR" dirty="0"/>
              <a:t>INDEFINIÇÃO DA NATUREZA JURÍDICA DO CRÉDITO DE CARBONO</a:t>
            </a:r>
          </a:p>
          <a:p>
            <a:r>
              <a:rPr lang="pt-BR" dirty="0"/>
              <a:t>CONSEQUÊNCIAS NO ÂMBITO TRIBUTÁRIO</a:t>
            </a:r>
          </a:p>
          <a:p>
            <a:r>
              <a:rPr lang="pt-BR" dirty="0"/>
              <a:t>CONFLITOS ENTRE EMPRESAS E ESTADO</a:t>
            </a:r>
          </a:p>
        </p:txBody>
      </p:sp>
    </p:spTree>
    <p:extLst>
      <p:ext uri="{BB962C8B-B14F-4D97-AF65-F5344CB8AC3E}">
        <p14:creationId xmlns:p14="http://schemas.microsoft.com/office/powerpoint/2010/main" val="38107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1FC13-EA97-0090-7442-52AD163E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/>
              <a:t>LEI n. 12.187\2009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A6D005-5252-C508-DE31-317221097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3311"/>
            <a:ext cx="12026348" cy="5032375"/>
          </a:xfrm>
        </p:spPr>
        <p:txBody>
          <a:bodyPr>
            <a:normAutofit fontScale="55000" lnSpcReduction="20000"/>
          </a:bodyPr>
          <a:lstStyle/>
          <a:p>
            <a:pPr marL="671830" indent="0" algn="just">
              <a:spcAft>
                <a:spcPts val="600"/>
              </a:spcAft>
              <a:buNone/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Art. 4º A </a:t>
            </a:r>
            <a:r>
              <a:rPr lang="pt-BR" sz="36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POLÍTICA NACIONAL SOBRE MUDANÇA DO CLIMA - PNMC </a:t>
            </a: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visará:</a:t>
            </a:r>
          </a:p>
          <a:p>
            <a:pPr marL="671830" indent="0" algn="just">
              <a:spcAft>
                <a:spcPts val="600"/>
              </a:spcAft>
              <a:buNone/>
            </a:pPr>
            <a:r>
              <a:rPr lang="pt-BR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- à compatibilização do desenvolvimento econômico-social com a proteção do sistema climático;</a:t>
            </a:r>
          </a:p>
          <a:p>
            <a:pPr marL="671830" indent="0" algn="just">
              <a:spcAft>
                <a:spcPts val="600"/>
              </a:spcAft>
              <a:buNone/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- à redução das emissões antrópicas de gases de efeito estufa em relação às suas diferentes fontes;</a:t>
            </a:r>
          </a:p>
          <a:p>
            <a:pPr marL="671830" indent="0" algn="just">
              <a:spcAft>
                <a:spcPts val="600"/>
              </a:spcAft>
              <a:buNone/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 – (VETADO);</a:t>
            </a:r>
          </a:p>
          <a:p>
            <a:pPr marL="671830" indent="0" algn="just">
              <a:spcAft>
                <a:spcPts val="600"/>
              </a:spcAft>
              <a:buNone/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 - ao fortalecimento das remoções antrópicas por sumidouros de gases de efeito estufa no território nacional;</a:t>
            </a:r>
          </a:p>
          <a:p>
            <a:pPr marL="671830" indent="0" algn="just">
              <a:spcAft>
                <a:spcPts val="600"/>
              </a:spcAft>
              <a:buNone/>
            </a:pPr>
            <a:r>
              <a:rPr lang="pt-BR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- </a:t>
            </a:r>
            <a:r>
              <a:rPr lang="pt-B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implementação de medidas para promover a adaptação à mudança do clima pelas 3 (três) esferas da Federação, com a participação e a colaboração dos agentes econômicos </a:t>
            </a: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sociais interessados ou beneficiários, em particular aqueles especialmente vulneráveis aos seus efeitos adversos;</a:t>
            </a:r>
          </a:p>
          <a:p>
            <a:pPr marL="671830" indent="0" algn="just">
              <a:spcAft>
                <a:spcPts val="600"/>
              </a:spcAft>
              <a:buNone/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[...];</a:t>
            </a:r>
          </a:p>
          <a:p>
            <a:pPr marL="671830" indent="0" algn="just">
              <a:spcAft>
                <a:spcPts val="600"/>
              </a:spcAft>
              <a:buNone/>
            </a:pPr>
            <a:r>
              <a:rPr lang="pt-B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VIII - </a:t>
            </a:r>
            <a:r>
              <a:rPr lang="pt-BR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 estímulo ao desenvolvimento do Mercado Brasileiro de Redução de Emissões - MBRE</a:t>
            </a:r>
            <a:r>
              <a:rPr lang="pt-B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447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F4ADB-C939-B787-A3A5-1DCD0361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/>
              <a:t>LEI n. 12.187\2009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FDCF48-9F0B-60C5-2212-8549329FF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33129"/>
            <a:ext cx="11887200" cy="4525479"/>
          </a:xfrm>
        </p:spPr>
        <p:txBody>
          <a:bodyPr>
            <a:normAutofit fontScale="85000" lnSpcReduction="20000"/>
          </a:bodyPr>
          <a:lstStyle/>
          <a:p>
            <a:pPr marL="900430" algn="just">
              <a:spcAft>
                <a:spcPts val="6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Art. 5</a:t>
            </a:r>
            <a:r>
              <a:rPr lang="pt-BR" sz="3200" u="sng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São </a:t>
            </a:r>
            <a:r>
              <a:rPr lang="pt-BR" sz="32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diretrizes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Política Nacional sobre Mudança do Clima:</a:t>
            </a:r>
          </a:p>
          <a:p>
            <a:pPr marL="900430" algn="just">
              <a:spcAft>
                <a:spcPts val="6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- </a:t>
            </a:r>
            <a:r>
              <a:rPr lang="pt-BR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 compromissos assumidos pelo Brasil na Convenção-Quadro das Nações Unidas sobre Mudança do Clima, no Protocolo de Quioto e nos demais documentos sobre mudança do clima dos quais vier a ser signatário;</a:t>
            </a:r>
          </a:p>
          <a:p>
            <a:pPr marL="900430" algn="just">
              <a:spcAft>
                <a:spcPts val="6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- </a:t>
            </a:r>
            <a:r>
              <a:rPr lang="pt-BR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ações de mitigação da mudança do clima em consonância com o desenvolvimento sustentável, que sejam, sempre que possível, mensuráveis para sua adequada quantificação e verificação </a:t>
            </a:r>
            <a:r>
              <a:rPr lang="pt-BR" sz="32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posteriori;</a:t>
            </a:r>
          </a:p>
          <a:p>
            <a:pPr marL="900430" algn="just">
              <a:spcAft>
                <a:spcPts val="6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[...];</a:t>
            </a:r>
          </a:p>
          <a:p>
            <a:pPr marL="900430" algn="just">
              <a:spcAft>
                <a:spcPts val="600"/>
              </a:spcAft>
            </a:pPr>
            <a:r>
              <a:rPr lang="pt-BR" sz="32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VII - a utilização de instrumentos financeiros e econômicos para promover ações de mitigação e adaptação à mudança do clima, observado o disposto </a:t>
            </a:r>
            <a:r>
              <a:rPr lang="pt-BR" sz="32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art. 6</a:t>
            </a:r>
            <a:r>
              <a:rPr lang="pt-BR" sz="3200" u="sng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32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pt-BR" sz="3200" u="sng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0430" algn="just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616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E484D-C791-D7A1-105A-558436EF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/>
              <a:t>LEI n. 12.187\2009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AB86E-B2DC-A7E2-0590-020F0E592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2223190"/>
            <a:ext cx="11837504" cy="4351338"/>
          </a:xfrm>
        </p:spPr>
        <p:txBody>
          <a:bodyPr/>
          <a:lstStyle/>
          <a:p>
            <a:pPr marL="671830" indent="0" algn="just">
              <a:spcAft>
                <a:spcPts val="600"/>
              </a:spcAft>
              <a:buNone/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Art. 6</a:t>
            </a:r>
            <a:r>
              <a:rPr lang="pt-BR" sz="3200" u="sng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São </a:t>
            </a:r>
            <a:r>
              <a:rPr lang="pt-BR" sz="32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instrumentos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Política Nacional sobre Mudança do Clima:   </a:t>
            </a:r>
          </a:p>
          <a:p>
            <a:pPr marL="671830" indent="0" algn="just">
              <a:spcAft>
                <a:spcPts val="600"/>
              </a:spcAft>
              <a:buNone/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[...];</a:t>
            </a:r>
          </a:p>
          <a:p>
            <a:pPr marL="671830" indent="0" algn="just">
              <a:spcAft>
                <a:spcPts val="600"/>
              </a:spcAft>
              <a:buNone/>
            </a:pPr>
            <a:r>
              <a:rPr lang="pt-B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 - </a:t>
            </a:r>
            <a:r>
              <a:rPr lang="pt-BR" sz="32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medidas fiscais e tributárias</a:t>
            </a:r>
            <a:r>
              <a:rPr lang="pt-BR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destinadas a estimular a redução das emissões e remoção de gases de efeito estufa, incluindo alíquotas diferenciadas, isenções, compensações e incentivos, a serem estabelecidos em lei específica;</a:t>
            </a:r>
            <a:endParaRPr lang="pt-B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E8211-509E-F7F6-2CED-67EBB302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i="0" u="sng" cap="all" dirty="0">
                <a:solidFill>
                  <a:srgbClr val="FFFF00"/>
                </a:solidFill>
                <a:effectLst/>
                <a:latin typeface="-apple-system"/>
              </a:rPr>
              <a:t>DECRETO Nº 11.075, DE 19 DE MAIO DE 2022</a:t>
            </a:r>
            <a:br>
              <a:rPr lang="pt-BR" b="1" i="0" cap="all" dirty="0">
                <a:solidFill>
                  <a:srgbClr val="D0A482"/>
                </a:solidFill>
                <a:effectLst/>
                <a:latin typeface="-apple-system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01F359-0EAB-96EB-B4C4-03C7DFF34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7" y="2806493"/>
            <a:ext cx="10515600" cy="2870408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latin typeface="Arial" panose="020B0604020202020204" pitchFamily="34" charset="0"/>
              </a:rPr>
              <a:t>Art. 1º  Este Decreto </a:t>
            </a:r>
            <a:r>
              <a:rPr lang="pt-BR" b="0" i="0" u="sng" dirty="0">
                <a:effectLst/>
                <a:latin typeface="Arial" panose="020B0604020202020204" pitchFamily="34" charset="0"/>
              </a:rPr>
              <a:t>estabelece os procedimentos para a elaboração dos Planos Setoriais de Mitigação das Mudanças Climáticas</a:t>
            </a:r>
            <a:r>
              <a:rPr lang="pt-BR" b="0" i="0" dirty="0">
                <a:effectLst/>
                <a:latin typeface="Arial" panose="020B0604020202020204" pitchFamily="34" charset="0"/>
              </a:rPr>
              <a:t> a que se refere o </a:t>
            </a:r>
            <a:r>
              <a:rPr lang="pt-BR" b="0" i="0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parágrafo único do art. 11 da Lei nº 12.187, de 29 de dezembro de 2009</a:t>
            </a:r>
            <a:r>
              <a:rPr lang="pt-BR" b="0" i="0" dirty="0">
                <a:effectLst/>
                <a:latin typeface="Arial" panose="020B0604020202020204" pitchFamily="34" charset="0"/>
              </a:rPr>
              <a:t>, e institui o </a:t>
            </a:r>
            <a:r>
              <a:rPr lang="pt-BR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SISTEMA NACIONAL DE REDUÇÃO DE EMISSÕES DE GASES DE EFEITO ESTUFA - SINARE.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56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0C4EA-4DB6-D5F1-0F3E-635B15AE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NATUREZA JURÍDICA: ATIVO FINANCEIRO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1C65D5-1952-734D-4368-1B6F16F87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2236304"/>
            <a:ext cx="11529391" cy="3940659"/>
          </a:xfrm>
        </p:spPr>
        <p:txBody>
          <a:bodyPr>
            <a:normAutofit/>
          </a:bodyPr>
          <a:lstStyle/>
          <a:p>
            <a:pPr algn="just"/>
            <a:r>
              <a:rPr lang="pt-BR" sz="3200" b="0" i="0" dirty="0">
                <a:solidFill>
                  <a:srgbClr val="D0A482"/>
                </a:solidFill>
                <a:effectLst/>
                <a:latin typeface="Arial" panose="020B0604020202020204" pitchFamily="34" charset="0"/>
              </a:rPr>
              <a:t>Art. 2º  Para fins do disposto neste Decreto, consideram-se:</a:t>
            </a:r>
          </a:p>
          <a:p>
            <a:pPr algn="just"/>
            <a:endParaRPr lang="pt-BR" sz="3200" b="0" i="0" dirty="0">
              <a:solidFill>
                <a:srgbClr val="D0A482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3200" b="0" i="0" dirty="0">
                <a:solidFill>
                  <a:srgbClr val="D0A482"/>
                </a:solidFill>
                <a:effectLst/>
                <a:latin typeface="Arial" panose="020B0604020202020204" pitchFamily="34" charset="0"/>
              </a:rPr>
              <a:t>I - </a:t>
            </a:r>
            <a:r>
              <a:rPr lang="pt-BR" sz="3200" b="1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CRÉDITO DE CARBONO </a:t>
            </a:r>
            <a:r>
              <a:rPr lang="pt-BR" sz="3200" b="0" i="0" dirty="0">
                <a:solidFill>
                  <a:srgbClr val="D0A482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pt-BR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ativo financeiro</a:t>
            </a:r>
            <a:r>
              <a:rPr lang="pt-BR" sz="3200" b="0" i="0" dirty="0">
                <a:solidFill>
                  <a:srgbClr val="D0A482"/>
                </a:solidFill>
                <a:effectLst/>
                <a:latin typeface="Arial" panose="020B0604020202020204" pitchFamily="34" charset="0"/>
              </a:rPr>
              <a:t>, ambiental, transferível e representativo de redução ou remoção de uma tonelada de dióxido de carbono equivalente, que tenha sido reconhecido e emitido como crédito no mercado voluntário ou regulado;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435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2AA5626-2802-7F2D-6C50-55218AC6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0" y="1197872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DESPESAS COM AQUISIÇÃO DE CRÉDITOS DE CARBONO - IRPJ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0152218-C0FD-4283-7CBB-823160CE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1" y="2822713"/>
            <a:ext cx="9737035" cy="3081130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3200" dirty="0"/>
              <a:t>Custo operacional ?</a:t>
            </a:r>
          </a:p>
          <a:p>
            <a:pPr algn="ctr"/>
            <a:r>
              <a:rPr lang="pt-BR" sz="3200" dirty="0"/>
              <a:t> Insumos (despesas necessárias)?</a:t>
            </a:r>
          </a:p>
          <a:p>
            <a:pPr algn="ctr"/>
            <a:endParaRPr lang="pt-BR" sz="3200" dirty="0"/>
          </a:p>
          <a:p>
            <a:pPr algn="ctr"/>
            <a:r>
              <a:rPr lang="pt-BR" sz="3200" dirty="0">
                <a:solidFill>
                  <a:srgbClr val="FFFF00"/>
                </a:solidFill>
              </a:rPr>
              <a:t>Se despesas necessárias poderão ser deduzidos na apuração do IRPJ (Lucro real); se enquadrados como custo operacional não podem ser deduzidos.</a:t>
            </a:r>
          </a:p>
        </p:txBody>
      </p:sp>
    </p:spTree>
    <p:extLst>
      <p:ext uri="{BB962C8B-B14F-4D97-AF65-F5344CB8AC3E}">
        <p14:creationId xmlns:p14="http://schemas.microsoft.com/office/powerpoint/2010/main" val="1937198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60DD6-FAF1-3D3D-EF8E-D43C6EB5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n. 13.576\2017 (RENOVABIO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62ADDB-6E67-8219-8C57-656D10F03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2339163"/>
            <a:ext cx="11867322" cy="3232298"/>
          </a:xfrm>
        </p:spPr>
        <p:txBody>
          <a:bodyPr>
            <a:normAutofit/>
          </a:bodyPr>
          <a:lstStyle/>
          <a:p>
            <a:pPr algn="just"/>
            <a:r>
              <a:rPr lang="pt-BR" b="1" i="0" dirty="0">
                <a:solidFill>
                  <a:srgbClr val="D0A482"/>
                </a:solidFill>
                <a:effectLst/>
                <a:latin typeface="Arial" panose="020B0604020202020204" pitchFamily="34" charset="0"/>
              </a:rPr>
              <a:t>Art. 5º </a:t>
            </a:r>
            <a:r>
              <a:rPr lang="pt-BR" b="0" i="0" dirty="0">
                <a:solidFill>
                  <a:srgbClr val="D0A482"/>
                </a:solidFill>
                <a:effectLst/>
                <a:latin typeface="Arial" panose="020B0604020202020204" pitchFamily="34" charset="0"/>
              </a:rPr>
              <a:t>Ficam estabelecidas as seguintes definições:</a:t>
            </a:r>
          </a:p>
          <a:p>
            <a:pPr marL="0" indent="0" algn="just">
              <a:buNone/>
            </a:pPr>
            <a:endParaRPr lang="pt-BR" b="0" i="0" dirty="0">
              <a:solidFill>
                <a:srgbClr val="D0A482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0" i="0" dirty="0">
                <a:solidFill>
                  <a:srgbClr val="D0A482"/>
                </a:solidFill>
                <a:effectLst/>
                <a:latin typeface="Arial" panose="020B0604020202020204" pitchFamily="34" charset="0"/>
              </a:rPr>
              <a:t>V - </a:t>
            </a:r>
            <a:r>
              <a:rPr lang="pt-BR" b="1" i="0" u="sng" dirty="0">
                <a:solidFill>
                  <a:srgbClr val="D0A482"/>
                </a:solidFill>
                <a:effectLst/>
                <a:latin typeface="Arial" panose="020B0604020202020204" pitchFamily="34" charset="0"/>
              </a:rPr>
              <a:t>CRÉDITO DE DESCARBONIZAÇÃO</a:t>
            </a:r>
            <a:r>
              <a:rPr lang="pt-BR" b="1" i="0" dirty="0">
                <a:solidFill>
                  <a:srgbClr val="D0A48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>
                <a:solidFill>
                  <a:srgbClr val="D0A482"/>
                </a:solidFill>
                <a:effectLst/>
                <a:latin typeface="Arial" panose="020B0604020202020204" pitchFamily="34" charset="0"/>
              </a:rPr>
              <a:t>(CBIO): instrumento registrado sob a forma escritural, para fins de comprovação da meta individual do distribuidor de combustíveis de que trata o art. 7º desta Lei;</a:t>
            </a:r>
          </a:p>
          <a:p>
            <a:pPr marL="0" indent="0" algn="just">
              <a:buNone/>
            </a:pPr>
            <a:endParaRPr lang="pt-BR" b="0" i="0" dirty="0">
              <a:solidFill>
                <a:srgbClr val="D0A482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dirty="0">
              <a:solidFill>
                <a:srgbClr val="D0A4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30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60DD6-FAF1-3D3D-EF8E-D43C6EB5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n. 13.576\2017 (RENOVABIO)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62ADDB-6E67-8219-8C57-656D10F03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2006600"/>
            <a:ext cx="11867322" cy="478182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t-BR" b="0" i="0" dirty="0">
              <a:solidFill>
                <a:srgbClr val="D0A482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b="1" dirty="0">
                <a:solidFill>
                  <a:srgbClr val="D0A482"/>
                </a:solidFill>
                <a:latin typeface="Arial" panose="020B0604020202020204" pitchFamily="34" charset="0"/>
              </a:rPr>
              <a:t>Art. 15-A. </a:t>
            </a:r>
            <a:r>
              <a:rPr lang="pt-BR" dirty="0">
                <a:solidFill>
                  <a:srgbClr val="D0A482"/>
                </a:solidFill>
                <a:latin typeface="Arial" panose="020B0604020202020204" pitchFamily="34" charset="0"/>
              </a:rPr>
              <a:t>A receita das pessoas jurídicas qualificadas conforme o inciso VII do caput do art. 5º desta Lei auferida até 31 de dezembro de 2030 nas operações de que trata o art. 15 desta </a:t>
            </a:r>
            <a:r>
              <a:rPr lang="pt-BR" b="1" u="sng" dirty="0">
                <a:solidFill>
                  <a:srgbClr val="D0A482"/>
                </a:solidFill>
                <a:latin typeface="Arial" panose="020B0604020202020204" pitchFamily="34" charset="0"/>
              </a:rPr>
              <a:t>Lei fica sujeita à incidência do imposto sobre a renda exclusivamente na fonte à alíquota de 15% (quinze por cento). </a:t>
            </a:r>
            <a:r>
              <a:rPr lang="pt-BR" b="1" dirty="0">
                <a:solidFill>
                  <a:srgbClr val="D0A482"/>
                </a:solidFill>
                <a:latin typeface="Arial" panose="020B0604020202020204" pitchFamily="34" charset="0"/>
              </a:rPr>
              <a:t>     </a:t>
            </a:r>
            <a:r>
              <a:rPr lang="pt-BR" dirty="0">
                <a:solidFill>
                  <a:srgbClr val="D0A482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(Incluído pela Lei nº 13.986, de 2020)</a:t>
            </a:r>
            <a:endParaRPr lang="pt-BR" dirty="0">
              <a:solidFill>
                <a:srgbClr val="D0A482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D0A482"/>
                </a:solidFill>
                <a:latin typeface="Arial" panose="020B0604020202020204" pitchFamily="34" charset="0"/>
              </a:rPr>
              <a:t>§ 1º A receita referida no caput deste artigo será excluída na determinação do lucro real ou presumido e no valor do resultado do exercício, mas as eventuais perdas apuradas naquelas operações não serão dedutíveis na apuração do lucro real.    </a:t>
            </a:r>
            <a:r>
              <a:rPr lang="pt-BR" dirty="0">
                <a:solidFill>
                  <a:srgbClr val="D0A482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(Incluído pela Lei nº 13.986, de 2020)</a:t>
            </a:r>
            <a:endParaRPr lang="pt-BR" dirty="0">
              <a:solidFill>
                <a:srgbClr val="D0A482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D0A482"/>
                </a:solidFill>
                <a:latin typeface="Arial" panose="020B0604020202020204" pitchFamily="34" charset="0"/>
              </a:rPr>
              <a:t>§ 2º O disposto no § 1º deste artigo </a:t>
            </a:r>
            <a:r>
              <a:rPr lang="pt-BR" u="sng" dirty="0">
                <a:solidFill>
                  <a:srgbClr val="FFFF00"/>
                </a:solidFill>
                <a:latin typeface="Arial" panose="020B0604020202020204" pitchFamily="34" charset="0"/>
              </a:rPr>
              <a:t>não impede o regular aproveitamento, na apuração do lucro real das pessoas jurídicas referidas no caput deste artigo, das </a:t>
            </a:r>
            <a:r>
              <a:rPr lang="pt-BR" b="1" u="sng" dirty="0">
                <a:solidFill>
                  <a:srgbClr val="FFFF00"/>
                </a:solidFill>
                <a:latin typeface="Arial" panose="020B0604020202020204" pitchFamily="34" charset="0"/>
              </a:rPr>
              <a:t>despesas administrativas </a:t>
            </a:r>
            <a:r>
              <a:rPr lang="pt-BR" u="sng" dirty="0">
                <a:solidFill>
                  <a:srgbClr val="FFFF00"/>
                </a:solidFill>
                <a:latin typeface="Arial" panose="020B0604020202020204" pitchFamily="34" charset="0"/>
              </a:rPr>
              <a:t>ou financeiras necessárias à emissão, ao registro e à negociação dos créditos de que trata o inciso V do caput do art. 5º desta Lei</a:t>
            </a:r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pt-BR" dirty="0">
                <a:solidFill>
                  <a:srgbClr val="D0A482"/>
                </a:solidFill>
                <a:latin typeface="Arial" panose="020B0604020202020204" pitchFamily="34" charset="0"/>
              </a:rPr>
              <a:t>inclusive aquelas referentes à certificação ou às atividades do </a:t>
            </a:r>
            <a:r>
              <a:rPr lang="pt-BR" dirty="0" err="1">
                <a:solidFill>
                  <a:srgbClr val="D0A482"/>
                </a:solidFill>
                <a:latin typeface="Arial" panose="020B0604020202020204" pitchFamily="34" charset="0"/>
              </a:rPr>
              <a:t>escriturador</a:t>
            </a:r>
            <a:r>
              <a:rPr lang="pt-BR" dirty="0">
                <a:solidFill>
                  <a:srgbClr val="D0A482"/>
                </a:solidFill>
                <a:latin typeface="Arial" panose="020B0604020202020204" pitchFamily="34" charset="0"/>
              </a:rPr>
              <a:t> de que tratam os incisos I e VIII do caput do art. 5º e os </a:t>
            </a:r>
            <a:r>
              <a:rPr lang="pt-BR" dirty="0" err="1">
                <a:solidFill>
                  <a:srgbClr val="D0A482"/>
                </a:solidFill>
                <a:latin typeface="Arial" panose="020B0604020202020204" pitchFamily="34" charset="0"/>
              </a:rPr>
              <a:t>arts</a:t>
            </a:r>
            <a:r>
              <a:rPr lang="pt-BR" dirty="0">
                <a:solidFill>
                  <a:srgbClr val="D0A482"/>
                </a:solidFill>
                <a:latin typeface="Arial" panose="020B0604020202020204" pitchFamily="34" charset="0"/>
              </a:rPr>
              <a:t>. 15 e 18 desta Lei.      </a:t>
            </a:r>
            <a:r>
              <a:rPr lang="pt-BR" dirty="0">
                <a:solidFill>
                  <a:srgbClr val="D0A482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(Incluído pela Lei nº 13.986, de 2020)</a:t>
            </a:r>
            <a:endParaRPr lang="pt-BR" dirty="0">
              <a:solidFill>
                <a:srgbClr val="D0A482"/>
              </a:solidFill>
              <a:latin typeface="Arial" panose="020B0604020202020204" pitchFamily="34" charset="0"/>
            </a:endParaRPr>
          </a:p>
          <a:p>
            <a:pPr algn="just"/>
            <a:endParaRPr lang="pt-BR" dirty="0">
              <a:solidFill>
                <a:srgbClr val="D0A4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4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7E2A6-5038-35C3-8725-B22502E2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CONSEQUÊNCIAS PARA O PIS\COFINS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0FB35D-4932-342B-5BFC-53E71D9E6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18" y="2878249"/>
            <a:ext cx="10932042" cy="2416766"/>
          </a:xfrm>
        </p:spPr>
        <p:txBody>
          <a:bodyPr/>
          <a:lstStyle/>
          <a:p>
            <a:pPr algn="just"/>
            <a:r>
              <a:rPr lang="pt-BR" sz="2400" dirty="0">
                <a:solidFill>
                  <a:srgbClr val="D0A48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Como </a:t>
            </a:r>
            <a:r>
              <a:rPr lang="pt-BR" sz="2400" dirty="0">
                <a:solidFill>
                  <a:srgbClr val="D0A4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ativos financeiros, podem ser livremente negociados (comprados e vendidos) pelo contribuinte no mercado. </a:t>
            </a:r>
          </a:p>
          <a:p>
            <a:pPr algn="just"/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pt-BR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ão são, portanto, insumos, muito menos insumos essenciais à produção/prestação de bens/serviços, portanto ,</a:t>
            </a:r>
            <a:r>
              <a:rPr lang="pt-BR" sz="240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não podem gerar créditos na sistemática não-cumulativa do PIS/COFINS.</a:t>
            </a:r>
            <a:endParaRPr lang="pt-BR" sz="2400" u="sng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67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552B3-F288-4F4B-E167-117B9636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950"/>
            <a:ext cx="10515600" cy="8097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“</a:t>
            </a:r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PARADOXO DA INTERDISPLINARIEDADE</a:t>
            </a:r>
            <a:r>
              <a:rPr lang="pt-BR" dirty="0"/>
              <a:t>”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286274-55A3-7693-8C59-13FA7B208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1079" y="4283766"/>
            <a:ext cx="6215269" cy="2415208"/>
          </a:xfrm>
          <a:solidFill>
            <a:schemeClr val="accent2">
              <a:lumMod val="60000"/>
              <a:lumOff val="40000"/>
              <a:alpha val="83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0" dirty="0"/>
              <a:t>“Sem disciplinas, é claro, não teremos as interdisciplinas, mas o próprio saber disciplinar, em função do princípio da intertextualidade, avança na direção de outros setores do conhecimento, buscando a indispensável complementariedade. O paradoxo é inevitável: o disciplinar leva ao interdisciplinar e este último faz retornar ao primeiro.” </a:t>
            </a:r>
            <a:r>
              <a:rPr lang="pt-BR" sz="1800" dirty="0"/>
              <a:t>(CARVALHO, Paulo de Barros. “O absurdo da interpretação econômica do ‘fato gerador’ – direito e sua autonomia – o paradoxo da interdisciplinaridade”. Revista de Direito Tributário. Vol. 97. São Paulo: Malheiros).</a:t>
            </a:r>
          </a:p>
        </p:txBody>
      </p:sp>
      <p:pic>
        <p:nvPicPr>
          <p:cNvPr id="7" name="Google Shape;136;p8">
            <a:extLst>
              <a:ext uri="{FF2B5EF4-FFF2-40B4-BE49-F238E27FC236}">
                <a16:creationId xmlns:a16="http://schemas.microsoft.com/office/drawing/2014/main" id="{F3789CE2-C7CD-49CF-A8BB-8CD7BD90AFCF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-312530" y="1923332"/>
            <a:ext cx="5649705" cy="405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AULO DE BARROS CARVALHO - ABDF">
            <a:extLst>
              <a:ext uri="{FF2B5EF4-FFF2-40B4-BE49-F238E27FC236}">
                <a16:creationId xmlns:a16="http://schemas.microsoft.com/office/drawing/2014/main" id="{7DC4E837-30FA-0B94-E1CA-5164FA49100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65" y="1541602"/>
            <a:ext cx="2622895" cy="262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52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8" descr="Uma imagem contendo uniforme militar&#10;&#10;Descrição gerada com muito alta confianç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776412"/>
            <a:ext cx="12192000" cy="508158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8"/>
          <p:cNvSpPr txBox="1"/>
          <p:nvPr/>
        </p:nvSpPr>
        <p:spPr>
          <a:xfrm>
            <a:off x="5881687" y="2286000"/>
            <a:ext cx="6076950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OBRIGADA PELA ATENÇÃO!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E-mail: deniselucenac@gmail.com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77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BFC92-14A1-6153-7F4F-65505B84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TRIBUTAÇÃO AMBIENTAL: NOVAS REFLEXÕES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DACE9E-9016-A154-BEAA-849B54564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287" y="2580999"/>
            <a:ext cx="10515600" cy="4351338"/>
          </a:xfrm>
        </p:spPr>
        <p:txBody>
          <a:bodyPr/>
          <a:lstStyle/>
          <a:p>
            <a:r>
              <a:rPr lang="pt-BR" dirty="0"/>
              <a:t>Conceito</a:t>
            </a:r>
          </a:p>
          <a:p>
            <a:r>
              <a:rPr lang="pt-BR" dirty="0"/>
              <a:t>Relevância</a:t>
            </a:r>
          </a:p>
          <a:p>
            <a:r>
              <a:rPr lang="pt-BR" dirty="0"/>
              <a:t>Conexões</a:t>
            </a:r>
          </a:p>
          <a:p>
            <a:r>
              <a:rPr lang="pt-BR" dirty="0"/>
              <a:t>Questões contemporâneas</a:t>
            </a:r>
          </a:p>
          <a:p>
            <a:r>
              <a:rPr lang="pt-BR" dirty="0"/>
              <a:t>Adequação ao contexto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36188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39348" y="1192696"/>
            <a:ext cx="10237303" cy="607280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8"/>
          <p:cNvSpPr txBox="1"/>
          <p:nvPr/>
        </p:nvSpPr>
        <p:spPr>
          <a:xfrm>
            <a:off x="159026" y="258418"/>
            <a:ext cx="11817625" cy="769401"/>
          </a:xfrm>
          <a:prstGeom prst="rect">
            <a:avLst/>
          </a:prstGeom>
          <a:gradFill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 scaled="0"/>
          </a:gradFill>
          <a:ln w="952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4400"/>
              <a:buFont typeface="Century Gothic"/>
              <a:buNone/>
            </a:pPr>
            <a:r>
              <a:rPr lang="en-US" sz="4400" b="1" i="0" u="none" dirty="0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SISTEMA TRIBUTÁRIO AMBIENTAL - BRASIL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995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5B1C5-B2FA-43D7-4AB8-5DD99736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236"/>
            <a:ext cx="10515600" cy="1325563"/>
          </a:xfrm>
        </p:spPr>
        <p:txBody>
          <a:bodyPr/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4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MUDANÇA SOCIAL / COMPORTAMENTAL NA ERA DA ECONOMIA DIGITAL</a:t>
            </a:r>
            <a:endParaRPr lang="pt-BR" dirty="0"/>
          </a:p>
        </p:txBody>
      </p:sp>
      <p:sp>
        <p:nvSpPr>
          <p:cNvPr id="4" name="Google Shape;171;p9">
            <a:extLst>
              <a:ext uri="{FF2B5EF4-FFF2-40B4-BE49-F238E27FC236}">
                <a16:creationId xmlns:a16="http://schemas.microsoft.com/office/drawing/2014/main" id="{2BB504C5-65D9-F22E-9A5E-D7E6B09D24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7566" y="2123799"/>
            <a:ext cx="11579086" cy="4535418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energéticas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infraestrutura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suporte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a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digital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Acúmulo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lixo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eletrônico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Aceleração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consumo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mercadorias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excesso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embalagens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Drones: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Circulação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dinheiro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pulverizado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olhar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micro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Moedas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digitais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elevado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energético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fazendas de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mineração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excluídos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digitais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tributação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vulnerabilidade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426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6700837" y="2976562"/>
            <a:ext cx="296862" cy="14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636712" y="2686050"/>
            <a:ext cx="6173787" cy="303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6509" y="1762365"/>
            <a:ext cx="2820134" cy="4401696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</a:effectLst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3235" y="1504277"/>
            <a:ext cx="3043274" cy="4401696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  <a:reflection stA="50000" endA="300" endPos="55500" dist="101600" dir="5400000" sy="-100000" algn="bl" rotWithShape="0"/>
          </a:effectLst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82" y="1260455"/>
            <a:ext cx="2857053" cy="4344531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</a:effectLst>
        </p:spPr>
      </p:pic>
      <p:sp>
        <p:nvSpPr>
          <p:cNvPr id="113" name="Google Shape;113;p2"/>
          <p:cNvSpPr txBox="1"/>
          <p:nvPr/>
        </p:nvSpPr>
        <p:spPr>
          <a:xfrm>
            <a:off x="344487" y="293687"/>
            <a:ext cx="11617325" cy="585787"/>
          </a:xfrm>
          <a:prstGeom prst="rect">
            <a:avLst/>
          </a:prstGeom>
          <a:gradFill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 scaled="0"/>
          </a:gradFill>
          <a:ln w="9525" cap="flat" cmpd="sng">
            <a:solidFill>
              <a:srgbClr val="5B9B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200"/>
              <a:buFont typeface="Century Gothic"/>
              <a:buNone/>
            </a:pPr>
            <a:r>
              <a:rPr lang="en-US" sz="3200" b="1" i="0" u="none">
                <a:solidFill>
                  <a:srgbClr val="20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PRODUÇÃO DO GRUPO DE TRIBUTAÇÃO AMBIENTAL - UFC </a:t>
            </a:r>
            <a:endParaRPr/>
          </a:p>
        </p:txBody>
      </p:sp>
      <p:pic>
        <p:nvPicPr>
          <p:cNvPr id="114" name="Google Shape;114;p2" descr="Arte de capa: @themandesig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35316" y="1928344"/>
            <a:ext cx="2925912" cy="4549126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49299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6361" y="1349142"/>
            <a:ext cx="3491406" cy="5048079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</a:effectLst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0975" y="0"/>
            <a:ext cx="9217025" cy="1138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2627" y="1379744"/>
            <a:ext cx="3589778" cy="5101837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</a:effectLst>
        </p:spPr>
      </p:pic>
      <p:sp>
        <p:nvSpPr>
          <p:cNvPr id="122" name="Google Shape;122;p3"/>
          <p:cNvSpPr txBox="1"/>
          <p:nvPr/>
        </p:nvSpPr>
        <p:spPr>
          <a:xfrm>
            <a:off x="9118157" y="2950844"/>
            <a:ext cx="2908300" cy="922337"/>
          </a:xfrm>
          <a:prstGeom prst="rect">
            <a:avLst/>
          </a:prstGeom>
          <a:gradFill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0"/>
          </a:gradFill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Versão</a:t>
            </a:r>
            <a:r>
              <a:rPr lang="en-US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online </a:t>
            </a:r>
            <a:r>
              <a:rPr lang="en-US" sz="18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gratuita</a:t>
            </a:r>
            <a:r>
              <a:rPr lang="en-US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Disponível</a:t>
            </a:r>
            <a:r>
              <a:rPr lang="en-US"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&lt;editorafi.org/024reflexos&gt;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730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5BA3D-989F-57DF-39E0-1E92449A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9756"/>
            <a:ext cx="10515600" cy="1325563"/>
          </a:xfrm>
        </p:spPr>
        <p:txBody>
          <a:bodyPr/>
          <a:lstStyle/>
          <a:p>
            <a:pPr algn="ctr"/>
            <a:r>
              <a:rPr lang="pt-BR" u="sng" dirty="0"/>
              <a:t>AS MUDANÇAS DE COMPORTAMENTO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B62948C-3107-D801-28CC-92CA3C28C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119" y="1520687"/>
            <a:ext cx="5157787" cy="572432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3600" u="sng" dirty="0">
                <a:solidFill>
                  <a:srgbClr val="D0A482"/>
                </a:solidFill>
              </a:rPr>
              <a:t>1919</a:t>
            </a:r>
          </a:p>
        </p:txBody>
      </p:sp>
      <p:pic>
        <p:nvPicPr>
          <p:cNvPr id="4" name="Imagem 1">
            <a:extLst>
              <a:ext uri="{FF2B5EF4-FFF2-40B4-BE49-F238E27FC236}">
                <a16:creationId xmlns:a16="http://schemas.microsoft.com/office/drawing/2014/main" id="{99719F11-9EB8-C8D1-7A3B-1963A06A0B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15" y="2221082"/>
            <a:ext cx="5402455" cy="44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7F8A31E-BCE7-0196-3844-3872138C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sz="3600" u="sng" dirty="0">
                <a:solidFill>
                  <a:srgbClr val="D0A482"/>
                </a:solidFill>
              </a:rPr>
              <a:t>2022</a:t>
            </a:r>
          </a:p>
          <a:p>
            <a:endParaRPr lang="pt-BR" dirty="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AE4C707A-200A-9438-391D-2CB0188B4C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Espaço Reservado para Conteúdo 14">
            <a:extLst>
              <a:ext uri="{FF2B5EF4-FFF2-40B4-BE49-F238E27FC236}">
                <a16:creationId xmlns:a16="http://schemas.microsoft.com/office/drawing/2014/main" id="{9220D8E5-5FD1-07E6-2E0E-A91B4C51764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62" y="2221082"/>
            <a:ext cx="3184663" cy="4448508"/>
          </a:xfrm>
        </p:spPr>
      </p:pic>
    </p:spTree>
    <p:extLst>
      <p:ext uri="{BB962C8B-B14F-4D97-AF65-F5344CB8AC3E}">
        <p14:creationId xmlns:p14="http://schemas.microsoft.com/office/powerpoint/2010/main" val="115531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400050" y="171450"/>
            <a:ext cx="11415712" cy="1385887"/>
          </a:xfrm>
          <a:prstGeom prst="rect">
            <a:avLst/>
          </a:prstGeom>
          <a:gradFill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 scaled="0"/>
          </a:gradFill>
          <a:ln w="9525" cap="flat" cmpd="sng">
            <a:solidFill>
              <a:srgbClr val="70AD47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PREMISSAS DA TRIBUTAÇÃO AMBIENTAL</a:t>
            </a:r>
            <a:endParaRPr/>
          </a:p>
        </p:txBody>
      </p:sp>
      <p:sp>
        <p:nvSpPr>
          <p:cNvPr id="156" name="Google Shape;156;p11"/>
          <p:cNvSpPr txBox="1"/>
          <p:nvPr/>
        </p:nvSpPr>
        <p:spPr>
          <a:xfrm>
            <a:off x="0" y="1854498"/>
            <a:ext cx="12192000" cy="5693826"/>
          </a:xfrm>
          <a:prstGeom prst="rect">
            <a:avLst/>
          </a:prstGeom>
          <a:gradFill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 scaled="0"/>
          </a:gradFill>
          <a:ln w="9525" cap="flat" cmpd="sng">
            <a:solidFill>
              <a:srgbClr val="5B9B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AQUECIMENTO GLOBAL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atual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desafio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humanidade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REFLEXOS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segurança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estabilidade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Planeta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conceito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SAÚDE PLANETÁRIA</a:t>
            </a:r>
            <a:endParaRPr b="1" dirty="0"/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REFUTAÇÃO DO NEGACIONISMO CLIMÁTICO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negação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aquecimento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global e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nega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o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homem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tenha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influência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neste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fenômeno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busca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EFETIVIDADE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instrumentos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fiscais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prol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defesa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ambiental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Adoção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CRITÉRIO AMBIENTAL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critério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global para o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redirecionamento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Sistema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Tributário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Nacional.</a:t>
            </a:r>
            <a:endParaRPr dirty="0"/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INSTRUMENTOS FISCAIS AUXILIARES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transição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a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economia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verde</a:t>
            </a: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EXTRAFISCALIDADE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– Economia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comportamental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TRIBUTAÇÃO DO CARBONO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(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Poluição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)</a:t>
            </a:r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ADEQUAÇÃO AO CONTEXTO INTERNACIONAL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70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1338</Words>
  <Application>Microsoft Office PowerPoint</Application>
  <PresentationFormat>Widescreen</PresentationFormat>
  <Paragraphs>101</Paragraphs>
  <Slides>20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Cambria</vt:lpstr>
      <vt:lpstr>Century Gothic</vt:lpstr>
      <vt:lpstr>Times New Roman</vt:lpstr>
      <vt:lpstr>Tema do Office</vt:lpstr>
      <vt:lpstr>TRIBUTAÇÃO E SUSTENTABILIDADE </vt:lpstr>
      <vt:lpstr>“O PARADOXO DA INTERDISPLINARIEDADE” </vt:lpstr>
      <vt:lpstr>TRIBUTAÇÃO AMBIENTAL: NOVAS REFLEXÕES</vt:lpstr>
      <vt:lpstr>Apresentação do PowerPoint</vt:lpstr>
      <vt:lpstr>MUDANÇA SOCIAL / COMPORTAMENTAL NA ERA DA ECONOMIA DIGITAL</vt:lpstr>
      <vt:lpstr>Apresentação do PowerPoint</vt:lpstr>
      <vt:lpstr>Apresentação do PowerPoint</vt:lpstr>
      <vt:lpstr>AS MUDANÇAS DE COMPORTAMENTO</vt:lpstr>
      <vt:lpstr>PREMISSAS DA TRIBUTAÇÃO AMBIENTAL</vt:lpstr>
      <vt:lpstr>CONSEQUÊNCIAS NO ATRASO DA REGULAMENTAÇÃO DOS CRÉDITOS DE CARBONO</vt:lpstr>
      <vt:lpstr>LEI n. 12.187\2009</vt:lpstr>
      <vt:lpstr>LEI n. 12.187\2009</vt:lpstr>
      <vt:lpstr>LEI n. 12.187\2009</vt:lpstr>
      <vt:lpstr>DECRETO Nº 11.075, DE 19 DE MAIO DE 2022 </vt:lpstr>
      <vt:lpstr>NATUREZA JURÍDICA: ATIVO FINANCEIRO</vt:lpstr>
      <vt:lpstr>DESPESAS COM AQUISIÇÃO DE CRÉDITOS DE CARBONO - IRPJ</vt:lpstr>
      <vt:lpstr>LEI n. 13.576\2017 (RENOVABIO)</vt:lpstr>
      <vt:lpstr>LEI n. 13.576\2017 (RENOVABIO)</vt:lpstr>
      <vt:lpstr>CONSEQUÊNCIAS PARA O PIS\COFINS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12</cp:revision>
  <dcterms:created xsi:type="dcterms:W3CDTF">2022-11-18T18:20:41Z</dcterms:created>
  <dcterms:modified xsi:type="dcterms:W3CDTF">2022-12-08T17:30:20Z</dcterms:modified>
</cp:coreProperties>
</file>