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6" r:id="rId4"/>
    <p:sldId id="267" r:id="rId5"/>
    <p:sldId id="269" r:id="rId6"/>
    <p:sldId id="268" r:id="rId7"/>
    <p:sldId id="257" r:id="rId8"/>
    <p:sldId id="262" r:id="rId9"/>
    <p:sldId id="263" r:id="rId10"/>
    <p:sldId id="264" r:id="rId11"/>
    <p:sldId id="265" r:id="rId12"/>
    <p:sldId id="260" r:id="rId13"/>
    <p:sldId id="274" r:id="rId14"/>
    <p:sldId id="285" r:id="rId15"/>
    <p:sldId id="271" r:id="rId16"/>
    <p:sldId id="272" r:id="rId17"/>
    <p:sldId id="273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7" r:id="rId26"/>
    <p:sldId id="258" r:id="rId27"/>
    <p:sldId id="282" r:id="rId28"/>
    <p:sldId id="283" r:id="rId29"/>
    <p:sldId id="286" r:id="rId30"/>
    <p:sldId id="288" r:id="rId31"/>
    <p:sldId id="284" r:id="rId32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2342"/>
    <a:srgbClr val="0B233F"/>
    <a:srgbClr val="D0A4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51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6CB5E9E-5012-0EE1-2798-4673F9DFB3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solidFill>
            <a:schemeClr val="bg1">
              <a:alpha val="47000"/>
            </a:schemeClr>
          </a:solidFill>
        </p:spPr>
        <p:txBody>
          <a:bodyPr anchor="b"/>
          <a:lstStyle>
            <a:lvl1pPr algn="ctr">
              <a:defRPr sz="6000">
                <a:solidFill>
                  <a:srgbClr val="0C2342"/>
                </a:solidFill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1633A5C-2ED7-F24E-B940-CDE0C455A4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solidFill>
            <a:schemeClr val="bg1">
              <a:alpha val="49000"/>
            </a:schemeClr>
          </a:solidFill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dirty="0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1CA8E0A-BBBE-ED7D-2ABA-D3E5EF1248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3086A-F014-46A4-8149-43AF3A34B26F}" type="datetimeFigureOut">
              <a:rPr lang="pt-BR" smtClean="0"/>
              <a:t>07/12/2022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892F5CA-113D-7460-F203-A165BB2822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AD67A33-DD1A-7DFD-A633-733E634A9C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DC0EC-6908-4C41-9A73-E4F37BF7A86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473862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EAAA2B-5609-DC53-3642-B0E14B058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8FB11D44-EF41-D28E-3F68-F0F062CF10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4AB3CD6-B193-ACC4-17DD-1A836E977A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3086A-F014-46A4-8149-43AF3A34B26F}" type="datetimeFigureOut">
              <a:rPr lang="pt-BR" smtClean="0"/>
              <a:t>07/12/2022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6E77051-19EF-ED79-A8AE-6075669495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B7F2141-BDED-10B7-640B-022DDE8D4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DC0EC-6908-4C41-9A73-E4F37BF7A86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194498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EE3A0E7A-4631-D669-596D-C05B419AC96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6C8EE6E0-92FB-E524-2C7D-10DAB64A54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CC3E123-2EC7-60C3-4A73-A24549BB1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3086A-F014-46A4-8149-43AF3A34B26F}" type="datetimeFigureOut">
              <a:rPr lang="pt-BR" smtClean="0"/>
              <a:t>07/12/2022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FC4B891-71B0-29EA-8FEA-D3EE7FE88A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472E7FC-E601-9455-8A09-9325FF285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DC0EC-6908-4C41-9A73-E4F37BF7A86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713259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08699C6-6167-B96D-F3D1-E2D9F5DC8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1325563"/>
          </a:xfrm>
        </p:spPr>
        <p:txBody>
          <a:bodyPr/>
          <a:lstStyle>
            <a:lvl1pPr>
              <a:defRPr>
                <a:solidFill>
                  <a:srgbClr val="0B233F"/>
                </a:solidFill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F551148-3B9E-2584-F9B3-135A7F3D5FF7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chemeClr val="bg1">
              <a:alpha val="7000"/>
            </a:schemeClr>
          </a:solidFill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F95C0E7-FF09-72EB-4332-D1E0696D10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3086A-F014-46A4-8149-43AF3A34B26F}" type="datetimeFigureOut">
              <a:rPr lang="pt-BR" smtClean="0"/>
              <a:t>07/12/2022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A2A6B57-AA43-4631-95E9-FB032EF43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5F32F89-74CA-CE09-5F5E-6CB29B300C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DC0EC-6908-4C41-9A73-E4F37BF7A86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12021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5C8F116-B2BC-A486-0906-778006F790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solidFill>
                  <a:srgbClr val="0C2342"/>
                </a:solidFill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1A2DE913-D2E5-F52F-845B-95FC8513B6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solidFill>
            <a:schemeClr val="bg1">
              <a:alpha val="18000"/>
            </a:schemeClr>
          </a:solidFill>
        </p:spPr>
        <p:txBody>
          <a:bodyPr/>
          <a:lstStyle>
            <a:lvl1pPr marL="0" indent="0">
              <a:buNone/>
              <a:defRPr sz="2400">
                <a:solidFill>
                  <a:srgbClr val="0C234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C284E4B-2476-CE2C-5D5B-52770AB75B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3086A-F014-46A4-8149-43AF3A34B26F}" type="datetimeFigureOut">
              <a:rPr lang="pt-BR" smtClean="0"/>
              <a:t>07/12/2022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FE8FECE-A252-D22F-B9AB-2CE7F04545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8C55A3C-28BE-F91F-5D4F-9EF769A455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DC0EC-6908-4C41-9A73-E4F37BF7A86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984306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698283A-799D-3223-274E-990E93374A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1325563"/>
          </a:xfrm>
        </p:spPr>
        <p:txBody>
          <a:bodyPr/>
          <a:lstStyle>
            <a:lvl1pPr>
              <a:defRPr>
                <a:solidFill>
                  <a:srgbClr val="0C2342"/>
                </a:solidFill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EFEF5CC-E4D5-A79A-3435-837AEE2B38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E1B75CC1-321C-46F2-D1B8-2F31DD1EF6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588104CB-EEFA-FB6F-1D8F-63FF2F93DF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3086A-F014-46A4-8149-43AF3A34B26F}" type="datetimeFigureOut">
              <a:rPr lang="pt-BR" smtClean="0"/>
              <a:t>07/12/2022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0F150189-76E6-804A-A58D-17C3A5F4E6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D242C353-D14E-B424-AD59-919347BD56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DC0EC-6908-4C41-9A73-E4F37BF7A86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829486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28E56F9-70ED-764B-A60E-7CD502AF5E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088" y="661377"/>
            <a:ext cx="10515600" cy="1325563"/>
          </a:xfrm>
        </p:spPr>
        <p:txBody>
          <a:bodyPr/>
          <a:lstStyle/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7001727-529D-7DD8-EF63-1CBF92949A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8E869AC5-8F8A-5BE4-459E-CD26B47A28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AD0BBFE8-D50B-F5E5-380F-26FA4FEC834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C30F9F57-9CB9-3ED1-75ED-05B2327C488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C8E6E5DF-B7CA-BB69-409D-3F9962E79D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3086A-F014-46A4-8149-43AF3A34B26F}" type="datetimeFigureOut">
              <a:rPr lang="pt-BR" smtClean="0"/>
              <a:t>07/12/2022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C0AE13A9-0CBA-EB1C-C4D3-BD14ECD319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F5FE3474-0686-8F78-335B-E66B545320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DC0EC-6908-4C41-9A73-E4F37BF7A86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230025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3118340-868C-2C34-0C49-BF0993DDED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D9CFE7F4-8F6C-7C93-EA5D-65700B57F0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3086A-F014-46A4-8149-43AF3A34B26F}" type="datetimeFigureOut">
              <a:rPr lang="pt-BR" smtClean="0"/>
              <a:t>07/12/2022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FF3D936A-693B-5491-0B53-45ACE1DF9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83A97424-DA7A-57F0-439E-D66424AD5C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DC0EC-6908-4C41-9A73-E4F37BF7A86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437163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3D399CD9-0248-BD48-19E3-DBFD5B923F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3086A-F014-46A4-8149-43AF3A34B26F}" type="datetimeFigureOut">
              <a:rPr lang="pt-BR" smtClean="0"/>
              <a:t>07/12/2022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56D5284F-E431-EC75-38EA-6E90314A5A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1D9E294A-FF84-7728-64A4-82287D146B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DC0EC-6908-4C41-9A73-E4F37BF7A86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532418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B5F9F54-0B1E-07C2-42C6-0A796A2022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9FD64FB-F5EF-7FBF-2DD0-AEBEB8D61E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57D8ED09-AA1E-267C-629B-5653A44887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88D459DF-CF82-39F2-9F2C-10B19463CF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3086A-F014-46A4-8149-43AF3A34B26F}" type="datetimeFigureOut">
              <a:rPr lang="pt-BR" smtClean="0"/>
              <a:t>07/12/2022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40C91952-D97B-6D3C-6F0D-CE7DB9B371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EF90E08B-F15B-8D83-1BA8-D0AB35A7D5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DC0EC-6908-4C41-9A73-E4F37BF7A86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790050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9CE4DD7-F45D-0CCC-9C1A-2B5BB6C5BC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9246B81C-79D7-92D4-8BFD-91811F9D767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1524B409-3477-CDFF-0D71-CC6CD74817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521D01DA-BCB4-0F14-8F03-9CECA7EC41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3086A-F014-46A4-8149-43AF3A34B26F}" type="datetimeFigureOut">
              <a:rPr lang="pt-BR" smtClean="0"/>
              <a:t>07/12/2022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350989F1-9D25-73D7-28CC-34B35F9AF8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DA3EF11E-E18C-0021-4BFD-5C66863D6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DC0EC-6908-4C41-9A73-E4F37BF7A86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247939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945E10AE-DE31-7BFB-3D98-6E0E01A104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69F0DD0-A071-F5B8-70EA-4D5B0039F3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solidFill>
            <a:schemeClr val="bg1">
              <a:alpha val="54000"/>
            </a:schemeClr>
          </a:solidFill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60B94AE-054E-E6E3-B08D-3C524D9E7B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43086A-F014-46A4-8149-43AF3A34B26F}" type="datetimeFigureOut">
              <a:rPr lang="pt-BR" smtClean="0"/>
              <a:t>07/12/2022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D42742E-872B-CD29-F097-B8FB9626B3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742C15F-A720-A04D-F684-267B334B6F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9DC0EC-6908-4C41-9A73-E4F37BF7A86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107091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C234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432CE946-027A-C608-966E-4102197DA2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1832" y="1307592"/>
            <a:ext cx="10246867" cy="4890009"/>
          </a:xfrm>
          <a:noFill/>
        </p:spPr>
        <p:txBody>
          <a:bodyPr>
            <a:normAutofit fontScale="70000" lnSpcReduction="2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pt-BR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43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Competência concorrente no direito tributário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43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 a jurisprudência recente do STF</a:t>
            </a:r>
            <a:endParaRPr lang="pt-BR" sz="4300" b="1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br>
              <a:rPr lang="pt-BR" sz="26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pt-BR" sz="26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pt-BR" sz="2900" dirty="0">
                <a:solidFill>
                  <a:srgbClr val="002060"/>
                </a:solidFill>
              </a:rPr>
            </a:br>
            <a:r>
              <a:rPr lang="pt-BR" sz="3400" b="1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Frederico Seabra de Moura </a:t>
            </a:r>
            <a:endParaRPr lang="pt-BR" sz="34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30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Mestre </a:t>
            </a:r>
            <a:r>
              <a:rPr lang="pt-BR" sz="3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em Direito Tributário - </a:t>
            </a:r>
            <a:r>
              <a:rPr lang="pt-BR" sz="30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PUC/SP, Advogado, Coordenador IBET Natal (RN) e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3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Membro Consultor da Comissão Especial de Direito Tributário do Conselho Federal da OAB</a:t>
            </a:r>
            <a:endParaRPr lang="pt-BR" sz="30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br>
              <a:rPr lang="pt-BR" sz="24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pt-BR" sz="18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pt-BR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pt-BR" sz="1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9046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">
            <a:extLst>
              <a:ext uri="{FF2B5EF4-FFF2-40B4-BE49-F238E27FC236}">
                <a16:creationId xmlns:a16="http://schemas.microsoft.com/office/drawing/2014/main" id="{5A56D4ED-9E01-AC74-00C7-A69D72BE2A4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45010" y="703461"/>
            <a:ext cx="8643938" cy="1348383"/>
          </a:xfrm>
        </p:spPr>
        <p:txBody>
          <a:bodyPr/>
          <a:lstStyle/>
          <a:p>
            <a:pPr eaLnBrk="1" hangingPunct="1"/>
            <a:r>
              <a:rPr lang="en-US" altLang="pt-BR"/>
              <a:t>FUNÇÃO PRIMÁRIA</a:t>
            </a:r>
          </a:p>
        </p:txBody>
      </p:sp>
      <p:sp>
        <p:nvSpPr>
          <p:cNvPr id="38914" name="Rectangle 2">
            <a:extLst>
              <a:ext uri="{FF2B5EF4-FFF2-40B4-BE49-F238E27FC236}">
                <a16:creationId xmlns:a16="http://schemas.microsoft.com/office/drawing/2014/main" id="{C8EB8267-1F25-9ACB-9EB9-8FE222F1F943}"/>
              </a:ext>
            </a:extLst>
          </p:cNvPr>
          <p:cNvSpPr>
            <a:spLocks/>
          </p:cNvSpPr>
          <p:nvPr/>
        </p:nvSpPr>
        <p:spPr bwMode="auto">
          <a:xfrm>
            <a:off x="2065363" y="1764110"/>
            <a:ext cx="3835217" cy="454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eaLnBrk="0" hangingPunct="0">
              <a:defRPr sz="4200">
                <a:solidFill>
                  <a:srgbClr val="414141"/>
                </a:solidFill>
                <a:latin typeface="Gill Sans Light" panose="020B0302020104020203" pitchFamily="34" charset="-79"/>
                <a:ea typeface="ヒラギノ角ゴ ProN W3" panose="020B0300000000000000" pitchFamily="34" charset="-128"/>
                <a:sym typeface="Gill Sans Light" panose="020B0302020104020203" pitchFamily="34" charset="-79"/>
              </a:defRPr>
            </a:lvl1pPr>
            <a:lvl2pPr marL="742950" indent="-285750" eaLnBrk="0" hangingPunct="0">
              <a:defRPr sz="4200">
                <a:solidFill>
                  <a:srgbClr val="414141"/>
                </a:solidFill>
                <a:latin typeface="Gill Sans Light" panose="020B0302020104020203" pitchFamily="34" charset="-79"/>
                <a:ea typeface="ヒラギノ角ゴ ProN W3" panose="020B0300000000000000" pitchFamily="34" charset="-128"/>
                <a:sym typeface="Gill Sans Light" panose="020B0302020104020203" pitchFamily="34" charset="-79"/>
              </a:defRPr>
            </a:lvl2pPr>
            <a:lvl3pPr marL="1143000" indent="-228600" eaLnBrk="0" hangingPunct="0">
              <a:defRPr sz="4200">
                <a:solidFill>
                  <a:srgbClr val="414141"/>
                </a:solidFill>
                <a:latin typeface="Gill Sans Light" panose="020B0302020104020203" pitchFamily="34" charset="-79"/>
                <a:ea typeface="ヒラギノ角ゴ ProN W3" panose="020B0300000000000000" pitchFamily="34" charset="-128"/>
                <a:sym typeface="Gill Sans Light" panose="020B0302020104020203" pitchFamily="34" charset="-79"/>
              </a:defRPr>
            </a:lvl3pPr>
            <a:lvl4pPr marL="1600200" indent="-228600" eaLnBrk="0" hangingPunct="0">
              <a:defRPr sz="4200">
                <a:solidFill>
                  <a:srgbClr val="414141"/>
                </a:solidFill>
                <a:latin typeface="Gill Sans Light" panose="020B0302020104020203" pitchFamily="34" charset="-79"/>
                <a:ea typeface="ヒラギノ角ゴ ProN W3" panose="020B0300000000000000" pitchFamily="34" charset="-128"/>
                <a:sym typeface="Gill Sans Light" panose="020B0302020104020203" pitchFamily="34" charset="-79"/>
              </a:defRPr>
            </a:lvl4pPr>
            <a:lvl5pPr marL="2057400" indent="-228600" eaLnBrk="0" hangingPunct="0">
              <a:defRPr sz="4200">
                <a:solidFill>
                  <a:srgbClr val="414141"/>
                </a:solidFill>
                <a:latin typeface="Gill Sans Light" panose="020B0302020104020203" pitchFamily="34" charset="-79"/>
                <a:ea typeface="ヒラギノ角ゴ ProN W3" panose="020B0300000000000000" pitchFamily="34" charset="-128"/>
                <a:sym typeface="Gill Sans Light" panose="020B0302020104020203" pitchFamily="34" charset="-79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414141"/>
                </a:solidFill>
                <a:latin typeface="Gill Sans Light" panose="020B0302020104020203" pitchFamily="34" charset="-79"/>
                <a:ea typeface="ヒラギノ角ゴ ProN W3" panose="020B0300000000000000" pitchFamily="34" charset="-128"/>
                <a:sym typeface="Gill Sans Light" panose="020B0302020104020203" pitchFamily="34" charset="-79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414141"/>
                </a:solidFill>
                <a:latin typeface="Gill Sans Light" panose="020B0302020104020203" pitchFamily="34" charset="-79"/>
                <a:ea typeface="ヒラギノ角ゴ ProN W3" panose="020B0300000000000000" pitchFamily="34" charset="-128"/>
                <a:sym typeface="Gill Sans Light" panose="020B0302020104020203" pitchFamily="34" charset="-79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414141"/>
                </a:solidFill>
                <a:latin typeface="Gill Sans Light" panose="020B0302020104020203" pitchFamily="34" charset="-79"/>
                <a:ea typeface="ヒラギノ角ゴ ProN W3" panose="020B0300000000000000" pitchFamily="34" charset="-128"/>
                <a:sym typeface="Gill Sans Light" panose="020B0302020104020203" pitchFamily="34" charset="-79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414141"/>
                </a:solidFill>
                <a:latin typeface="Gill Sans Light" panose="020B0302020104020203" pitchFamily="34" charset="-79"/>
                <a:ea typeface="ヒラギノ角ゴ ProN W3" panose="020B0300000000000000" pitchFamily="34" charset="-128"/>
                <a:sym typeface="Gill Sans Light" panose="020B0302020104020203" pitchFamily="34" charset="-79"/>
              </a:defRPr>
            </a:lvl9pPr>
          </a:lstStyle>
          <a:p>
            <a:pPr algn="l" eaLnBrk="1" hangingPunct="1"/>
            <a:r>
              <a:rPr lang="en-US" altLang="pt-BR" sz="2953" b="1" dirty="0" err="1">
                <a:solidFill>
                  <a:schemeClr val="tx1"/>
                </a:solidFill>
                <a:latin typeface="Gill Sans" panose="020B0502020104020203" pitchFamily="34" charset="-79"/>
                <a:cs typeface="Gill Sans" panose="020B0502020104020203" pitchFamily="34" charset="-79"/>
                <a:sym typeface="Gill Sans" panose="020B0502020104020203" pitchFamily="34" charset="-79"/>
              </a:rPr>
              <a:t>Função</a:t>
            </a:r>
            <a:r>
              <a:rPr lang="en-US" altLang="pt-BR" sz="2953" b="1" dirty="0">
                <a:solidFill>
                  <a:schemeClr val="tx1"/>
                </a:solidFill>
                <a:latin typeface="Gill Sans" panose="020B0502020104020203" pitchFamily="34" charset="-79"/>
                <a:cs typeface="Gill Sans" panose="020B0502020104020203" pitchFamily="34" charset="-79"/>
                <a:sym typeface="Gill Sans" panose="020B0502020104020203" pitchFamily="34" charset="-79"/>
              </a:rPr>
              <a:t> </a:t>
            </a:r>
            <a:r>
              <a:rPr lang="en-US" altLang="pt-BR" sz="2953" b="1" dirty="0" err="1">
                <a:solidFill>
                  <a:schemeClr val="tx1"/>
                </a:solidFill>
                <a:latin typeface="Gill Sans" panose="020B0502020104020203" pitchFamily="34" charset="-79"/>
                <a:cs typeface="Gill Sans" panose="020B0502020104020203" pitchFamily="34" charset="-79"/>
                <a:sym typeface="Gill Sans" panose="020B0502020104020203" pitchFamily="34" charset="-79"/>
              </a:rPr>
              <a:t>harmonizadora</a:t>
            </a:r>
            <a:endParaRPr lang="en-US" altLang="pt-BR" sz="2953" b="1" dirty="0">
              <a:solidFill>
                <a:schemeClr val="tx1"/>
              </a:solidFill>
              <a:latin typeface="Gill Sans" panose="020B0502020104020203" pitchFamily="34" charset="-79"/>
              <a:cs typeface="Gill Sans" panose="020B0502020104020203" pitchFamily="34" charset="-79"/>
              <a:sym typeface="Gill Sans" panose="020B0502020104020203" pitchFamily="34" charset="-79"/>
            </a:endParaRPr>
          </a:p>
        </p:txBody>
      </p:sp>
      <p:sp>
        <p:nvSpPr>
          <p:cNvPr id="38915" name="Rectangle 3">
            <a:extLst>
              <a:ext uri="{FF2B5EF4-FFF2-40B4-BE49-F238E27FC236}">
                <a16:creationId xmlns:a16="http://schemas.microsoft.com/office/drawing/2014/main" id="{3AB9E464-48F7-D10C-360B-ADB4FDF513E7}"/>
              </a:ext>
            </a:extLst>
          </p:cNvPr>
          <p:cNvSpPr>
            <a:spLocks/>
          </p:cNvSpPr>
          <p:nvPr/>
        </p:nvSpPr>
        <p:spPr bwMode="auto">
          <a:xfrm>
            <a:off x="2068711" y="3679528"/>
            <a:ext cx="3420808" cy="454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eaLnBrk="0" hangingPunct="0">
              <a:defRPr sz="4200">
                <a:solidFill>
                  <a:srgbClr val="414141"/>
                </a:solidFill>
                <a:latin typeface="Gill Sans Light" panose="020B0302020104020203" pitchFamily="34" charset="-79"/>
                <a:ea typeface="ヒラギノ角ゴ ProN W3" panose="020B0300000000000000" pitchFamily="34" charset="-128"/>
                <a:sym typeface="Gill Sans Light" panose="020B0302020104020203" pitchFamily="34" charset="-79"/>
              </a:defRPr>
            </a:lvl1pPr>
            <a:lvl2pPr marL="742950" indent="-285750" eaLnBrk="0" hangingPunct="0">
              <a:defRPr sz="4200">
                <a:solidFill>
                  <a:srgbClr val="414141"/>
                </a:solidFill>
                <a:latin typeface="Gill Sans Light" panose="020B0302020104020203" pitchFamily="34" charset="-79"/>
                <a:ea typeface="ヒラギノ角ゴ ProN W3" panose="020B0300000000000000" pitchFamily="34" charset="-128"/>
                <a:sym typeface="Gill Sans Light" panose="020B0302020104020203" pitchFamily="34" charset="-79"/>
              </a:defRPr>
            </a:lvl2pPr>
            <a:lvl3pPr marL="1143000" indent="-228600" eaLnBrk="0" hangingPunct="0">
              <a:defRPr sz="4200">
                <a:solidFill>
                  <a:srgbClr val="414141"/>
                </a:solidFill>
                <a:latin typeface="Gill Sans Light" panose="020B0302020104020203" pitchFamily="34" charset="-79"/>
                <a:ea typeface="ヒラギノ角ゴ ProN W3" panose="020B0300000000000000" pitchFamily="34" charset="-128"/>
                <a:sym typeface="Gill Sans Light" panose="020B0302020104020203" pitchFamily="34" charset="-79"/>
              </a:defRPr>
            </a:lvl3pPr>
            <a:lvl4pPr marL="1600200" indent="-228600" eaLnBrk="0" hangingPunct="0">
              <a:defRPr sz="4200">
                <a:solidFill>
                  <a:srgbClr val="414141"/>
                </a:solidFill>
                <a:latin typeface="Gill Sans Light" panose="020B0302020104020203" pitchFamily="34" charset="-79"/>
                <a:ea typeface="ヒラギノ角ゴ ProN W3" panose="020B0300000000000000" pitchFamily="34" charset="-128"/>
                <a:sym typeface="Gill Sans Light" panose="020B0302020104020203" pitchFamily="34" charset="-79"/>
              </a:defRPr>
            </a:lvl4pPr>
            <a:lvl5pPr marL="2057400" indent="-228600" eaLnBrk="0" hangingPunct="0">
              <a:defRPr sz="4200">
                <a:solidFill>
                  <a:srgbClr val="414141"/>
                </a:solidFill>
                <a:latin typeface="Gill Sans Light" panose="020B0302020104020203" pitchFamily="34" charset="-79"/>
                <a:ea typeface="ヒラギノ角ゴ ProN W3" panose="020B0300000000000000" pitchFamily="34" charset="-128"/>
                <a:sym typeface="Gill Sans Light" panose="020B0302020104020203" pitchFamily="34" charset="-79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414141"/>
                </a:solidFill>
                <a:latin typeface="Gill Sans Light" panose="020B0302020104020203" pitchFamily="34" charset="-79"/>
                <a:ea typeface="ヒラギノ角ゴ ProN W3" panose="020B0300000000000000" pitchFamily="34" charset="-128"/>
                <a:sym typeface="Gill Sans Light" panose="020B0302020104020203" pitchFamily="34" charset="-79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414141"/>
                </a:solidFill>
                <a:latin typeface="Gill Sans Light" panose="020B0302020104020203" pitchFamily="34" charset="-79"/>
                <a:ea typeface="ヒラギノ角ゴ ProN W3" panose="020B0300000000000000" pitchFamily="34" charset="-128"/>
                <a:sym typeface="Gill Sans Light" panose="020B0302020104020203" pitchFamily="34" charset="-79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414141"/>
                </a:solidFill>
                <a:latin typeface="Gill Sans Light" panose="020B0302020104020203" pitchFamily="34" charset="-79"/>
                <a:ea typeface="ヒラギノ角ゴ ProN W3" panose="020B0300000000000000" pitchFamily="34" charset="-128"/>
                <a:sym typeface="Gill Sans Light" panose="020B0302020104020203" pitchFamily="34" charset="-79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414141"/>
                </a:solidFill>
                <a:latin typeface="Gill Sans Light" panose="020B0302020104020203" pitchFamily="34" charset="-79"/>
                <a:ea typeface="ヒラギノ角ゴ ProN W3" panose="020B0300000000000000" pitchFamily="34" charset="-128"/>
                <a:sym typeface="Gill Sans Light" panose="020B0302020104020203" pitchFamily="34" charset="-79"/>
              </a:defRPr>
            </a:lvl9pPr>
          </a:lstStyle>
          <a:p>
            <a:pPr algn="l" eaLnBrk="1" hangingPunct="1"/>
            <a:r>
              <a:rPr lang="en-US" altLang="pt-BR" sz="2953" b="1">
                <a:solidFill>
                  <a:schemeClr val="tx1"/>
                </a:solidFill>
                <a:latin typeface="Gill Sans" panose="020B0502020104020203" pitchFamily="34" charset="-79"/>
                <a:cs typeface="Gill Sans" panose="020B0502020104020203" pitchFamily="34" charset="-79"/>
                <a:sym typeface="Gill Sans" panose="020B0502020104020203" pitchFamily="34" charset="-79"/>
              </a:rPr>
              <a:t>Função delimitadora</a:t>
            </a:r>
          </a:p>
        </p:txBody>
      </p:sp>
      <p:sp>
        <p:nvSpPr>
          <p:cNvPr id="38916" name="Rectangle 4">
            <a:extLst>
              <a:ext uri="{FF2B5EF4-FFF2-40B4-BE49-F238E27FC236}">
                <a16:creationId xmlns:a16="http://schemas.microsoft.com/office/drawing/2014/main" id="{2000F77B-0342-13F0-672D-89A483788A6E}"/>
              </a:ext>
            </a:extLst>
          </p:cNvPr>
          <p:cNvSpPr>
            <a:spLocks/>
          </p:cNvSpPr>
          <p:nvPr/>
        </p:nvSpPr>
        <p:spPr bwMode="auto">
          <a:xfrm>
            <a:off x="3674939" y="2331643"/>
            <a:ext cx="5568832" cy="908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eaLnBrk="0" hangingPunct="0">
              <a:defRPr sz="4200">
                <a:solidFill>
                  <a:srgbClr val="414141"/>
                </a:solidFill>
                <a:latin typeface="Gill Sans Light" panose="020B0302020104020203" pitchFamily="34" charset="-79"/>
                <a:ea typeface="ヒラギノ角ゴ ProN W3" panose="020B0300000000000000" pitchFamily="34" charset="-128"/>
                <a:sym typeface="Gill Sans Light" panose="020B0302020104020203" pitchFamily="34" charset="-79"/>
              </a:defRPr>
            </a:lvl1pPr>
            <a:lvl2pPr marL="742950" indent="-285750" eaLnBrk="0" hangingPunct="0">
              <a:defRPr sz="4200">
                <a:solidFill>
                  <a:srgbClr val="414141"/>
                </a:solidFill>
                <a:latin typeface="Gill Sans Light" panose="020B0302020104020203" pitchFamily="34" charset="-79"/>
                <a:ea typeface="ヒラギノ角ゴ ProN W3" panose="020B0300000000000000" pitchFamily="34" charset="-128"/>
                <a:sym typeface="Gill Sans Light" panose="020B0302020104020203" pitchFamily="34" charset="-79"/>
              </a:defRPr>
            </a:lvl2pPr>
            <a:lvl3pPr marL="1143000" indent="-228600" eaLnBrk="0" hangingPunct="0">
              <a:defRPr sz="4200">
                <a:solidFill>
                  <a:srgbClr val="414141"/>
                </a:solidFill>
                <a:latin typeface="Gill Sans Light" panose="020B0302020104020203" pitchFamily="34" charset="-79"/>
                <a:ea typeface="ヒラギノ角ゴ ProN W3" panose="020B0300000000000000" pitchFamily="34" charset="-128"/>
                <a:sym typeface="Gill Sans Light" panose="020B0302020104020203" pitchFamily="34" charset="-79"/>
              </a:defRPr>
            </a:lvl3pPr>
            <a:lvl4pPr marL="1600200" indent="-228600" eaLnBrk="0" hangingPunct="0">
              <a:defRPr sz="4200">
                <a:solidFill>
                  <a:srgbClr val="414141"/>
                </a:solidFill>
                <a:latin typeface="Gill Sans Light" panose="020B0302020104020203" pitchFamily="34" charset="-79"/>
                <a:ea typeface="ヒラギノ角ゴ ProN W3" panose="020B0300000000000000" pitchFamily="34" charset="-128"/>
                <a:sym typeface="Gill Sans Light" panose="020B0302020104020203" pitchFamily="34" charset="-79"/>
              </a:defRPr>
            </a:lvl4pPr>
            <a:lvl5pPr marL="2057400" indent="-228600" eaLnBrk="0" hangingPunct="0">
              <a:defRPr sz="4200">
                <a:solidFill>
                  <a:srgbClr val="414141"/>
                </a:solidFill>
                <a:latin typeface="Gill Sans Light" panose="020B0302020104020203" pitchFamily="34" charset="-79"/>
                <a:ea typeface="ヒラギノ角ゴ ProN W3" panose="020B0300000000000000" pitchFamily="34" charset="-128"/>
                <a:sym typeface="Gill Sans Light" panose="020B0302020104020203" pitchFamily="34" charset="-79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414141"/>
                </a:solidFill>
                <a:latin typeface="Gill Sans Light" panose="020B0302020104020203" pitchFamily="34" charset="-79"/>
                <a:ea typeface="ヒラギノ角ゴ ProN W3" panose="020B0300000000000000" pitchFamily="34" charset="-128"/>
                <a:sym typeface="Gill Sans Light" panose="020B0302020104020203" pitchFamily="34" charset="-79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414141"/>
                </a:solidFill>
                <a:latin typeface="Gill Sans Light" panose="020B0302020104020203" pitchFamily="34" charset="-79"/>
                <a:ea typeface="ヒラギノ角ゴ ProN W3" panose="020B0300000000000000" pitchFamily="34" charset="-128"/>
                <a:sym typeface="Gill Sans Light" panose="020B0302020104020203" pitchFamily="34" charset="-79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414141"/>
                </a:solidFill>
                <a:latin typeface="Gill Sans Light" panose="020B0302020104020203" pitchFamily="34" charset="-79"/>
                <a:ea typeface="ヒラギノ角ゴ ProN W3" panose="020B0300000000000000" pitchFamily="34" charset="-128"/>
                <a:sym typeface="Gill Sans Light" panose="020B0302020104020203" pitchFamily="34" charset="-79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414141"/>
                </a:solidFill>
                <a:latin typeface="Gill Sans Light" panose="020B0302020104020203" pitchFamily="34" charset="-79"/>
                <a:ea typeface="ヒラギノ角ゴ ProN W3" panose="020B0300000000000000" pitchFamily="34" charset="-128"/>
                <a:sym typeface="Gill Sans Light" panose="020B0302020104020203" pitchFamily="34" charset="-79"/>
              </a:defRPr>
            </a:lvl9pPr>
          </a:lstStyle>
          <a:p>
            <a:pPr algn="l" eaLnBrk="1" hangingPunct="1"/>
            <a:r>
              <a:rPr lang="en-US" altLang="pt-BR" sz="2953">
                <a:solidFill>
                  <a:schemeClr val="tx1"/>
                </a:solidFill>
                <a:cs typeface="Gill Sans Light" panose="020B0302020104020203" pitchFamily="34" charset="-79"/>
              </a:rPr>
              <a:t>* NGDTs para Estados e Municípios</a:t>
            </a:r>
          </a:p>
          <a:p>
            <a:pPr algn="l" eaLnBrk="1" hangingPunct="1"/>
            <a:r>
              <a:rPr lang="en-US" altLang="pt-BR" sz="2953">
                <a:solidFill>
                  <a:schemeClr val="tx1"/>
                </a:solidFill>
                <a:cs typeface="Gill Sans Light" panose="020B0302020104020203" pitchFamily="34" charset="-79"/>
              </a:rPr>
              <a:t>* NGDTs da parte geral</a:t>
            </a:r>
          </a:p>
        </p:txBody>
      </p:sp>
      <p:sp>
        <p:nvSpPr>
          <p:cNvPr id="38917" name="Rectangle 5">
            <a:extLst>
              <a:ext uri="{FF2B5EF4-FFF2-40B4-BE49-F238E27FC236}">
                <a16:creationId xmlns:a16="http://schemas.microsoft.com/office/drawing/2014/main" id="{39D21EC8-9F13-6DA6-82EA-059A64E21A3C}"/>
              </a:ext>
            </a:extLst>
          </p:cNvPr>
          <p:cNvSpPr>
            <a:spLocks/>
          </p:cNvSpPr>
          <p:nvPr/>
        </p:nvSpPr>
        <p:spPr bwMode="auto">
          <a:xfrm>
            <a:off x="3667125" y="4255493"/>
            <a:ext cx="5254644" cy="454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eaLnBrk="0" hangingPunct="0">
              <a:defRPr sz="4200">
                <a:solidFill>
                  <a:srgbClr val="414141"/>
                </a:solidFill>
                <a:latin typeface="Gill Sans Light" panose="020B0302020104020203" pitchFamily="34" charset="-79"/>
                <a:ea typeface="ヒラギノ角ゴ ProN W3" panose="020B0300000000000000" pitchFamily="34" charset="-128"/>
                <a:sym typeface="Gill Sans Light" panose="020B0302020104020203" pitchFamily="34" charset="-79"/>
              </a:defRPr>
            </a:lvl1pPr>
            <a:lvl2pPr marL="742950" indent="-285750" eaLnBrk="0" hangingPunct="0">
              <a:defRPr sz="4200">
                <a:solidFill>
                  <a:srgbClr val="414141"/>
                </a:solidFill>
                <a:latin typeface="Gill Sans Light" panose="020B0302020104020203" pitchFamily="34" charset="-79"/>
                <a:ea typeface="ヒラギノ角ゴ ProN W3" panose="020B0300000000000000" pitchFamily="34" charset="-128"/>
                <a:sym typeface="Gill Sans Light" panose="020B0302020104020203" pitchFamily="34" charset="-79"/>
              </a:defRPr>
            </a:lvl2pPr>
            <a:lvl3pPr marL="1143000" indent="-228600" eaLnBrk="0" hangingPunct="0">
              <a:defRPr sz="4200">
                <a:solidFill>
                  <a:srgbClr val="414141"/>
                </a:solidFill>
                <a:latin typeface="Gill Sans Light" panose="020B0302020104020203" pitchFamily="34" charset="-79"/>
                <a:ea typeface="ヒラギノ角ゴ ProN W3" panose="020B0300000000000000" pitchFamily="34" charset="-128"/>
                <a:sym typeface="Gill Sans Light" panose="020B0302020104020203" pitchFamily="34" charset="-79"/>
              </a:defRPr>
            </a:lvl3pPr>
            <a:lvl4pPr marL="1600200" indent="-228600" eaLnBrk="0" hangingPunct="0">
              <a:defRPr sz="4200">
                <a:solidFill>
                  <a:srgbClr val="414141"/>
                </a:solidFill>
                <a:latin typeface="Gill Sans Light" panose="020B0302020104020203" pitchFamily="34" charset="-79"/>
                <a:ea typeface="ヒラギノ角ゴ ProN W3" panose="020B0300000000000000" pitchFamily="34" charset="-128"/>
                <a:sym typeface="Gill Sans Light" panose="020B0302020104020203" pitchFamily="34" charset="-79"/>
              </a:defRPr>
            </a:lvl4pPr>
            <a:lvl5pPr marL="2057400" indent="-228600" eaLnBrk="0" hangingPunct="0">
              <a:defRPr sz="4200">
                <a:solidFill>
                  <a:srgbClr val="414141"/>
                </a:solidFill>
                <a:latin typeface="Gill Sans Light" panose="020B0302020104020203" pitchFamily="34" charset="-79"/>
                <a:ea typeface="ヒラギノ角ゴ ProN W3" panose="020B0300000000000000" pitchFamily="34" charset="-128"/>
                <a:sym typeface="Gill Sans Light" panose="020B0302020104020203" pitchFamily="34" charset="-79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414141"/>
                </a:solidFill>
                <a:latin typeface="Gill Sans Light" panose="020B0302020104020203" pitchFamily="34" charset="-79"/>
                <a:ea typeface="ヒラギノ角ゴ ProN W3" panose="020B0300000000000000" pitchFamily="34" charset="-128"/>
                <a:sym typeface="Gill Sans Light" panose="020B0302020104020203" pitchFamily="34" charset="-79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414141"/>
                </a:solidFill>
                <a:latin typeface="Gill Sans Light" panose="020B0302020104020203" pitchFamily="34" charset="-79"/>
                <a:ea typeface="ヒラギノ角ゴ ProN W3" panose="020B0300000000000000" pitchFamily="34" charset="-128"/>
                <a:sym typeface="Gill Sans Light" panose="020B0302020104020203" pitchFamily="34" charset="-79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414141"/>
                </a:solidFill>
                <a:latin typeface="Gill Sans Light" panose="020B0302020104020203" pitchFamily="34" charset="-79"/>
                <a:ea typeface="ヒラギノ角ゴ ProN W3" panose="020B0300000000000000" pitchFamily="34" charset="-128"/>
                <a:sym typeface="Gill Sans Light" panose="020B0302020104020203" pitchFamily="34" charset="-79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414141"/>
                </a:solidFill>
                <a:latin typeface="Gill Sans Light" panose="020B0302020104020203" pitchFamily="34" charset="-79"/>
                <a:ea typeface="ヒラギノ角ゴ ProN W3" panose="020B0300000000000000" pitchFamily="34" charset="-128"/>
                <a:sym typeface="Gill Sans Light" panose="020B0302020104020203" pitchFamily="34" charset="-79"/>
              </a:defRPr>
            </a:lvl9pPr>
          </a:lstStyle>
          <a:p>
            <a:pPr algn="l" eaLnBrk="1" hangingPunct="1"/>
            <a:r>
              <a:rPr lang="en-US" altLang="pt-BR" sz="2953">
                <a:solidFill>
                  <a:schemeClr val="tx1"/>
                </a:solidFill>
                <a:cs typeface="Gill Sans Light" panose="020B0302020104020203" pitchFamily="34" charset="-79"/>
              </a:rPr>
              <a:t>* NGDTs específicas para a União</a:t>
            </a:r>
          </a:p>
        </p:txBody>
      </p:sp>
    </p:spTree>
    <p:extLst>
      <p:ext uri="{BB962C8B-B14F-4D97-AF65-F5344CB8AC3E}">
        <p14:creationId xmlns:p14="http://schemas.microsoft.com/office/powerpoint/2010/main" val="2931830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54739328" presetClass="entr" presetSubtype="5469652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38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54739328" presetClass="entr" presetSubtype="5469674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38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4" grpId="0" autoUpdateAnimBg="0"/>
      <p:bldP spid="38915" grpId="0" autoUpdateAnimBg="0"/>
      <p:bldP spid="38916" grpId="0" autoUpdateAnimBg="0"/>
      <p:bldP spid="38917" grpId="0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1">
            <a:extLst>
              <a:ext uri="{FF2B5EF4-FFF2-40B4-BE49-F238E27FC236}">
                <a16:creationId xmlns:a16="http://schemas.microsoft.com/office/drawing/2014/main" id="{3D159BBC-0C8C-85DD-1236-B383233DBAD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altLang="pt-BR" dirty="0"/>
              <a:t>FUNÇÕES SECUNDÁRIAS</a:t>
            </a:r>
          </a:p>
        </p:txBody>
      </p:sp>
      <p:sp>
        <p:nvSpPr>
          <p:cNvPr id="29699" name="Rectangle 2">
            <a:extLst>
              <a:ext uri="{FF2B5EF4-FFF2-40B4-BE49-F238E27FC236}">
                <a16:creationId xmlns:a16="http://schemas.microsoft.com/office/drawing/2014/main" id="{2F7BF198-A9F0-51A8-1F4A-950792ADA2D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774031" y="2241352"/>
            <a:ext cx="8643938" cy="2714625"/>
          </a:xfrm>
        </p:spPr>
        <p:txBody>
          <a:bodyPr/>
          <a:lstStyle/>
          <a:p>
            <a:pPr eaLnBrk="1" hangingPunct="1"/>
            <a:r>
              <a:rPr lang="en-US" altLang="pt-BR" dirty="0" err="1"/>
              <a:t>dispor</a:t>
            </a:r>
            <a:r>
              <a:rPr lang="en-US" altLang="pt-BR" dirty="0"/>
              <a:t> </a:t>
            </a:r>
            <a:r>
              <a:rPr lang="en-US" altLang="pt-BR" dirty="0" err="1"/>
              <a:t>sobre</a:t>
            </a:r>
            <a:r>
              <a:rPr lang="en-US" altLang="pt-BR" dirty="0"/>
              <a:t> </a:t>
            </a:r>
            <a:r>
              <a:rPr lang="en-US" altLang="pt-BR" dirty="0" err="1"/>
              <a:t>conflitos</a:t>
            </a:r>
            <a:r>
              <a:rPr lang="en-US" altLang="pt-BR" dirty="0"/>
              <a:t> de </a:t>
            </a:r>
            <a:r>
              <a:rPr lang="en-US" altLang="pt-BR" dirty="0" err="1"/>
              <a:t>competência</a:t>
            </a:r>
            <a:endParaRPr lang="en-US" altLang="pt-BR" dirty="0"/>
          </a:p>
          <a:p>
            <a:pPr eaLnBrk="1" hangingPunct="1"/>
            <a:endParaRPr lang="en-US" altLang="pt-BR" dirty="0"/>
          </a:p>
          <a:p>
            <a:pPr eaLnBrk="1" hangingPunct="1"/>
            <a:r>
              <a:rPr lang="en-US" altLang="pt-BR" dirty="0" err="1"/>
              <a:t>regulamentar</a:t>
            </a:r>
            <a:r>
              <a:rPr lang="en-US" altLang="pt-BR" dirty="0"/>
              <a:t> </a:t>
            </a:r>
            <a:r>
              <a:rPr lang="en-US" altLang="pt-BR" dirty="0" err="1"/>
              <a:t>limitações</a:t>
            </a:r>
            <a:r>
              <a:rPr lang="en-US" altLang="pt-BR" dirty="0"/>
              <a:t> </a:t>
            </a:r>
            <a:r>
              <a:rPr lang="en-US" altLang="pt-BR" dirty="0" err="1"/>
              <a:t>constitucionais</a:t>
            </a:r>
            <a:r>
              <a:rPr lang="en-US" altLang="pt-BR" dirty="0"/>
              <a:t> </a:t>
            </a:r>
            <a:r>
              <a:rPr lang="en-US" altLang="pt-BR" dirty="0" err="1"/>
              <a:t>ao</a:t>
            </a:r>
            <a:r>
              <a:rPr lang="en-US" altLang="pt-BR" dirty="0"/>
              <a:t> </a:t>
            </a:r>
            <a:r>
              <a:rPr lang="en-US" altLang="pt-BR" dirty="0" err="1"/>
              <a:t>poder</a:t>
            </a:r>
            <a:r>
              <a:rPr lang="en-US" altLang="pt-BR" dirty="0"/>
              <a:t> de </a:t>
            </a:r>
            <a:r>
              <a:rPr lang="en-US" altLang="pt-BR" dirty="0" err="1"/>
              <a:t>tributar</a:t>
            </a:r>
            <a:endParaRPr lang="en-US" altLang="pt-BR" dirty="0"/>
          </a:p>
        </p:txBody>
      </p:sp>
      <p:sp>
        <p:nvSpPr>
          <p:cNvPr id="29700" name="Rectangle 3">
            <a:extLst>
              <a:ext uri="{FF2B5EF4-FFF2-40B4-BE49-F238E27FC236}">
                <a16:creationId xmlns:a16="http://schemas.microsoft.com/office/drawing/2014/main" id="{7ED20F96-DF3D-F0AA-90F1-67A1B2DCF6BF}"/>
              </a:ext>
            </a:extLst>
          </p:cNvPr>
          <p:cNvSpPr>
            <a:spLocks/>
          </p:cNvSpPr>
          <p:nvPr/>
        </p:nvSpPr>
        <p:spPr bwMode="auto">
          <a:xfrm>
            <a:off x="6287988" y="4796237"/>
            <a:ext cx="2483309" cy="908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eaLnBrk="0" hangingPunct="0">
              <a:defRPr sz="4200">
                <a:solidFill>
                  <a:srgbClr val="414141"/>
                </a:solidFill>
                <a:latin typeface="Gill Sans Light" panose="020B0302020104020203" pitchFamily="34" charset="-79"/>
                <a:ea typeface="ヒラギノ角ゴ ProN W3" panose="020B0300000000000000" pitchFamily="34" charset="-128"/>
                <a:sym typeface="Gill Sans Light" panose="020B0302020104020203" pitchFamily="34" charset="-79"/>
              </a:defRPr>
            </a:lvl1pPr>
            <a:lvl2pPr marL="742950" indent="-285750" eaLnBrk="0" hangingPunct="0">
              <a:defRPr sz="4200">
                <a:solidFill>
                  <a:srgbClr val="414141"/>
                </a:solidFill>
                <a:latin typeface="Gill Sans Light" panose="020B0302020104020203" pitchFamily="34" charset="-79"/>
                <a:ea typeface="ヒラギノ角ゴ ProN W3" panose="020B0300000000000000" pitchFamily="34" charset="-128"/>
                <a:sym typeface="Gill Sans Light" panose="020B0302020104020203" pitchFamily="34" charset="-79"/>
              </a:defRPr>
            </a:lvl2pPr>
            <a:lvl3pPr marL="1143000" indent="-228600" eaLnBrk="0" hangingPunct="0">
              <a:defRPr sz="4200">
                <a:solidFill>
                  <a:srgbClr val="414141"/>
                </a:solidFill>
                <a:latin typeface="Gill Sans Light" panose="020B0302020104020203" pitchFamily="34" charset="-79"/>
                <a:ea typeface="ヒラギノ角ゴ ProN W3" panose="020B0300000000000000" pitchFamily="34" charset="-128"/>
                <a:sym typeface="Gill Sans Light" panose="020B0302020104020203" pitchFamily="34" charset="-79"/>
              </a:defRPr>
            </a:lvl3pPr>
            <a:lvl4pPr marL="1600200" indent="-228600" eaLnBrk="0" hangingPunct="0">
              <a:defRPr sz="4200">
                <a:solidFill>
                  <a:srgbClr val="414141"/>
                </a:solidFill>
                <a:latin typeface="Gill Sans Light" panose="020B0302020104020203" pitchFamily="34" charset="-79"/>
                <a:ea typeface="ヒラギノ角ゴ ProN W3" panose="020B0300000000000000" pitchFamily="34" charset="-128"/>
                <a:sym typeface="Gill Sans Light" panose="020B0302020104020203" pitchFamily="34" charset="-79"/>
              </a:defRPr>
            </a:lvl4pPr>
            <a:lvl5pPr marL="2057400" indent="-228600" eaLnBrk="0" hangingPunct="0">
              <a:defRPr sz="4200">
                <a:solidFill>
                  <a:srgbClr val="414141"/>
                </a:solidFill>
                <a:latin typeface="Gill Sans Light" panose="020B0302020104020203" pitchFamily="34" charset="-79"/>
                <a:ea typeface="ヒラギノ角ゴ ProN W3" panose="020B0300000000000000" pitchFamily="34" charset="-128"/>
                <a:sym typeface="Gill Sans Light" panose="020B0302020104020203" pitchFamily="34" charset="-79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414141"/>
                </a:solidFill>
                <a:latin typeface="Gill Sans Light" panose="020B0302020104020203" pitchFamily="34" charset="-79"/>
                <a:ea typeface="ヒラギノ角ゴ ProN W3" panose="020B0300000000000000" pitchFamily="34" charset="-128"/>
                <a:sym typeface="Gill Sans Light" panose="020B0302020104020203" pitchFamily="34" charset="-79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414141"/>
                </a:solidFill>
                <a:latin typeface="Gill Sans Light" panose="020B0302020104020203" pitchFamily="34" charset="-79"/>
                <a:ea typeface="ヒラギノ角ゴ ProN W3" panose="020B0300000000000000" pitchFamily="34" charset="-128"/>
                <a:sym typeface="Gill Sans Light" panose="020B0302020104020203" pitchFamily="34" charset="-79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414141"/>
                </a:solidFill>
                <a:latin typeface="Gill Sans Light" panose="020B0302020104020203" pitchFamily="34" charset="-79"/>
                <a:ea typeface="ヒラギノ角ゴ ProN W3" panose="020B0300000000000000" pitchFamily="34" charset="-128"/>
                <a:sym typeface="Gill Sans Light" panose="020B0302020104020203" pitchFamily="34" charset="-79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414141"/>
                </a:solidFill>
                <a:latin typeface="Gill Sans Light" panose="020B0302020104020203" pitchFamily="34" charset="-79"/>
                <a:ea typeface="ヒラギノ角ゴ ProN W3" panose="020B0300000000000000" pitchFamily="34" charset="-128"/>
                <a:sym typeface="Gill Sans Light" panose="020B0302020104020203" pitchFamily="34" charset="-79"/>
              </a:defRPr>
            </a:lvl9pPr>
          </a:lstStyle>
          <a:p>
            <a:pPr eaLnBrk="1" hangingPunct="1"/>
            <a:r>
              <a:rPr lang="en-US" altLang="pt-BR" sz="2953" b="1" i="1">
                <a:solidFill>
                  <a:schemeClr val="tx1"/>
                </a:solidFill>
                <a:latin typeface="Gill Sans" panose="020B0502020104020203" pitchFamily="34" charset="-79"/>
                <a:cs typeface="Gill Sans" panose="020B0502020104020203" pitchFamily="34" charset="-79"/>
                <a:sym typeface="Gill Sans" panose="020B0502020104020203" pitchFamily="34" charset="-79"/>
              </a:rPr>
              <a:t>Características </a:t>
            </a:r>
          </a:p>
          <a:p>
            <a:pPr eaLnBrk="1" hangingPunct="1"/>
            <a:r>
              <a:rPr lang="en-US" altLang="pt-BR" sz="2953" b="1" i="1">
                <a:solidFill>
                  <a:schemeClr val="tx1"/>
                </a:solidFill>
                <a:latin typeface="Gill Sans" panose="020B0502020104020203" pitchFamily="34" charset="-79"/>
                <a:cs typeface="Gill Sans" panose="020B0502020104020203" pitchFamily="34" charset="-79"/>
                <a:sym typeface="Gill Sans" panose="020B0502020104020203" pitchFamily="34" charset="-79"/>
              </a:rPr>
              <a:t>eventuais!</a:t>
            </a:r>
          </a:p>
        </p:txBody>
      </p:sp>
    </p:spTree>
    <p:extLst>
      <p:ext uri="{BB962C8B-B14F-4D97-AF65-F5344CB8AC3E}">
        <p14:creationId xmlns:p14="http://schemas.microsoft.com/office/powerpoint/2010/main" val="441317324"/>
      </p:ext>
    </p:extLst>
  </p:cSld>
  <p:clrMapOvr>
    <a:masterClrMapping/>
  </p:clrMapOvr>
  <p:transition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>
                <a:solidFill>
                  <a:srgbClr val="FF0000"/>
                </a:solidFill>
              </a:rPr>
              <a:t>Retomando</a:t>
            </a:r>
            <a:r>
              <a:rPr lang="pt-BR" dirty="0"/>
              <a:t>...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pt-BR" dirty="0"/>
              <a:t>Art. 24. Compete à União, aos Estados e ao Distrito Federal </a:t>
            </a:r>
            <a:r>
              <a:rPr lang="pt-BR" b="1" dirty="0"/>
              <a:t>legislar concorrentemente</a:t>
            </a:r>
            <a:r>
              <a:rPr lang="pt-BR" dirty="0"/>
              <a:t> sobre:</a:t>
            </a:r>
          </a:p>
          <a:p>
            <a:pPr marL="0" indent="0" algn="just">
              <a:buNone/>
            </a:pPr>
            <a:r>
              <a:rPr lang="pt-BR" dirty="0"/>
              <a:t>I - </a:t>
            </a:r>
            <a:r>
              <a:rPr lang="pt-BR" b="1" dirty="0"/>
              <a:t>direito tributário</a:t>
            </a:r>
            <a:r>
              <a:rPr lang="pt-BR" dirty="0"/>
              <a:t>, financeiro, penitenciário, econômico e urbanístico;         </a:t>
            </a:r>
          </a:p>
          <a:p>
            <a:pPr marL="0" indent="0" algn="just">
              <a:buNone/>
            </a:pPr>
            <a:r>
              <a:rPr lang="pt-BR" dirty="0"/>
              <a:t> (...)</a:t>
            </a:r>
          </a:p>
          <a:p>
            <a:pPr marL="0" indent="0" algn="just">
              <a:buNone/>
            </a:pPr>
            <a:r>
              <a:rPr lang="pt-BR" dirty="0"/>
              <a:t>§ 3º Inexistindo lei federal sobre normas gerais, os </a:t>
            </a:r>
            <a:r>
              <a:rPr lang="pt-BR" b="1" dirty="0"/>
              <a:t>Estados exercerão a competência legislativa plena, </a:t>
            </a:r>
            <a:r>
              <a:rPr lang="pt-BR" b="1" i="1" dirty="0"/>
              <a:t>para atender a suas peculiaridades</a:t>
            </a:r>
            <a:r>
              <a:rPr lang="pt-BR" dirty="0"/>
              <a:t>.         </a:t>
            </a:r>
          </a:p>
          <a:p>
            <a:pPr marL="0" indent="0" algn="just">
              <a:buNone/>
            </a:pPr>
            <a:r>
              <a:rPr lang="pt-BR" dirty="0"/>
              <a:t>        			</a:t>
            </a:r>
            <a:r>
              <a:rPr lang="pt-BR" dirty="0">
                <a:highlight>
                  <a:srgbClr val="FFFF00"/>
                </a:highlight>
              </a:rPr>
              <a:t>O QUE DIZ O STF?	</a:t>
            </a:r>
            <a:r>
              <a:rPr lang="pt-BR" dirty="0"/>
              <a:t>			</a:t>
            </a:r>
            <a:endParaRPr lang="pt-BR" sz="3900" b="1" dirty="0">
              <a:solidFill>
                <a:srgbClr val="FF0000"/>
              </a:solidFill>
            </a:endParaRP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31232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b="1" u="sng" dirty="0"/>
              <a:t>Adicional de IR (Estadual)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2618" y="1468582"/>
            <a:ext cx="10841182" cy="4794195"/>
          </a:xfrm>
        </p:spPr>
        <p:txBody>
          <a:bodyPr>
            <a:noAutofit/>
          </a:bodyPr>
          <a:lstStyle/>
          <a:p>
            <a:pPr algn="just">
              <a:lnSpc>
                <a:spcPct val="150000"/>
              </a:lnSpc>
              <a:spcBef>
                <a:spcPts val="0"/>
              </a:spcBef>
            </a:pPr>
            <a:r>
              <a:rPr lang="pt-BR" sz="2500" b="1" u="sng" dirty="0"/>
              <a:t>RE 136.215, Rel. Min. Octavio Gallotti</a:t>
            </a:r>
            <a:r>
              <a:rPr lang="pt-BR" sz="2500" b="1" dirty="0"/>
              <a:t> </a:t>
            </a:r>
            <a:r>
              <a:rPr lang="pt-BR" sz="2500" b="1" dirty="0">
                <a:highlight>
                  <a:srgbClr val="FFFF00"/>
                </a:highlight>
              </a:rPr>
              <a:t>(julgado em fevereiro de 1993)</a:t>
            </a:r>
          </a:p>
          <a:p>
            <a:pPr marL="0" indent="0" algn="just">
              <a:lnSpc>
                <a:spcPct val="150000"/>
              </a:lnSpc>
              <a:spcBef>
                <a:spcPts val="0"/>
              </a:spcBef>
              <a:buNone/>
            </a:pPr>
            <a:endParaRPr lang="pt-BR" sz="2500" b="1" dirty="0">
              <a:highlight>
                <a:srgbClr val="FFFF00"/>
              </a:highlight>
            </a:endParaRPr>
          </a:p>
          <a:p>
            <a:pPr algn="just">
              <a:lnSpc>
                <a:spcPct val="150000"/>
              </a:lnSpc>
              <a:spcBef>
                <a:spcPts val="0"/>
              </a:spcBef>
              <a:buFontTx/>
              <a:buChar char="-"/>
            </a:pPr>
            <a:r>
              <a:rPr lang="pt-BR" sz="2500" dirty="0"/>
              <a:t> falta de LC </a:t>
            </a:r>
            <a:r>
              <a:rPr lang="pt-BR" sz="2500" dirty="0">
                <a:solidFill>
                  <a:srgbClr val="FF0000"/>
                </a:solidFill>
              </a:rPr>
              <a:t>impede o exercício da competência legislativa plena</a:t>
            </a:r>
            <a:r>
              <a:rPr lang="pt-BR" sz="2500" dirty="0"/>
              <a:t>, </a:t>
            </a:r>
            <a:r>
              <a:rPr lang="pt-BR" sz="2500" b="1" u="sng" dirty="0"/>
              <a:t>em razão da possibilidade de conflitos</a:t>
            </a:r>
          </a:p>
          <a:p>
            <a:pPr marL="0" indent="0" algn="just">
              <a:lnSpc>
                <a:spcPct val="150000"/>
              </a:lnSpc>
              <a:spcBef>
                <a:spcPts val="0"/>
              </a:spcBef>
              <a:buNone/>
            </a:pPr>
            <a:endParaRPr lang="pt-BR" sz="2500" dirty="0"/>
          </a:p>
          <a:p>
            <a:pPr marL="0" indent="0"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pt-BR" sz="2500" dirty="0"/>
              <a:t>“</a:t>
            </a:r>
            <a:r>
              <a:rPr lang="pt-BR" sz="2500" i="1" dirty="0"/>
              <a:t>a </a:t>
            </a:r>
            <a:r>
              <a:rPr lang="pt-BR" sz="2500" b="1" i="1" dirty="0"/>
              <a:t>diversidade de critérios legislativos estaduais </a:t>
            </a:r>
            <a:r>
              <a:rPr lang="pt-BR" sz="2500" i="1" dirty="0"/>
              <a:t>sobre o </a:t>
            </a:r>
            <a:r>
              <a:rPr lang="pt-BR" sz="2500" b="1" i="1" dirty="0"/>
              <a:t>domicílio</a:t>
            </a:r>
            <a:r>
              <a:rPr lang="pt-BR" sz="2500" i="1" dirty="0"/>
              <a:t> de pessoas físicas e jurídicas (</a:t>
            </a:r>
            <a:r>
              <a:rPr lang="pt-BR" sz="2500" b="1" i="1" dirty="0"/>
              <a:t>contribuintes</a:t>
            </a:r>
            <a:r>
              <a:rPr lang="pt-BR" sz="2500" i="1" dirty="0"/>
              <a:t> e </a:t>
            </a:r>
            <a:r>
              <a:rPr lang="pt-BR" sz="2500" b="1" i="1" dirty="0"/>
              <a:t>fontes de retenção</a:t>
            </a:r>
            <a:r>
              <a:rPr lang="pt-BR" sz="2500" i="1" dirty="0"/>
              <a:t>), especialmente quando possuem mais de um estabelecimento, é </a:t>
            </a:r>
            <a:r>
              <a:rPr lang="pt-BR" sz="2500" b="1" i="1" dirty="0"/>
              <a:t>campo fértil de inaceitável bitributação”.</a:t>
            </a:r>
            <a:r>
              <a:rPr lang="pt-BR" sz="2500" b="1" dirty="0"/>
              <a:t> </a:t>
            </a:r>
          </a:p>
          <a:p>
            <a:pPr marL="0" indent="0" algn="just">
              <a:lnSpc>
                <a:spcPct val="150000"/>
              </a:lnSpc>
              <a:spcBef>
                <a:spcPts val="0"/>
              </a:spcBef>
              <a:buNone/>
            </a:pPr>
            <a:endParaRPr lang="pt-BR" sz="1800" b="1" dirty="0"/>
          </a:p>
        </p:txBody>
      </p:sp>
    </p:spTree>
    <p:extLst>
      <p:ext uri="{BB962C8B-B14F-4D97-AF65-F5344CB8AC3E}">
        <p14:creationId xmlns:p14="http://schemas.microsoft.com/office/powerpoint/2010/main" val="37863942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b="1" u="sng" dirty="0"/>
              <a:t>Adicional de IR (Estadual)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2618" y="1468582"/>
            <a:ext cx="10841182" cy="4794195"/>
          </a:xfrm>
        </p:spPr>
        <p:txBody>
          <a:bodyPr>
            <a:noAutofit/>
          </a:bodyPr>
          <a:lstStyle/>
          <a:p>
            <a:pPr algn="just">
              <a:lnSpc>
                <a:spcPct val="150000"/>
              </a:lnSpc>
              <a:spcBef>
                <a:spcPts val="0"/>
              </a:spcBef>
            </a:pPr>
            <a:r>
              <a:rPr lang="pt-BR" sz="2500" b="1" u="sng" dirty="0"/>
              <a:t>RE 136.215, Rel. Min. Octavio Gallotti</a:t>
            </a:r>
            <a:endParaRPr lang="pt-BR" sz="1800" b="1" dirty="0"/>
          </a:p>
          <a:p>
            <a:pPr marL="0" indent="0"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pt-BR" sz="2500" i="1" dirty="0">
                <a:effectLst/>
                <a:ea typeface="Calibri" panose="020F0502020204030204" pitchFamily="34" charset="0"/>
              </a:rPr>
              <a:t> - </a:t>
            </a:r>
            <a:r>
              <a:rPr lang="pt-BR" sz="2500" dirty="0">
                <a:effectLst/>
                <a:ea typeface="Calibri" panose="020F0502020204030204" pitchFamily="34" charset="0"/>
              </a:rPr>
              <a:t>CF 24, § 3º: “</a:t>
            </a:r>
            <a:r>
              <a:rPr lang="pt-BR" sz="2500" b="1" i="1" dirty="0">
                <a:effectLst/>
                <a:ea typeface="Calibri" panose="020F0502020204030204" pitchFamily="34" charset="0"/>
              </a:rPr>
              <a:t>restrito às situações de alcance simplesmente isolado ou local</a:t>
            </a:r>
            <a:r>
              <a:rPr lang="pt-BR" sz="2500" i="1" dirty="0">
                <a:effectLst/>
                <a:ea typeface="Calibri" panose="020F0502020204030204" pitchFamily="34" charset="0"/>
              </a:rPr>
              <a:t>, quando se declara destinada a atender os Estados ‘</a:t>
            </a:r>
            <a:r>
              <a:rPr lang="pt-BR" sz="2500" i="1" dirty="0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em suas peculiaridades</a:t>
            </a:r>
            <a:r>
              <a:rPr lang="pt-BR" sz="2500" i="1" dirty="0">
                <a:effectLst/>
                <a:ea typeface="Calibri" panose="020F0502020204030204" pitchFamily="34" charset="0"/>
              </a:rPr>
              <a:t>”. 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  <a:buFontTx/>
              <a:buChar char="-"/>
            </a:pPr>
            <a:endParaRPr lang="pt-BR" sz="2500" i="1" dirty="0">
              <a:effectLst/>
              <a:ea typeface="Calibri" panose="020F0502020204030204" pitchFamily="34" charset="0"/>
            </a:endParaRPr>
          </a:p>
          <a:p>
            <a:pPr algn="just">
              <a:lnSpc>
                <a:spcPct val="150000"/>
              </a:lnSpc>
              <a:spcBef>
                <a:spcPts val="0"/>
              </a:spcBef>
              <a:buFontTx/>
              <a:buChar char="-"/>
            </a:pPr>
            <a:r>
              <a:rPr lang="pt-BR" sz="2500" i="1" dirty="0">
                <a:effectLst/>
                <a:ea typeface="Calibri" panose="020F0502020204030204" pitchFamily="34" charset="0"/>
              </a:rPr>
              <a:t>‘a competência plena </a:t>
            </a:r>
            <a:r>
              <a:rPr lang="pt-BR" sz="2500" dirty="0">
                <a:effectLst/>
                <a:ea typeface="Calibri" panose="020F0502020204030204" pitchFamily="34" charset="0"/>
              </a:rPr>
              <a:t>não poderia ser exercida em relação a matéria tributária que fatalmente compreendesse “o inter-relacionamento de mais de um Estado</a:t>
            </a:r>
            <a:r>
              <a:rPr lang="pt-BR" sz="2500" b="1" dirty="0">
                <a:effectLst/>
                <a:ea typeface="Calibri" panose="020F0502020204030204" pitchFamily="34" charset="0"/>
              </a:rPr>
              <a:t>”’</a:t>
            </a:r>
            <a:r>
              <a:rPr lang="pt-BR" sz="2500" dirty="0">
                <a:effectLst/>
                <a:ea typeface="Calibri" panose="020F0502020204030204" pitchFamily="34" charset="0"/>
              </a:rPr>
              <a:t>.</a:t>
            </a:r>
            <a:r>
              <a:rPr lang="pt-BR" sz="2500" i="1" dirty="0">
                <a:effectLst/>
                <a:ea typeface="Calibri" panose="020F0502020204030204" pitchFamily="34" charset="0"/>
              </a:rPr>
              <a:t> </a:t>
            </a:r>
            <a:endParaRPr lang="pt-BR" sz="2500" i="1" u="sng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35211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b="1" u="sng" dirty="0"/>
              <a:t>IPVA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algn="just">
              <a:lnSpc>
                <a:spcPct val="150000"/>
              </a:lnSpc>
              <a:spcBef>
                <a:spcPts val="0"/>
              </a:spcBef>
            </a:pPr>
            <a:r>
              <a:rPr lang="pt-BR" b="1" u="sng" dirty="0"/>
              <a:t>RE 191703, Rel. Min. Néri da Silveira</a:t>
            </a:r>
            <a:r>
              <a:rPr lang="pt-BR" u="sng" dirty="0"/>
              <a:t>:</a:t>
            </a:r>
            <a:r>
              <a:rPr lang="pt-BR" i="1" dirty="0"/>
              <a:t> mesmo à </a:t>
            </a:r>
            <a:r>
              <a:rPr lang="pt-BR" b="1" i="1" dirty="0"/>
              <a:t>míngua de normas gerais </a:t>
            </a:r>
            <a:r>
              <a:rPr lang="pt-BR" i="1" dirty="0"/>
              <a:t>voltadas à definição dos critérios jurídicos da regra-matriz de incidência do IPVA, aos </a:t>
            </a:r>
            <a:r>
              <a:rPr lang="pt-BR" b="1" i="1" dirty="0"/>
              <a:t>Estados haveria de ser assegurada </a:t>
            </a:r>
            <a:r>
              <a:rPr lang="pt-BR" i="1" dirty="0"/>
              <a:t>sua aptidão para criar o tributo.</a:t>
            </a:r>
            <a:endParaRPr lang="pt-BR" i="1" u="sng" dirty="0"/>
          </a:p>
          <a:p>
            <a:pPr marL="0" indent="0" algn="just">
              <a:lnSpc>
                <a:spcPct val="150000"/>
              </a:lnSpc>
              <a:spcBef>
                <a:spcPts val="0"/>
              </a:spcBef>
              <a:buNone/>
            </a:pPr>
            <a:endParaRPr lang="pt-BR" i="1" u="sng" dirty="0"/>
          </a:p>
          <a:p>
            <a:pPr marL="0" indent="0"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pt-BR" dirty="0"/>
              <a:t>EMENTA: Recurso extraordinário. 2. Imposto sobre a Propriedade de Veículos Automotores - IPVA. 3. </a:t>
            </a:r>
            <a:r>
              <a:rPr lang="pt-BR" b="1" dirty="0"/>
              <a:t>Competência legislativa plena da unidade da Federação, à falta de normas gerais editadas pela União</a:t>
            </a:r>
            <a:r>
              <a:rPr lang="pt-BR" dirty="0"/>
              <a:t>. Art. 24, § 3º, da Constituição Federal. Precedentes. 4. Agravo regimental improvido.(RE 191703 </a:t>
            </a:r>
            <a:r>
              <a:rPr lang="pt-BR" dirty="0" err="1"/>
              <a:t>AgR</a:t>
            </a:r>
            <a:r>
              <a:rPr lang="pt-BR" dirty="0"/>
              <a:t>, Relator(a): NÉRI DA SILVEIRA, Segunda Turma, </a:t>
            </a:r>
            <a:r>
              <a:rPr lang="pt-BR" dirty="0">
                <a:highlight>
                  <a:srgbClr val="FFFF00"/>
                </a:highlight>
              </a:rPr>
              <a:t>julgado em 19/03/2001</a:t>
            </a:r>
            <a:r>
              <a:rPr lang="pt-BR" dirty="0"/>
              <a:t>, DJ 12-04-2002 PP-00063  EMENT VOL-02064-04 PP-00744)</a:t>
            </a:r>
            <a:endParaRPr lang="pt-BR" i="1" dirty="0"/>
          </a:p>
        </p:txBody>
      </p:sp>
    </p:spTree>
    <p:extLst>
      <p:ext uri="{BB962C8B-B14F-4D97-AF65-F5344CB8AC3E}">
        <p14:creationId xmlns:p14="http://schemas.microsoft.com/office/powerpoint/2010/main" val="42440071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b="1" u="sng" dirty="0"/>
              <a:t>IPVA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01783" y="1579418"/>
            <a:ext cx="11147090" cy="4738255"/>
          </a:xfrm>
        </p:spPr>
        <p:txBody>
          <a:bodyPr>
            <a:noAutofit/>
          </a:bodyPr>
          <a:lstStyle/>
          <a:p>
            <a:pPr algn="just">
              <a:lnSpc>
                <a:spcPct val="170000"/>
              </a:lnSpc>
              <a:spcBef>
                <a:spcPts val="0"/>
              </a:spcBef>
            </a:pPr>
            <a:r>
              <a:rPr lang="pt-BR" sz="2100" b="1" u="sng" dirty="0"/>
              <a:t>RE 1.016.605/MG</a:t>
            </a:r>
            <a:r>
              <a:rPr lang="pt-BR" sz="2100" b="1" dirty="0"/>
              <a:t>, rel. Min. Alexandre de Moraes </a:t>
            </a:r>
            <a:r>
              <a:rPr lang="pt-BR" sz="2100" b="1" dirty="0">
                <a:highlight>
                  <a:srgbClr val="FFFF00"/>
                </a:highlight>
              </a:rPr>
              <a:t>(</a:t>
            </a:r>
            <a:r>
              <a:rPr lang="pt-BR" sz="2200" b="1" dirty="0">
                <a:highlight>
                  <a:srgbClr val="FFFF00"/>
                </a:highlight>
              </a:rPr>
              <a:t>Julgado entre junho e setembro de 2020</a:t>
            </a:r>
            <a:r>
              <a:rPr lang="pt-BR" sz="2400" b="1" dirty="0">
                <a:highlight>
                  <a:srgbClr val="FFFF00"/>
                </a:highlight>
              </a:rPr>
              <a:t>)</a:t>
            </a:r>
            <a:endParaRPr lang="pt-BR" sz="2100" b="1" dirty="0">
              <a:highlight>
                <a:srgbClr val="FFFF00"/>
              </a:highlight>
            </a:endParaRPr>
          </a:p>
          <a:p>
            <a:pPr marL="0" indent="0" algn="just">
              <a:lnSpc>
                <a:spcPct val="170000"/>
              </a:lnSpc>
              <a:spcBef>
                <a:spcPts val="0"/>
              </a:spcBef>
              <a:buNone/>
            </a:pPr>
            <a:r>
              <a:rPr lang="pt-BR" sz="2100" i="1" dirty="0"/>
              <a:t>3. (...) </a:t>
            </a:r>
            <a:r>
              <a:rPr lang="pt-BR" sz="2100" b="1" i="1" dirty="0"/>
              <a:t>ainda não foi editada a lei complementar </a:t>
            </a:r>
            <a:r>
              <a:rPr lang="pt-BR" sz="2100" i="1" dirty="0"/>
              <a:t>estabelecendo suas normas gerais, conforme determina o art. 146, III, da CF/88. </a:t>
            </a:r>
            <a:r>
              <a:rPr lang="pt-BR" sz="2100" b="1" i="1" dirty="0"/>
              <a:t>Assim, os Estados poderão editar as leis necessárias à aplicação do tributo</a:t>
            </a:r>
            <a:r>
              <a:rPr lang="pt-BR" sz="2100" i="1" dirty="0"/>
              <a:t>, conforme estabelecido pelo </a:t>
            </a:r>
            <a:r>
              <a:rPr lang="pt-BR" sz="2100" b="1" i="1" dirty="0"/>
              <a:t>art. 24, § 3º</a:t>
            </a:r>
            <a:r>
              <a:rPr lang="pt-BR" sz="2100" i="1" dirty="0"/>
              <a:t>, da Carta, bem como pelo art. 34, § 3º, do Ato das Disposições Constitucionais Transitórias - ADCT. </a:t>
            </a:r>
            <a:endParaRPr lang="pt-BR" sz="2100" dirty="0"/>
          </a:p>
          <a:p>
            <a:pPr marL="0" indent="0" algn="just">
              <a:lnSpc>
                <a:spcPct val="170000"/>
              </a:lnSpc>
              <a:spcBef>
                <a:spcPts val="0"/>
              </a:spcBef>
              <a:buNone/>
            </a:pPr>
            <a:r>
              <a:rPr lang="pt-BR" sz="2100" i="1" dirty="0"/>
              <a:t>4. </a:t>
            </a:r>
            <a:r>
              <a:rPr lang="pt-BR" sz="2100" b="1" i="1" dirty="0">
                <a:solidFill>
                  <a:srgbClr val="FF0000"/>
                </a:solidFill>
              </a:rPr>
              <a:t>A presente lide retrata uma das hipóteses de “guerra fiscal” entre entes federativos</a:t>
            </a:r>
            <a:r>
              <a:rPr lang="pt-BR" sz="2100" i="1" dirty="0"/>
              <a:t>, configurando-se a conhecida situação em que um Estado busca aumentar sua receita por meio da oferta de uma vantagem econômica para o contribuinte domiciliado ou sediado em outro.</a:t>
            </a:r>
            <a:endParaRPr lang="pt-BR" sz="2100" dirty="0"/>
          </a:p>
        </p:txBody>
      </p:sp>
    </p:spTree>
    <p:extLst>
      <p:ext uri="{BB962C8B-B14F-4D97-AF65-F5344CB8AC3E}">
        <p14:creationId xmlns:p14="http://schemas.microsoft.com/office/powerpoint/2010/main" val="1009734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b="1" u="sng" dirty="0"/>
              <a:t>IPVA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pt-BR" b="1" u="sng" dirty="0"/>
              <a:t>RE 1.016.605/MG</a:t>
            </a:r>
          </a:p>
          <a:p>
            <a:pPr marL="0" indent="0" algn="just">
              <a:buNone/>
            </a:pPr>
            <a:endParaRPr lang="pt-BR" i="1" u="sng" dirty="0"/>
          </a:p>
          <a:p>
            <a:pPr marL="0" indent="0" algn="just">
              <a:buNone/>
            </a:pPr>
            <a:r>
              <a:rPr lang="pt-BR" b="1" dirty="0">
                <a:solidFill>
                  <a:srgbClr val="FF0000"/>
                </a:solidFill>
              </a:rPr>
              <a:t>1ª observação</a:t>
            </a:r>
            <a:r>
              <a:rPr lang="pt-BR" dirty="0"/>
              <a:t>: </a:t>
            </a:r>
            <a:r>
              <a:rPr lang="pt-BR" b="1" dirty="0"/>
              <a:t>incongruência entre precedentes.</a:t>
            </a:r>
          </a:p>
          <a:p>
            <a:pPr marL="0" indent="0" algn="just">
              <a:buNone/>
            </a:pPr>
            <a:endParaRPr lang="pt-BR" b="1" dirty="0"/>
          </a:p>
          <a:p>
            <a:pPr algn="just"/>
            <a:r>
              <a:rPr lang="pt-BR" b="1" i="1" dirty="0"/>
              <a:t>A possibilidade de guerra fiscal entre os entes (pela falta de NGDT) fez o STF, noutros casos, </a:t>
            </a:r>
            <a:r>
              <a:rPr lang="pt-BR" b="1" i="1" dirty="0">
                <a:solidFill>
                  <a:srgbClr val="00B0F0"/>
                </a:solidFill>
              </a:rPr>
              <a:t>rejeitar a competência legislativa plena dos Estados</a:t>
            </a:r>
          </a:p>
          <a:p>
            <a:pPr marL="0" indent="0" algn="just">
              <a:buNone/>
            </a:pPr>
            <a:endParaRPr lang="pt-BR" b="1" i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14287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b="1" dirty="0"/>
              <a:t>ICMS - Importação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pt-BR" sz="2300" b="1" u="sng" dirty="0"/>
              <a:t>RE 1.221.330/SP (Tema 1.094 – RG), Red. para Acórdão Min. Alexandre de Moraes </a:t>
            </a:r>
          </a:p>
          <a:p>
            <a:pPr marL="0" indent="0">
              <a:buNone/>
            </a:pPr>
            <a:r>
              <a:rPr lang="pt-BR" sz="2400" b="1" dirty="0">
                <a:highlight>
                  <a:srgbClr val="FFFF00"/>
                </a:highlight>
              </a:rPr>
              <a:t>(julgado em junho de 2020)</a:t>
            </a:r>
          </a:p>
          <a:p>
            <a:pPr marL="0" indent="0">
              <a:buNone/>
            </a:pPr>
            <a:endParaRPr lang="pt-BR" sz="2700" b="1" u="sng" dirty="0"/>
          </a:p>
          <a:p>
            <a:pPr marL="0" indent="0" algn="just">
              <a:buNone/>
            </a:pPr>
            <a:r>
              <a:rPr lang="pt-BR" u="sng" dirty="0"/>
              <a:t>Objeto de análise</a:t>
            </a:r>
            <a:r>
              <a:rPr lang="pt-BR" dirty="0"/>
              <a:t>: </a:t>
            </a:r>
          </a:p>
          <a:p>
            <a:pPr algn="just">
              <a:buFontTx/>
              <a:buChar char="-"/>
            </a:pPr>
            <a:r>
              <a:rPr lang="pt-BR" dirty="0"/>
              <a:t>validade de </a:t>
            </a:r>
            <a:r>
              <a:rPr lang="pt-BR" b="1" dirty="0">
                <a:solidFill>
                  <a:srgbClr val="FF0000"/>
                </a:solidFill>
              </a:rPr>
              <a:t>lei estadual </a:t>
            </a:r>
            <a:r>
              <a:rPr lang="pt-BR" dirty="0"/>
              <a:t>instituidora do ICMS na importação de bens e mercadorias</a:t>
            </a:r>
          </a:p>
          <a:p>
            <a:pPr marL="0" indent="0" algn="just">
              <a:buNone/>
            </a:pPr>
            <a:endParaRPr lang="pt-BR" dirty="0"/>
          </a:p>
          <a:p>
            <a:pPr algn="just">
              <a:buFontTx/>
              <a:buChar char="-"/>
            </a:pPr>
            <a:r>
              <a:rPr lang="pt-BR" b="1" dirty="0">
                <a:solidFill>
                  <a:srgbClr val="FF0000"/>
                </a:solidFill>
              </a:rPr>
              <a:t>lei estadual </a:t>
            </a:r>
            <a:r>
              <a:rPr lang="pt-BR" dirty="0"/>
              <a:t>editada </a:t>
            </a:r>
            <a:r>
              <a:rPr lang="pt-BR" i="1" dirty="0">
                <a:solidFill>
                  <a:srgbClr val="FF0000"/>
                </a:solidFill>
              </a:rPr>
              <a:t>depois da Emenda </a:t>
            </a:r>
            <a:r>
              <a:rPr lang="pt-BR" i="1" dirty="0"/>
              <a:t>Constitucional nº 33/01</a:t>
            </a:r>
            <a:r>
              <a:rPr lang="pt-BR" dirty="0"/>
              <a:t>, mas </a:t>
            </a:r>
            <a:r>
              <a:rPr lang="pt-BR" i="1" dirty="0">
                <a:solidFill>
                  <a:srgbClr val="FF0000"/>
                </a:solidFill>
              </a:rPr>
              <a:t>antes</a:t>
            </a:r>
            <a:r>
              <a:rPr lang="pt-BR" i="1" dirty="0">
                <a:solidFill>
                  <a:srgbClr val="00B0F0"/>
                </a:solidFill>
              </a:rPr>
              <a:t> </a:t>
            </a:r>
            <a:r>
              <a:rPr lang="pt-BR" i="1" dirty="0"/>
              <a:t>da vigência da </a:t>
            </a:r>
            <a:r>
              <a:rPr lang="pt-BR" i="1" dirty="0">
                <a:solidFill>
                  <a:srgbClr val="FF0000"/>
                </a:solidFill>
              </a:rPr>
              <a:t>Lei Complementar nº 114/2002</a:t>
            </a:r>
            <a:r>
              <a:rPr lang="pt-BR" dirty="0"/>
              <a:t>, que alterou da Lei Kandir (LC 87/96) e regulamentou a incidência do imposto.</a:t>
            </a:r>
            <a:endParaRPr lang="pt-BR" sz="2700" b="1" u="sng" dirty="0"/>
          </a:p>
        </p:txBody>
      </p:sp>
    </p:spTree>
    <p:extLst>
      <p:ext uri="{BB962C8B-B14F-4D97-AF65-F5344CB8AC3E}">
        <p14:creationId xmlns:p14="http://schemas.microsoft.com/office/powerpoint/2010/main" val="7628672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b="1" dirty="0"/>
              <a:t>ICMS - Importação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1785668"/>
            <a:ext cx="10515600" cy="4391295"/>
          </a:xfrm>
        </p:spPr>
        <p:txBody>
          <a:bodyPr>
            <a:normAutofit lnSpcReduction="10000"/>
          </a:bodyPr>
          <a:lstStyle/>
          <a:p>
            <a:r>
              <a:rPr lang="pt-BR" sz="2500" b="1" u="sng" dirty="0"/>
              <a:t>RE 1.221.330/SP (Tema 1.094 – RG),</a:t>
            </a:r>
          </a:p>
          <a:p>
            <a:pPr marL="0" indent="0">
              <a:buNone/>
            </a:pPr>
            <a:endParaRPr lang="pt-BR" u="sng" dirty="0"/>
          </a:p>
          <a:p>
            <a:pPr marL="0" indent="0" algn="just">
              <a:buNone/>
            </a:pPr>
            <a:r>
              <a:rPr lang="pt-BR" u="sng" dirty="0"/>
              <a:t>DECISÃO:</a:t>
            </a:r>
          </a:p>
          <a:p>
            <a:pPr marL="0" indent="0" algn="just">
              <a:buNone/>
            </a:pPr>
            <a:endParaRPr lang="pt-BR" u="sng" dirty="0"/>
          </a:p>
          <a:p>
            <a:pPr marL="514350" indent="-514350" algn="just">
              <a:buAutoNum type="arabicParenR"/>
            </a:pPr>
            <a:r>
              <a:rPr lang="pt-BR" dirty="0"/>
              <a:t>apesar de a instituição do imposto depender da edição prévia de lei complementar;</a:t>
            </a:r>
          </a:p>
          <a:p>
            <a:pPr marL="514350" indent="-514350" algn="just">
              <a:buAutoNum type="arabicParenR"/>
            </a:pPr>
            <a:r>
              <a:rPr lang="pt-BR" dirty="0"/>
              <a:t>as leis estaduais </a:t>
            </a:r>
            <a:r>
              <a:rPr lang="pt-BR" i="1" dirty="0"/>
              <a:t>posteriores à EC 33/01 e anteriores à LC 114/2002</a:t>
            </a:r>
            <a:r>
              <a:rPr lang="pt-BR" dirty="0"/>
              <a:t>, </a:t>
            </a:r>
            <a:r>
              <a:rPr lang="pt-BR" i="1" dirty="0">
                <a:solidFill>
                  <a:srgbClr val="FF0000"/>
                </a:solidFill>
              </a:rPr>
              <a:t>são válidas</a:t>
            </a:r>
            <a:r>
              <a:rPr lang="pt-BR" dirty="0"/>
              <a:t>;</a:t>
            </a:r>
            <a:endParaRPr lang="pt-BR" b="1" dirty="0"/>
          </a:p>
          <a:p>
            <a:pPr marL="514350" indent="-514350" algn="just">
              <a:buAutoNum type="arabicParenR"/>
            </a:pPr>
            <a:r>
              <a:rPr lang="pt-BR" i="1" dirty="0"/>
              <a:t>mas </a:t>
            </a:r>
            <a:r>
              <a:rPr lang="pt-BR" i="1" dirty="0">
                <a:solidFill>
                  <a:srgbClr val="FF0000"/>
                </a:solidFill>
              </a:rPr>
              <a:t>só produzem efeitos </a:t>
            </a:r>
            <a:r>
              <a:rPr lang="pt-BR" i="1" dirty="0"/>
              <a:t>depois da vigência da dita lei complementar</a:t>
            </a:r>
            <a:endParaRPr lang="pt-BR" u="sng" dirty="0"/>
          </a:p>
        </p:txBody>
      </p:sp>
    </p:spTree>
    <p:extLst>
      <p:ext uri="{BB962C8B-B14F-4D97-AF65-F5344CB8AC3E}">
        <p14:creationId xmlns:p14="http://schemas.microsoft.com/office/powerpoint/2010/main" val="20583978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1143000"/>
            <a:ext cx="10515600" cy="503396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t-BR" dirty="0"/>
              <a:t>Art. 24. Compete à União, aos Estados e ao Distrito Federal </a:t>
            </a:r>
            <a:r>
              <a:rPr lang="pt-BR" b="1" dirty="0"/>
              <a:t>legislar concorrentemente</a:t>
            </a:r>
            <a:r>
              <a:rPr lang="pt-BR" dirty="0"/>
              <a:t> sobre:</a:t>
            </a:r>
          </a:p>
          <a:p>
            <a:pPr marL="0" indent="0" algn="just">
              <a:buNone/>
            </a:pPr>
            <a:endParaRPr lang="pt-BR" dirty="0"/>
          </a:p>
          <a:p>
            <a:pPr marL="0" indent="0" algn="just">
              <a:buNone/>
            </a:pPr>
            <a:r>
              <a:rPr lang="pt-BR" dirty="0"/>
              <a:t>I - </a:t>
            </a:r>
            <a:r>
              <a:rPr lang="pt-BR" b="1" dirty="0"/>
              <a:t>direito tributário</a:t>
            </a:r>
            <a:r>
              <a:rPr lang="pt-BR" dirty="0"/>
              <a:t>, financeiro, penitenciário, econômico e urbanístico;         </a:t>
            </a:r>
          </a:p>
          <a:p>
            <a:pPr marL="0" indent="0" algn="just">
              <a:buNone/>
            </a:pPr>
            <a:r>
              <a:rPr lang="pt-BR" dirty="0"/>
              <a:t> (...)</a:t>
            </a:r>
          </a:p>
          <a:p>
            <a:pPr marL="0" indent="0" algn="just">
              <a:buNone/>
            </a:pPr>
            <a:endParaRPr lang="pt-BR" dirty="0"/>
          </a:p>
          <a:p>
            <a:pPr marL="0" indent="0" algn="just">
              <a:buNone/>
            </a:pPr>
            <a:r>
              <a:rPr lang="pt-BR" dirty="0"/>
              <a:t>§ 1º No âmbito da legislação concorrente, a competência da </a:t>
            </a:r>
            <a:r>
              <a:rPr lang="pt-BR" b="1" dirty="0"/>
              <a:t>União limitar-se-á </a:t>
            </a:r>
            <a:r>
              <a:rPr lang="pt-BR" dirty="0"/>
              <a:t>a estabelecer </a:t>
            </a:r>
            <a:r>
              <a:rPr lang="pt-BR" b="1" dirty="0"/>
              <a:t>normas gerais</a:t>
            </a:r>
            <a:r>
              <a:rPr lang="pt-BR" dirty="0"/>
              <a:t>.         </a:t>
            </a:r>
          </a:p>
          <a:p>
            <a:pPr marL="0" indent="0" algn="just">
              <a:buNone/>
            </a:pPr>
            <a:r>
              <a:rPr lang="pt-BR" dirty="0"/>
              <a:t>.         </a:t>
            </a:r>
          </a:p>
        </p:txBody>
      </p:sp>
    </p:spTree>
    <p:extLst>
      <p:ext uri="{BB962C8B-B14F-4D97-AF65-F5344CB8AC3E}">
        <p14:creationId xmlns:p14="http://schemas.microsoft.com/office/powerpoint/2010/main" val="32502221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b="1" dirty="0"/>
              <a:t>ICMS - Importação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pt-BR" sz="2500" b="1" u="sng" dirty="0"/>
              <a:t>RE 1.221.330/SP (Tema 1.094 – RG)</a:t>
            </a:r>
          </a:p>
          <a:p>
            <a:pPr marL="0" indent="0" algn="just">
              <a:buNone/>
            </a:pPr>
            <a:endParaRPr lang="pt-BR" sz="2700" dirty="0"/>
          </a:p>
          <a:p>
            <a:pPr algn="just">
              <a:buFontTx/>
              <a:buChar char="-"/>
            </a:pPr>
            <a:r>
              <a:rPr lang="pt-BR" sz="2700" dirty="0">
                <a:sym typeface="Wingdings" panose="05000000000000000000" pitchFamily="2" charset="2"/>
              </a:rPr>
              <a:t>STF </a:t>
            </a:r>
            <a:r>
              <a:rPr lang="pt-BR" sz="2700" b="1" u="sng" dirty="0">
                <a:solidFill>
                  <a:srgbClr val="FF0000"/>
                </a:solidFill>
                <a:sym typeface="Wingdings" panose="05000000000000000000" pitchFamily="2" charset="2"/>
              </a:rPr>
              <a:t>NÃO</a:t>
            </a:r>
            <a:r>
              <a:rPr lang="pt-BR" sz="2700" dirty="0">
                <a:sym typeface="Wingdings" panose="05000000000000000000" pitchFamily="2" charset="2"/>
              </a:rPr>
              <a:t> apontou a existência de </a:t>
            </a:r>
            <a:r>
              <a:rPr lang="pt-BR" sz="2700" b="1" dirty="0">
                <a:solidFill>
                  <a:srgbClr val="FF0000"/>
                </a:solidFill>
                <a:sym typeface="Wingdings" panose="05000000000000000000" pitchFamily="2" charset="2"/>
              </a:rPr>
              <a:t>riscos federativos</a:t>
            </a:r>
            <a:r>
              <a:rPr lang="pt-BR" sz="2700" b="1" dirty="0">
                <a:sym typeface="Wingdings" panose="05000000000000000000" pitchFamily="2" charset="2"/>
              </a:rPr>
              <a:t>;</a:t>
            </a:r>
          </a:p>
          <a:p>
            <a:pPr marL="0" indent="0" algn="just">
              <a:buNone/>
            </a:pPr>
            <a:endParaRPr lang="pt-BR" sz="2700" b="1" dirty="0">
              <a:sym typeface="Wingdings" panose="05000000000000000000" pitchFamily="2" charset="2"/>
            </a:endParaRPr>
          </a:p>
          <a:p>
            <a:pPr algn="just">
              <a:buFontTx/>
              <a:buChar char="-"/>
            </a:pPr>
            <a:r>
              <a:rPr lang="pt-BR" sz="2700" dirty="0">
                <a:sym typeface="Wingdings" panose="05000000000000000000" pitchFamily="2" charset="2"/>
              </a:rPr>
              <a:t>Mas mesmo assim </a:t>
            </a:r>
            <a:r>
              <a:rPr lang="pt-BR" sz="2700" dirty="0">
                <a:solidFill>
                  <a:srgbClr val="FF0000"/>
                </a:solidFill>
                <a:sym typeface="Wingdings" panose="05000000000000000000" pitchFamily="2" charset="2"/>
              </a:rPr>
              <a:t>limitou a autonomia dos Estados;</a:t>
            </a:r>
          </a:p>
          <a:p>
            <a:pPr marL="0" indent="0" algn="just">
              <a:buNone/>
            </a:pPr>
            <a:endParaRPr lang="pt-BR" sz="2700" u="sng" dirty="0">
              <a:solidFill>
                <a:srgbClr val="FF0000"/>
              </a:solidFill>
              <a:sym typeface="Wingdings" panose="05000000000000000000" pitchFamily="2" charset="2"/>
            </a:endParaRPr>
          </a:p>
          <a:p>
            <a:pPr marL="0" indent="0" algn="just">
              <a:buNone/>
            </a:pPr>
            <a:r>
              <a:rPr lang="pt-BR" sz="2700" u="sng" dirty="0">
                <a:solidFill>
                  <a:srgbClr val="00B0F0"/>
                </a:solidFill>
                <a:sym typeface="Wingdings" panose="05000000000000000000" pitchFamily="2" charset="2"/>
              </a:rPr>
              <a:t>Choque?</a:t>
            </a:r>
            <a:endParaRPr lang="pt-BR" sz="2700" u="sng" dirty="0">
              <a:solidFill>
                <a:srgbClr val="FF0000"/>
              </a:solidFill>
              <a:sym typeface="Wingdings" panose="05000000000000000000" pitchFamily="2" charset="2"/>
            </a:endParaRPr>
          </a:p>
          <a:p>
            <a:pPr marL="0" indent="0" algn="just">
              <a:buNone/>
            </a:pPr>
            <a:r>
              <a:rPr lang="pt-BR" sz="2700" dirty="0"/>
              <a:t>CF, art. 24, § 3º: “</a:t>
            </a:r>
            <a:r>
              <a:rPr lang="pt-BR" i="1" dirty="0"/>
              <a:t>Inexistindo lei federal sobre normas gerais, os Estados exercerão a competência legislativa plena, para atender a suas peculiaridades</a:t>
            </a:r>
            <a:r>
              <a:rPr lang="pt-BR" dirty="0"/>
              <a:t>”</a:t>
            </a:r>
            <a:endParaRPr lang="pt-BR" sz="2700" dirty="0"/>
          </a:p>
          <a:p>
            <a:pPr marL="0" indent="0" algn="just">
              <a:buNone/>
            </a:pPr>
            <a:endParaRPr lang="pt-BR" u="sng" dirty="0"/>
          </a:p>
        </p:txBody>
      </p:sp>
    </p:spTree>
    <p:extLst>
      <p:ext uri="{BB962C8B-B14F-4D97-AF65-F5344CB8AC3E}">
        <p14:creationId xmlns:p14="http://schemas.microsoft.com/office/powerpoint/2010/main" val="21850544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b="1" u="sng" dirty="0"/>
              <a:t>ICMS-DIFAL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sz="2500" b="1" u="sng" dirty="0"/>
              <a:t>RE 1.287.019/DF (Tema 1.093 – RG), Rel. Min. Dias Toffoli </a:t>
            </a:r>
            <a:r>
              <a:rPr lang="pt-BR" sz="2500" b="1" dirty="0">
                <a:highlight>
                  <a:srgbClr val="FFFF00"/>
                </a:highlight>
              </a:rPr>
              <a:t>(julgado em fevereiro de 2021)</a:t>
            </a:r>
          </a:p>
          <a:p>
            <a:pPr marL="0" indent="0">
              <a:buNone/>
            </a:pPr>
            <a:endParaRPr lang="pt-BR" sz="2500" b="1" u="sng" dirty="0"/>
          </a:p>
          <a:p>
            <a:pPr>
              <a:buFont typeface="Wingdings" panose="05000000000000000000" pitchFamily="2" charset="2"/>
              <a:buChar char="à"/>
            </a:pPr>
            <a:r>
              <a:rPr lang="pt-BR" sz="2500" dirty="0">
                <a:sym typeface="Wingdings" panose="05000000000000000000" pitchFamily="2" charset="2"/>
              </a:rPr>
              <a:t>Falta de LEI COMPLEMENTAR: </a:t>
            </a:r>
            <a:r>
              <a:rPr lang="pt-BR" sz="2500" b="1" dirty="0">
                <a:solidFill>
                  <a:srgbClr val="FF0000"/>
                </a:solidFill>
                <a:sym typeface="Wingdings" panose="05000000000000000000" pitchFamily="2" charset="2"/>
              </a:rPr>
              <a:t>risco de guerra fiscal</a:t>
            </a:r>
            <a:r>
              <a:rPr lang="pt-BR" sz="2500" dirty="0">
                <a:sym typeface="Wingdings" panose="05000000000000000000" pitchFamily="2" charset="2"/>
              </a:rPr>
              <a:t>.</a:t>
            </a:r>
          </a:p>
          <a:p>
            <a:pPr marL="0" indent="0">
              <a:buNone/>
            </a:pPr>
            <a:endParaRPr lang="pt-BR" sz="2500" dirty="0">
              <a:sym typeface="Wingdings" panose="05000000000000000000" pitchFamily="2" charset="2"/>
            </a:endParaRPr>
          </a:p>
          <a:p>
            <a:pPr marL="0" indent="0" algn="just">
              <a:buNone/>
            </a:pPr>
            <a:r>
              <a:rPr lang="pt-BR" sz="2500" dirty="0">
                <a:sym typeface="Wingdings" panose="05000000000000000000" pitchFamily="2" charset="2"/>
              </a:rPr>
              <a:t> DECISÃO:   INEFICÁCIA das leis estaduais que instituíram o DIFAL 				após EC 87/2015, mas antes da regulamentação via LC (LC 			190/22)</a:t>
            </a:r>
            <a:endParaRPr lang="pt-BR" sz="2500" dirty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5790154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b="1" u="sng" dirty="0"/>
              <a:t>ICMS-DIFAL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pt-BR" sz="2500" b="1" u="sng" dirty="0"/>
              <a:t>RE 1.287.019/DF (Tema 1.093 – RG)</a:t>
            </a:r>
          </a:p>
          <a:p>
            <a:pPr marL="0" indent="0"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pt-BR" sz="22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“Com efeito, a competência dos estados e do Distrito Federal a que alude o dispositivo somente os autoriza a </a:t>
            </a:r>
            <a:r>
              <a:rPr lang="pt-BR" sz="2200" b="1" i="1" u="sng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legislar</a:t>
            </a:r>
            <a:r>
              <a:rPr lang="pt-BR" sz="22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maneira </a:t>
            </a:r>
            <a:r>
              <a:rPr lang="pt-BR" sz="2200" b="1" i="1" u="sng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plena</a:t>
            </a:r>
            <a:r>
              <a:rPr lang="pt-BR" sz="22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sobre direito tributário</a:t>
            </a:r>
            <a:r>
              <a:rPr lang="pt-BR" sz="2200" b="1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2200" b="1" i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para atender a suas peculiaridades</a:t>
            </a:r>
            <a:r>
              <a:rPr lang="pt-BR" sz="22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Nesse sentido, </a:t>
            </a:r>
            <a:r>
              <a:rPr lang="pt-BR" sz="2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essa competência </a:t>
            </a:r>
            <a:r>
              <a:rPr lang="pt-BR" sz="2200" b="1" u="sng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não se estende </a:t>
            </a:r>
            <a:r>
              <a:rPr lang="pt-BR" sz="2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ao tratamento de matéria de direito tributário que, inevitavelmente, </a:t>
            </a:r>
            <a:r>
              <a:rPr lang="pt-BR" sz="2200" b="1" u="sng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atinja o relacionamento </a:t>
            </a:r>
            <a:r>
              <a:rPr lang="pt-BR" sz="22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entre as unidades federadas ou envolva conflito federativo</a:t>
            </a:r>
            <a:r>
              <a:rPr lang="pt-BR" sz="22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como é o caso, evidentemente, do ICMS correspondente ao </a:t>
            </a:r>
            <a:r>
              <a:rPr lang="pt-BR" sz="2200" b="1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diferencial de alíquotas </a:t>
            </a:r>
            <a:r>
              <a:rPr lang="pt-BR" sz="22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ora em comento” (Min. Dias Toffoli)</a:t>
            </a:r>
            <a:endParaRPr lang="pt-BR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0050114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b="1" u="sng" dirty="0"/>
              <a:t>ITCMD - Exterior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pt-BR" sz="2400" b="1" u="sng" dirty="0"/>
              <a:t>RE 851.108/SP (Tema 1.093 – RG), Rel. Min. Dias Toffoli </a:t>
            </a:r>
            <a:r>
              <a:rPr lang="pt-BR" sz="2400" b="1" dirty="0">
                <a:highlight>
                  <a:srgbClr val="FFFF00"/>
                </a:highlight>
              </a:rPr>
              <a:t>(julgado em setembro de 2021)</a:t>
            </a:r>
            <a:endParaRPr lang="pt-BR" sz="2400" b="1" u="sng" dirty="0"/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endParaRPr lang="pt-BR" sz="2100" b="1" u="sng" dirty="0"/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pt-BR" sz="21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Art. 155. Compete aos Estados e ao Distrito Federal instituir impostos sobre:</a:t>
            </a:r>
            <a:endParaRPr lang="pt-BR" sz="2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pt-BR" sz="21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§ 1º O imposto previsto no inciso I: </a:t>
            </a:r>
            <a:endParaRPr lang="pt-BR" sz="2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pt-BR" sz="21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(...)</a:t>
            </a:r>
            <a:endParaRPr lang="pt-BR" sz="2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pt-BR" sz="21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III - </a:t>
            </a:r>
            <a:r>
              <a:rPr lang="pt-BR" sz="2100" b="1" i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terá competência para sua instituição regulada por lei complementar</a:t>
            </a:r>
            <a:r>
              <a:rPr lang="pt-BR" sz="21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pt-BR" sz="2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pt-BR" sz="21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a) se o </a:t>
            </a:r>
            <a:r>
              <a:rPr lang="pt-BR" sz="21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doador</a:t>
            </a:r>
            <a:r>
              <a:rPr lang="pt-BR" sz="21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tiver </a:t>
            </a:r>
            <a:r>
              <a:rPr lang="pt-BR" sz="21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domicilio</a:t>
            </a:r>
            <a:r>
              <a:rPr lang="pt-BR" sz="21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ou </a:t>
            </a:r>
            <a:r>
              <a:rPr lang="pt-BR" sz="21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residência</a:t>
            </a:r>
            <a:r>
              <a:rPr lang="pt-BR" sz="21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no </a:t>
            </a:r>
            <a:r>
              <a:rPr lang="pt-BR" sz="21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exterior</a:t>
            </a:r>
            <a:r>
              <a:rPr lang="pt-BR" sz="21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endParaRPr lang="pt-BR" sz="2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pt-BR" sz="2100" i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b) se o </a:t>
            </a:r>
            <a:r>
              <a:rPr lang="pt-BR" sz="2100" b="1" i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de cujus possuía bens</a:t>
            </a:r>
            <a:r>
              <a:rPr lang="pt-BR" sz="2100" i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, era </a:t>
            </a:r>
            <a:r>
              <a:rPr lang="pt-BR" sz="2100" b="1" i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residente</a:t>
            </a:r>
            <a:r>
              <a:rPr lang="pt-BR" sz="2100" i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ou </a:t>
            </a:r>
            <a:r>
              <a:rPr lang="pt-BR" sz="2100" b="1" i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domiciliado</a:t>
            </a:r>
            <a:r>
              <a:rPr lang="pt-BR" sz="2100" i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ou teve o seu </a:t>
            </a:r>
            <a:r>
              <a:rPr lang="pt-BR" sz="2100" b="1" i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inventário processado no exterior</a:t>
            </a:r>
            <a:endParaRPr lang="pt-BR" sz="2100" b="1" dirty="0"/>
          </a:p>
        </p:txBody>
      </p:sp>
    </p:spTree>
    <p:extLst>
      <p:ext uri="{BB962C8B-B14F-4D97-AF65-F5344CB8AC3E}">
        <p14:creationId xmlns:p14="http://schemas.microsoft.com/office/powerpoint/2010/main" val="4550564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b="1" u="sng" dirty="0"/>
              <a:t>ITCMD - Exterior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51164" y="1690255"/>
            <a:ext cx="10702636" cy="4486708"/>
          </a:xfrm>
        </p:spPr>
        <p:txBody>
          <a:bodyPr>
            <a:normAutofit fontScale="32500" lnSpcReduction="20000"/>
          </a:bodyPr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pt-BR" sz="6800" b="1" u="sng" dirty="0"/>
              <a:t>RE 851.108/SP (Tema 1.093 – RG)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endParaRPr lang="pt-BR" sz="5500" i="1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70000"/>
              </a:lnSpc>
              <a:spcBef>
                <a:spcPts val="0"/>
              </a:spcBef>
              <a:buNone/>
            </a:pPr>
            <a:r>
              <a:rPr lang="pt-BR" sz="5500" i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pt-BR" sz="5500" i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No caso do ITCMD, o mecanismo para se </a:t>
            </a:r>
            <a:r>
              <a:rPr lang="pt-BR" sz="5500" i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evitar potencial conflito federativo </a:t>
            </a:r>
            <a:r>
              <a:rPr lang="pt-BR" sz="5500" i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entre os entes da federação foi acionado pelo próprio constituinte, ao exigir, no </a:t>
            </a:r>
            <a:r>
              <a:rPr lang="pt-BR" sz="5500" i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inciso III do referido § 1º, a edição de </a:t>
            </a:r>
            <a:r>
              <a:rPr lang="pt-BR" sz="55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lei complementar para regular a competência e a instituição do ITCMD </a:t>
            </a:r>
            <a:r>
              <a:rPr lang="pt-BR" sz="55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quando o doador tiver domicílio ou residência no exterior ou o de cujus possuir bens, tiver sido residente ou domiciliado ou tiver seu inventário processado no exterior</a:t>
            </a:r>
            <a:r>
              <a:rPr lang="pt-BR" sz="5500" i="1" dirty="0">
                <a:latin typeface="Arial" panose="020B0604020202020204" pitchFamily="34" charset="0"/>
                <a:ea typeface="Calibri" panose="020F0502020204030204" pitchFamily="34" charset="0"/>
              </a:rPr>
              <a:t>”.</a:t>
            </a:r>
          </a:p>
          <a:p>
            <a:pPr marL="0" indent="0" algn="just">
              <a:lnSpc>
                <a:spcPct val="170000"/>
              </a:lnSpc>
              <a:spcBef>
                <a:spcPts val="0"/>
              </a:spcBef>
              <a:buNone/>
            </a:pPr>
            <a:r>
              <a:rPr lang="pt-BR" sz="5500" i="1" dirty="0">
                <a:latin typeface="Arial" panose="020B0604020202020204" pitchFamily="34" charset="0"/>
                <a:ea typeface="Calibri" panose="020F0502020204030204" pitchFamily="34" charset="0"/>
              </a:rPr>
              <a:t>***</a:t>
            </a:r>
          </a:p>
          <a:p>
            <a:pPr algn="just">
              <a:lnSpc>
                <a:spcPct val="170000"/>
              </a:lnSpc>
              <a:spcBef>
                <a:spcPts val="0"/>
              </a:spcBef>
              <a:buFontTx/>
              <a:buChar char="-"/>
            </a:pPr>
            <a:r>
              <a:rPr lang="pt-BR" sz="55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ITCMD “no contexto </a:t>
            </a:r>
            <a:r>
              <a:rPr lang="pt-BR" sz="55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nacional</a:t>
            </a:r>
            <a:r>
              <a:rPr lang="pt-BR" sz="55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”: leis estaduais são </a:t>
            </a:r>
            <a:r>
              <a:rPr lang="pt-BR" sz="55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válidas</a:t>
            </a:r>
            <a:r>
              <a:rPr lang="pt-BR" sz="55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 eficazes, </a:t>
            </a:r>
            <a:r>
              <a:rPr lang="pt-BR" sz="5500" i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mesmo sem LC</a:t>
            </a:r>
          </a:p>
          <a:p>
            <a:pPr algn="just">
              <a:lnSpc>
                <a:spcPct val="170000"/>
              </a:lnSpc>
              <a:spcBef>
                <a:spcPts val="0"/>
              </a:spcBef>
              <a:buFontTx/>
              <a:buChar char="-"/>
            </a:pPr>
            <a:r>
              <a:rPr lang="pt-BR" sz="55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ITCMS “no contexto </a:t>
            </a:r>
            <a:r>
              <a:rPr lang="pt-BR" sz="55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internacional</a:t>
            </a:r>
            <a:r>
              <a:rPr lang="pt-BR" sz="55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”: leis estaduais são de </a:t>
            </a:r>
            <a:r>
              <a:rPr lang="pt-BR" sz="55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eficácia contida</a:t>
            </a:r>
            <a:endParaRPr lang="pt-BR" sz="5500" b="1" dirty="0"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endParaRPr lang="pt-BR" sz="1800" i="1" dirty="0"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endParaRPr lang="pt-BR" sz="1800" i="1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40674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579437"/>
            <a:ext cx="10515600" cy="1325563"/>
          </a:xfrm>
        </p:spPr>
        <p:txBody>
          <a:bodyPr/>
          <a:lstStyle/>
          <a:p>
            <a:pPr algn="ctr"/>
            <a:r>
              <a:rPr lang="pt-BR" b="1" u="sng" dirty="0"/>
              <a:t>LINHA DO TEMPO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51164" y="1690255"/>
            <a:ext cx="10702636" cy="4486708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endParaRPr lang="pt-BR" sz="1800" i="1" dirty="0"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16C83B8B-F090-4B40-A4B8-7EE6D03A9C62}"/>
              </a:ext>
            </a:extLst>
          </p:cNvPr>
          <p:cNvSpPr/>
          <p:nvPr/>
        </p:nvSpPr>
        <p:spPr>
          <a:xfrm>
            <a:off x="651164" y="3088640"/>
            <a:ext cx="1955800" cy="1422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ADICIONAL</a:t>
            </a:r>
          </a:p>
          <a:p>
            <a:pPr algn="ctr"/>
            <a:r>
              <a:rPr lang="pt-BR" dirty="0"/>
              <a:t>IR ESTADUAL</a:t>
            </a:r>
          </a:p>
          <a:p>
            <a:pPr algn="ctr"/>
            <a:endParaRPr lang="pt-BR" dirty="0"/>
          </a:p>
          <a:p>
            <a:pPr algn="ctr"/>
            <a:r>
              <a:rPr lang="pt-BR" dirty="0"/>
              <a:t>Fev. 1993</a:t>
            </a:r>
          </a:p>
        </p:txBody>
      </p:sp>
      <p:sp>
        <p:nvSpPr>
          <p:cNvPr id="8" name="Retângulo: Cantos Arredondados 7">
            <a:extLst>
              <a:ext uri="{FF2B5EF4-FFF2-40B4-BE49-F238E27FC236}">
                <a16:creationId xmlns:a16="http://schemas.microsoft.com/office/drawing/2014/main" id="{6B0602DE-1460-1F94-FA8C-3B25A987B27C}"/>
              </a:ext>
            </a:extLst>
          </p:cNvPr>
          <p:cNvSpPr/>
          <p:nvPr/>
        </p:nvSpPr>
        <p:spPr>
          <a:xfrm>
            <a:off x="5037398" y="3088640"/>
            <a:ext cx="1955800" cy="1422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IPVA 2</a:t>
            </a:r>
          </a:p>
          <a:p>
            <a:pPr algn="ctr"/>
            <a:endParaRPr lang="pt-BR" dirty="0"/>
          </a:p>
          <a:p>
            <a:pPr algn="ctr"/>
            <a:endParaRPr lang="pt-BR" dirty="0"/>
          </a:p>
          <a:p>
            <a:pPr algn="ctr"/>
            <a:r>
              <a:rPr lang="pt-BR" dirty="0"/>
              <a:t>Jun. 2020</a:t>
            </a:r>
          </a:p>
        </p:txBody>
      </p:sp>
      <p:sp>
        <p:nvSpPr>
          <p:cNvPr id="10" name="Retângulo: Cantos Arredondados 9">
            <a:extLst>
              <a:ext uri="{FF2B5EF4-FFF2-40B4-BE49-F238E27FC236}">
                <a16:creationId xmlns:a16="http://schemas.microsoft.com/office/drawing/2014/main" id="{55C48554-F972-A186-D225-344AA7BB7C10}"/>
              </a:ext>
            </a:extLst>
          </p:cNvPr>
          <p:cNvSpPr/>
          <p:nvPr/>
        </p:nvSpPr>
        <p:spPr>
          <a:xfrm>
            <a:off x="7217699" y="3088640"/>
            <a:ext cx="1955800" cy="1422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ICMS – DIFAL</a:t>
            </a:r>
          </a:p>
          <a:p>
            <a:pPr algn="ctr"/>
            <a:endParaRPr lang="pt-BR" dirty="0"/>
          </a:p>
          <a:p>
            <a:pPr algn="ctr"/>
            <a:r>
              <a:rPr lang="pt-BR" dirty="0"/>
              <a:t>Fev. 2021</a:t>
            </a:r>
          </a:p>
        </p:txBody>
      </p:sp>
      <p:sp>
        <p:nvSpPr>
          <p:cNvPr id="11" name="Retângulo: Cantos Arredondados 10">
            <a:extLst>
              <a:ext uri="{FF2B5EF4-FFF2-40B4-BE49-F238E27FC236}">
                <a16:creationId xmlns:a16="http://schemas.microsoft.com/office/drawing/2014/main" id="{3D16726C-0F04-7B2A-6514-2430CA5A3CE8}"/>
              </a:ext>
            </a:extLst>
          </p:cNvPr>
          <p:cNvSpPr/>
          <p:nvPr/>
        </p:nvSpPr>
        <p:spPr>
          <a:xfrm>
            <a:off x="9351991" y="3098800"/>
            <a:ext cx="1955800" cy="1422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ITCMD</a:t>
            </a:r>
          </a:p>
          <a:p>
            <a:pPr algn="ctr"/>
            <a:endParaRPr lang="pt-BR" dirty="0"/>
          </a:p>
          <a:p>
            <a:pPr algn="ctr"/>
            <a:r>
              <a:rPr lang="pt-BR" dirty="0"/>
              <a:t>Set. 2021</a:t>
            </a:r>
          </a:p>
        </p:txBody>
      </p:sp>
      <p:sp>
        <p:nvSpPr>
          <p:cNvPr id="12" name="Retângulo: Cantos Arredondados 11">
            <a:extLst>
              <a:ext uri="{FF2B5EF4-FFF2-40B4-BE49-F238E27FC236}">
                <a16:creationId xmlns:a16="http://schemas.microsoft.com/office/drawing/2014/main" id="{9D7173B8-60C3-44C4-8C32-A9E6D9EE5593}"/>
              </a:ext>
            </a:extLst>
          </p:cNvPr>
          <p:cNvSpPr/>
          <p:nvPr/>
        </p:nvSpPr>
        <p:spPr>
          <a:xfrm>
            <a:off x="2867285" y="3098800"/>
            <a:ext cx="1955800" cy="1422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IPVA 1</a:t>
            </a:r>
          </a:p>
          <a:p>
            <a:pPr algn="ctr"/>
            <a:endParaRPr lang="pt-BR" dirty="0"/>
          </a:p>
          <a:p>
            <a:pPr algn="ctr"/>
            <a:endParaRPr lang="pt-BR" dirty="0"/>
          </a:p>
          <a:p>
            <a:pPr algn="ctr"/>
            <a:r>
              <a:rPr lang="pt-BR" dirty="0"/>
              <a:t>Mar. 2001</a:t>
            </a:r>
          </a:p>
        </p:txBody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ECA795BF-9C82-A921-EE53-75C5B3A81613}"/>
              </a:ext>
            </a:extLst>
          </p:cNvPr>
          <p:cNvSpPr/>
          <p:nvPr/>
        </p:nvSpPr>
        <p:spPr>
          <a:xfrm>
            <a:off x="5013874" y="1632356"/>
            <a:ext cx="1955800" cy="1422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ICMS - Importação</a:t>
            </a:r>
          </a:p>
          <a:p>
            <a:pPr algn="ctr"/>
            <a:endParaRPr lang="pt-BR" dirty="0"/>
          </a:p>
          <a:p>
            <a:pPr algn="ctr"/>
            <a:r>
              <a:rPr lang="pt-BR" dirty="0"/>
              <a:t>Jun. 2020</a:t>
            </a:r>
          </a:p>
        </p:txBody>
      </p:sp>
      <p:sp>
        <p:nvSpPr>
          <p:cNvPr id="14" name="Seta: para a Direita 13">
            <a:extLst>
              <a:ext uri="{FF2B5EF4-FFF2-40B4-BE49-F238E27FC236}">
                <a16:creationId xmlns:a16="http://schemas.microsoft.com/office/drawing/2014/main" id="{890113C2-EBFE-CD90-41D6-054C14A563C5}"/>
              </a:ext>
            </a:extLst>
          </p:cNvPr>
          <p:cNvSpPr/>
          <p:nvPr/>
        </p:nvSpPr>
        <p:spPr>
          <a:xfrm>
            <a:off x="838200" y="5049520"/>
            <a:ext cx="10043160" cy="274320"/>
          </a:xfrm>
          <a:prstGeom prst="rightArrow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40083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FA16492-7CCD-24EF-1EC6-489800A45F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b="1" u="sng" dirty="0"/>
              <a:t>INCONGRUÊNCIAS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4808676-4587-2767-AF78-8B329ABBE0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272848"/>
          </a:xfrm>
        </p:spPr>
        <p:txBody>
          <a:bodyPr/>
          <a:lstStyle/>
          <a:p>
            <a:pPr marL="0" indent="0" algn="ctr">
              <a:buNone/>
            </a:pPr>
            <a:r>
              <a:rPr lang="pt-BR" b="1" u="sng" dirty="0">
                <a:solidFill>
                  <a:srgbClr val="00B0F0"/>
                </a:solidFill>
              </a:rPr>
              <a:t>RISCO DE GUERRA FISCAL </a:t>
            </a:r>
            <a:r>
              <a:rPr lang="pt-BR" b="1" u="sng" dirty="0">
                <a:sym typeface="Wingdings" panose="05000000000000000000" pitchFamily="2" charset="2"/>
              </a:rPr>
              <a:t></a:t>
            </a:r>
            <a:r>
              <a:rPr lang="pt-BR" b="1" u="sng" dirty="0"/>
              <a:t> </a:t>
            </a:r>
            <a:r>
              <a:rPr lang="pt-BR" b="1" u="sng" dirty="0">
                <a:solidFill>
                  <a:srgbClr val="FF0000"/>
                </a:solidFill>
              </a:rPr>
              <a:t>LIMITES</a:t>
            </a:r>
            <a:r>
              <a:rPr lang="pt-BR" b="1" u="sng" dirty="0"/>
              <a:t> AOS ESTADOS</a:t>
            </a:r>
          </a:p>
          <a:p>
            <a:pPr marL="0" indent="0">
              <a:buNone/>
            </a:pPr>
            <a:endParaRPr lang="pt-BR" b="1" u="sng" dirty="0"/>
          </a:p>
          <a:p>
            <a:pPr marL="571500" indent="-571500">
              <a:buAutoNum type="romanUcParenR"/>
            </a:pPr>
            <a:r>
              <a:rPr lang="pt-BR" dirty="0"/>
              <a:t>DIFAL-ICMS</a:t>
            </a:r>
          </a:p>
          <a:p>
            <a:pPr marL="571500" indent="-571500">
              <a:buAutoNum type="romanUcParenR"/>
            </a:pPr>
            <a:r>
              <a:rPr lang="pt-BR" dirty="0"/>
              <a:t>ITCMD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63032915-89AE-D482-D8E7-096E2E41C9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424055" cy="2912630"/>
          </a:xfrm>
        </p:spPr>
        <p:txBody>
          <a:bodyPr/>
          <a:lstStyle/>
          <a:p>
            <a:pPr marL="0" indent="0" algn="ctr">
              <a:buNone/>
            </a:pPr>
            <a:r>
              <a:rPr lang="pt-BR" b="1" u="sng" dirty="0">
                <a:solidFill>
                  <a:srgbClr val="00B0F0"/>
                </a:solidFill>
              </a:rPr>
              <a:t>RISCO DE GUERRA FISCAL</a:t>
            </a:r>
            <a:r>
              <a:rPr lang="pt-BR" b="1" u="sng" dirty="0">
                <a:sym typeface="Wingdings" panose="05000000000000000000" pitchFamily="2" charset="2"/>
              </a:rPr>
              <a:t></a:t>
            </a:r>
            <a:r>
              <a:rPr lang="pt-BR" b="1" u="sng" dirty="0"/>
              <a:t> </a:t>
            </a:r>
            <a:r>
              <a:rPr lang="pt-BR" b="1" u="sng" dirty="0">
                <a:solidFill>
                  <a:srgbClr val="FF0000"/>
                </a:solidFill>
              </a:rPr>
              <a:t>AMPLA LIBERDADE </a:t>
            </a:r>
            <a:r>
              <a:rPr lang="pt-BR" b="1" u="sng" dirty="0"/>
              <a:t>AOS ESTADOS</a:t>
            </a:r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r>
              <a:rPr lang="pt-BR" dirty="0"/>
              <a:t>I) IPVA</a:t>
            </a:r>
          </a:p>
        </p:txBody>
      </p:sp>
    </p:spTree>
    <p:extLst>
      <p:ext uri="{BB962C8B-B14F-4D97-AF65-F5344CB8AC3E}">
        <p14:creationId xmlns:p14="http://schemas.microsoft.com/office/powerpoint/2010/main" val="16169774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FA16492-7CCD-24EF-1EC6-489800A45F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b="1" u="sng" dirty="0"/>
              <a:t>INCONGRUÊNCIAS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4808676-4587-2767-AF78-8B329ABBE0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272848"/>
          </a:xfrm>
        </p:spPr>
        <p:txBody>
          <a:bodyPr/>
          <a:lstStyle/>
          <a:p>
            <a:pPr marL="0" indent="0" algn="ctr">
              <a:buNone/>
            </a:pPr>
            <a:r>
              <a:rPr lang="pt-BR" b="1" u="sng" dirty="0">
                <a:solidFill>
                  <a:srgbClr val="00B0F0"/>
                </a:solidFill>
              </a:rPr>
              <a:t>RISCO DE GUERRA FISCAL </a:t>
            </a:r>
            <a:r>
              <a:rPr lang="pt-BR" b="1" u="sng" dirty="0">
                <a:sym typeface="Wingdings" panose="05000000000000000000" pitchFamily="2" charset="2"/>
              </a:rPr>
              <a:t></a:t>
            </a:r>
            <a:r>
              <a:rPr lang="pt-BR" b="1" u="sng" dirty="0"/>
              <a:t> </a:t>
            </a:r>
            <a:r>
              <a:rPr lang="pt-BR" b="1" u="sng" dirty="0">
                <a:solidFill>
                  <a:srgbClr val="FF0000"/>
                </a:solidFill>
              </a:rPr>
              <a:t>LIMITES</a:t>
            </a:r>
            <a:r>
              <a:rPr lang="pt-BR" b="1" u="sng" dirty="0"/>
              <a:t> AOS ESTADOS</a:t>
            </a:r>
          </a:p>
          <a:p>
            <a:pPr marL="0" indent="0">
              <a:buNone/>
            </a:pPr>
            <a:endParaRPr lang="pt-BR" b="1" u="sng" dirty="0"/>
          </a:p>
          <a:p>
            <a:pPr marL="571500" indent="-571500">
              <a:buAutoNum type="romanUcParenR"/>
            </a:pPr>
            <a:r>
              <a:rPr lang="pt-BR" dirty="0"/>
              <a:t>DIFAL-ICMS</a:t>
            </a:r>
          </a:p>
          <a:p>
            <a:pPr marL="571500" indent="-571500">
              <a:buAutoNum type="romanUcParenR"/>
            </a:pPr>
            <a:r>
              <a:rPr lang="pt-BR" dirty="0"/>
              <a:t>ITCMD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63032915-89AE-D482-D8E7-096E2E41C9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424055" cy="2912630"/>
          </a:xfrm>
        </p:spPr>
        <p:txBody>
          <a:bodyPr/>
          <a:lstStyle/>
          <a:p>
            <a:pPr marL="0" indent="0" algn="ctr">
              <a:buNone/>
            </a:pPr>
            <a:r>
              <a:rPr lang="pt-BR" b="1" u="sng" dirty="0">
                <a:solidFill>
                  <a:srgbClr val="00B0F0"/>
                </a:solidFill>
              </a:rPr>
              <a:t>RISCO DE GUERRA FISCAL</a:t>
            </a:r>
            <a:r>
              <a:rPr lang="pt-BR" b="1" u="sng" dirty="0">
                <a:sym typeface="Wingdings" panose="05000000000000000000" pitchFamily="2" charset="2"/>
              </a:rPr>
              <a:t></a:t>
            </a:r>
            <a:r>
              <a:rPr lang="pt-BR" b="1" u="sng" dirty="0"/>
              <a:t> </a:t>
            </a:r>
            <a:r>
              <a:rPr lang="pt-BR" b="1" u="sng" dirty="0">
                <a:solidFill>
                  <a:srgbClr val="FF0000"/>
                </a:solidFill>
              </a:rPr>
              <a:t>AMPLA LIBERDADE </a:t>
            </a:r>
            <a:r>
              <a:rPr lang="pt-BR" b="1" u="sng" dirty="0"/>
              <a:t>AOS ESTADOS</a:t>
            </a:r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r>
              <a:rPr lang="pt-BR" dirty="0"/>
              <a:t>I) IPVA</a:t>
            </a:r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BA625C1D-F88E-13BA-F006-BC86BE39CFD1}"/>
              </a:ext>
            </a:extLst>
          </p:cNvPr>
          <p:cNvSpPr txBox="1">
            <a:spLocks/>
          </p:cNvSpPr>
          <p:nvPr/>
        </p:nvSpPr>
        <p:spPr>
          <a:xfrm>
            <a:off x="838200" y="455728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C234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3500" b="1" u="sng" dirty="0">
                <a:highlight>
                  <a:srgbClr val="FFFF00"/>
                </a:highlight>
              </a:rPr>
              <a:t>PREMISSAS IDÊNTICAS, CONCLUSÕES DIVERSAS</a:t>
            </a:r>
          </a:p>
        </p:txBody>
      </p:sp>
    </p:spTree>
    <p:extLst>
      <p:ext uri="{BB962C8B-B14F-4D97-AF65-F5344CB8AC3E}">
        <p14:creationId xmlns:p14="http://schemas.microsoft.com/office/powerpoint/2010/main" val="34553185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FA16492-7CCD-24EF-1EC6-489800A45F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b="1" u="sng" dirty="0"/>
              <a:t>INCONGRUÊNCIAS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4808676-4587-2767-AF78-8B329ABBE0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272848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pt-BR" b="1" u="sng" dirty="0">
                <a:solidFill>
                  <a:srgbClr val="00B0F0"/>
                </a:solidFill>
              </a:rPr>
              <a:t>IPVA</a:t>
            </a:r>
          </a:p>
          <a:p>
            <a:pPr marL="0" indent="0" algn="ctr">
              <a:buNone/>
            </a:pPr>
            <a:endParaRPr lang="pt-BR" b="1" u="sng" dirty="0"/>
          </a:p>
          <a:p>
            <a:pPr marL="0" indent="0" algn="ctr">
              <a:buNone/>
            </a:pPr>
            <a:r>
              <a:rPr lang="pt-BR" sz="2400" dirty="0"/>
              <a:t>Riscos federativos identificados </a:t>
            </a:r>
          </a:p>
          <a:p>
            <a:pPr marL="0" indent="0" algn="ctr">
              <a:buNone/>
            </a:pPr>
            <a:endParaRPr lang="pt-BR" sz="2400" dirty="0"/>
          </a:p>
          <a:p>
            <a:pPr marL="0" indent="0" algn="ctr">
              <a:buNone/>
            </a:pPr>
            <a:r>
              <a:rPr lang="pt-BR" sz="1900" i="1" dirty="0">
                <a:solidFill>
                  <a:srgbClr val="FF0000"/>
                </a:solidFill>
              </a:rPr>
              <a:t>apesar disso</a:t>
            </a:r>
          </a:p>
          <a:p>
            <a:pPr marL="0" indent="0" algn="ctr">
              <a:buNone/>
            </a:pPr>
            <a:endParaRPr lang="pt-BR" sz="2400" dirty="0"/>
          </a:p>
          <a:p>
            <a:pPr marL="0" indent="0" algn="ctr">
              <a:buNone/>
            </a:pPr>
            <a:r>
              <a:rPr lang="pt-BR" sz="2400" dirty="0"/>
              <a:t>Ampla competência dos Estados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63032915-89AE-D482-D8E7-096E2E41C9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424055" cy="2912630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pt-BR" b="1" u="sng" dirty="0">
                <a:solidFill>
                  <a:srgbClr val="00B0F0"/>
                </a:solidFill>
              </a:rPr>
              <a:t>ICMS-IMPORTAÇÃO</a:t>
            </a:r>
          </a:p>
          <a:p>
            <a:pPr marL="0" indent="0">
              <a:buNone/>
            </a:pPr>
            <a:endParaRPr lang="pt-BR" dirty="0"/>
          </a:p>
          <a:p>
            <a:pPr marL="0" indent="0" algn="ctr">
              <a:buNone/>
            </a:pPr>
            <a:r>
              <a:rPr lang="pt-BR" sz="2400" dirty="0">
                <a:highlight>
                  <a:srgbClr val="FFFF00"/>
                </a:highlight>
              </a:rPr>
              <a:t>Sem</a:t>
            </a:r>
            <a:r>
              <a:rPr lang="pt-BR" sz="2400" dirty="0"/>
              <a:t> apontamento de riscos federativos</a:t>
            </a:r>
          </a:p>
          <a:p>
            <a:pPr marL="0" indent="0" algn="ctr">
              <a:buNone/>
            </a:pPr>
            <a:endParaRPr lang="pt-BR" sz="1900" i="1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pt-BR" sz="1900" i="1" dirty="0">
                <a:solidFill>
                  <a:srgbClr val="FF0000"/>
                </a:solidFill>
              </a:rPr>
              <a:t>mesmo assim</a:t>
            </a:r>
          </a:p>
          <a:p>
            <a:pPr marL="0" indent="0" algn="ctr">
              <a:buNone/>
            </a:pPr>
            <a:endParaRPr lang="pt-BR" sz="2400" dirty="0"/>
          </a:p>
          <a:p>
            <a:pPr marL="0" indent="0" algn="ctr">
              <a:buNone/>
            </a:pPr>
            <a:r>
              <a:rPr lang="pt-BR" sz="2400" dirty="0"/>
              <a:t>Limitação da atividade legiferante estadual</a:t>
            </a:r>
          </a:p>
        </p:txBody>
      </p:sp>
    </p:spTree>
    <p:extLst>
      <p:ext uri="{BB962C8B-B14F-4D97-AF65-F5344CB8AC3E}">
        <p14:creationId xmlns:p14="http://schemas.microsoft.com/office/powerpoint/2010/main" val="406101500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FA16492-7CCD-24EF-1EC6-489800A45F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b="1" u="sng" dirty="0"/>
              <a:t>INCONGRUÊNCIAS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4808676-4587-2767-AF78-8B329ABBE0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272848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pt-BR" b="1" u="sng" dirty="0">
                <a:solidFill>
                  <a:srgbClr val="00B0F0"/>
                </a:solidFill>
              </a:rPr>
              <a:t>IPVA</a:t>
            </a:r>
          </a:p>
          <a:p>
            <a:pPr marL="0" indent="0" algn="ctr">
              <a:buNone/>
            </a:pPr>
            <a:endParaRPr lang="pt-BR" b="1" u="sng" dirty="0"/>
          </a:p>
          <a:p>
            <a:pPr marL="0" indent="0" algn="ctr">
              <a:buNone/>
            </a:pPr>
            <a:r>
              <a:rPr lang="pt-BR" sz="2400" dirty="0"/>
              <a:t>Riscos federativos identificados </a:t>
            </a:r>
          </a:p>
          <a:p>
            <a:pPr marL="0" indent="0" algn="ctr">
              <a:buNone/>
            </a:pPr>
            <a:endParaRPr lang="pt-BR" sz="2400" dirty="0"/>
          </a:p>
          <a:p>
            <a:pPr marL="0" indent="0" algn="ctr">
              <a:buNone/>
            </a:pPr>
            <a:r>
              <a:rPr lang="pt-BR" sz="1900" i="1" dirty="0">
                <a:solidFill>
                  <a:srgbClr val="FF0000"/>
                </a:solidFill>
              </a:rPr>
              <a:t>apesar disso</a:t>
            </a:r>
          </a:p>
          <a:p>
            <a:pPr marL="0" indent="0" algn="ctr">
              <a:buNone/>
            </a:pPr>
            <a:endParaRPr lang="pt-BR" sz="2400" dirty="0"/>
          </a:p>
          <a:p>
            <a:pPr marL="0" indent="0" algn="ctr">
              <a:buNone/>
            </a:pPr>
            <a:r>
              <a:rPr lang="pt-BR" sz="2400" dirty="0"/>
              <a:t>Ampla competência dos Estados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63032915-89AE-D482-D8E7-096E2E41C9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424055" cy="2912630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pt-BR" b="1" u="sng" dirty="0">
                <a:solidFill>
                  <a:srgbClr val="00B0F0"/>
                </a:solidFill>
              </a:rPr>
              <a:t>ICMS-IMPORTAÇÃO</a:t>
            </a:r>
          </a:p>
          <a:p>
            <a:pPr marL="0" indent="0">
              <a:buNone/>
            </a:pPr>
            <a:endParaRPr lang="pt-BR" dirty="0"/>
          </a:p>
          <a:p>
            <a:pPr marL="0" indent="0" algn="ctr">
              <a:buNone/>
            </a:pPr>
            <a:r>
              <a:rPr lang="pt-BR" sz="2400" dirty="0">
                <a:highlight>
                  <a:srgbClr val="FFFF00"/>
                </a:highlight>
              </a:rPr>
              <a:t>Sem</a:t>
            </a:r>
            <a:r>
              <a:rPr lang="pt-BR" sz="2400" dirty="0"/>
              <a:t> apontamento de riscos federativos</a:t>
            </a:r>
          </a:p>
          <a:p>
            <a:pPr marL="0" indent="0" algn="ctr">
              <a:buNone/>
            </a:pPr>
            <a:endParaRPr lang="pt-BR" sz="1900" i="1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pt-BR" sz="1900" i="1" dirty="0">
                <a:solidFill>
                  <a:srgbClr val="FF0000"/>
                </a:solidFill>
              </a:rPr>
              <a:t>mesmo assim</a:t>
            </a:r>
          </a:p>
          <a:p>
            <a:pPr marL="0" indent="0" algn="ctr">
              <a:buNone/>
            </a:pPr>
            <a:endParaRPr lang="pt-BR" sz="2400" dirty="0"/>
          </a:p>
          <a:p>
            <a:pPr marL="0" indent="0" algn="ctr">
              <a:buNone/>
            </a:pPr>
            <a:r>
              <a:rPr lang="pt-BR" sz="2400" dirty="0"/>
              <a:t>Limitação da atividade legiferante estadual</a:t>
            </a: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D665118E-85E8-13D7-805D-2CBF18C9D2C6}"/>
              </a:ext>
            </a:extLst>
          </p:cNvPr>
          <p:cNvSpPr txBox="1">
            <a:spLocks/>
          </p:cNvSpPr>
          <p:nvPr/>
        </p:nvSpPr>
        <p:spPr>
          <a:xfrm>
            <a:off x="762000" y="478536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C234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3000" b="1" u="sng" dirty="0">
                <a:solidFill>
                  <a:srgbClr val="FF0000"/>
                </a:solidFill>
              </a:rPr>
              <a:t>OBS.: ambos julgados em junho de 2020</a:t>
            </a:r>
          </a:p>
        </p:txBody>
      </p:sp>
    </p:spTree>
    <p:extLst>
      <p:ext uri="{BB962C8B-B14F-4D97-AF65-F5344CB8AC3E}">
        <p14:creationId xmlns:p14="http://schemas.microsoft.com/office/powerpoint/2010/main" val="28461283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1143000"/>
            <a:ext cx="10515600" cy="503396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t-BR" dirty="0"/>
              <a:t>Art. 24. Compete à União, aos Estados e ao Distrito Federal </a:t>
            </a:r>
            <a:r>
              <a:rPr lang="pt-BR" b="1" dirty="0"/>
              <a:t>legislar concorrentemente</a:t>
            </a:r>
            <a:r>
              <a:rPr lang="pt-BR" dirty="0"/>
              <a:t> sobre:</a:t>
            </a:r>
          </a:p>
          <a:p>
            <a:pPr marL="0" indent="0" algn="just">
              <a:buNone/>
            </a:pPr>
            <a:endParaRPr lang="pt-BR" dirty="0"/>
          </a:p>
          <a:p>
            <a:pPr marL="0" indent="0" algn="just">
              <a:buNone/>
            </a:pPr>
            <a:r>
              <a:rPr lang="pt-BR" dirty="0"/>
              <a:t>I - </a:t>
            </a:r>
            <a:r>
              <a:rPr lang="pt-BR" b="1" dirty="0"/>
              <a:t>direito tributário</a:t>
            </a:r>
            <a:r>
              <a:rPr lang="pt-BR" dirty="0"/>
              <a:t>, financeiro, penitenciário, econômico e urbanístico;         </a:t>
            </a:r>
          </a:p>
          <a:p>
            <a:pPr marL="0" indent="0" algn="just">
              <a:buNone/>
            </a:pPr>
            <a:r>
              <a:rPr lang="pt-BR" dirty="0"/>
              <a:t> (...)</a:t>
            </a:r>
          </a:p>
          <a:p>
            <a:pPr marL="0" indent="0" algn="just">
              <a:buNone/>
            </a:pPr>
            <a:r>
              <a:rPr lang="pt-BR" dirty="0"/>
              <a:t>       </a:t>
            </a:r>
          </a:p>
          <a:p>
            <a:pPr marL="0" indent="0" algn="just">
              <a:buNone/>
            </a:pPr>
            <a:r>
              <a:rPr lang="pt-BR" dirty="0"/>
              <a:t>§ 2º A competência da União para legislar sobre normas gerais </a:t>
            </a:r>
            <a:r>
              <a:rPr lang="pt-BR" b="1" dirty="0"/>
              <a:t>não exclui a competência suplementar dos Estados</a:t>
            </a:r>
            <a:r>
              <a:rPr lang="pt-BR" dirty="0"/>
              <a:t>.         </a:t>
            </a:r>
          </a:p>
          <a:p>
            <a:pPr marL="0" indent="0" algn="just">
              <a:buNone/>
            </a:pPr>
            <a:r>
              <a:rPr lang="pt-BR" dirty="0"/>
              <a:t>         </a:t>
            </a:r>
          </a:p>
        </p:txBody>
      </p:sp>
    </p:spTree>
    <p:extLst>
      <p:ext uri="{BB962C8B-B14F-4D97-AF65-F5344CB8AC3E}">
        <p14:creationId xmlns:p14="http://schemas.microsoft.com/office/powerpoint/2010/main" val="42614870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pt-BR" b="1" u="sng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51164" y="1690255"/>
            <a:ext cx="10702636" cy="4486708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endParaRPr lang="pt-BR" sz="1800" i="1" dirty="0"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endParaRPr lang="pt-BR" sz="1800" i="1" dirty="0"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endParaRPr lang="pt-BR" sz="1800" i="1" dirty="0"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0" indent="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pt-BR" sz="2400" i="1" dirty="0">
                <a:latin typeface="Arial" panose="020B0604020202020204" pitchFamily="34" charset="0"/>
                <a:ea typeface="Calibri" panose="020F0502020204030204" pitchFamily="34" charset="0"/>
              </a:rPr>
              <a:t>O QUE O SUPREMO </a:t>
            </a:r>
            <a:r>
              <a:rPr lang="pt-BR" sz="2400" b="1" i="1" dirty="0">
                <a:latin typeface="Arial" panose="020B0604020202020204" pitchFamily="34" charset="0"/>
                <a:ea typeface="Calibri" panose="020F0502020204030204" pitchFamily="34" charset="0"/>
              </a:rPr>
              <a:t>COMUNICA</a:t>
            </a:r>
            <a:r>
              <a:rPr lang="pt-BR" sz="2400" i="1" dirty="0">
                <a:latin typeface="Arial" panose="020B0604020202020204" pitchFamily="34" charset="0"/>
                <a:ea typeface="Calibri" panose="020F0502020204030204" pitchFamily="34" charset="0"/>
              </a:rPr>
              <a:t>?</a:t>
            </a: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endParaRPr lang="pt-BR" sz="1800" i="1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665686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pt-BR" b="1" u="sng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51164" y="1690255"/>
            <a:ext cx="10702636" cy="4486708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endParaRPr lang="pt-BR" sz="1800" i="1" dirty="0"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endParaRPr lang="pt-BR" sz="1800" i="1" dirty="0"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0" indent="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pt-BR" sz="3200" b="1" u="sng" dirty="0">
                <a:latin typeface="Arial" panose="020B0604020202020204" pitchFamily="34" charset="0"/>
                <a:ea typeface="Calibri" panose="020F0502020204030204" pitchFamily="34" charset="0"/>
              </a:rPr>
              <a:t>OBRIGADO!</a:t>
            </a:r>
          </a:p>
          <a:p>
            <a:pPr marL="0" indent="0" algn="ctr">
              <a:lnSpc>
                <a:spcPct val="107000"/>
              </a:lnSpc>
              <a:spcAft>
                <a:spcPts val="800"/>
              </a:spcAft>
              <a:buNone/>
            </a:pPr>
            <a:endParaRPr lang="pt-BR" sz="3200" b="1" u="sng" dirty="0"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0" indent="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pt-BR" sz="3200" b="1" dirty="0">
                <a:latin typeface="Arial" panose="020B0604020202020204" pitchFamily="34" charset="0"/>
                <a:ea typeface="Calibri" panose="020F0502020204030204" pitchFamily="34" charset="0"/>
              </a:rPr>
              <a:t>frederico@seabrademoura.com.br</a:t>
            </a: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endParaRPr lang="pt-BR" sz="1800" i="1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88039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1143000"/>
            <a:ext cx="10515600" cy="5033963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pt-BR" dirty="0"/>
              <a:t>Art. 24. Compete à União, aos Estados e ao Distrito Federal </a:t>
            </a:r>
            <a:r>
              <a:rPr lang="pt-BR" b="1" dirty="0"/>
              <a:t>legislar concorrentemente</a:t>
            </a:r>
            <a:r>
              <a:rPr lang="pt-BR" dirty="0"/>
              <a:t> sobre:</a:t>
            </a:r>
          </a:p>
          <a:p>
            <a:pPr marL="0" indent="0" algn="just">
              <a:buNone/>
            </a:pPr>
            <a:endParaRPr lang="pt-BR" dirty="0"/>
          </a:p>
          <a:p>
            <a:pPr marL="0" indent="0" algn="just">
              <a:buNone/>
            </a:pPr>
            <a:r>
              <a:rPr lang="pt-BR" dirty="0"/>
              <a:t>I - </a:t>
            </a:r>
            <a:r>
              <a:rPr lang="pt-BR" b="1" dirty="0"/>
              <a:t>direito tributário</a:t>
            </a:r>
            <a:r>
              <a:rPr lang="pt-BR" dirty="0"/>
              <a:t>, financeiro, penitenciário, econômico e urbanístico;         </a:t>
            </a:r>
          </a:p>
          <a:p>
            <a:pPr marL="0" indent="0" algn="just">
              <a:buNone/>
            </a:pPr>
            <a:r>
              <a:rPr lang="pt-BR" dirty="0"/>
              <a:t> (...)</a:t>
            </a:r>
          </a:p>
          <a:p>
            <a:pPr marL="0" indent="0" algn="just">
              <a:buNone/>
            </a:pPr>
            <a:endParaRPr lang="pt-BR" dirty="0"/>
          </a:p>
          <a:p>
            <a:pPr marL="0" indent="0" algn="just">
              <a:buNone/>
            </a:pPr>
            <a:r>
              <a:rPr lang="pt-BR" dirty="0"/>
              <a:t>§ 3º Inexistindo lei federal sobre normas gerais, os </a:t>
            </a:r>
            <a:r>
              <a:rPr lang="pt-BR" b="1" dirty="0"/>
              <a:t>Estados exercerão a competência legislativa plena, </a:t>
            </a:r>
            <a:r>
              <a:rPr lang="pt-BR" b="1" i="1" dirty="0"/>
              <a:t>para atender a suas peculiaridades</a:t>
            </a:r>
            <a:r>
              <a:rPr lang="pt-BR" dirty="0"/>
              <a:t>.         </a:t>
            </a:r>
          </a:p>
          <a:p>
            <a:pPr marL="0" indent="0" algn="just">
              <a:buNone/>
            </a:pPr>
            <a:r>
              <a:rPr lang="pt-BR" dirty="0"/>
              <a:t>        </a:t>
            </a:r>
          </a:p>
        </p:txBody>
      </p:sp>
    </p:spTree>
    <p:extLst>
      <p:ext uri="{BB962C8B-B14F-4D97-AF65-F5344CB8AC3E}">
        <p14:creationId xmlns:p14="http://schemas.microsoft.com/office/powerpoint/2010/main" val="24608632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1143000"/>
            <a:ext cx="10515600" cy="5033963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pt-BR" dirty="0"/>
              <a:t>Art. 24. Compete à União, aos Estados e ao Distrito Federal </a:t>
            </a:r>
            <a:r>
              <a:rPr lang="pt-BR" b="1" dirty="0"/>
              <a:t>legislar concorrentemente</a:t>
            </a:r>
            <a:r>
              <a:rPr lang="pt-BR" dirty="0"/>
              <a:t> sobre:</a:t>
            </a:r>
          </a:p>
          <a:p>
            <a:pPr marL="0" indent="0" algn="just">
              <a:buNone/>
            </a:pPr>
            <a:endParaRPr lang="pt-BR" dirty="0"/>
          </a:p>
          <a:p>
            <a:pPr marL="0" indent="0" algn="just">
              <a:buNone/>
            </a:pPr>
            <a:r>
              <a:rPr lang="pt-BR" dirty="0"/>
              <a:t>I - </a:t>
            </a:r>
            <a:r>
              <a:rPr lang="pt-BR" b="1" dirty="0"/>
              <a:t>direito tributário</a:t>
            </a:r>
            <a:r>
              <a:rPr lang="pt-BR" dirty="0"/>
              <a:t>, financeiro, penitenciário, econômico e urbanístico;         </a:t>
            </a:r>
          </a:p>
          <a:p>
            <a:pPr marL="0" indent="0" algn="just">
              <a:buNone/>
            </a:pPr>
            <a:r>
              <a:rPr lang="pt-BR" dirty="0"/>
              <a:t> (...)</a:t>
            </a:r>
          </a:p>
          <a:p>
            <a:pPr marL="0" indent="0" algn="just">
              <a:buNone/>
            </a:pPr>
            <a:endParaRPr lang="pt-BR" dirty="0"/>
          </a:p>
          <a:p>
            <a:pPr marL="0" indent="0" algn="just">
              <a:buNone/>
            </a:pPr>
            <a:r>
              <a:rPr lang="pt-BR" dirty="0"/>
              <a:t>§ 3º Inexistindo lei federal sobre normas gerais, os </a:t>
            </a:r>
            <a:r>
              <a:rPr lang="pt-BR" b="1" dirty="0"/>
              <a:t>Estados exercerão a competência legislativa plena, </a:t>
            </a:r>
            <a:r>
              <a:rPr lang="pt-BR" b="1" i="1" dirty="0">
                <a:solidFill>
                  <a:srgbClr val="FF0000"/>
                </a:solidFill>
              </a:rPr>
              <a:t>para atender a suas peculiaridades</a:t>
            </a:r>
            <a:r>
              <a:rPr lang="pt-BR" dirty="0"/>
              <a:t>.         </a:t>
            </a:r>
          </a:p>
          <a:p>
            <a:pPr marL="0" indent="0" algn="just">
              <a:buNone/>
            </a:pPr>
            <a:r>
              <a:rPr lang="pt-BR" dirty="0"/>
              <a:t>        							</a:t>
            </a:r>
            <a:r>
              <a:rPr lang="pt-BR" sz="3900" b="1" dirty="0">
                <a:solidFill>
                  <a:srgbClr val="FF0000"/>
                </a:solidFill>
              </a:rPr>
              <a:t>!!!!!!!!!!!!</a:t>
            </a:r>
          </a:p>
        </p:txBody>
      </p:sp>
    </p:spTree>
    <p:extLst>
      <p:ext uri="{BB962C8B-B14F-4D97-AF65-F5344CB8AC3E}">
        <p14:creationId xmlns:p14="http://schemas.microsoft.com/office/powerpoint/2010/main" val="5509262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1143000"/>
            <a:ext cx="10515600" cy="503396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t-BR" dirty="0"/>
              <a:t>Art. 24. Compete à União, aos Estados e ao Distrito Federal </a:t>
            </a:r>
            <a:r>
              <a:rPr lang="pt-BR" b="1" dirty="0"/>
              <a:t>legislar concorrentemente</a:t>
            </a:r>
            <a:r>
              <a:rPr lang="pt-BR" dirty="0"/>
              <a:t> sobre:</a:t>
            </a:r>
          </a:p>
          <a:p>
            <a:pPr marL="0" indent="0" algn="just">
              <a:buNone/>
            </a:pPr>
            <a:endParaRPr lang="pt-BR" dirty="0"/>
          </a:p>
          <a:p>
            <a:pPr marL="0" indent="0" algn="just">
              <a:buNone/>
            </a:pPr>
            <a:r>
              <a:rPr lang="pt-BR" dirty="0"/>
              <a:t>I - </a:t>
            </a:r>
            <a:r>
              <a:rPr lang="pt-BR" b="1" dirty="0"/>
              <a:t>direito tributário</a:t>
            </a:r>
            <a:r>
              <a:rPr lang="pt-BR" dirty="0"/>
              <a:t>, financeiro, penitenciário, econômico e urbanístico;         </a:t>
            </a:r>
          </a:p>
          <a:p>
            <a:pPr marL="0" indent="0" algn="just">
              <a:buNone/>
            </a:pPr>
            <a:r>
              <a:rPr lang="pt-BR" dirty="0"/>
              <a:t> (...)</a:t>
            </a:r>
          </a:p>
          <a:p>
            <a:pPr marL="0" indent="0" algn="just">
              <a:buNone/>
            </a:pPr>
            <a:r>
              <a:rPr lang="pt-BR" dirty="0"/>
              <a:t>  </a:t>
            </a:r>
          </a:p>
          <a:p>
            <a:pPr marL="0" indent="0" algn="just">
              <a:buNone/>
            </a:pPr>
            <a:r>
              <a:rPr lang="pt-BR" dirty="0"/>
              <a:t>§ 4º A superveniência de lei federal sobre normas gerais </a:t>
            </a:r>
            <a:r>
              <a:rPr lang="pt-BR" b="1" dirty="0"/>
              <a:t>suspende a eficácia da lei estadual</a:t>
            </a:r>
            <a:r>
              <a:rPr lang="pt-BR" dirty="0"/>
              <a:t>, no que lhe for contrário.         </a:t>
            </a:r>
          </a:p>
        </p:txBody>
      </p:sp>
    </p:spTree>
    <p:extLst>
      <p:ext uri="{BB962C8B-B14F-4D97-AF65-F5344CB8AC3E}">
        <p14:creationId xmlns:p14="http://schemas.microsoft.com/office/powerpoint/2010/main" val="36632619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6EAB02A-5408-5239-75C4-BD6558B46F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5636" y="1025236"/>
            <a:ext cx="11233820" cy="5476148"/>
          </a:xfrm>
        </p:spPr>
        <p:txBody>
          <a:bodyPr>
            <a:normAutofit fontScale="32500" lnSpcReduction="20000"/>
          </a:bodyPr>
          <a:lstStyle/>
          <a:p>
            <a:pPr marL="0" indent="0">
              <a:lnSpc>
                <a:spcPct val="170000"/>
              </a:lnSpc>
              <a:spcBef>
                <a:spcPts val="0"/>
              </a:spcBef>
              <a:buNone/>
            </a:pPr>
            <a:r>
              <a:rPr lang="pt-BR" sz="6800" dirty="0"/>
              <a:t>Art. 146. </a:t>
            </a:r>
            <a:r>
              <a:rPr lang="pt-BR" sz="6800" b="1" dirty="0"/>
              <a:t>Cabe à lei complementar</a:t>
            </a:r>
            <a:r>
              <a:rPr lang="pt-BR" sz="6800" dirty="0"/>
              <a:t>:</a:t>
            </a:r>
          </a:p>
          <a:p>
            <a:pPr marL="0" indent="0">
              <a:lnSpc>
                <a:spcPct val="170000"/>
              </a:lnSpc>
              <a:spcBef>
                <a:spcPts val="0"/>
              </a:spcBef>
              <a:buNone/>
            </a:pPr>
            <a:r>
              <a:rPr lang="pt-BR" sz="6800" dirty="0"/>
              <a:t>I - dispor </a:t>
            </a:r>
            <a:r>
              <a:rPr lang="pt-BR" sz="6800" b="1" dirty="0"/>
              <a:t>sobre conflitos de competência</a:t>
            </a:r>
            <a:r>
              <a:rPr lang="pt-BR" sz="6800" dirty="0"/>
              <a:t>, em matéria tributária, entre a União, os Estados, o Distrito Federal e os Municípios;</a:t>
            </a:r>
          </a:p>
          <a:p>
            <a:pPr marL="0" indent="0">
              <a:lnSpc>
                <a:spcPct val="170000"/>
              </a:lnSpc>
              <a:spcBef>
                <a:spcPts val="0"/>
              </a:spcBef>
              <a:buNone/>
            </a:pPr>
            <a:endParaRPr lang="pt-BR" sz="6800" dirty="0"/>
          </a:p>
          <a:p>
            <a:pPr marL="0" indent="0">
              <a:lnSpc>
                <a:spcPct val="170000"/>
              </a:lnSpc>
              <a:spcBef>
                <a:spcPts val="0"/>
              </a:spcBef>
              <a:buNone/>
            </a:pPr>
            <a:r>
              <a:rPr lang="pt-BR" sz="6800" dirty="0"/>
              <a:t>II - </a:t>
            </a:r>
            <a:r>
              <a:rPr lang="pt-BR" sz="6800" b="1" dirty="0"/>
              <a:t>regular as limitações constitucionais </a:t>
            </a:r>
            <a:r>
              <a:rPr lang="pt-BR" sz="6800" dirty="0"/>
              <a:t>ao poder de tributar;</a:t>
            </a:r>
          </a:p>
          <a:p>
            <a:pPr marL="0" indent="0">
              <a:lnSpc>
                <a:spcPct val="170000"/>
              </a:lnSpc>
              <a:spcBef>
                <a:spcPts val="0"/>
              </a:spcBef>
              <a:buNone/>
            </a:pPr>
            <a:endParaRPr lang="pt-BR" sz="6800" dirty="0"/>
          </a:p>
          <a:p>
            <a:pPr marL="0" indent="0">
              <a:lnSpc>
                <a:spcPct val="170000"/>
              </a:lnSpc>
              <a:spcBef>
                <a:spcPts val="0"/>
              </a:spcBef>
              <a:buNone/>
            </a:pPr>
            <a:r>
              <a:rPr lang="pt-BR" sz="6800" dirty="0"/>
              <a:t>III - </a:t>
            </a:r>
            <a:r>
              <a:rPr lang="pt-BR" sz="6800" b="1" dirty="0">
                <a:solidFill>
                  <a:srgbClr val="FF0000"/>
                </a:solidFill>
              </a:rPr>
              <a:t>estabelecer normas gerais </a:t>
            </a:r>
            <a:r>
              <a:rPr lang="pt-BR" sz="6800" dirty="0"/>
              <a:t>em matéria de legislação tributária, especialmente sobre:</a:t>
            </a:r>
          </a:p>
          <a:p>
            <a:pPr marL="0" indent="0">
              <a:lnSpc>
                <a:spcPct val="170000"/>
              </a:lnSpc>
              <a:spcBef>
                <a:spcPts val="0"/>
              </a:spcBef>
              <a:buNone/>
            </a:pPr>
            <a:r>
              <a:rPr lang="pt-BR" sz="6800" dirty="0"/>
              <a:t>a) definição de tributos e de suas espécies, bem como, em relação aos impostos discriminados nesta Constituição, a dos respectivos fatos geradores, bases de cálculo e contribuintes;</a:t>
            </a:r>
          </a:p>
          <a:p>
            <a:pPr marL="0" indent="0">
              <a:lnSpc>
                <a:spcPct val="170000"/>
              </a:lnSpc>
              <a:spcBef>
                <a:spcPts val="0"/>
              </a:spcBef>
              <a:buNone/>
            </a:pPr>
            <a:r>
              <a:rPr lang="pt-BR" sz="6800" dirty="0"/>
              <a:t>b) obrigação, lançamento, crédito, prescrição e decadência tributários;</a:t>
            </a:r>
          </a:p>
          <a:p>
            <a:pPr marL="0" indent="0">
              <a:buNone/>
            </a:pPr>
            <a:r>
              <a:rPr lang="pt-BR" sz="4900" dirty="0"/>
              <a:t>(...)</a:t>
            </a:r>
          </a:p>
        </p:txBody>
      </p:sp>
    </p:spTree>
    <p:extLst>
      <p:ext uri="{BB962C8B-B14F-4D97-AF65-F5344CB8AC3E}">
        <p14:creationId xmlns:p14="http://schemas.microsoft.com/office/powerpoint/2010/main" val="11338404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1">
            <a:extLst>
              <a:ext uri="{FF2B5EF4-FFF2-40B4-BE49-F238E27FC236}">
                <a16:creationId xmlns:a16="http://schemas.microsoft.com/office/drawing/2014/main" id="{962F4036-85B7-EF5F-3D72-FC2147486CE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74031" y="178594"/>
            <a:ext cx="8643938" cy="1205508"/>
          </a:xfrm>
        </p:spPr>
        <p:txBody>
          <a:bodyPr/>
          <a:lstStyle/>
          <a:p>
            <a:pPr eaLnBrk="1" hangingPunct="1"/>
            <a:endParaRPr lang="en-US" altLang="pt-BR" dirty="0"/>
          </a:p>
        </p:txBody>
      </p:sp>
      <p:sp>
        <p:nvSpPr>
          <p:cNvPr id="36866" name="Rectangle 2">
            <a:extLst>
              <a:ext uri="{FF2B5EF4-FFF2-40B4-BE49-F238E27FC236}">
                <a16:creationId xmlns:a16="http://schemas.microsoft.com/office/drawing/2014/main" id="{EE2DE43D-8F8D-6BB7-30FF-4D5401565E35}"/>
              </a:ext>
            </a:extLst>
          </p:cNvPr>
          <p:cNvSpPr>
            <a:spLocks/>
          </p:cNvSpPr>
          <p:nvPr/>
        </p:nvSpPr>
        <p:spPr bwMode="auto">
          <a:xfrm>
            <a:off x="1920255" y="1799829"/>
            <a:ext cx="6039602" cy="454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eaLnBrk="0" hangingPunct="0">
              <a:defRPr sz="4200">
                <a:solidFill>
                  <a:srgbClr val="414141"/>
                </a:solidFill>
                <a:latin typeface="Gill Sans Light" panose="020B0302020104020203" pitchFamily="34" charset="-79"/>
                <a:ea typeface="ヒラギノ角ゴ ProN W3" panose="020B0300000000000000" pitchFamily="34" charset="-128"/>
                <a:sym typeface="Gill Sans Light" panose="020B0302020104020203" pitchFamily="34" charset="-79"/>
              </a:defRPr>
            </a:lvl1pPr>
            <a:lvl2pPr marL="742950" indent="-285750" eaLnBrk="0" hangingPunct="0">
              <a:defRPr sz="4200">
                <a:solidFill>
                  <a:srgbClr val="414141"/>
                </a:solidFill>
                <a:latin typeface="Gill Sans Light" panose="020B0302020104020203" pitchFamily="34" charset="-79"/>
                <a:ea typeface="ヒラギノ角ゴ ProN W3" panose="020B0300000000000000" pitchFamily="34" charset="-128"/>
                <a:sym typeface="Gill Sans Light" panose="020B0302020104020203" pitchFamily="34" charset="-79"/>
              </a:defRPr>
            </a:lvl2pPr>
            <a:lvl3pPr marL="1143000" indent="-228600" eaLnBrk="0" hangingPunct="0">
              <a:defRPr sz="4200">
                <a:solidFill>
                  <a:srgbClr val="414141"/>
                </a:solidFill>
                <a:latin typeface="Gill Sans Light" panose="020B0302020104020203" pitchFamily="34" charset="-79"/>
                <a:ea typeface="ヒラギノ角ゴ ProN W3" panose="020B0300000000000000" pitchFamily="34" charset="-128"/>
                <a:sym typeface="Gill Sans Light" panose="020B0302020104020203" pitchFamily="34" charset="-79"/>
              </a:defRPr>
            </a:lvl3pPr>
            <a:lvl4pPr marL="1600200" indent="-228600" eaLnBrk="0" hangingPunct="0">
              <a:defRPr sz="4200">
                <a:solidFill>
                  <a:srgbClr val="414141"/>
                </a:solidFill>
                <a:latin typeface="Gill Sans Light" panose="020B0302020104020203" pitchFamily="34" charset="-79"/>
                <a:ea typeface="ヒラギノ角ゴ ProN W3" panose="020B0300000000000000" pitchFamily="34" charset="-128"/>
                <a:sym typeface="Gill Sans Light" panose="020B0302020104020203" pitchFamily="34" charset="-79"/>
              </a:defRPr>
            </a:lvl4pPr>
            <a:lvl5pPr marL="2057400" indent="-228600" eaLnBrk="0" hangingPunct="0">
              <a:defRPr sz="4200">
                <a:solidFill>
                  <a:srgbClr val="414141"/>
                </a:solidFill>
                <a:latin typeface="Gill Sans Light" panose="020B0302020104020203" pitchFamily="34" charset="-79"/>
                <a:ea typeface="ヒラギノ角ゴ ProN W3" panose="020B0300000000000000" pitchFamily="34" charset="-128"/>
                <a:sym typeface="Gill Sans Light" panose="020B0302020104020203" pitchFamily="34" charset="-79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414141"/>
                </a:solidFill>
                <a:latin typeface="Gill Sans Light" panose="020B0302020104020203" pitchFamily="34" charset="-79"/>
                <a:ea typeface="ヒラギノ角ゴ ProN W3" panose="020B0300000000000000" pitchFamily="34" charset="-128"/>
                <a:sym typeface="Gill Sans Light" panose="020B0302020104020203" pitchFamily="34" charset="-79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414141"/>
                </a:solidFill>
                <a:latin typeface="Gill Sans Light" panose="020B0302020104020203" pitchFamily="34" charset="-79"/>
                <a:ea typeface="ヒラギノ角ゴ ProN W3" panose="020B0300000000000000" pitchFamily="34" charset="-128"/>
                <a:sym typeface="Gill Sans Light" panose="020B0302020104020203" pitchFamily="34" charset="-79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414141"/>
                </a:solidFill>
                <a:latin typeface="Gill Sans Light" panose="020B0302020104020203" pitchFamily="34" charset="-79"/>
                <a:ea typeface="ヒラギノ角ゴ ProN W3" panose="020B0300000000000000" pitchFamily="34" charset="-128"/>
                <a:sym typeface="Gill Sans Light" panose="020B0302020104020203" pitchFamily="34" charset="-79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414141"/>
                </a:solidFill>
                <a:latin typeface="Gill Sans Light" panose="020B0302020104020203" pitchFamily="34" charset="-79"/>
                <a:ea typeface="ヒラギノ角ゴ ProN W3" panose="020B0300000000000000" pitchFamily="34" charset="-128"/>
                <a:sym typeface="Gill Sans Light" panose="020B0302020104020203" pitchFamily="34" charset="-79"/>
              </a:defRPr>
            </a:lvl9pPr>
          </a:lstStyle>
          <a:p>
            <a:pPr eaLnBrk="1" hangingPunct="1"/>
            <a:r>
              <a:rPr lang="en-US" altLang="pt-BR" sz="2953" b="1">
                <a:solidFill>
                  <a:schemeClr val="tx1"/>
                </a:solidFill>
                <a:latin typeface="Gill Sans" panose="020B0502020104020203" pitchFamily="34" charset="-79"/>
                <a:cs typeface="Gill Sans" panose="020B0502020104020203" pitchFamily="34" charset="-79"/>
                <a:sym typeface="Gill Sans" panose="020B0502020104020203" pitchFamily="34" charset="-79"/>
              </a:rPr>
              <a:t>Normas gerais em matéria tributária</a:t>
            </a:r>
          </a:p>
        </p:txBody>
      </p:sp>
      <p:sp>
        <p:nvSpPr>
          <p:cNvPr id="36867" name="Rectangle 3">
            <a:extLst>
              <a:ext uri="{FF2B5EF4-FFF2-40B4-BE49-F238E27FC236}">
                <a16:creationId xmlns:a16="http://schemas.microsoft.com/office/drawing/2014/main" id="{932FCEAD-012F-8194-C153-B65A2430CA09}"/>
              </a:ext>
            </a:extLst>
          </p:cNvPr>
          <p:cNvSpPr>
            <a:spLocks/>
          </p:cNvSpPr>
          <p:nvPr/>
        </p:nvSpPr>
        <p:spPr bwMode="auto">
          <a:xfrm>
            <a:off x="2280791" y="2978548"/>
            <a:ext cx="2329869" cy="454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eaLnBrk="0" hangingPunct="0">
              <a:defRPr sz="4200">
                <a:solidFill>
                  <a:srgbClr val="414141"/>
                </a:solidFill>
                <a:latin typeface="Gill Sans Light" panose="020B0302020104020203" pitchFamily="34" charset="-79"/>
                <a:ea typeface="ヒラギノ角ゴ ProN W3" panose="020B0300000000000000" pitchFamily="34" charset="-128"/>
                <a:sym typeface="Gill Sans Light" panose="020B0302020104020203" pitchFamily="34" charset="-79"/>
              </a:defRPr>
            </a:lvl1pPr>
            <a:lvl2pPr marL="742950" indent="-285750" eaLnBrk="0" hangingPunct="0">
              <a:defRPr sz="4200">
                <a:solidFill>
                  <a:srgbClr val="414141"/>
                </a:solidFill>
                <a:latin typeface="Gill Sans Light" panose="020B0302020104020203" pitchFamily="34" charset="-79"/>
                <a:ea typeface="ヒラギノ角ゴ ProN W3" panose="020B0300000000000000" pitchFamily="34" charset="-128"/>
                <a:sym typeface="Gill Sans Light" panose="020B0302020104020203" pitchFamily="34" charset="-79"/>
              </a:defRPr>
            </a:lvl2pPr>
            <a:lvl3pPr marL="1143000" indent="-228600" eaLnBrk="0" hangingPunct="0">
              <a:defRPr sz="4200">
                <a:solidFill>
                  <a:srgbClr val="414141"/>
                </a:solidFill>
                <a:latin typeface="Gill Sans Light" panose="020B0302020104020203" pitchFamily="34" charset="-79"/>
                <a:ea typeface="ヒラギノ角ゴ ProN W3" panose="020B0300000000000000" pitchFamily="34" charset="-128"/>
                <a:sym typeface="Gill Sans Light" panose="020B0302020104020203" pitchFamily="34" charset="-79"/>
              </a:defRPr>
            </a:lvl3pPr>
            <a:lvl4pPr marL="1600200" indent="-228600" eaLnBrk="0" hangingPunct="0">
              <a:defRPr sz="4200">
                <a:solidFill>
                  <a:srgbClr val="414141"/>
                </a:solidFill>
                <a:latin typeface="Gill Sans Light" panose="020B0302020104020203" pitchFamily="34" charset="-79"/>
                <a:ea typeface="ヒラギノ角ゴ ProN W3" panose="020B0300000000000000" pitchFamily="34" charset="-128"/>
                <a:sym typeface="Gill Sans Light" panose="020B0302020104020203" pitchFamily="34" charset="-79"/>
              </a:defRPr>
            </a:lvl4pPr>
            <a:lvl5pPr marL="2057400" indent="-228600" eaLnBrk="0" hangingPunct="0">
              <a:defRPr sz="4200">
                <a:solidFill>
                  <a:srgbClr val="414141"/>
                </a:solidFill>
                <a:latin typeface="Gill Sans Light" panose="020B0302020104020203" pitchFamily="34" charset="-79"/>
                <a:ea typeface="ヒラギノ角ゴ ProN W3" panose="020B0300000000000000" pitchFamily="34" charset="-128"/>
                <a:sym typeface="Gill Sans Light" panose="020B0302020104020203" pitchFamily="34" charset="-79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414141"/>
                </a:solidFill>
                <a:latin typeface="Gill Sans Light" panose="020B0302020104020203" pitchFamily="34" charset="-79"/>
                <a:ea typeface="ヒラギノ角ゴ ProN W3" panose="020B0300000000000000" pitchFamily="34" charset="-128"/>
                <a:sym typeface="Gill Sans Light" panose="020B0302020104020203" pitchFamily="34" charset="-79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414141"/>
                </a:solidFill>
                <a:latin typeface="Gill Sans Light" panose="020B0302020104020203" pitchFamily="34" charset="-79"/>
                <a:ea typeface="ヒラギノ角ゴ ProN W3" panose="020B0300000000000000" pitchFamily="34" charset="-128"/>
                <a:sym typeface="Gill Sans Light" panose="020B0302020104020203" pitchFamily="34" charset="-79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414141"/>
                </a:solidFill>
                <a:latin typeface="Gill Sans Light" panose="020B0302020104020203" pitchFamily="34" charset="-79"/>
                <a:ea typeface="ヒラギノ角ゴ ProN W3" panose="020B0300000000000000" pitchFamily="34" charset="-128"/>
                <a:sym typeface="Gill Sans Light" panose="020B0302020104020203" pitchFamily="34" charset="-79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414141"/>
                </a:solidFill>
                <a:latin typeface="Gill Sans Light" panose="020B0302020104020203" pitchFamily="34" charset="-79"/>
                <a:ea typeface="ヒラギノ角ゴ ProN W3" panose="020B0300000000000000" pitchFamily="34" charset="-128"/>
                <a:sym typeface="Gill Sans Light" panose="020B0302020104020203" pitchFamily="34" charset="-79"/>
              </a:defRPr>
            </a:lvl9pPr>
          </a:lstStyle>
          <a:p>
            <a:pPr eaLnBrk="1" hangingPunct="1"/>
            <a:r>
              <a:rPr lang="en-US" altLang="pt-BR" sz="2953" i="1">
                <a:solidFill>
                  <a:schemeClr val="tx1"/>
                </a:solidFill>
                <a:cs typeface="Gill Sans Light" panose="020B0302020104020203" pitchFamily="34" charset="-79"/>
              </a:rPr>
              <a:t>Função primária</a:t>
            </a:r>
          </a:p>
        </p:txBody>
      </p:sp>
      <p:sp>
        <p:nvSpPr>
          <p:cNvPr id="36868" name="Rectangle 4">
            <a:extLst>
              <a:ext uri="{FF2B5EF4-FFF2-40B4-BE49-F238E27FC236}">
                <a16:creationId xmlns:a16="http://schemas.microsoft.com/office/drawing/2014/main" id="{70E62215-0855-AF02-8B9F-1E6BA690380B}"/>
              </a:ext>
            </a:extLst>
          </p:cNvPr>
          <p:cNvSpPr>
            <a:spLocks/>
          </p:cNvSpPr>
          <p:nvPr/>
        </p:nvSpPr>
        <p:spPr bwMode="auto">
          <a:xfrm>
            <a:off x="2261816" y="4478735"/>
            <a:ext cx="2646109" cy="454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eaLnBrk="0" hangingPunct="0">
              <a:defRPr sz="4200">
                <a:solidFill>
                  <a:srgbClr val="414141"/>
                </a:solidFill>
                <a:latin typeface="Gill Sans Light" panose="020B0302020104020203" pitchFamily="34" charset="-79"/>
                <a:ea typeface="ヒラギノ角ゴ ProN W3" panose="020B0300000000000000" pitchFamily="34" charset="-128"/>
                <a:sym typeface="Gill Sans Light" panose="020B0302020104020203" pitchFamily="34" charset="-79"/>
              </a:defRPr>
            </a:lvl1pPr>
            <a:lvl2pPr marL="742950" indent="-285750" eaLnBrk="0" hangingPunct="0">
              <a:defRPr sz="4200">
                <a:solidFill>
                  <a:srgbClr val="414141"/>
                </a:solidFill>
                <a:latin typeface="Gill Sans Light" panose="020B0302020104020203" pitchFamily="34" charset="-79"/>
                <a:ea typeface="ヒラギノ角ゴ ProN W3" panose="020B0300000000000000" pitchFamily="34" charset="-128"/>
                <a:sym typeface="Gill Sans Light" panose="020B0302020104020203" pitchFamily="34" charset="-79"/>
              </a:defRPr>
            </a:lvl2pPr>
            <a:lvl3pPr marL="1143000" indent="-228600" eaLnBrk="0" hangingPunct="0">
              <a:defRPr sz="4200">
                <a:solidFill>
                  <a:srgbClr val="414141"/>
                </a:solidFill>
                <a:latin typeface="Gill Sans Light" panose="020B0302020104020203" pitchFamily="34" charset="-79"/>
                <a:ea typeface="ヒラギノ角ゴ ProN W3" panose="020B0300000000000000" pitchFamily="34" charset="-128"/>
                <a:sym typeface="Gill Sans Light" panose="020B0302020104020203" pitchFamily="34" charset="-79"/>
              </a:defRPr>
            </a:lvl3pPr>
            <a:lvl4pPr marL="1600200" indent="-228600" eaLnBrk="0" hangingPunct="0">
              <a:defRPr sz="4200">
                <a:solidFill>
                  <a:srgbClr val="414141"/>
                </a:solidFill>
                <a:latin typeface="Gill Sans Light" panose="020B0302020104020203" pitchFamily="34" charset="-79"/>
                <a:ea typeface="ヒラギノ角ゴ ProN W3" panose="020B0300000000000000" pitchFamily="34" charset="-128"/>
                <a:sym typeface="Gill Sans Light" panose="020B0302020104020203" pitchFamily="34" charset="-79"/>
              </a:defRPr>
            </a:lvl4pPr>
            <a:lvl5pPr marL="2057400" indent="-228600" eaLnBrk="0" hangingPunct="0">
              <a:defRPr sz="4200">
                <a:solidFill>
                  <a:srgbClr val="414141"/>
                </a:solidFill>
                <a:latin typeface="Gill Sans Light" panose="020B0302020104020203" pitchFamily="34" charset="-79"/>
                <a:ea typeface="ヒラギノ角ゴ ProN W3" panose="020B0300000000000000" pitchFamily="34" charset="-128"/>
                <a:sym typeface="Gill Sans Light" panose="020B0302020104020203" pitchFamily="34" charset="-79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414141"/>
                </a:solidFill>
                <a:latin typeface="Gill Sans Light" panose="020B0302020104020203" pitchFamily="34" charset="-79"/>
                <a:ea typeface="ヒラギノ角ゴ ProN W3" panose="020B0300000000000000" pitchFamily="34" charset="-128"/>
                <a:sym typeface="Gill Sans Light" panose="020B0302020104020203" pitchFamily="34" charset="-79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414141"/>
                </a:solidFill>
                <a:latin typeface="Gill Sans Light" panose="020B0302020104020203" pitchFamily="34" charset="-79"/>
                <a:ea typeface="ヒラギノ角ゴ ProN W3" panose="020B0300000000000000" pitchFamily="34" charset="-128"/>
                <a:sym typeface="Gill Sans Light" panose="020B0302020104020203" pitchFamily="34" charset="-79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414141"/>
                </a:solidFill>
                <a:latin typeface="Gill Sans Light" panose="020B0302020104020203" pitchFamily="34" charset="-79"/>
                <a:ea typeface="ヒラギノ角ゴ ProN W3" panose="020B0300000000000000" pitchFamily="34" charset="-128"/>
                <a:sym typeface="Gill Sans Light" panose="020B0302020104020203" pitchFamily="34" charset="-79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414141"/>
                </a:solidFill>
                <a:latin typeface="Gill Sans Light" panose="020B0302020104020203" pitchFamily="34" charset="-79"/>
                <a:ea typeface="ヒラギノ角ゴ ProN W3" panose="020B0300000000000000" pitchFamily="34" charset="-128"/>
                <a:sym typeface="Gill Sans Light" panose="020B0302020104020203" pitchFamily="34" charset="-79"/>
              </a:defRPr>
            </a:lvl9pPr>
          </a:lstStyle>
          <a:p>
            <a:pPr eaLnBrk="1" hangingPunct="1"/>
            <a:r>
              <a:rPr lang="en-US" altLang="pt-BR" sz="2953" i="1">
                <a:solidFill>
                  <a:schemeClr val="tx1"/>
                </a:solidFill>
                <a:cs typeface="Gill Sans Light" panose="020B0302020104020203" pitchFamily="34" charset="-79"/>
              </a:rPr>
              <a:t>Função secundária</a:t>
            </a:r>
          </a:p>
        </p:txBody>
      </p:sp>
    </p:spTree>
    <p:extLst>
      <p:ext uri="{BB962C8B-B14F-4D97-AF65-F5344CB8AC3E}">
        <p14:creationId xmlns:p14="http://schemas.microsoft.com/office/powerpoint/2010/main" val="3723963170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" fill="hold"/>
                                        <p:tgtEl>
                                          <p:spTgt spid="368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" fill="hold"/>
                                        <p:tgtEl>
                                          <p:spTgt spid="368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" fill="hold"/>
                                        <p:tgtEl>
                                          <p:spTgt spid="368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" fill="hold"/>
                                        <p:tgtEl>
                                          <p:spTgt spid="368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6" grpId="0" autoUpdateAnimBg="0"/>
      <p:bldP spid="36867" grpId="0" autoUpdateAnimBg="0"/>
      <p:bldP spid="36868" grpId="0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">
            <a:extLst>
              <a:ext uri="{FF2B5EF4-FFF2-40B4-BE49-F238E27FC236}">
                <a16:creationId xmlns:a16="http://schemas.microsoft.com/office/drawing/2014/main" id="{CD6B6D64-6801-11DC-8482-357E762D5FA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03908" y="904011"/>
            <a:ext cx="8643938" cy="1294805"/>
          </a:xfrm>
        </p:spPr>
        <p:txBody>
          <a:bodyPr/>
          <a:lstStyle/>
          <a:p>
            <a:pPr eaLnBrk="1" hangingPunct="1"/>
            <a:r>
              <a:rPr lang="en-US" altLang="pt-BR" dirty="0"/>
              <a:t>FUNÇÃO PRIMÁRIA</a:t>
            </a:r>
          </a:p>
        </p:txBody>
      </p:sp>
      <p:sp>
        <p:nvSpPr>
          <p:cNvPr id="37890" name="Rectangle 2">
            <a:extLst>
              <a:ext uri="{FF2B5EF4-FFF2-40B4-BE49-F238E27FC236}">
                <a16:creationId xmlns:a16="http://schemas.microsoft.com/office/drawing/2014/main" id="{2F8B8CC5-360C-9E41-EFA1-F68A36F98957}"/>
              </a:ext>
            </a:extLst>
          </p:cNvPr>
          <p:cNvSpPr>
            <a:spLocks/>
          </p:cNvSpPr>
          <p:nvPr/>
        </p:nvSpPr>
        <p:spPr bwMode="auto">
          <a:xfrm>
            <a:off x="1503908" y="3320021"/>
            <a:ext cx="4288995" cy="378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eaLnBrk="0" hangingPunct="0">
              <a:defRPr sz="4200">
                <a:solidFill>
                  <a:srgbClr val="414141"/>
                </a:solidFill>
                <a:latin typeface="Gill Sans Light" panose="020B0302020104020203" pitchFamily="34" charset="-79"/>
                <a:ea typeface="ヒラギノ角ゴ ProN W3" panose="020B0300000000000000" pitchFamily="34" charset="-128"/>
                <a:sym typeface="Gill Sans Light" panose="020B0302020104020203" pitchFamily="34" charset="-79"/>
              </a:defRPr>
            </a:lvl1pPr>
            <a:lvl2pPr marL="742950" indent="-285750" eaLnBrk="0" hangingPunct="0">
              <a:defRPr sz="4200">
                <a:solidFill>
                  <a:srgbClr val="414141"/>
                </a:solidFill>
                <a:latin typeface="Gill Sans Light" panose="020B0302020104020203" pitchFamily="34" charset="-79"/>
                <a:ea typeface="ヒラギノ角ゴ ProN W3" panose="020B0300000000000000" pitchFamily="34" charset="-128"/>
                <a:sym typeface="Gill Sans Light" panose="020B0302020104020203" pitchFamily="34" charset="-79"/>
              </a:defRPr>
            </a:lvl2pPr>
            <a:lvl3pPr marL="1143000" indent="-228600" eaLnBrk="0" hangingPunct="0">
              <a:defRPr sz="4200">
                <a:solidFill>
                  <a:srgbClr val="414141"/>
                </a:solidFill>
                <a:latin typeface="Gill Sans Light" panose="020B0302020104020203" pitchFamily="34" charset="-79"/>
                <a:ea typeface="ヒラギノ角ゴ ProN W3" panose="020B0300000000000000" pitchFamily="34" charset="-128"/>
                <a:sym typeface="Gill Sans Light" panose="020B0302020104020203" pitchFamily="34" charset="-79"/>
              </a:defRPr>
            </a:lvl3pPr>
            <a:lvl4pPr marL="1600200" indent="-228600" eaLnBrk="0" hangingPunct="0">
              <a:defRPr sz="4200">
                <a:solidFill>
                  <a:srgbClr val="414141"/>
                </a:solidFill>
                <a:latin typeface="Gill Sans Light" panose="020B0302020104020203" pitchFamily="34" charset="-79"/>
                <a:ea typeface="ヒラギノ角ゴ ProN W3" panose="020B0300000000000000" pitchFamily="34" charset="-128"/>
                <a:sym typeface="Gill Sans Light" panose="020B0302020104020203" pitchFamily="34" charset="-79"/>
              </a:defRPr>
            </a:lvl4pPr>
            <a:lvl5pPr marL="2057400" indent="-228600" eaLnBrk="0" hangingPunct="0">
              <a:defRPr sz="4200">
                <a:solidFill>
                  <a:srgbClr val="414141"/>
                </a:solidFill>
                <a:latin typeface="Gill Sans Light" panose="020B0302020104020203" pitchFamily="34" charset="-79"/>
                <a:ea typeface="ヒラギノ角ゴ ProN W3" panose="020B0300000000000000" pitchFamily="34" charset="-128"/>
                <a:sym typeface="Gill Sans Light" panose="020B0302020104020203" pitchFamily="34" charset="-79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414141"/>
                </a:solidFill>
                <a:latin typeface="Gill Sans Light" panose="020B0302020104020203" pitchFamily="34" charset="-79"/>
                <a:ea typeface="ヒラギノ角ゴ ProN W3" panose="020B0300000000000000" pitchFamily="34" charset="-128"/>
                <a:sym typeface="Gill Sans Light" panose="020B0302020104020203" pitchFamily="34" charset="-79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414141"/>
                </a:solidFill>
                <a:latin typeface="Gill Sans Light" panose="020B0302020104020203" pitchFamily="34" charset="-79"/>
                <a:ea typeface="ヒラギノ角ゴ ProN W3" panose="020B0300000000000000" pitchFamily="34" charset="-128"/>
                <a:sym typeface="Gill Sans Light" panose="020B0302020104020203" pitchFamily="34" charset="-79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414141"/>
                </a:solidFill>
                <a:latin typeface="Gill Sans Light" panose="020B0302020104020203" pitchFamily="34" charset="-79"/>
                <a:ea typeface="ヒラギノ角ゴ ProN W3" panose="020B0300000000000000" pitchFamily="34" charset="-128"/>
                <a:sym typeface="Gill Sans Light" panose="020B0302020104020203" pitchFamily="34" charset="-79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414141"/>
                </a:solidFill>
                <a:latin typeface="Gill Sans Light" panose="020B0302020104020203" pitchFamily="34" charset="-79"/>
                <a:ea typeface="ヒラギノ角ゴ ProN W3" panose="020B0300000000000000" pitchFamily="34" charset="-128"/>
                <a:sym typeface="Gill Sans Light" panose="020B0302020104020203" pitchFamily="34" charset="-79"/>
              </a:defRPr>
            </a:lvl9pPr>
          </a:lstStyle>
          <a:p>
            <a:pPr algn="l" eaLnBrk="1" hangingPunct="1"/>
            <a:r>
              <a:rPr lang="en-US" altLang="pt-BR" sz="2461" b="1">
                <a:solidFill>
                  <a:schemeClr val="tx1"/>
                </a:solidFill>
                <a:latin typeface="Gill Sans" panose="020B0502020104020203" pitchFamily="34" charset="-79"/>
                <a:cs typeface="Gill Sans" panose="020B0502020104020203" pitchFamily="34" charset="-79"/>
                <a:sym typeface="Gill Sans" panose="020B0502020104020203" pitchFamily="34" charset="-79"/>
              </a:rPr>
              <a:t>- Harmonização &amp; Delimitação</a:t>
            </a:r>
          </a:p>
        </p:txBody>
      </p:sp>
      <p:sp>
        <p:nvSpPr>
          <p:cNvPr id="37891" name="Rectangle 3">
            <a:extLst>
              <a:ext uri="{FF2B5EF4-FFF2-40B4-BE49-F238E27FC236}">
                <a16:creationId xmlns:a16="http://schemas.microsoft.com/office/drawing/2014/main" id="{03809790-05DC-2247-EAC1-55F0568D0B14}"/>
              </a:ext>
            </a:extLst>
          </p:cNvPr>
          <p:cNvSpPr>
            <a:spLocks/>
          </p:cNvSpPr>
          <p:nvPr/>
        </p:nvSpPr>
        <p:spPr bwMode="auto">
          <a:xfrm>
            <a:off x="1641202" y="5103316"/>
            <a:ext cx="4241602" cy="1116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4200">
                <a:solidFill>
                  <a:srgbClr val="414141"/>
                </a:solidFill>
                <a:latin typeface="Gill Sans Light" panose="020B0302020104020203" pitchFamily="34" charset="-79"/>
                <a:ea typeface="ヒラギノ角ゴ ProN W3" panose="020B0300000000000000" pitchFamily="34" charset="-128"/>
                <a:sym typeface="Gill Sans Light" panose="020B0302020104020203" pitchFamily="34" charset="-79"/>
              </a:defRPr>
            </a:lvl1pPr>
            <a:lvl2pPr marL="742950" indent="-285750" eaLnBrk="0" hangingPunct="0">
              <a:defRPr sz="4200">
                <a:solidFill>
                  <a:srgbClr val="414141"/>
                </a:solidFill>
                <a:latin typeface="Gill Sans Light" panose="020B0302020104020203" pitchFamily="34" charset="-79"/>
                <a:ea typeface="ヒラギノ角ゴ ProN W3" panose="020B0300000000000000" pitchFamily="34" charset="-128"/>
                <a:sym typeface="Gill Sans Light" panose="020B0302020104020203" pitchFamily="34" charset="-79"/>
              </a:defRPr>
            </a:lvl2pPr>
            <a:lvl3pPr marL="1143000" indent="-228600" eaLnBrk="0" hangingPunct="0">
              <a:defRPr sz="4200">
                <a:solidFill>
                  <a:srgbClr val="414141"/>
                </a:solidFill>
                <a:latin typeface="Gill Sans Light" panose="020B0302020104020203" pitchFamily="34" charset="-79"/>
                <a:ea typeface="ヒラギノ角ゴ ProN W3" panose="020B0300000000000000" pitchFamily="34" charset="-128"/>
                <a:sym typeface="Gill Sans Light" panose="020B0302020104020203" pitchFamily="34" charset="-79"/>
              </a:defRPr>
            </a:lvl3pPr>
            <a:lvl4pPr marL="1600200" indent="-228600" eaLnBrk="0" hangingPunct="0">
              <a:defRPr sz="4200">
                <a:solidFill>
                  <a:srgbClr val="414141"/>
                </a:solidFill>
                <a:latin typeface="Gill Sans Light" panose="020B0302020104020203" pitchFamily="34" charset="-79"/>
                <a:ea typeface="ヒラギノ角ゴ ProN W3" panose="020B0300000000000000" pitchFamily="34" charset="-128"/>
                <a:sym typeface="Gill Sans Light" panose="020B0302020104020203" pitchFamily="34" charset="-79"/>
              </a:defRPr>
            </a:lvl4pPr>
            <a:lvl5pPr marL="2057400" indent="-228600" eaLnBrk="0" hangingPunct="0">
              <a:defRPr sz="4200">
                <a:solidFill>
                  <a:srgbClr val="414141"/>
                </a:solidFill>
                <a:latin typeface="Gill Sans Light" panose="020B0302020104020203" pitchFamily="34" charset="-79"/>
                <a:ea typeface="ヒラギノ角ゴ ProN W3" panose="020B0300000000000000" pitchFamily="34" charset="-128"/>
                <a:sym typeface="Gill Sans Light" panose="020B0302020104020203" pitchFamily="34" charset="-79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414141"/>
                </a:solidFill>
                <a:latin typeface="Gill Sans Light" panose="020B0302020104020203" pitchFamily="34" charset="-79"/>
                <a:ea typeface="ヒラギノ角ゴ ProN W3" panose="020B0300000000000000" pitchFamily="34" charset="-128"/>
                <a:sym typeface="Gill Sans Light" panose="020B0302020104020203" pitchFamily="34" charset="-79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414141"/>
                </a:solidFill>
                <a:latin typeface="Gill Sans Light" panose="020B0302020104020203" pitchFamily="34" charset="-79"/>
                <a:ea typeface="ヒラギノ角ゴ ProN W3" panose="020B0300000000000000" pitchFamily="34" charset="-128"/>
                <a:sym typeface="Gill Sans Light" panose="020B0302020104020203" pitchFamily="34" charset="-79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414141"/>
                </a:solidFill>
                <a:latin typeface="Gill Sans Light" panose="020B0302020104020203" pitchFamily="34" charset="-79"/>
                <a:ea typeface="ヒラギノ角ゴ ProN W3" panose="020B0300000000000000" pitchFamily="34" charset="-128"/>
                <a:sym typeface="Gill Sans Light" panose="020B0302020104020203" pitchFamily="34" charset="-79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414141"/>
                </a:solidFill>
                <a:latin typeface="Gill Sans Light" panose="020B0302020104020203" pitchFamily="34" charset="-79"/>
                <a:ea typeface="ヒラギノ角ゴ ProN W3" panose="020B0300000000000000" pitchFamily="34" charset="-128"/>
                <a:sym typeface="Gill Sans Light" panose="020B0302020104020203" pitchFamily="34" charset="-79"/>
              </a:defRPr>
            </a:lvl9pPr>
          </a:lstStyle>
          <a:p>
            <a:pPr eaLnBrk="1" hangingPunct="1"/>
            <a:r>
              <a:rPr lang="en-US" altLang="pt-BR" sz="2461" dirty="0">
                <a:solidFill>
                  <a:schemeClr val="tx1"/>
                </a:solidFill>
                <a:cs typeface="Gill Sans Light" panose="020B0302020104020203" pitchFamily="34" charset="-79"/>
              </a:rPr>
              <a:t>- </a:t>
            </a:r>
            <a:r>
              <a:rPr lang="en-US" altLang="pt-BR" sz="2461" dirty="0" err="1">
                <a:solidFill>
                  <a:schemeClr val="tx1"/>
                </a:solidFill>
                <a:cs typeface="Gill Sans Light" panose="020B0302020104020203" pitchFamily="34" charset="-79"/>
              </a:rPr>
              <a:t>Organização</a:t>
            </a:r>
            <a:r>
              <a:rPr lang="en-US" altLang="pt-BR" sz="2461" dirty="0">
                <a:solidFill>
                  <a:schemeClr val="tx1"/>
                </a:solidFill>
                <a:cs typeface="Gill Sans Light" panose="020B0302020104020203" pitchFamily="34" charset="-79"/>
              </a:rPr>
              <a:t>. </a:t>
            </a:r>
            <a:r>
              <a:rPr lang="en-US" altLang="pt-BR" sz="2461" dirty="0" err="1">
                <a:solidFill>
                  <a:schemeClr val="tx1"/>
                </a:solidFill>
                <a:cs typeface="Gill Sans Light" panose="020B0302020104020203" pitchFamily="34" charset="-79"/>
              </a:rPr>
              <a:t>Racionalidade</a:t>
            </a:r>
            <a:r>
              <a:rPr lang="en-US" altLang="pt-BR" sz="2461" dirty="0">
                <a:solidFill>
                  <a:schemeClr val="tx1"/>
                </a:solidFill>
                <a:cs typeface="Gill Sans Light" panose="020B0302020104020203" pitchFamily="34" charset="-79"/>
              </a:rPr>
              <a:t>.</a:t>
            </a:r>
          </a:p>
          <a:p>
            <a:pPr eaLnBrk="1" hangingPunct="1"/>
            <a:r>
              <a:rPr lang="en-US" altLang="pt-BR" sz="2461" dirty="0" err="1">
                <a:solidFill>
                  <a:schemeClr val="tx1"/>
                </a:solidFill>
                <a:cs typeface="Gill Sans Light" panose="020B0302020104020203" pitchFamily="34" charset="-79"/>
              </a:rPr>
              <a:t>Padronização</a:t>
            </a:r>
            <a:r>
              <a:rPr lang="en-US" altLang="pt-BR" sz="2461" dirty="0">
                <a:solidFill>
                  <a:schemeClr val="tx1"/>
                </a:solidFill>
                <a:cs typeface="Gill Sans Light" panose="020B0302020104020203" pitchFamily="34" charset="-79"/>
              </a:rPr>
              <a:t>. </a:t>
            </a:r>
            <a:r>
              <a:rPr lang="en-US" altLang="pt-BR" sz="2461" dirty="0" err="1">
                <a:solidFill>
                  <a:schemeClr val="tx1"/>
                </a:solidFill>
                <a:cs typeface="Gill Sans Light" panose="020B0302020104020203" pitchFamily="34" charset="-79"/>
              </a:rPr>
              <a:t>Uniformização</a:t>
            </a:r>
            <a:endParaRPr lang="en-US" altLang="pt-BR" sz="2461" dirty="0">
              <a:solidFill>
                <a:schemeClr val="tx1"/>
              </a:solidFill>
              <a:cs typeface="Gill Sans Light" panose="020B0302020104020203" pitchFamily="34" charset="-79"/>
            </a:endParaRPr>
          </a:p>
        </p:txBody>
      </p:sp>
      <p:sp>
        <p:nvSpPr>
          <p:cNvPr id="37892" name="AutoShape 4">
            <a:extLst>
              <a:ext uri="{FF2B5EF4-FFF2-40B4-BE49-F238E27FC236}">
                <a16:creationId xmlns:a16="http://schemas.microsoft.com/office/drawing/2014/main" id="{55C57861-2157-DA51-D72F-C2A822EDDAE2}"/>
              </a:ext>
            </a:extLst>
          </p:cNvPr>
          <p:cNvSpPr>
            <a:spLocks/>
          </p:cNvSpPr>
          <p:nvPr/>
        </p:nvSpPr>
        <p:spPr bwMode="auto">
          <a:xfrm>
            <a:off x="6560344" y="2911078"/>
            <a:ext cx="1321594" cy="1187648"/>
          </a:xfrm>
          <a:prstGeom prst="leftRightArrow">
            <a:avLst>
              <a:gd name="adj1" fmla="val 46574"/>
              <a:gd name="adj2" fmla="val 26289"/>
            </a:avLst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4200">
                <a:solidFill>
                  <a:srgbClr val="414141"/>
                </a:solidFill>
                <a:latin typeface="Gill Sans Light" panose="020B0302020104020203" pitchFamily="34" charset="-79"/>
                <a:ea typeface="ヒラギノ角ゴ ProN W3" panose="020B0300000000000000" pitchFamily="34" charset="-128"/>
                <a:sym typeface="Gill Sans Light" panose="020B0302020104020203" pitchFamily="34" charset="-79"/>
              </a:defRPr>
            </a:lvl1pPr>
            <a:lvl2pPr marL="742950" indent="-285750" eaLnBrk="0" hangingPunct="0">
              <a:defRPr sz="4200">
                <a:solidFill>
                  <a:srgbClr val="414141"/>
                </a:solidFill>
                <a:latin typeface="Gill Sans Light" panose="020B0302020104020203" pitchFamily="34" charset="-79"/>
                <a:ea typeface="ヒラギノ角ゴ ProN W3" panose="020B0300000000000000" pitchFamily="34" charset="-128"/>
                <a:sym typeface="Gill Sans Light" panose="020B0302020104020203" pitchFamily="34" charset="-79"/>
              </a:defRPr>
            </a:lvl2pPr>
            <a:lvl3pPr marL="1143000" indent="-228600" eaLnBrk="0" hangingPunct="0">
              <a:defRPr sz="4200">
                <a:solidFill>
                  <a:srgbClr val="414141"/>
                </a:solidFill>
                <a:latin typeface="Gill Sans Light" panose="020B0302020104020203" pitchFamily="34" charset="-79"/>
                <a:ea typeface="ヒラギノ角ゴ ProN W3" panose="020B0300000000000000" pitchFamily="34" charset="-128"/>
                <a:sym typeface="Gill Sans Light" panose="020B0302020104020203" pitchFamily="34" charset="-79"/>
              </a:defRPr>
            </a:lvl3pPr>
            <a:lvl4pPr marL="1600200" indent="-228600" eaLnBrk="0" hangingPunct="0">
              <a:defRPr sz="4200">
                <a:solidFill>
                  <a:srgbClr val="414141"/>
                </a:solidFill>
                <a:latin typeface="Gill Sans Light" panose="020B0302020104020203" pitchFamily="34" charset="-79"/>
                <a:ea typeface="ヒラギノ角ゴ ProN W3" panose="020B0300000000000000" pitchFamily="34" charset="-128"/>
                <a:sym typeface="Gill Sans Light" panose="020B0302020104020203" pitchFamily="34" charset="-79"/>
              </a:defRPr>
            </a:lvl4pPr>
            <a:lvl5pPr marL="2057400" indent="-228600" eaLnBrk="0" hangingPunct="0">
              <a:defRPr sz="4200">
                <a:solidFill>
                  <a:srgbClr val="414141"/>
                </a:solidFill>
                <a:latin typeface="Gill Sans Light" panose="020B0302020104020203" pitchFamily="34" charset="-79"/>
                <a:ea typeface="ヒラギノ角ゴ ProN W3" panose="020B0300000000000000" pitchFamily="34" charset="-128"/>
                <a:sym typeface="Gill Sans Light" panose="020B0302020104020203" pitchFamily="34" charset="-79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414141"/>
                </a:solidFill>
                <a:latin typeface="Gill Sans Light" panose="020B0302020104020203" pitchFamily="34" charset="-79"/>
                <a:ea typeface="ヒラギノ角ゴ ProN W3" panose="020B0300000000000000" pitchFamily="34" charset="-128"/>
                <a:sym typeface="Gill Sans Light" panose="020B0302020104020203" pitchFamily="34" charset="-79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414141"/>
                </a:solidFill>
                <a:latin typeface="Gill Sans Light" panose="020B0302020104020203" pitchFamily="34" charset="-79"/>
                <a:ea typeface="ヒラギノ角ゴ ProN W3" panose="020B0300000000000000" pitchFamily="34" charset="-128"/>
                <a:sym typeface="Gill Sans Light" panose="020B0302020104020203" pitchFamily="34" charset="-79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414141"/>
                </a:solidFill>
                <a:latin typeface="Gill Sans Light" panose="020B0302020104020203" pitchFamily="34" charset="-79"/>
                <a:ea typeface="ヒラギノ角ゴ ProN W3" panose="020B0300000000000000" pitchFamily="34" charset="-128"/>
                <a:sym typeface="Gill Sans Light" panose="020B0302020104020203" pitchFamily="34" charset="-79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414141"/>
                </a:solidFill>
                <a:latin typeface="Gill Sans Light" panose="020B0302020104020203" pitchFamily="34" charset="-79"/>
                <a:ea typeface="ヒラギノ角ゴ ProN W3" panose="020B0300000000000000" pitchFamily="34" charset="-128"/>
                <a:sym typeface="Gill Sans Light" panose="020B0302020104020203" pitchFamily="34" charset="-79"/>
              </a:defRPr>
            </a:lvl9pPr>
          </a:lstStyle>
          <a:p>
            <a:pPr eaLnBrk="1" hangingPunct="1"/>
            <a:endParaRPr lang="pt-BR" altLang="pt-BR" sz="2953"/>
          </a:p>
        </p:txBody>
      </p:sp>
      <p:sp>
        <p:nvSpPr>
          <p:cNvPr id="37893" name="Rectangle 5">
            <a:extLst>
              <a:ext uri="{FF2B5EF4-FFF2-40B4-BE49-F238E27FC236}">
                <a16:creationId xmlns:a16="http://schemas.microsoft.com/office/drawing/2014/main" id="{970A72EF-36A5-06D3-D4D5-F24BDD5282ED}"/>
              </a:ext>
            </a:extLst>
          </p:cNvPr>
          <p:cNvSpPr>
            <a:spLocks/>
          </p:cNvSpPr>
          <p:nvPr/>
        </p:nvSpPr>
        <p:spPr bwMode="auto">
          <a:xfrm>
            <a:off x="7960072" y="2974581"/>
            <a:ext cx="2144818" cy="908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eaLnBrk="0" hangingPunct="0">
              <a:defRPr sz="4200">
                <a:solidFill>
                  <a:srgbClr val="414141"/>
                </a:solidFill>
                <a:latin typeface="Gill Sans Light" panose="020B0302020104020203" pitchFamily="34" charset="-79"/>
                <a:ea typeface="ヒラギノ角ゴ ProN W3" panose="020B0300000000000000" pitchFamily="34" charset="-128"/>
                <a:sym typeface="Gill Sans Light" panose="020B0302020104020203" pitchFamily="34" charset="-79"/>
              </a:defRPr>
            </a:lvl1pPr>
            <a:lvl2pPr marL="742950" indent="-285750" eaLnBrk="0" hangingPunct="0">
              <a:defRPr sz="4200">
                <a:solidFill>
                  <a:srgbClr val="414141"/>
                </a:solidFill>
                <a:latin typeface="Gill Sans Light" panose="020B0302020104020203" pitchFamily="34" charset="-79"/>
                <a:ea typeface="ヒラギノ角ゴ ProN W3" panose="020B0300000000000000" pitchFamily="34" charset="-128"/>
                <a:sym typeface="Gill Sans Light" panose="020B0302020104020203" pitchFamily="34" charset="-79"/>
              </a:defRPr>
            </a:lvl2pPr>
            <a:lvl3pPr marL="1143000" indent="-228600" eaLnBrk="0" hangingPunct="0">
              <a:defRPr sz="4200">
                <a:solidFill>
                  <a:srgbClr val="414141"/>
                </a:solidFill>
                <a:latin typeface="Gill Sans Light" panose="020B0302020104020203" pitchFamily="34" charset="-79"/>
                <a:ea typeface="ヒラギノ角ゴ ProN W3" panose="020B0300000000000000" pitchFamily="34" charset="-128"/>
                <a:sym typeface="Gill Sans Light" panose="020B0302020104020203" pitchFamily="34" charset="-79"/>
              </a:defRPr>
            </a:lvl3pPr>
            <a:lvl4pPr marL="1600200" indent="-228600" eaLnBrk="0" hangingPunct="0">
              <a:defRPr sz="4200">
                <a:solidFill>
                  <a:srgbClr val="414141"/>
                </a:solidFill>
                <a:latin typeface="Gill Sans Light" panose="020B0302020104020203" pitchFamily="34" charset="-79"/>
                <a:ea typeface="ヒラギノ角ゴ ProN W3" panose="020B0300000000000000" pitchFamily="34" charset="-128"/>
                <a:sym typeface="Gill Sans Light" panose="020B0302020104020203" pitchFamily="34" charset="-79"/>
              </a:defRPr>
            </a:lvl4pPr>
            <a:lvl5pPr marL="2057400" indent="-228600" eaLnBrk="0" hangingPunct="0">
              <a:defRPr sz="4200">
                <a:solidFill>
                  <a:srgbClr val="414141"/>
                </a:solidFill>
                <a:latin typeface="Gill Sans Light" panose="020B0302020104020203" pitchFamily="34" charset="-79"/>
                <a:ea typeface="ヒラギノ角ゴ ProN W3" panose="020B0300000000000000" pitchFamily="34" charset="-128"/>
                <a:sym typeface="Gill Sans Light" panose="020B0302020104020203" pitchFamily="34" charset="-79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414141"/>
                </a:solidFill>
                <a:latin typeface="Gill Sans Light" panose="020B0302020104020203" pitchFamily="34" charset="-79"/>
                <a:ea typeface="ヒラギノ角ゴ ProN W3" panose="020B0300000000000000" pitchFamily="34" charset="-128"/>
                <a:sym typeface="Gill Sans Light" panose="020B0302020104020203" pitchFamily="34" charset="-79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414141"/>
                </a:solidFill>
                <a:latin typeface="Gill Sans Light" panose="020B0302020104020203" pitchFamily="34" charset="-79"/>
                <a:ea typeface="ヒラギノ角ゴ ProN W3" panose="020B0300000000000000" pitchFamily="34" charset="-128"/>
                <a:sym typeface="Gill Sans Light" panose="020B0302020104020203" pitchFamily="34" charset="-79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414141"/>
                </a:solidFill>
                <a:latin typeface="Gill Sans Light" panose="020B0302020104020203" pitchFamily="34" charset="-79"/>
                <a:ea typeface="ヒラギノ角ゴ ProN W3" panose="020B0300000000000000" pitchFamily="34" charset="-128"/>
                <a:sym typeface="Gill Sans Light" panose="020B0302020104020203" pitchFamily="34" charset="-79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414141"/>
                </a:solidFill>
                <a:latin typeface="Gill Sans Light" panose="020B0302020104020203" pitchFamily="34" charset="-79"/>
                <a:ea typeface="ヒラギノ角ゴ ProN W3" panose="020B0300000000000000" pitchFamily="34" charset="-128"/>
                <a:sym typeface="Gill Sans Light" panose="020B0302020104020203" pitchFamily="34" charset="-79"/>
              </a:defRPr>
            </a:lvl9pPr>
          </a:lstStyle>
          <a:p>
            <a:pPr eaLnBrk="1" hangingPunct="1"/>
            <a:r>
              <a:rPr lang="en-US" altLang="pt-BR" sz="2953" b="1" i="1">
                <a:solidFill>
                  <a:srgbClr val="200063"/>
                </a:solidFill>
                <a:latin typeface="Gill Sans" panose="020B0502020104020203" pitchFamily="34" charset="-79"/>
                <a:cs typeface="Gill Sans" panose="020B0502020104020203" pitchFamily="34" charset="-79"/>
                <a:sym typeface="Gill Sans" panose="020B0502020104020203" pitchFamily="34" charset="-79"/>
              </a:rPr>
              <a:t>SEGURANÇA</a:t>
            </a:r>
          </a:p>
          <a:p>
            <a:pPr eaLnBrk="1" hangingPunct="1"/>
            <a:r>
              <a:rPr lang="en-US" altLang="pt-BR" sz="2953" b="1" i="1">
                <a:solidFill>
                  <a:srgbClr val="200063"/>
                </a:solidFill>
                <a:latin typeface="Gill Sans" panose="020B0502020104020203" pitchFamily="34" charset="-79"/>
                <a:cs typeface="Gill Sans" panose="020B0502020104020203" pitchFamily="34" charset="-79"/>
                <a:sym typeface="Gill Sans" panose="020B0502020104020203" pitchFamily="34" charset="-79"/>
              </a:rPr>
              <a:t>JURÍDICA</a:t>
            </a:r>
          </a:p>
        </p:txBody>
      </p:sp>
      <p:sp>
        <p:nvSpPr>
          <p:cNvPr id="37894" name="Rectangle 6">
            <a:extLst>
              <a:ext uri="{FF2B5EF4-FFF2-40B4-BE49-F238E27FC236}">
                <a16:creationId xmlns:a16="http://schemas.microsoft.com/office/drawing/2014/main" id="{DF5E11E1-70A8-BC4E-3C1E-28BAD0370B3F}"/>
              </a:ext>
            </a:extLst>
          </p:cNvPr>
          <p:cNvSpPr>
            <a:spLocks/>
          </p:cNvSpPr>
          <p:nvPr/>
        </p:nvSpPr>
        <p:spPr bwMode="auto">
          <a:xfrm>
            <a:off x="2180124" y="2936212"/>
            <a:ext cx="2593915" cy="303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eaLnBrk="0" hangingPunct="0">
              <a:defRPr sz="4200">
                <a:solidFill>
                  <a:srgbClr val="414141"/>
                </a:solidFill>
                <a:latin typeface="Gill Sans Light" panose="020B0302020104020203" pitchFamily="34" charset="-79"/>
                <a:ea typeface="ヒラギノ角ゴ ProN W3" panose="020B0300000000000000" pitchFamily="34" charset="-128"/>
                <a:sym typeface="Gill Sans Light" panose="020B0302020104020203" pitchFamily="34" charset="-79"/>
              </a:defRPr>
            </a:lvl1pPr>
            <a:lvl2pPr marL="742950" indent="-285750" eaLnBrk="0" hangingPunct="0">
              <a:defRPr sz="4200">
                <a:solidFill>
                  <a:srgbClr val="414141"/>
                </a:solidFill>
                <a:latin typeface="Gill Sans Light" panose="020B0302020104020203" pitchFamily="34" charset="-79"/>
                <a:ea typeface="ヒラギノ角ゴ ProN W3" panose="020B0300000000000000" pitchFamily="34" charset="-128"/>
                <a:sym typeface="Gill Sans Light" panose="020B0302020104020203" pitchFamily="34" charset="-79"/>
              </a:defRPr>
            </a:lvl2pPr>
            <a:lvl3pPr marL="1143000" indent="-228600" eaLnBrk="0" hangingPunct="0">
              <a:defRPr sz="4200">
                <a:solidFill>
                  <a:srgbClr val="414141"/>
                </a:solidFill>
                <a:latin typeface="Gill Sans Light" panose="020B0302020104020203" pitchFamily="34" charset="-79"/>
                <a:ea typeface="ヒラギノ角ゴ ProN W3" panose="020B0300000000000000" pitchFamily="34" charset="-128"/>
                <a:sym typeface="Gill Sans Light" panose="020B0302020104020203" pitchFamily="34" charset="-79"/>
              </a:defRPr>
            </a:lvl3pPr>
            <a:lvl4pPr marL="1600200" indent="-228600" eaLnBrk="0" hangingPunct="0">
              <a:defRPr sz="4200">
                <a:solidFill>
                  <a:srgbClr val="414141"/>
                </a:solidFill>
                <a:latin typeface="Gill Sans Light" panose="020B0302020104020203" pitchFamily="34" charset="-79"/>
                <a:ea typeface="ヒラギノ角ゴ ProN W3" panose="020B0300000000000000" pitchFamily="34" charset="-128"/>
                <a:sym typeface="Gill Sans Light" panose="020B0302020104020203" pitchFamily="34" charset="-79"/>
              </a:defRPr>
            </a:lvl4pPr>
            <a:lvl5pPr marL="2057400" indent="-228600" eaLnBrk="0" hangingPunct="0">
              <a:defRPr sz="4200">
                <a:solidFill>
                  <a:srgbClr val="414141"/>
                </a:solidFill>
                <a:latin typeface="Gill Sans Light" panose="020B0302020104020203" pitchFamily="34" charset="-79"/>
                <a:ea typeface="ヒラギノ角ゴ ProN W3" panose="020B0300000000000000" pitchFamily="34" charset="-128"/>
                <a:sym typeface="Gill Sans Light" panose="020B0302020104020203" pitchFamily="34" charset="-79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414141"/>
                </a:solidFill>
                <a:latin typeface="Gill Sans Light" panose="020B0302020104020203" pitchFamily="34" charset="-79"/>
                <a:ea typeface="ヒラギノ角ゴ ProN W3" panose="020B0300000000000000" pitchFamily="34" charset="-128"/>
                <a:sym typeface="Gill Sans Light" panose="020B0302020104020203" pitchFamily="34" charset="-79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414141"/>
                </a:solidFill>
                <a:latin typeface="Gill Sans Light" panose="020B0302020104020203" pitchFamily="34" charset="-79"/>
                <a:ea typeface="ヒラギノ角ゴ ProN W3" panose="020B0300000000000000" pitchFamily="34" charset="-128"/>
                <a:sym typeface="Gill Sans Light" panose="020B0302020104020203" pitchFamily="34" charset="-79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414141"/>
                </a:solidFill>
                <a:latin typeface="Gill Sans Light" panose="020B0302020104020203" pitchFamily="34" charset="-79"/>
                <a:ea typeface="ヒラギノ角ゴ ProN W3" panose="020B0300000000000000" pitchFamily="34" charset="-128"/>
                <a:sym typeface="Gill Sans Light" panose="020B0302020104020203" pitchFamily="34" charset="-79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414141"/>
                </a:solidFill>
                <a:latin typeface="Gill Sans Light" panose="020B0302020104020203" pitchFamily="34" charset="-79"/>
                <a:ea typeface="ヒラギノ角ゴ ProN W3" panose="020B0300000000000000" pitchFamily="34" charset="-128"/>
                <a:sym typeface="Gill Sans Light" panose="020B0302020104020203" pitchFamily="34" charset="-79"/>
              </a:defRPr>
            </a:lvl9pPr>
          </a:lstStyle>
          <a:p>
            <a:pPr algn="l" eaLnBrk="1" hangingPunct="1"/>
            <a:r>
              <a:rPr lang="en-US" altLang="pt-BR" sz="1969" i="1" dirty="0" err="1">
                <a:solidFill>
                  <a:schemeClr val="tx1"/>
                </a:solidFill>
                <a:cs typeface="Gill Sans Light" panose="020B0302020104020203" pitchFamily="34" charset="-79"/>
              </a:rPr>
              <a:t>Atributos</a:t>
            </a:r>
            <a:r>
              <a:rPr lang="en-US" altLang="pt-BR" sz="1969" i="1" dirty="0">
                <a:solidFill>
                  <a:schemeClr val="tx1"/>
                </a:solidFill>
                <a:cs typeface="Gill Sans Light" panose="020B0302020104020203" pitchFamily="34" charset="-79"/>
              </a:rPr>
              <a:t> </a:t>
            </a:r>
            <a:r>
              <a:rPr lang="en-US" altLang="pt-BR" sz="1969" i="1" dirty="0" err="1">
                <a:solidFill>
                  <a:schemeClr val="tx1"/>
                </a:solidFill>
                <a:cs typeface="Gill Sans Light" panose="020B0302020104020203" pitchFamily="34" charset="-79"/>
              </a:rPr>
              <a:t>típicos</a:t>
            </a:r>
            <a:r>
              <a:rPr lang="en-US" altLang="pt-BR" sz="1969" i="1" dirty="0">
                <a:solidFill>
                  <a:schemeClr val="tx1"/>
                </a:solidFill>
                <a:cs typeface="Gill Sans Light" panose="020B0302020104020203" pitchFamily="34" charset="-79"/>
              </a:rPr>
              <a:t> das NGDT</a:t>
            </a:r>
          </a:p>
        </p:txBody>
      </p:sp>
      <p:sp>
        <p:nvSpPr>
          <p:cNvPr id="37895" name="Line 7">
            <a:extLst>
              <a:ext uri="{FF2B5EF4-FFF2-40B4-BE49-F238E27FC236}">
                <a16:creationId xmlns:a16="http://schemas.microsoft.com/office/drawing/2014/main" id="{32B81D41-20C7-FD04-3EB2-34B13181B653}"/>
              </a:ext>
            </a:extLst>
          </p:cNvPr>
          <p:cNvSpPr>
            <a:spLocks noChangeShapeType="1"/>
          </p:cNvSpPr>
          <p:nvPr/>
        </p:nvSpPr>
        <p:spPr bwMode="auto">
          <a:xfrm rot="10800000" flipH="1">
            <a:off x="3241849" y="3779491"/>
            <a:ext cx="10046" cy="1262435"/>
          </a:xfrm>
          <a:prstGeom prst="line">
            <a:avLst/>
          </a:prstGeom>
          <a:noFill/>
          <a:ln w="25400">
            <a:solidFill>
              <a:schemeClr val="tx1"/>
            </a:solidFill>
            <a:miter lim="800000"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pt-BR" sz="1266"/>
          </a:p>
        </p:txBody>
      </p:sp>
    </p:spTree>
    <p:extLst>
      <p:ext uri="{BB962C8B-B14F-4D97-AF65-F5344CB8AC3E}">
        <p14:creationId xmlns:p14="http://schemas.microsoft.com/office/powerpoint/2010/main" val="3904641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54598656" presetClass="entr" presetSubtype="5469537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54598656" presetClass="entr" presetSubtype="5461772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" fill="hold"/>
                                        <p:tgtEl>
                                          <p:spTgt spid="378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" fill="hold"/>
                                        <p:tgtEl>
                                          <p:spTgt spid="378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0" grpId="0" autoUpdateAnimBg="0"/>
      <p:bldP spid="37891" grpId="0" autoUpdateAnimBg="0"/>
      <p:bldP spid="37892" grpId="0" animBg="1"/>
      <p:bldP spid="37893" grpId="0" autoUpdateAnimBg="0"/>
      <p:bldP spid="37894" grpId="0" autoUpdateAnimBg="0"/>
    </p:bld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1003</TotalTime>
  <Words>1785</Words>
  <Application>Microsoft Office PowerPoint</Application>
  <PresentationFormat>Widescreen</PresentationFormat>
  <Paragraphs>232</Paragraphs>
  <Slides>31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31</vt:i4>
      </vt:variant>
    </vt:vector>
  </HeadingPairs>
  <TitlesOfParts>
    <vt:vector size="38" baseType="lpstr">
      <vt:lpstr>Arial</vt:lpstr>
      <vt:lpstr>Calibri</vt:lpstr>
      <vt:lpstr>Calibri Light</vt:lpstr>
      <vt:lpstr>Gill Sans</vt:lpstr>
      <vt:lpstr>Gill Sans Light</vt:lpstr>
      <vt:lpstr>Wingdings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FUNÇÃO PRIMÁRIA</vt:lpstr>
      <vt:lpstr>FUNÇÃO PRIMÁRIA</vt:lpstr>
      <vt:lpstr>FUNÇÕES SECUNDÁRIAS</vt:lpstr>
      <vt:lpstr>Retomando...</vt:lpstr>
      <vt:lpstr>Adicional de IR (Estadual)</vt:lpstr>
      <vt:lpstr>Adicional de IR (Estadual)</vt:lpstr>
      <vt:lpstr>IPVA</vt:lpstr>
      <vt:lpstr>IPVA</vt:lpstr>
      <vt:lpstr>IPVA</vt:lpstr>
      <vt:lpstr>ICMS - Importação</vt:lpstr>
      <vt:lpstr>ICMS - Importação</vt:lpstr>
      <vt:lpstr>ICMS - Importação</vt:lpstr>
      <vt:lpstr>ICMS-DIFAL</vt:lpstr>
      <vt:lpstr>ICMS-DIFAL</vt:lpstr>
      <vt:lpstr>ITCMD - Exterior</vt:lpstr>
      <vt:lpstr>ITCMD - Exterior</vt:lpstr>
      <vt:lpstr>LINHA DO TEMPO</vt:lpstr>
      <vt:lpstr>INCONGRUÊNCIAS</vt:lpstr>
      <vt:lpstr>INCONGRUÊNCIAS</vt:lpstr>
      <vt:lpstr>INCONGRUÊNCIAS</vt:lpstr>
      <vt:lpstr>INCONGRUÊNCIAS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Caca de Oliveira</dc:creator>
  <cp:lastModifiedBy>Congresso IBET</cp:lastModifiedBy>
  <cp:revision>120</cp:revision>
  <dcterms:created xsi:type="dcterms:W3CDTF">2022-11-18T18:20:41Z</dcterms:created>
  <dcterms:modified xsi:type="dcterms:W3CDTF">2022-12-07T15:00:32Z</dcterms:modified>
</cp:coreProperties>
</file>