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280" y="1551963"/>
            <a:ext cx="11694253" cy="18770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modulação de efeitos em matéria tributária e o seu processo comunicacional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18620"/>
            <a:ext cx="9037740" cy="1065401"/>
          </a:xfrm>
        </p:spPr>
        <p:txBody>
          <a:bodyPr>
            <a:normAutofit lnSpcReduction="10000"/>
          </a:bodyPr>
          <a:lstStyle/>
          <a:p>
            <a:r>
              <a:rPr lang="pt-BR" sz="3200" b="1" i="1" dirty="0">
                <a:solidFill>
                  <a:srgbClr val="0C234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Luiz Alberto Gurgel de Faria</a:t>
            </a:r>
          </a:p>
          <a:p>
            <a:r>
              <a:rPr lang="pt-BR" sz="3200" b="1" i="1" dirty="0">
                <a:solidFill>
                  <a:srgbClr val="0C234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Dezembro de 2022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70" y="1191237"/>
            <a:ext cx="11702642" cy="4985726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Modulação às claras: contraditório e fundamentação das decisões judiciais nas modulações dos efeitos: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Modelo processual cooperativo – comunidade de trabalho constituída pelas partes e pelo órgão jurisdicional, que conduz o processo de modo dialogado (</a:t>
            </a:r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Fredie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Didier Júnior).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 comunicacional, com o dever de consulta às partes (art. 10, CPC/2015).   </a:t>
            </a:r>
          </a:p>
        </p:txBody>
      </p:sp>
    </p:spTree>
    <p:extLst>
      <p:ext uri="{BB962C8B-B14F-4D97-AF65-F5344CB8AC3E}">
        <p14:creationId xmlns:p14="http://schemas.microsoft.com/office/powerpoint/2010/main" val="31255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80" y="1048624"/>
            <a:ext cx="11786532" cy="5128339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t-BR" alt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Modulação às claras:</a:t>
            </a:r>
          </a:p>
          <a:p>
            <a:pPr algn="just">
              <a:lnSpc>
                <a:spcPct val="120000"/>
              </a:lnSpc>
            </a:pPr>
            <a:r>
              <a:rPr lang="pt-BR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2º do art. 927 do CPC/2015: “a alteração de tese jurídica adotada em enunciado de súmula ou em julgamento de casos repetitivos poderá ser precedida de audiências públicas e da participação de pessoas, órgãos ou entidades que possam contribuir para a rediscussão da tese”.</a:t>
            </a:r>
          </a:p>
          <a:p>
            <a:pPr algn="just">
              <a:lnSpc>
                <a:spcPct val="120000"/>
              </a:lnSpc>
            </a:pPr>
            <a:r>
              <a:rPr lang="pt-BR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§ 4º: “a modificação de enunciado de súmula, de jurisprudência pacificada ou de tese adotada em julgamento de casos repetitivos observará a necessidade de fundamentação adequada e específica, considerando os princípios da segurança jurídica, da proteção da confiança e da isonomia”. </a:t>
            </a:r>
          </a:p>
          <a:p>
            <a:pPr algn="just">
              <a:lnSpc>
                <a:spcPct val="120000"/>
              </a:lnSpc>
            </a:pPr>
            <a:r>
              <a:rPr lang="pt-BR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Ainda que os dispositivos se refiram à alteração de tese jurídica e à modificação de enunciado de súmula, de jurisprudência pacificada ou de tese firmada em recurso repetitivo, pensamos que eles têm aplicabilidade mais ampla do que a declarada. </a:t>
            </a:r>
          </a:p>
          <a:p>
            <a:pPr algn="just" eaLnBrk="1" hangingPunct="1">
              <a:lnSpc>
                <a:spcPct val="80000"/>
              </a:lnSpc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1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8" y="1057013"/>
            <a:ext cx="11912367" cy="51199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t-BR" alt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Modulação às claras: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audiências públicas e a intervenção processual de atores com capacidade para apresentar dados e argumentos jurídicos acerca da controvérsia em julgamento, como os amigos da Corte, são oportunidades privilegiadas para a formulação de prognoses públicas acerca das consequências jurídicas, econômicas e sociais de um precedente, dentro de um modelo cooperativo de jurisdição. Naturalmente, os possíveis impactos à segurança jurídica e as razões de excepcional interesse social serão mais facilmente identificados e incorporados aos fundamentos do acórdão, seja para refutar a modulação de efeitos, seja para estabelecer um regime de transição.</a:t>
            </a:r>
            <a:endParaRPr lang="pt-BR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77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7" y="1115736"/>
            <a:ext cx="11677475" cy="506122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t-BR" alt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Modulação às claras: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antecipação do debate acerca da modulação permite que sua definição </a:t>
            </a:r>
            <a:r>
              <a:rPr lang="pt-BR" sz="3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pt-BR" sz="3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officio</a:t>
            </a:r>
            <a:r>
              <a:rPr lang="pt-BR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na sessão de julgamento do mérito do tema, dê-se sem prejuízo ao contraditório e, ainda que requerida por meio de embargos de declaração, tem a virtude de conferir celeridade ao seu julgamento, porque já presentes nos autos as informações e os argumentos que embasarão a decisão.</a:t>
            </a:r>
          </a:p>
          <a:p>
            <a:pPr algn="just" eaLnBrk="1" hangingPunct="1">
              <a:lnSpc>
                <a:spcPct val="80000"/>
              </a:lnSpc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91000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696286"/>
            <a:ext cx="11652307" cy="5388399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150000"/>
              </a:lnSpc>
              <a:buNone/>
            </a:pPr>
            <a:endParaRPr lang="pt-BR" alt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Modulação às claras: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Além dos aspectos procedimentais que asseguram o contraditório e o modelo processual cooperativo, faz-se necessário que a decisão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modulatória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sobretudo porque excepcional, traga em seu bojo os fundamentos jurídicos da modulação.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1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5" y="1149292"/>
            <a:ext cx="11878811" cy="502767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Modulação às claras: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Importância da construção de um modelo processual cooperativo, dialógico, que envolva instrumentos como a participação </a:t>
            </a:r>
            <a:r>
              <a:rPr lang="pt-BR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32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amicus </a:t>
            </a:r>
            <a:r>
              <a:rPr lang="pt-BR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curiae</a:t>
            </a:r>
            <a:r>
              <a:rPr lang="pt-B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a realização de audiências públicas, de modo a qualificar o contraditório em torno das consequências jurídicas, econômicas e sociais da decisão.    </a:t>
            </a:r>
            <a:endParaRPr lang="pt-B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1402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5BEBBC-8175-F044-D5F3-1337841C5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50" y="1199626"/>
            <a:ext cx="11459360" cy="49773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t-BR" alt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Luiz Alberto Gurgel de Faria</a:t>
            </a:r>
          </a:p>
          <a:p>
            <a:pPr lvl="1" algn="just" eaLnBrk="1" hangingPunct="1">
              <a:lnSpc>
                <a:spcPct val="80000"/>
              </a:lnSpc>
            </a:pPr>
            <a:endParaRPr lang="pt-BR" alt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alt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Ministro do Superior Tribunal de Justiça;</a:t>
            </a: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alt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altLang="pt-BR" sz="35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Doutor e Mestre em Direito pela UFPE;</a:t>
            </a: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altLang="pt-BR" sz="35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altLang="pt-BR" sz="35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Professor da UFRN, atualmente em colaboração com a UnB, do IDP e da UNINOVE.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408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713064"/>
            <a:ext cx="11434194" cy="54639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150000"/>
              </a:lnSpc>
              <a:buNone/>
            </a:pPr>
            <a:endParaRPr lang="pt-BR" alt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Requisitos para a modulação:</a:t>
            </a:r>
          </a:p>
          <a:p>
            <a:pPr lvl="1" algn="just" eaLnBrk="1" hangingPunct="1">
              <a:lnSpc>
                <a:spcPct val="150000"/>
              </a:lnSpc>
            </a:pPr>
            <a:endParaRPr lang="pt-BR" alt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Segurança jurídica;</a:t>
            </a: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alt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35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(Excepcional) interesse social.</a:t>
            </a:r>
          </a:p>
        </p:txBody>
      </p:sp>
    </p:spTree>
    <p:extLst>
      <p:ext uri="{BB962C8B-B14F-4D97-AF65-F5344CB8AC3E}">
        <p14:creationId xmlns:p14="http://schemas.microsoft.com/office/powerpoint/2010/main" val="309731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679508"/>
            <a:ext cx="11568419" cy="5497455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150000"/>
              </a:lnSpc>
              <a:buNone/>
            </a:pPr>
            <a:endParaRPr lang="pt-BR" altLang="pt-BR" sz="26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Quórum para a modulação:</a:t>
            </a: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Dois terços (ações de controle concentrado – art. 27, Lei n. 9.868/1999 e art. 11, Lei n. 9.882/1999);</a:t>
            </a:r>
          </a:p>
          <a:p>
            <a:pPr marL="457200" lvl="1" indent="0" algn="just" eaLnBrk="1" hangingPunct="1">
              <a:lnSpc>
                <a:spcPct val="150000"/>
              </a:lnSpc>
              <a:buNone/>
            </a:pPr>
            <a:endParaRPr lang="pt-BR" alt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32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Maioria absoluta (recurso extraordinário com repercussão geral – questão de ordem no RE 638.115 ED-ED/CE, rel. Min. Gilmar Mendes, j. 18/12/2019).</a:t>
            </a:r>
          </a:p>
        </p:txBody>
      </p:sp>
    </p:spTree>
    <p:extLst>
      <p:ext uri="{BB962C8B-B14F-4D97-AF65-F5344CB8AC3E}">
        <p14:creationId xmlns:p14="http://schemas.microsoft.com/office/powerpoint/2010/main" val="29004302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989902"/>
            <a:ext cx="11685864" cy="518706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alt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âmbito tributário, a modulação deve ocorrer apenas em favor do contribuinte? </a:t>
            </a:r>
          </a:p>
          <a:p>
            <a:pPr marL="457200" lvl="1" indent="0" algn="just" eaLnBrk="1" hangingPunct="1">
              <a:lnSpc>
                <a:spcPct val="100000"/>
              </a:lnSpc>
              <a:buNone/>
            </a:pPr>
            <a:endParaRPr lang="pt-BR" altLang="pt-BR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00000"/>
              </a:lnSpc>
            </a:pPr>
            <a:r>
              <a:rPr lang="pt-BR" alt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Segurança jurídica que garante cognoscibilidade, confiabilidade e </a:t>
            </a:r>
            <a:r>
              <a:rPr lang="pt-BR" altLang="pt-BR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calculabilidade</a:t>
            </a:r>
            <a:r>
              <a:rPr lang="pt-BR" alt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 Direito em favor do contribuinte e contra o Estado (Humberto Ávila);</a:t>
            </a:r>
          </a:p>
          <a:p>
            <a:pPr marL="457200" lvl="1" indent="0" algn="just" eaLnBrk="1" hangingPunct="1">
              <a:lnSpc>
                <a:spcPct val="100000"/>
              </a:lnSpc>
              <a:buNone/>
            </a:pPr>
            <a:endParaRPr lang="pt-BR" altLang="pt-B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00000"/>
              </a:lnSpc>
            </a:pPr>
            <a:r>
              <a:rPr lang="pt-BR" alt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Manifestações da segurança jurídica, como os princípios da irretroatividade, da proteção da confiança e da boa-fé configuram limitações ao poder de tributar, socorrendo apenas o contribuinte (</a:t>
            </a:r>
            <a:r>
              <a:rPr lang="pt-BR" altLang="pt-BR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Misabel</a:t>
            </a:r>
            <a:r>
              <a:rPr lang="pt-BR" alt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Derzi). </a:t>
            </a:r>
          </a:p>
        </p:txBody>
      </p:sp>
    </p:spTree>
    <p:extLst>
      <p:ext uri="{BB962C8B-B14F-4D97-AF65-F5344CB8AC3E}">
        <p14:creationId xmlns:p14="http://schemas.microsoft.com/office/powerpoint/2010/main" val="2298024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25" y="1266738"/>
            <a:ext cx="11652309" cy="491022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o STF modulou os efeitos de decisão em tema tributário pela primeira vez, assim procedeu em benefício da Fazenda Pública, no caso dos prazos decadencial e prescricional das contribuições para a seguridade social da Lei n. 8.212/1991 (RE 560.626/RS, rel. Min. Gilmar Mendes, j. 12/06/2008).  </a:t>
            </a:r>
            <a:endParaRPr lang="pt-BR" altLang="pt-BR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A Suprema Corte tem admitido a modulação de efeitos em benefício do Estado, especialmente, mas não só, em casos de alteração de jurisprudência. </a:t>
            </a:r>
          </a:p>
        </p:txBody>
      </p:sp>
    </p:spTree>
    <p:extLst>
      <p:ext uri="{BB962C8B-B14F-4D97-AF65-F5344CB8AC3E}">
        <p14:creationId xmlns:p14="http://schemas.microsoft.com/office/powerpoint/2010/main" val="40352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70" y="1359017"/>
            <a:ext cx="11400638" cy="4817946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Abertura semântica dos requisitos autorizadores da modulação: afinal, o que é segurança jurídica e (excepcional) interesse social?</a:t>
            </a:r>
          </a:p>
          <a:p>
            <a:pPr lvl="1" algn="just" eaLnBrk="1" hangingPunct="1">
              <a:lnSpc>
                <a:spcPct val="150000"/>
              </a:lnSpc>
            </a:pPr>
            <a:endParaRPr lang="pt-BR" alt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Argumentos </a:t>
            </a:r>
            <a:r>
              <a:rPr lang="pt-BR" alt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consequencialistas</a:t>
            </a:r>
            <a:r>
              <a:rPr lang="pt-BR" alt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podem ser utilizados? (impacto fiscal, crises econômica e social etc.)</a:t>
            </a: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altLang="pt-BR" sz="3000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3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 critério de valoração das consequências há de ser jurídico.  </a:t>
            </a:r>
          </a:p>
        </p:txBody>
      </p:sp>
    </p:spTree>
    <p:extLst>
      <p:ext uri="{BB962C8B-B14F-4D97-AF65-F5344CB8AC3E}">
        <p14:creationId xmlns:p14="http://schemas.microsoft.com/office/powerpoint/2010/main" val="151633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1191236"/>
            <a:ext cx="11685863" cy="531023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que, não obstante viciada na sua origem, acarretou a isenção do IPVA a diversos beneficiários proprietários de veículos portadores de doenças graves, de modo a inviabilizar o ressarcimento dos valores. Modulação dos efeitos da decisão para proteger a confiança legítima que resultou na aplicação da lei e preservar a boa-fé objetiva. Ação direta conhecida e julgada procedente para declarar a inconstitucionalidade da Lei nº 1.293, de 29 de novembro de 2018, do Estado de Roraima, com efeitos </a:t>
            </a:r>
            <a:r>
              <a:rPr lang="pt-BR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nunc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contar da data da publicação da ata do julgamento. (STF, ADI 6.074/RR, j. 21/12/2020). </a:t>
            </a:r>
            <a:endParaRPr lang="pt-BR" altLang="pt-BR" sz="2600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2885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E9706-2E72-CD89-4514-1B88C77F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13" y="1233182"/>
            <a:ext cx="11769754" cy="4943781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alt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Modulação dos efeitos. Alteração de jurisprudência com efeitos vinculantes e </a:t>
            </a:r>
            <a:r>
              <a:rPr lang="pt-BR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erga omnes</a:t>
            </a:r>
            <a:r>
              <a:rPr lang="pt-B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Impactos financeiros e administrativos da decisão. Modulação deferida dos efeitos do julgado, cuja produção haverá de se dar desde 15.3.2017 – data de julgamento de mérito do recurso extraordinário 574.706, em que fixada a tese com repercussão geral de que “O ICMS não compõe a base de cálculo para fins de incidência do PIS e da COFINS” - , ressalvadas as ações judiciais e procedimentos administrativos protocoladas até a data da sessão em que proferido o julgamento de mérito.  (STF, ED no RE 574.706/PR, j. 13/05/2021). </a:t>
            </a:r>
            <a:endParaRPr lang="pt-BR" altLang="pt-BR" sz="2700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4445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1048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Tema do Office</vt:lpstr>
      <vt:lpstr>A modulação de efeitos em matéria tributária e o seu processo comunicacional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17</cp:revision>
  <dcterms:created xsi:type="dcterms:W3CDTF">2022-11-18T18:20:41Z</dcterms:created>
  <dcterms:modified xsi:type="dcterms:W3CDTF">2022-12-07T13:13:52Z</dcterms:modified>
</cp:coreProperties>
</file>