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2"/>
    <a:srgbClr val="0B233F"/>
    <a:srgbClr val="D0A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B5E9E-5012-0EE1-2798-4673F9DFB3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chemeClr val="bg1">
              <a:alpha val="47000"/>
            </a:schemeClr>
          </a:solidFill>
        </p:spPr>
        <p:txBody>
          <a:bodyPr anchor="b"/>
          <a:lstStyle>
            <a:lvl1pPr algn="ctr"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633A5C-2ED7-F24E-B940-CDE0C455A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chemeClr val="bg1">
              <a:alpha val="49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A8E0A-BBBE-ED7D-2ABA-D3E5EF124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92F5CA-113D-7460-F203-A165BB28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D67A33-DD1A-7DFD-A633-733E634A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38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EAAA2B-5609-DC53-3642-B0E14B05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B11D44-EF41-D28E-3F68-F0F062CF1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B3CD6-B193-ACC4-17DD-1A836E97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E77051-19EF-ED79-A8AE-60756694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7F2141-BDED-10B7-640B-022DDE8D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4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3A0E7A-4631-D669-596D-C05B419AC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C8EE6E0-92FB-E524-2C7D-10DAB64A5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C3E123-2EC7-60C3-4A73-A24549BB1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C4B891-71B0-29EA-8FEA-D3EE7FE88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72E7FC-E601-9455-8A09-9325FF28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32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699C6-6167-B96D-F3D1-E2D9F5DC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B233F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51148-3B9E-2584-F9B3-135A7F3D5FF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>
              <a:alpha val="7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5C0E7-FF09-72EB-4332-D1E0696D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2A6B57-AA43-4631-95E9-FB032EF4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5F32F89-74CA-CE09-5F5E-6CB29B30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C8F116-B2BC-A486-0906-778006F7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A2DE913-D2E5-F52F-845B-95FC8513B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solidFill>
            <a:schemeClr val="bg1">
              <a:alpha val="18000"/>
            </a:schemeClr>
          </a:solidFill>
        </p:spPr>
        <p:txBody>
          <a:bodyPr/>
          <a:lstStyle>
            <a:lvl1pPr marL="0" indent="0">
              <a:buNone/>
              <a:defRPr sz="2400">
                <a:solidFill>
                  <a:srgbClr val="0C2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284E4B-2476-CE2C-5D5B-52770AB7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FE8FECE-A252-D22F-B9AB-2CE7F045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C55A3C-28BE-F91F-5D4F-9EF769A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43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8283A-799D-3223-274E-990E93374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>
            <a:lvl1pPr>
              <a:defRPr>
                <a:solidFill>
                  <a:srgbClr val="0C2342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FEF5CC-E4D5-A79A-3435-837AEE2B3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B75CC1-321C-46F2-D1B8-2F31DD1EF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8104CB-EEFA-FB6F-1D8F-63FF2F93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150189-76E6-804A-A58D-17C3A5F4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42C353-D14E-B424-AD59-919347BD5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294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E56F9-70ED-764B-A60E-7CD502AF5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661377"/>
            <a:ext cx="10515600" cy="1325563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01727-529D-7DD8-EF63-1CBF92949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869AC5-8F8A-5BE4-459E-CD26B47A28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D0BBFE8-D50B-F5E5-380F-26FA4FEC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30F9F57-9CB9-3ED1-75ED-05B2327C4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8E6E5DF-B7CA-BB69-409D-3F9962E79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AE13A9-0CBA-EB1C-C4D3-BD14ECD31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5FE3474-0686-8F78-335B-E66B5453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118340-868C-2C34-0C49-BF0993DDE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9CFE7F4-8F6C-7C93-EA5D-65700B57F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3D936A-693B-5491-0B53-45ACE1DF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A97424-DA7A-57F0-439E-D66424AD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371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D399CD9-0248-BD48-19E3-DBFD5B923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D5284F-E431-EC75-38EA-6E90314A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9E294A-FF84-7728-64A4-82287D14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4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F9F54-0B1E-07C2-42C6-0A796A20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FD64FB-F5EF-7FBF-2DD0-AEBEB8D61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7D8ED09-AA1E-267C-629B-5653A4488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8D459DF-CF82-39F2-9F2C-10B19463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91952-D97B-6D3C-6F0D-CE7DB9B3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90E08B-F15B-8D83-1BA8-D0AB35A7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E4DD7-F45D-0CCC-9C1A-2B5BB6C5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246B81C-79D7-92D4-8BFD-91811F9D7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524B409-3477-CDFF-0D71-CC6CD74817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D01DA-BCB4-0F14-8F03-9CECA7EC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0989F1-9D25-73D7-28CC-34B35F9A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3EF11E-E18C-0021-4BFD-5C66863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79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45E10AE-DE31-7BFB-3D98-6E0E01A10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69F0DD0-A071-F5B8-70EA-4D5B0039F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bg1">
              <a:alpha val="54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0B94AE-054E-E6E3-B08D-3C524D9E7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086A-F014-46A4-8149-43AF3A34B26F}" type="datetimeFigureOut">
              <a:rPr lang="pt-BR" smtClean="0"/>
              <a:t>07/12/2022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42742E-872B-CD29-F097-B8FB9626B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42C15F-A720-A04D-F684-267B334B6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C0EC-6908-4C41-9A73-E4F37BF7A8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70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C2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FEBC8-E457-4652-7443-F902D934C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280" y="1551963"/>
            <a:ext cx="11694253" cy="18770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modulação de efeitos em matéria tributária e o seu processo comunicacional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2CE946-027A-C608-966E-4102197DA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18620"/>
            <a:ext cx="9037740" cy="1065401"/>
          </a:xfrm>
        </p:spPr>
        <p:txBody>
          <a:bodyPr>
            <a:normAutofit lnSpcReduction="10000"/>
          </a:bodyPr>
          <a:lstStyle/>
          <a:p>
            <a:r>
              <a:rPr lang="pt-BR" sz="3200" b="1" i="1" dirty="0">
                <a:solidFill>
                  <a:srgbClr val="0C234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Luiz Alberto Gurgel de Faria</a:t>
            </a:r>
          </a:p>
          <a:p>
            <a:r>
              <a:rPr lang="pt-BR" sz="3200" b="1" i="1" dirty="0">
                <a:solidFill>
                  <a:srgbClr val="0C234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Dezembro de 2022</a:t>
            </a:r>
          </a:p>
        </p:txBody>
      </p:sp>
    </p:spTree>
    <p:extLst>
      <p:ext uri="{BB962C8B-B14F-4D97-AF65-F5344CB8AC3E}">
        <p14:creationId xmlns:p14="http://schemas.microsoft.com/office/powerpoint/2010/main" val="26290468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1191237"/>
            <a:ext cx="11702642" cy="4985726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Modulação às claras: contraditório e fundamentação das decisões judiciais nas modulações dos efeitos: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Modelo processual cooperativo – comunidade de trabalho constituída pelas partes e pelo órgão jurisdicional, que conduz o processo de modo dialogado (</a:t>
            </a:r>
            <a:r>
              <a:rPr lang="pt-B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Fredie</a:t>
            </a: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Didier Júnior).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 comunicacional, com o dever de consulta às partes (art. 10, CPC/2015).   </a:t>
            </a:r>
          </a:p>
        </p:txBody>
      </p:sp>
    </p:spTree>
    <p:extLst>
      <p:ext uri="{BB962C8B-B14F-4D97-AF65-F5344CB8AC3E}">
        <p14:creationId xmlns:p14="http://schemas.microsoft.com/office/powerpoint/2010/main" val="31255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780" y="1048624"/>
            <a:ext cx="11786532" cy="5128339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pt-BR" altLang="pt-BR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Modulação às claras:</a:t>
            </a:r>
          </a:p>
          <a:p>
            <a:pPr algn="just">
              <a:lnSpc>
                <a:spcPct val="120000"/>
              </a:lnSpc>
            </a:pPr>
            <a:r>
              <a:rPr lang="pt-BR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§ 2º do art. 927 do CPC/2015: “a alteração de tese jurídica adotada em enunciado de súmula ou em julgamento de casos repetitivos poderá ser precedida de audiências públicas e da participação de pessoas, órgãos ou entidades que possam contribuir para a rediscussão da tese”.</a:t>
            </a:r>
          </a:p>
          <a:p>
            <a:pPr algn="just">
              <a:lnSpc>
                <a:spcPct val="120000"/>
              </a:lnSpc>
            </a:pPr>
            <a:r>
              <a:rPr lang="pt-BR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§ 4º: “a modificação de enunciado de súmula, de jurisprudência pacificada ou de tese adotada em julgamento de casos repetitivos observará a necessidade de fundamentação adequada e específica, considerando os princípios da segurança jurídica, da proteção da confiança e da isonomia”. </a:t>
            </a:r>
          </a:p>
          <a:p>
            <a:pPr algn="just">
              <a:lnSpc>
                <a:spcPct val="120000"/>
              </a:lnSpc>
            </a:pPr>
            <a:r>
              <a:rPr lang="pt-BR" sz="2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Ainda que os dispositivos se refiram à alteração de tese jurídica e à modificação de enunciado de súmula, de jurisprudência pacificada ou de tese firmada em recurso repetitivo, pensamos que eles têm aplicabilidade mais ampla do que a declarada. </a:t>
            </a:r>
          </a:p>
          <a:p>
            <a:pPr algn="just" eaLnBrk="1" hangingPunct="1">
              <a:lnSpc>
                <a:spcPct val="80000"/>
              </a:lnSpc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1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78" y="1057013"/>
            <a:ext cx="11912367" cy="51199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pt-BR" alt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Modulação às claras: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pt-BR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audiências públicas e a intervenção processual de atores com capacidade para apresentar dados e argumentos jurídicos acerca da controvérsia em julgamento, como os amigos da Corte, são oportunidades privilegiadas para a formulação de prognoses públicas acerca das consequências jurídicas, econômicas e sociais de um precedente, dentro de um modelo cooperativo de jurisdição. Naturalmente, os possíveis impactos à segurança jurídica e as razões de excepcional interesse social serão mais facilmente identificados e incorporados aos fundamentos do acórdão, seja para refutar a modulação de efeitos, seja para estabelecer um regime de transição.</a:t>
            </a:r>
            <a:endParaRPr lang="pt-BR" sz="2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5775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57" y="1115736"/>
            <a:ext cx="11677475" cy="506122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pt-BR" alt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Modulação às claras: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pt-BR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antecipação do debate acerca da modulação permite que sua definição </a:t>
            </a:r>
            <a:r>
              <a:rPr lang="pt-BR" sz="3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pt-BR" sz="31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1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officio</a:t>
            </a:r>
            <a:r>
              <a:rPr lang="pt-BR" sz="3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na sessão de julgamento do mérito do tema, dê-se sem prejuízo ao contraditório e, ainda que requerida por meio de embargos de declaração, tem a virtude de conferir celeridade ao seu julgamento, porque já presentes nos autos as informações e os argumentos que embasarão a decisão.</a:t>
            </a:r>
          </a:p>
          <a:p>
            <a:pPr algn="just" eaLnBrk="1" hangingPunct="1">
              <a:lnSpc>
                <a:spcPct val="80000"/>
              </a:lnSpc>
            </a:pPr>
            <a:endParaRPr lang="pt-B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91000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696286"/>
            <a:ext cx="11652307" cy="5388399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150000"/>
              </a:lnSpc>
              <a:buNone/>
            </a:pPr>
            <a:endParaRPr lang="pt-BR" alt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Modulação às claras: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Além dos aspectos procedimentais que asseguram o contraditório e o modelo processual cooperativo, faz-se necessário que a decisão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modulatória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sobretudo porque excepcional, traga em seu bojo os fundamentos jurídicos da modulação.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31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835" y="1149292"/>
            <a:ext cx="11878811" cy="502767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Modulação às claras:</a:t>
            </a: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pt-B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Importância da construção de um modelo processual cooperativo, dialógico, que envolva instrumentos como a participação </a:t>
            </a:r>
            <a:r>
              <a:rPr lang="pt-B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pt-BR" sz="3200" i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amicus </a:t>
            </a:r>
            <a:r>
              <a:rPr lang="pt-BR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curiae</a:t>
            </a:r>
            <a:r>
              <a:rPr lang="pt-B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a realização de audiências públicas, de modo a qualificar o contraditório em torno das consequências jurídicas, econômicas e sociais da decisão.    </a:t>
            </a:r>
            <a:endParaRPr lang="pt-BR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14020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5BEBBC-8175-F044-D5F3-1337841C5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50" y="1199626"/>
            <a:ext cx="11459360" cy="497733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pt-BR" alt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Luiz Alberto Gurgel de Faria</a:t>
            </a:r>
          </a:p>
          <a:p>
            <a:pPr lvl="1" algn="just" eaLnBrk="1" hangingPunct="1">
              <a:lnSpc>
                <a:spcPct val="80000"/>
              </a:lnSpc>
            </a:pPr>
            <a:endParaRPr lang="pt-BR" alt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alt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Ministro do Superior Tribunal de Justiça;</a:t>
            </a: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alt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altLang="pt-BR" sz="35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Doutor e Mestre em Direito pela UFPE;</a:t>
            </a: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pt-BR" altLang="pt-BR" sz="35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pt-BR" altLang="pt-BR" sz="35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Professor da UFRN, atualmente em colaboração com a UnB, do IDP e da UNINOVE.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408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713064"/>
            <a:ext cx="11434194" cy="5463900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150000"/>
              </a:lnSpc>
              <a:buNone/>
            </a:pPr>
            <a:endParaRPr lang="pt-BR" alt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Requisitos para a modulação:</a:t>
            </a:r>
          </a:p>
          <a:p>
            <a:pPr lvl="1" algn="just" eaLnBrk="1" hangingPunct="1">
              <a:lnSpc>
                <a:spcPct val="150000"/>
              </a:lnSpc>
            </a:pPr>
            <a:endParaRPr lang="pt-BR" alt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Segurança jurídica;</a:t>
            </a: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alt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pt-BR" sz="35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(Excepcional) interesse social.</a:t>
            </a:r>
          </a:p>
        </p:txBody>
      </p:sp>
    </p:spTree>
    <p:extLst>
      <p:ext uri="{BB962C8B-B14F-4D97-AF65-F5344CB8AC3E}">
        <p14:creationId xmlns:p14="http://schemas.microsoft.com/office/powerpoint/2010/main" val="309731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679508"/>
            <a:ext cx="11568419" cy="5497455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150000"/>
              </a:lnSpc>
              <a:buNone/>
            </a:pPr>
            <a:endParaRPr lang="pt-BR" altLang="pt-BR" sz="26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Quórum para a modulação:</a:t>
            </a: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Dois terços (ações de controle concentrado – art. 27, Lei n. 9.868/1999 e art. 11, Lei n. 9.882/1999);</a:t>
            </a:r>
          </a:p>
          <a:p>
            <a:pPr marL="457200" lvl="1" indent="0" algn="just" eaLnBrk="1" hangingPunct="1">
              <a:lnSpc>
                <a:spcPct val="150000"/>
              </a:lnSpc>
              <a:buNone/>
            </a:pPr>
            <a:endParaRPr lang="pt-BR" alt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pt-BR" sz="32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Maioria absoluta (recurso extraordinário com repercussão geral – questão de ordem no RE 638.115 ED-ED/CE, rel. Min. Gilmar Mendes, j. 18/12/2019).</a:t>
            </a:r>
          </a:p>
        </p:txBody>
      </p:sp>
    </p:spTree>
    <p:extLst>
      <p:ext uri="{BB962C8B-B14F-4D97-AF65-F5344CB8AC3E}">
        <p14:creationId xmlns:p14="http://schemas.microsoft.com/office/powerpoint/2010/main" val="29004302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989902"/>
            <a:ext cx="11685864" cy="518706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pt-BR" altLang="pt-BR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âmbito tributário, a modulação deve ocorrer apenas em favor do contribuinte? </a:t>
            </a:r>
          </a:p>
          <a:p>
            <a:pPr marL="457200" lvl="1" indent="0" algn="just" eaLnBrk="1" hangingPunct="1">
              <a:lnSpc>
                <a:spcPct val="100000"/>
              </a:lnSpc>
              <a:buNone/>
            </a:pPr>
            <a:endParaRPr lang="pt-BR" alt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00000"/>
              </a:lnSpc>
            </a:pPr>
            <a:r>
              <a:rPr lang="pt-BR" alt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Segurança jurídica que garante cognoscibilidade, confiabilidade e </a:t>
            </a:r>
            <a:r>
              <a:rPr lang="pt-BR" altLang="pt-BR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calculabilidade</a:t>
            </a:r>
            <a:r>
              <a:rPr lang="pt-BR" alt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 Direito em favor do contribuinte e contra o Estado (Humberto Ávila);</a:t>
            </a:r>
          </a:p>
          <a:p>
            <a:pPr marL="457200" lvl="1" indent="0" algn="just" eaLnBrk="1" hangingPunct="1">
              <a:lnSpc>
                <a:spcPct val="100000"/>
              </a:lnSpc>
              <a:buNone/>
            </a:pPr>
            <a:endParaRPr lang="pt-BR" altLang="pt-B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00000"/>
              </a:lnSpc>
            </a:pPr>
            <a:r>
              <a:rPr lang="pt-BR" alt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Manifestações da segurança jurídica, como os princípios da irretroatividade, da proteção da confiança e da boa-fé configuram limitações ao poder de tributar, socorrendo apenas o contribuinte (</a:t>
            </a:r>
            <a:r>
              <a:rPr lang="pt-BR" altLang="pt-BR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Misabel</a:t>
            </a:r>
            <a:r>
              <a:rPr lang="pt-BR" altLang="pt-BR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Derzi). </a:t>
            </a:r>
          </a:p>
        </p:txBody>
      </p:sp>
    </p:spTree>
    <p:extLst>
      <p:ext uri="{BB962C8B-B14F-4D97-AF65-F5344CB8AC3E}">
        <p14:creationId xmlns:p14="http://schemas.microsoft.com/office/powerpoint/2010/main" val="2298024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25" y="1266738"/>
            <a:ext cx="11652309" cy="491022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Quando o STF modulou os efeitos de decisão em tema tributário pela primeira vez, assim procedeu em benefício da Fazenda Pública, no caso dos prazos decadencial e prescricional das contribuições para a seguridade social da Lei n. 8.212/1991 (RE 560.626/RS, rel. Min. Gilmar Mendes, j. 12/06/2008).  </a:t>
            </a:r>
            <a:endParaRPr lang="pt-BR" altLang="pt-BR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A Suprema Corte tem admitido a modulação de efeitos em benefício do Estado, especialmente, mas não só, em casos de alteração de jurisprudência. </a:t>
            </a:r>
          </a:p>
        </p:txBody>
      </p:sp>
    </p:spTree>
    <p:extLst>
      <p:ext uri="{BB962C8B-B14F-4D97-AF65-F5344CB8AC3E}">
        <p14:creationId xmlns:p14="http://schemas.microsoft.com/office/powerpoint/2010/main" val="403521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1359017"/>
            <a:ext cx="11400638" cy="4817946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Abertura semântica dos requisitos autorizadores da modulação: afinal, o que é segurança jurídica e (excepcional) interesse social?</a:t>
            </a:r>
          </a:p>
          <a:p>
            <a:pPr lvl="1" algn="just" eaLnBrk="1" hangingPunct="1">
              <a:lnSpc>
                <a:spcPct val="150000"/>
              </a:lnSpc>
            </a:pPr>
            <a:endParaRPr lang="pt-BR" alt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Argumentos </a:t>
            </a:r>
            <a:r>
              <a:rPr lang="pt-BR" altLang="pt-BR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consequencialistas</a:t>
            </a:r>
            <a:r>
              <a:rPr lang="pt-BR" alt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podem ser utilizados? (impacto fiscal, crises econômica e social etc.)</a:t>
            </a: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altLang="pt-BR" sz="3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altLang="pt-BR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 critério de valoração das consequências há de ser jurídico.  </a:t>
            </a:r>
          </a:p>
        </p:txBody>
      </p:sp>
    </p:spTree>
    <p:extLst>
      <p:ext uri="{BB962C8B-B14F-4D97-AF65-F5344CB8AC3E}">
        <p14:creationId xmlns:p14="http://schemas.microsoft.com/office/powerpoint/2010/main" val="151633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503" y="1191236"/>
            <a:ext cx="11685863" cy="5310231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que, não obstante viciada na sua origem, acarretou a isenção do IPVA a diversos beneficiários proprietários de veículos portadores de doenças graves, de modo a inviabilizar o ressarcimento dos valores. Modulação dos efeitos da decisão para proteger a confiança legítima que resultou na aplicação da lei e preservar a boa-fé objetiva. Ação direta conhecida e julgada procedente para declarar a inconstitucionalidade da Lei nº 1.293, de 29 de novembro de 2018, do Estado de Roraima, com efeitos </a:t>
            </a:r>
            <a:r>
              <a:rPr lang="pt-BR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nunc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contar da data da publicação da ata do julgamento. (STF, ADI 6.074/RR, j. 21/12/2020). </a:t>
            </a:r>
            <a:endParaRPr lang="pt-BR" altLang="pt-BR" sz="26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28851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BE9706-2E72-CD89-4514-1B88C77FB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613" y="1233182"/>
            <a:ext cx="11769754" cy="494378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pt-BR" alt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Modulação dos efeitos. Alteração de jurisprudência com efeitos vinculantes e </a:t>
            </a:r>
            <a:r>
              <a:rPr lang="pt-BR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erga omnes</a:t>
            </a:r>
            <a:r>
              <a:rPr lang="pt-B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Impactos financeiros e administrativos da decisão. Modulação deferida dos efeitos do julgado, cuja produção haverá de se dar desde 15.3.2017 – data de julgamento de mérito do recurso extraordinário 574.706, em que fixada a tese com repercussão geral de que “O ICMS não compõe a base de cálculo para fins de incidência do PIS e da COFINS” - , ressalvadas as ações judiciais e procedimentos administrativos protocoladas até a data da sessão em que proferido o julgamento de mérito.  (STF, ED no RE 574.706/PR, j. 13/05/2021). </a:t>
            </a:r>
            <a:endParaRPr lang="pt-BR" altLang="pt-BR" sz="27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4445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1048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Tema do Office</vt:lpstr>
      <vt:lpstr>A modulação de efeitos em matéria tributária e o seu processo comunicacional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Caca de Oliveira</dc:creator>
  <cp:lastModifiedBy>Congresso IBET</cp:lastModifiedBy>
  <cp:revision>17</cp:revision>
  <dcterms:created xsi:type="dcterms:W3CDTF">2022-11-18T18:20:41Z</dcterms:created>
  <dcterms:modified xsi:type="dcterms:W3CDTF">2022-12-07T13:13:52Z</dcterms:modified>
</cp:coreProperties>
</file>