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256" r:id="rId2"/>
    <p:sldId id="399" r:id="rId3"/>
    <p:sldId id="414" r:id="rId4"/>
    <p:sldId id="258" r:id="rId5"/>
    <p:sldId id="416" r:id="rId6"/>
    <p:sldId id="423" r:id="rId7"/>
    <p:sldId id="415" r:id="rId8"/>
    <p:sldId id="422" r:id="rId9"/>
    <p:sldId id="419" r:id="rId10"/>
    <p:sldId id="309" r:id="rId11"/>
    <p:sldId id="424" r:id="rId12"/>
    <p:sldId id="427" r:id="rId13"/>
    <p:sldId id="401" r:id="rId14"/>
    <p:sldId id="425" r:id="rId15"/>
    <p:sldId id="421" r:id="rId16"/>
    <p:sldId id="426" r:id="rId1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A482"/>
    <a:srgbClr val="0B2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87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2:05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 24575,'2'35'0,"9"57"0,-5-54 0,1 39 0,-5-53 0,1 1 0,8 27 0,0 9 0,14 75 0,-21-118 0,0 0 0,12 29 0,-8-28 0,8 37 0,-15-46 0,2 6 0,0-1 0,1 1 0,10 24 0,-12-35 0,1 0 0,0 0 0,0 0 0,0-1 0,0 1 0,1-1 0,0 0 0,0 0 0,0 0 0,0-1 0,1 1 0,-1-1 0,1 0 0,6 3 0,115 48 0,-7-4 0,-103-44 0,-1 0 0,1-1 0,0 0 0,0-2 0,1 0 0,-1 0 0,1-2 0,27 0 0,12-4 0,68-13 0,-68 7 0,44-4 0,37-5 0,210-55 0,-338 70 0,110-28 0,-91 24 0,-1 0 0,0-2 0,0-1 0,0-1 0,-1-1 0,29-20 0,-51 30 0,0 0 0,-1-1 0,0 0 0,1 0 0,-1 0 0,0 0 0,0 0 0,-1-1 0,1 1 0,-1-1 0,1 0 0,-1 1 0,0-1 0,-1 0 0,1 0 0,-1-1 0,1 1 0,-1 0 0,-1 0 0,1-1 0,-1 1 0,1-7 0,-2 4 0,0 1 0,0-1 0,0 0 0,-1 1 0,0 0 0,0-1 0,0 1 0,-1 0 0,0 0 0,0 0 0,-1 1 0,1-1 0,-1 1 0,-5-6 0,1 1 0,1 0 0,1-1 0,-1 0 0,2 0 0,0-1 0,0 1 0,1-1 0,0 0 0,-1-14 0,0 6 0,-1 0 0,-11-23 0,9 23 0,0 0 0,2 0 0,0-1 0,-4-31 0,8 46 0,0-1 0,0 1 0,0-1 0,-1 1 0,0 0 0,0 0 0,-1 0 0,1 0 0,-1 1 0,0-1 0,-1 1 0,1 0 0,-11-8 0,3 4 0,0 0 0,-1 0 0,0 1 0,-28-12 0,-6-1 0,31 13 0,1 0 0,-1 1 0,-1 1 0,0 1 0,1 0 0,-1 1 0,-23-2 0,-29 4 0,-76 6 0,63 9 0,54-8 0,-49 4 0,-326-8 0,191-3 0,186 1 0,0-1 0,-33-8 0,31 4 0,-47-2 0,22 7-1365,30 1-5461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7T03:56:56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24575,'3272'0'0,"-3263"0"-273,0-1 0,0 1 0,1-1 0,10-3 0,0-3-6553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7T03:59:31.6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24575,'2667'0'0,"-2650"1"0,1 1 0,-1 0 0,0 2 0,0 0 0,0 1 0,-1 0 0,20 10 0,-16-8 0,0-1 0,1-1 0,0-1 0,-1-1 0,24 1 0,108-3 0,-89-3 0,502 1 0,-551 1 0,0 1 0,-1 0 0,21 4 0,-28-3 0,0 0 0,0 0 0,0 0 0,0 0 0,-1 1 0,1 0 0,-1 0 0,0 1 0,0-1 0,5 6 0,-5-5 0,0 1 0,0-1 0,0-1 0,0 1 0,1-1 0,-1 0 0,1 0 0,0 0 0,0-1 0,0 0 0,0 0 0,0-1 0,1 1 0,-1-1 0,0-1 0,1 1 0,-1-1 0,0 0 0,1-1 0,-1 0 0,1 0 0,-1 0 0,9-3 0,64-13 0,1 4 0,1 3 0,112 1 0,679 10 0,-339 0 0,-513 0 0,0 1 0,0 0 0,37 10 0,58 25 0,0 0 0,-112-36 0,35 10 0,0-2 0,1-2 0,65 4 0,-22-12 0,-44 0 0,1 1 0,-1 2 0,51 8 0,-42-1 0,1-3 0,50 1 0,98-8 0,-75-1 0,416 2 0,-508-2 0,-1 0 0,36-9 0,-30 4 0,34-1 0,94 8 0,25-2 0,-5-28 0,-30 2 0,-34 23 0,-29 2 0,-67 1 0,33-10 0,-34 8 0,39-5 0,22 8 0,-59 2 0,1-1 0,0-1 0,0-1 0,40-9 0,-42 5-455,2 1 0,37-3 0,-35 7-6371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7T03:59:33.6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4:15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5:20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2:14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24575,'0'777'0,"0"-773"0,0 0 0,0 0 0,0 0 0,1 1 0,0-1 0,-1 0 0,1 0 0,1 0 0,-1-1 0,1 1 0,-1 0 0,1 0 0,4 6 0,-4-8 0,0 0 0,1-1 0,-1 1 0,0 0 0,0-1 0,1 0 0,-1 1 0,1-1 0,-1 0 0,1 0 0,0 0 0,-1-1 0,1 1 0,0-1 0,0 1 0,-1-1 0,1 0 0,0 0 0,0 0 0,-1 0 0,1-1 0,3 0 0,13-3 0,1-2 0,-1 0 0,0-1 0,24-12 0,19-7 0,5 2 0,1 2 0,139-25 0,-30 21 0,-138 19 0,-1-2 0,39-15 0,-22 7 0,-3-3 0,-38 14 0,-1 0 0,2 2 0,21-6 0,-31 9 0,0 1 0,0-1 0,0 1 0,0 0 0,0 1 0,0-1 0,0 1 0,0 0 0,0 0 0,0 0 0,-1 1 0,1 0 0,0 0 0,7 4 0,15 13 0,32 26 0,15 12 0,-70-54 0,-1-1 0,1 0 0,0 0 0,-1-1 0,1 1 0,0-1 0,0 1 0,0-1 0,0-1 0,0 1 0,0 0 0,1-1 0,-1 0 0,0 0 0,5-1 0,-7 1 0,0-1 0,1 1 0,-1-1 0,0 0 0,0 0 0,0 0 0,0-1 0,0 1 0,0 0 0,0-1 0,0 1 0,0-1 0,-1 1 0,1-1 0,-1 0 0,1 0 0,-1 0 0,0 0 0,1 0 0,-1 0 0,0 0 0,-1 0 0,1-1 0,0 1 0,0 0 0,-1-1 0,1-2 0,2-26 0,0 1 0,-2-1 0,-5-47 0,1 4 0,3 57 0,0 4 0,1 0 0,-2 0 0,0-1 0,0 2 0,-2-1 0,1 0 0,-1 0 0,-1 1 0,-7-18 0,5 17 0,0 0 0,-6-25 0,9 25 0,-1 1 0,0 0 0,-1 0 0,-6-12 0,9 20 0,-1 1 0,1 0 0,0 0 0,-1 0 0,0 0 0,0 0 0,0 0 0,0 1 0,0 0 0,0-1 0,-1 1 0,1 0 0,-1 0 0,0 1 0,1-1 0,-1 1 0,-5-1 0,-7-1 0,0 1 0,-23 0 0,24 2 0,-1-1 0,-29-6 0,-7-7 0,29 7 0,0 0 0,-1 2 0,0 1 0,-27-1 0,-44 6 0,-51-2 0,81-11 0,49 7 0,-1 2 0,-20-3 0,-269 4 0,158 4 0,41-2-1365,84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2:36.5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590 0 24575,'-21'1'0,"1"0"0,0 1 0,-1 1 0,-33 10 0,43-9 0,1-1 0,0 1 0,0 1 0,0 0 0,0 0 0,1 1 0,0 0 0,0 0 0,1 1 0,-13 13 0,15-14 0,-1 0 0,0 0 0,0 0 0,-1-1 0,1 0 0,-1 0 0,-14 6 0,-21 12 0,37-18 0,-1 1 0,1 0 0,0 0 0,0 1 0,1 0 0,0 0 0,0 0 0,-6 13 0,6-11 0,0 0 0,-1-1 0,0 1 0,0-1 0,-14 13 0,11-14 0,4-3 0,1-1 0,-1 1 0,1 0 0,0 0 0,0 0 0,0 1 0,1-1 0,-1 1 0,1 0 0,0 0 0,0 0 0,1 0 0,-4 10 0,-14 38 0,11-32 0,-10 35 0,18-50 0,-1 0 0,1 0 0,1-1 0,-1 1 0,1 0 0,0 0 0,0 0 0,0 0 0,1 0 0,0 0 0,2 5 0,-1-7 0,-1 1 0,1-1 0,1 0 0,-1-1 0,0 1 0,1 0 0,0-1 0,0 1 0,0-1 0,5 4 0,39 26 0,-37-27 0,0 0 0,-1 1 0,0 0 0,9 8 0,-8-2 0,0 0 0,-1 1 0,0-1 0,-1 2 0,-1-1 0,0 1 0,5 19 0,-4-14 0,-6-15 0,0 0 0,0 0 0,0 0 0,1 0 0,0-1 0,0 1 0,0-1 0,1 0 0,-1 0 0,1 0 0,0 0 0,0 0 0,1-1 0,-1 0 0,1 0 0,-1 0 0,1 0 0,0-1 0,0 0 0,0 0 0,0 0 0,1-1 0,8 2 0,61 20 0,-59-16 0,0-2 0,1 0 0,0-1 0,30 4 0,235-7 0,-136-3 0,-111 1 0,-1-1 0,58-11 0,-62 8 0,45 0 0,-56 5 0,1-1 0,-1-1 0,1-1 0,-1 0 0,0-2 0,22-7 0,-35 9 0,3 0 0,-1 0 0,0-1 0,-1-1 0,14-8 0,-19 11 0,1 0 0,-1-1 0,0 1 0,0-1 0,0 0 0,0 0 0,0 0 0,0 0 0,-1 0 0,0 0 0,1 0 0,-1 0 0,0-1 0,-1 1 0,2-6 0,1-27 0,-2-1 0,-3-52 0,-1 13 0,4-30 0,-3-82 0,1 177 0,-1-1 0,0 1 0,-1 0 0,0 0 0,0 0 0,-1 0 0,-7-13 0,9 20 0,-1 0 0,1 0 0,-1 0 0,0 0 0,0 0 0,0 0 0,-1 1 0,1-1 0,-1 1 0,0 0 0,0 0 0,0 1 0,0-1 0,0 1 0,-1 0 0,1 0 0,-1 0 0,1 1 0,-6-2 0,-23 0 0,0 1 0,0 1 0,-35 5 0,-8-1 0,5-1 0,-124-5 0,131-9 0,47 7 0,1 2 0,-22-3 0,-31 6 0,49 2 0,1-2 0,0-1 0,-35-5 0,49 4 0,1 1 0,0-1 0,-1 0 0,1 0 0,0-1 0,0 1 0,0-1 0,1 0 0,-1 0 0,1 0 0,-1 0 0,1-1 0,0 0 0,-4-6 0,4 5 0,0 1 0,-1 0 0,1 0 0,-1 0 0,0 0 0,0 0 0,-1 1 0,1 0 0,-1 0 0,1 0 0,-7-2 0,8 3-136,-1 1-1,0 0 1,1 0-1,-1 1 1,0-1-1,0 1 1,1 0-1,-1 0 0,-6 0 1,-6 4-6690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2:46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 24575,'1071'0'0,"-1044"-1"0,1-2 0,28-6 0,-27 4 0,45-3 0,418 7 0,-236 3 0,1802-2 0,-1898 13 0,-13 0 0,497-12 0,-309-3 0,120 2-1365,-432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4:15.7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4:31.2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24575,'0'392'0,"0"-375"0,2-1 0,0 1 0,1 0 0,0-1 0,2 0 0,0 0 0,0 0 0,16 28 0,-3-11 0,2-1 0,44 54 0,-58-79 0,-1 1 0,-1-1 0,1 1 0,-1 0 0,-1 0 0,1 0 0,-1 0 0,3 17 0,-5-22 0,0 0 0,0-1 0,0 1 0,0 0 0,0-1 0,1 1 0,-1-1 0,1 0 0,-1 1 0,1-1 0,0 0 0,0 0 0,0 0 0,0 0 0,1 0 0,-1-1 0,0 1 0,1-1 0,-1 1 0,1-1 0,5 2 0,3 0 0,0 0 0,1-1 0,-1 0 0,15-1 0,15 4 0,33 4 0,0-3 0,121-6 0,-80-2 0,607 2 0,-706-1 0,1-1 0,-1 0 0,21-6 0,-18 3 0,37-4 0,253 7 0,-159 4 0,406-2 0,-517 2 0,0 2 0,70 16 0,-61-9 0,52 3 0,200-10 0,-159-6 0,-99 1 0,-10 1 0,0 0 0,-1 2 0,46 8 0,-40-3 0,1-2 0,48 2 0,79-8 0,-62-1 0,2890 2 0,-2982-1 0,0 0 0,0 0 0,0-2 0,0 1 0,0-1 0,-1-1 0,16-7 0,17-5 0,4 6 0,-37 9 0,-1 0 0,1-1 0,-1 0 0,13-6 0,-19 7 0,0 0 0,-1 0 0,1-1 0,-1 1 0,0-1 0,1 0 0,-1 0 0,0 0 0,0 0 0,0 0 0,-1 0 0,1-1 0,0 1 0,-1-1 0,1 1 0,-1-1 0,0 1 0,0-1 0,1-3 0,0-6 0,0 0 0,-1 0 0,0 0 0,-1 0 0,-2-18 0,1 21 0,1-1 0,-1 1 0,1 0 0,1-1 0,0 1 0,0 0 0,1 0 0,0-1 0,0 1 0,5-9 0,3 1 0,1 1 0,0 0 0,1 1 0,1 0 0,0 1 0,2 0 0,26-20 0,-15 18 0,14-11 0,-38 25 0,0 1 0,0-1 0,-1 1 0,1-1 0,-1 0 0,1 0 0,-1 0 0,0 0 0,0 0 0,0 0 0,0 0 0,0 0 0,0 0 0,-1-1 0,1 1 0,0-4 0,-2 3 0,0 1 0,0 0 0,0-1 0,0 1 0,0 0 0,-1 0 0,1 0 0,-1 0 0,1 0 0,-1 0 0,0 0 0,0 1 0,0-1 0,0 1 0,0-1 0,0 1 0,-4-2 0,-9-8 0,8 6 0,-1-1 0,1 1 0,-1 1 0,0 0 0,-11-5 0,12 7 0,0-1 0,0-1 0,1 1 0,-1-1 0,1 0 0,0-1 0,0 1 0,-8-9 0,-9-16 0,17 21 0,-1-1 0,0 1 0,-10-9 0,14 14 0,-1 0 0,0 0 0,0 1 0,0 0 0,0 0 0,0 0 0,0 0 0,0 1 0,-1 0 0,1-1 0,-7 1 0,-124-24 0,119 21 0,0-2 0,1 0 0,0 0 0,0-2 0,0 1 0,-21-17 0,11 8 0,-6-4 0,8 5 0,-30-14 0,44 25 0,0 0 0,0 1 0,0 0 0,-1 1 0,1 0 0,-1 0 0,-10 0 0,-235 2 0,108 2 0,126-2 0,2-1 0,0 1 0,0 1 0,0 0 0,0 2 0,1 0 0,-35 10 0,11 4 0,25-8 0,-2-2 0,1 0 0,0-1 0,-1-1 0,0-1 0,-27 3 0,-62-7 0,65-2 0,1 3 0,-65 8 0,26 1 0,0-3 0,-117-7 0,89-1 0,86 0 0,1-2 0,0 0 0,0-2 0,0 0 0,-23-9 0,7 2 0,-22 0 0,40 8 0,-32-9 0,27 5 0,0 1 0,-1 0 0,0 2 0,0 1 0,-50-1 0,-1565 7 0,1616-1 0,0 2 0,-31 6 0,29-4 0,-45 3 0,-253-7 0,153-2 0,141 2 0,-58 11 0,-10 1 0,25-11 0,43-2 0,0 1 0,-52 8 0,39-1 0,-88 3 0,-47-12 0,63-1 0,-402 2 0,501 1 0,-1 1 0,1 1 0,-17 4 0,13-2 0,-33 3 0,-109-9 0,-21 3 0,101 11 0,55-8 0,-48 4 0,-165-10 0,233 1-273,0 0 0,1 0 0,-1-1 0,-9-3 0,0-2-6553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6T20:15:20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7T00:18:08.2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24575,'386'0'0,"-370"1"0,-1 0 0,0 2 0,21 5 0,-18-4 0,0 0 0,19 1 0,-10-4 0,1 1 0,-1 1 0,-1 2 0,1 0 0,33 13 0,-46-14 0,0 0 0,1-1 0,0 0 0,25 0 0,-21-2 0,-1 2 0,25 4 0,-5 1 0,1-3 0,0-1 0,1-1 0,64-6 0,-20 1 0,583 2 0,-642 2 0,0 0 0,32 8 0,-30-5 0,45 3 0,177-8 0,-114-1 0,-108 3 0,-1 0 0,28 7 0,-26-4 0,43 3 0,419-7 0,-236-3 0,746 2 0,-973-1 0,-1-2 0,28-6 0,-26 4 0,43-2 0,419 6 0,-236 2 0,28-1 0,-261-1 0,0-1 0,33-8 0,-30 5 0,34-2 0,63-7 0,-71 7 0,63 0 0,271 8-1365,-362-1-5461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2-07T03:56:51.8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24575,'19'0'0,"2917"0"0,-2917 1 0,1 1 0,-1 1 0,25 7 0,-21-5 0,43 5 0,17-9 0,-59-2 0,-1 1 0,1 1 0,-1 1 0,40 9 0,-33-4 0,-1-1 0,1-2 0,40 2 0,94-7 0,-61-2 0,851 3 0,-777 15 0,-43-2 0,162-9 0,-288-5-273,1 2 0,-1-1 0,0 1 0,14 3 0,-3 3-6553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11D29-D30E-4CD5-B464-914D1C8F667C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9B4EF-6222-4B7C-B499-95C2102750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422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4EF-6222-4B7C-B499-95C2102750F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039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4EF-6222-4B7C-B499-95C2102750F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68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4EF-6222-4B7C-B499-95C2102750F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487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4EF-6222-4B7C-B499-95C2102750F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305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4EF-6222-4B7C-B499-95C2102750F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0083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988341" y="695481"/>
            <a:ext cx="4879732" cy="3429744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pt-BR" altLang="pt-BR"/>
          </a:p>
        </p:txBody>
      </p:sp>
      <p:sp>
        <p:nvSpPr>
          <p:cNvPr id="727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86437" y="4344147"/>
            <a:ext cx="5464473" cy="411331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  <a:buFontTx/>
              <a:buChar char="•"/>
            </a:pPr>
            <a:endParaRPr lang="pt-BR" altLang="pt-BR" sz="4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26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B9B4EF-6222-4B7C-B499-95C2102750F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5068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CB5E9E-5012-0EE1-2798-4673F9DFB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solidFill>
            <a:srgbClr val="0B233F">
              <a:alpha val="76000"/>
            </a:srgb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633A5C-2ED7-F24E-B940-CDE0C455A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1CA8E0A-BBBE-ED7D-2ABA-D3E5EF124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92F5CA-113D-7460-F203-A165BB282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D67A33-DD1A-7DFD-A633-733E634A9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86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AAA2B-5609-DC53-3642-B0E14B058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FB11D44-EF41-D28E-3F68-F0F062CF1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AB3CD6-B193-ACC4-17DD-1A836E977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E77051-19EF-ED79-A8AE-60756694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7F2141-BDED-10B7-640B-022DDE8D4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44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3A0E7A-4631-D669-596D-C05B419AC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C8EE6E0-92FB-E524-2C7D-10DAB64A5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CC3E123-2EC7-60C3-4A73-A24549BB1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C4B891-71B0-29EA-8FEA-D3EE7FE88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72E7FC-E601-9455-8A09-9325FF28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325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523875"/>
            <a:ext cx="11328400" cy="7448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174563" y="6515917"/>
            <a:ext cx="3840000" cy="196851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BM Presentation 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‹nº›</a:t>
            </a:fld>
            <a:endParaRPr lang="en-AU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431800" y="1628776"/>
            <a:ext cx="11328400" cy="4238625"/>
          </a:xfrm>
        </p:spPr>
        <p:txBody>
          <a:bodyPr/>
          <a:lstStyle>
            <a:lvl1pPr>
              <a:defRPr>
                <a:solidFill>
                  <a:srgbClr val="5F5F5F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 marL="360000" indent="-360000">
              <a:buClr>
                <a:srgbClr val="5F5F5F"/>
              </a:buClr>
              <a:buFont typeface="Wingdings" panose="05000000000000000000" pitchFamily="2" charset="2"/>
              <a:buChar char="§"/>
              <a:defRPr/>
            </a:lvl3pPr>
            <a:lvl4pPr marL="720000" indent="-360000">
              <a:buClr>
                <a:srgbClr val="5F5F5F"/>
              </a:buClr>
              <a:buFont typeface="Wingdings" panose="05000000000000000000" pitchFamily="2" charset="2"/>
              <a:buChar char="§"/>
              <a:defRPr/>
            </a:lvl4pPr>
            <a:lvl5pPr>
              <a:defRPr baseline="0"/>
            </a:lvl5pPr>
            <a:lvl7pPr>
              <a:buAutoNum type="arabicPeriod"/>
              <a:defRPr/>
            </a:lvl7pPr>
            <a:lvl8pPr>
              <a:buAutoNum type="alphaLcParenR"/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Body Text (Arial 20pt)</a:t>
            </a:r>
          </a:p>
          <a:p>
            <a:pPr lvl="1"/>
            <a:r>
              <a:rPr lang="en-US" dirty="0"/>
              <a:t>Heading 1 (Arial 24pt)</a:t>
            </a:r>
          </a:p>
          <a:p>
            <a:pPr lvl="2"/>
            <a:r>
              <a:rPr lang="en-US" dirty="0"/>
              <a:t>Bullet 1 (Arial 20pt)</a:t>
            </a:r>
          </a:p>
          <a:p>
            <a:pPr lvl="3"/>
            <a:r>
              <a:rPr lang="en-US" dirty="0"/>
              <a:t>Bullet 2 </a:t>
            </a:r>
            <a:r>
              <a:rPr lang="en-US"/>
              <a:t>(Arial </a:t>
            </a:r>
            <a:r>
              <a:rPr lang="en-US" dirty="0"/>
              <a:t>20pt)</a:t>
            </a:r>
          </a:p>
          <a:p>
            <a:pPr lvl="4"/>
            <a:r>
              <a:rPr lang="en-US"/>
              <a:t>Bullet 3 (Arial 18pt)</a:t>
            </a:r>
          </a:p>
          <a:p>
            <a:pPr lvl="5"/>
            <a:r>
              <a:rPr lang="en-US"/>
              <a:t>Heading </a:t>
            </a:r>
            <a:r>
              <a:rPr lang="en-US" dirty="0"/>
              <a:t>2 (Arial 20pt)</a:t>
            </a:r>
          </a:p>
          <a:p>
            <a:pPr lvl="6"/>
            <a:r>
              <a:rPr lang="en-US" dirty="0"/>
              <a:t>Number Bullet (Arial 20pt)</a:t>
            </a:r>
          </a:p>
          <a:p>
            <a:pPr lvl="7"/>
            <a:r>
              <a:rPr lang="en-US" dirty="0"/>
              <a:t>Alpha </a:t>
            </a:r>
            <a:r>
              <a:rPr lang="en-US"/>
              <a:t>Bullet 1 (Arial 20pt)</a:t>
            </a:r>
          </a:p>
          <a:p>
            <a:pPr lvl="8"/>
            <a:r>
              <a:rPr lang="en-US"/>
              <a:t>Alpha Bullet 2 (Arial 18pt)</a:t>
            </a:r>
            <a:endParaRPr lang="en-AU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381001"/>
            <a:ext cx="11328400" cy="287337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7030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8699C6-6167-B96D-F3D1-E2D9F5DC8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51148-3B9E-2584-F9B3-135A7F3D5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F95C0E7-FF09-72EB-4332-D1E0696D1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2A6B57-AA43-4631-95E9-FB032E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F32F89-74CA-CE09-5F5E-6CB29B300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02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8F116-B2BC-A486-0906-778006F7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A2DE913-D2E5-F52F-845B-95FC8513B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284E4B-2476-CE2C-5D5B-52770AB75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E8FECE-A252-D22F-B9AB-2CE7F045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55A3C-28BE-F91F-5D4F-9EF769A45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843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98283A-799D-3223-274E-990E93374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EFEF5CC-E4D5-A79A-3435-837AEE2B38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1B75CC1-321C-46F2-D1B8-2F31DD1EF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88104CB-EEFA-FB6F-1D8F-63FF2F93D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F150189-76E6-804A-A58D-17C3A5F4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242C353-D14E-B424-AD59-919347BD5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2948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E56F9-70ED-764B-A60E-7CD502AF5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001727-529D-7DD8-EF63-1CBF92949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869AC5-8F8A-5BE4-459E-CD26B47A2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D0BBFE8-D50B-F5E5-380F-26FA4FEC83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30F9F57-9CB9-3ED1-75ED-05B2327C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8E6E5DF-B7CA-BB69-409D-3F9962E7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0AE13A9-0CBA-EB1C-C4D3-BD14ECD3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5FE3474-0686-8F78-335B-E66B5453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00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118340-868C-2C34-0C49-BF0993DD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9CFE7F4-8F6C-7C93-EA5D-65700B57F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F3D936A-693B-5491-0B53-45ACE1DF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3A97424-DA7A-57F0-439E-D66424AD5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371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D399CD9-0248-BD48-19E3-DBFD5B92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D5284F-E431-EC75-38EA-6E90314A5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D9E294A-FF84-7728-64A4-82287D146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324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5F9F54-0B1E-07C2-42C6-0A796A20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FD64FB-F5EF-7FBF-2DD0-AEBEB8D61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7D8ED09-AA1E-267C-629B-5653A44887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59DF-CF82-39F2-9F2C-10B19463C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C91952-D97B-6D3C-6F0D-CE7DB9B37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90E08B-F15B-8D83-1BA8-D0AB35A7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0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CE4DD7-F45D-0CCC-9C1A-2B5BB6C5B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46B81C-79D7-92D4-8BFD-91811F9D7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524B409-3477-CDFF-0D71-CC6CD7481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21D01DA-BCB4-0F14-8F03-9CECA7EC4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50989F1-9D25-73D7-28CC-34B35F9AF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A3EF11E-E18C-0021-4BFD-5C66863D6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793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45E10AE-DE31-7BFB-3D98-6E0E01A10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69F0DD0-A071-F5B8-70EA-4D5B0039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0B233F">
              <a:alpha val="83000"/>
            </a:srgb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0B94AE-054E-E6E3-B08D-3C524D9E7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3086A-F014-46A4-8149-43AF3A34B26F}" type="datetimeFigureOut">
              <a:rPr lang="pt-BR" smtClean="0"/>
              <a:t>08/12/2022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D42742E-872B-CD29-F097-B8FB9626B3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42C15F-A720-A04D-F684-267B334B6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DC0EC-6908-4C41-9A73-E4F37BF7A8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709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D0A48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8.png"/><Relationship Id="rId18" Type="http://schemas.openxmlformats.org/officeDocument/2006/relationships/image" Target="../media/image10.png"/><Relationship Id="rId3" Type="http://schemas.openxmlformats.org/officeDocument/2006/relationships/hyperlink" Target="http://www.planalto.gov.br/ccivil_03/leis/L8541.htm#art44" TargetMode="External"/><Relationship Id="rId21" Type="http://schemas.openxmlformats.org/officeDocument/2006/relationships/customXml" Target="../ink/ink10.xml"/><Relationship Id="rId7" Type="http://schemas.openxmlformats.org/officeDocument/2006/relationships/image" Target="../media/image5.png"/><Relationship Id="rId12" Type="http://schemas.openxmlformats.org/officeDocument/2006/relationships/customXml" Target="../ink/ink5.xml"/><Relationship Id="rId17" Type="http://schemas.openxmlformats.org/officeDocument/2006/relationships/customXml" Target="../ink/ink8.xml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7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2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customXml" Target="../ink/ink4.xml"/><Relationship Id="rId19" Type="http://schemas.openxmlformats.org/officeDocument/2006/relationships/customXml" Target="../ink/ink9.xml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customXml" Target="../ink/ink6.xml"/><Relationship Id="rId2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customXml" Target="../ink/ink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14" Type="http://schemas.openxmlformats.org/officeDocument/2006/relationships/customXml" Target="../ink/ink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D0F9BED-B487-30B3-B143-CE8CD5D57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435" y="4125686"/>
            <a:ext cx="9619130" cy="2732314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Tributação na fonte e o pagamento sem causa</a:t>
            </a:r>
            <a:b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Marcos Vinícius Neder de Lima</a:t>
            </a:r>
            <a:r>
              <a:rPr lang="pt-B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Mestre e doutor PUC/SP, Advogado e Professor IBET</a:t>
            </a: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262904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46233" y="1078465"/>
            <a:ext cx="10934299" cy="870111"/>
          </a:xfrm>
          <a:noFill/>
        </p:spPr>
        <p:txBody>
          <a:bodyPr vert="horz" wrap="square" lIns="90000" tIns="46800" rIns="90000" bIns="46800" rtlCol="0" anchor="ctr">
            <a:spAutoFit/>
          </a:bodyPr>
          <a:lstStyle/>
          <a:p>
            <a:pPr algn="ctr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IRRF (35%) – </a:t>
            </a:r>
            <a:r>
              <a:rPr lang="en-GB" sz="32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Presunção</a:t>
            </a:r>
            <a:r>
              <a:rPr lang="en-GB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legal</a:t>
            </a:r>
            <a:br>
              <a:rPr lang="en-GB" sz="32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Fonte </a:t>
            </a:r>
            <a:r>
              <a:rPr lang="en-GB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Pagadora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não </a:t>
            </a:r>
            <a:r>
              <a:rPr lang="en-GB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reteve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IRRF </a:t>
            </a:r>
            <a:r>
              <a:rPr lang="en-GB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sobre</a:t>
            </a:r>
            <a:r>
              <a:rPr lang="en-GB" sz="24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24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rendimentos</a:t>
            </a:r>
            <a:endParaRPr lang="en-GB" sz="32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48611" name="Rectangle 3"/>
          <p:cNvSpPr>
            <a:spLocks noGrp="1" noChangeArrowheads="1"/>
          </p:cNvSpPr>
          <p:nvPr>
            <p:ph idx="1"/>
          </p:nvPr>
        </p:nvSpPr>
        <p:spPr>
          <a:xfrm>
            <a:off x="1775520" y="2276872"/>
            <a:ext cx="7905750" cy="606962"/>
          </a:xfrm>
        </p:spPr>
        <p:txBody>
          <a:bodyPr vert="horz" lIns="90000" tIns="46800" rIns="90000" bIns="46800" rtlCol="0">
            <a:spAutoFit/>
          </a:bodyPr>
          <a:lstStyle/>
          <a:p>
            <a:pPr marL="0" indent="0" algn="just" defTabSz="449263">
              <a:spcBef>
                <a:spcPts val="2000"/>
              </a:spcBef>
              <a:buFont typeface="Arial" charset="0"/>
              <a:buChar char="•"/>
              <a:tabLst>
                <a:tab pos="127000" algn="l"/>
                <a:tab pos="576263" algn="l"/>
                <a:tab pos="1025525" algn="l"/>
                <a:tab pos="1474788" algn="l"/>
                <a:tab pos="1924050" algn="l"/>
                <a:tab pos="2373313" algn="l"/>
                <a:tab pos="2822575" algn="l"/>
                <a:tab pos="3271838" algn="l"/>
                <a:tab pos="3721100" algn="l"/>
                <a:tab pos="4170363" algn="l"/>
                <a:tab pos="4619625" algn="l"/>
                <a:tab pos="5068888" algn="l"/>
                <a:tab pos="5518150" algn="l"/>
                <a:tab pos="5967413" algn="l"/>
                <a:tab pos="6416675" algn="l"/>
                <a:tab pos="6865938" algn="l"/>
                <a:tab pos="7315200" algn="l"/>
                <a:tab pos="7764463" algn="l"/>
                <a:tab pos="8213725" algn="l"/>
                <a:tab pos="8662988" algn="l"/>
              </a:tabLst>
              <a:defRPr/>
            </a:pPr>
            <a:r>
              <a:rPr lang="en-GB" dirty="0"/>
              <a:t> </a:t>
            </a:r>
            <a:r>
              <a:rPr lang="en-GB" sz="3700" dirty="0" err="1"/>
              <a:t>Duas</a:t>
            </a:r>
            <a:r>
              <a:rPr lang="en-GB" sz="3700" dirty="0"/>
              <a:t> </a:t>
            </a:r>
            <a:r>
              <a:rPr lang="en-GB" sz="3700" dirty="0" err="1"/>
              <a:t>hipóteses</a:t>
            </a:r>
            <a:r>
              <a:rPr lang="en-GB" sz="3700" dirty="0"/>
              <a:t>: </a:t>
            </a:r>
          </a:p>
        </p:txBody>
      </p:sp>
      <p:sp>
        <p:nvSpPr>
          <p:cNvPr id="11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E244F-1F9D-4E47-AE13-68A0A087BA4D}" type="slidenum">
              <a:rPr lang="pt-BR"/>
              <a:pPr>
                <a:defRPr/>
              </a:pPr>
              <a:t>10</a:t>
            </a:fld>
            <a:endParaRPr lang="pt-BR" b="0"/>
          </a:p>
        </p:txBody>
      </p:sp>
      <p:grpSp>
        <p:nvGrpSpPr>
          <p:cNvPr id="29701" name="Group 4"/>
          <p:cNvGrpSpPr>
            <a:grpSpLocks/>
          </p:cNvGrpSpPr>
          <p:nvPr/>
        </p:nvGrpSpPr>
        <p:grpSpPr bwMode="auto">
          <a:xfrm>
            <a:off x="4159546" y="3099336"/>
            <a:ext cx="4156682" cy="3592396"/>
            <a:chOff x="1596" y="2139"/>
            <a:chExt cx="2164" cy="1584"/>
          </a:xfrm>
        </p:grpSpPr>
        <p:sp>
          <p:nvSpPr>
            <p:cNvPr id="29704" name="Oval 5"/>
            <p:cNvSpPr>
              <a:spLocks noChangeArrowheads="1"/>
            </p:cNvSpPr>
            <p:nvPr/>
          </p:nvSpPr>
          <p:spPr bwMode="auto">
            <a:xfrm>
              <a:off x="1596" y="2139"/>
              <a:ext cx="2035" cy="1584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 w="41275">
              <a:solidFill>
                <a:schemeClr val="tx2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kumimoji="1"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47000"/>
                </a:lnSpc>
                <a:spcBef>
                  <a:spcPct val="0"/>
                </a:spcBef>
                <a:buClr>
                  <a:srgbClr val="FFFFFF"/>
                </a:buClr>
                <a:buSzPct val="100000"/>
                <a:buFont typeface="Times New Roman" pitchFamily="18" charset="0"/>
                <a:buNone/>
              </a:pPr>
              <a:endParaRPr kumimoji="0" lang="pt-BR" altLang="pt-BR" sz="2400" b="1" dirty="0">
                <a:solidFill>
                  <a:srgbClr val="FF0000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9705" name="Freeform 6"/>
            <p:cNvSpPr>
              <a:spLocks/>
            </p:cNvSpPr>
            <p:nvPr/>
          </p:nvSpPr>
          <p:spPr bwMode="auto">
            <a:xfrm>
              <a:off x="2192" y="2164"/>
              <a:ext cx="1269" cy="1049"/>
            </a:xfrm>
            <a:custGeom>
              <a:avLst/>
              <a:gdLst>
                <a:gd name="T0" fmla="*/ 296 w 920"/>
                <a:gd name="T1" fmla="*/ 0 h 1152"/>
                <a:gd name="T2" fmla="*/ 104 w 920"/>
                <a:gd name="T3" fmla="*/ 864 h 1152"/>
                <a:gd name="T4" fmla="*/ 920 w 920"/>
                <a:gd name="T5" fmla="*/ 1152 h 1152"/>
                <a:gd name="T6" fmla="*/ 0 60000 65536"/>
                <a:gd name="T7" fmla="*/ 0 60000 65536"/>
                <a:gd name="T8" fmla="*/ 0 60000 65536"/>
                <a:gd name="T9" fmla="*/ 0 w 920"/>
                <a:gd name="T10" fmla="*/ 0 h 1152"/>
                <a:gd name="T11" fmla="*/ 920 w 920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20" h="1152">
                  <a:moveTo>
                    <a:pt x="296" y="0"/>
                  </a:moveTo>
                  <a:cubicBezTo>
                    <a:pt x="148" y="336"/>
                    <a:pt x="0" y="672"/>
                    <a:pt x="104" y="864"/>
                  </a:cubicBezTo>
                  <a:cubicBezTo>
                    <a:pt x="208" y="1056"/>
                    <a:pt x="784" y="1104"/>
                    <a:pt x="920" y="1152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kumimoji="1"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pt-BR" altLang="pt-BR" b="1" dirty="0"/>
            </a:p>
          </p:txBody>
        </p:sp>
        <p:sp>
          <p:nvSpPr>
            <p:cNvPr id="29706" name="Text Box 7"/>
            <p:cNvSpPr txBox="1">
              <a:spLocks noChangeArrowheads="1"/>
            </p:cNvSpPr>
            <p:nvPr/>
          </p:nvSpPr>
          <p:spPr bwMode="auto">
            <a:xfrm>
              <a:off x="1960" y="3193"/>
              <a:ext cx="1428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/>
              <a:r>
                <a:rPr kumimoji="0" lang="pt-BR" altLang="pt-BR" sz="20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rPr>
                <a:t>Beneficiário identificado</a:t>
              </a:r>
              <a:endParaRPr kumimoji="0" lang="pt-BR" altLang="pt-BR" sz="2000" b="1" dirty="0">
                <a:solidFill>
                  <a:schemeClr val="bg1"/>
                </a:solidFill>
                <a:latin typeface="Times New Roman" pitchFamily="18" charset="0"/>
                <a:ea typeface="Lucida Sans Unicode" pitchFamily="34" charset="0"/>
                <a:cs typeface="Lucida Sans Unicode" pitchFamily="34" charset="0"/>
              </a:endParaRPr>
            </a:p>
          </p:txBody>
        </p:sp>
        <p:sp>
          <p:nvSpPr>
            <p:cNvPr id="29707" name="Text Box 8"/>
            <p:cNvSpPr txBox="1">
              <a:spLocks noChangeArrowheads="1"/>
            </p:cNvSpPr>
            <p:nvPr/>
          </p:nvSpPr>
          <p:spPr bwMode="auto">
            <a:xfrm>
              <a:off x="2510" y="2514"/>
              <a:ext cx="1250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4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kumimoji="1" sz="4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kumimoji="1" sz="4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kumimoji="1" sz="4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  <a:buFontTx/>
                <a:buNone/>
              </a:pPr>
              <a:r>
                <a:rPr kumimoji="0" lang="pt-BR" altLang="pt-BR" sz="20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Times New Roman" pitchFamily="18" charset="0"/>
                  <a:ea typeface="Lucida Sans Unicode" pitchFamily="34" charset="0"/>
                  <a:cs typeface="Lucida Sans Unicode" pitchFamily="34" charset="0"/>
                </a:rPr>
                <a:t>Beneficiário não identificado</a:t>
              </a:r>
            </a:p>
          </p:txBody>
        </p:sp>
      </p:grpSp>
      <p:sp>
        <p:nvSpPr>
          <p:cNvPr id="1348617" name="AutoShape 9"/>
          <p:cNvSpPr>
            <a:spLocks/>
          </p:cNvSpPr>
          <p:nvPr/>
        </p:nvSpPr>
        <p:spPr bwMode="auto">
          <a:xfrm>
            <a:off x="7878038" y="2483318"/>
            <a:ext cx="3889648" cy="1194291"/>
          </a:xfrm>
          <a:prstGeom prst="borderCallout1">
            <a:avLst>
              <a:gd name="adj1" fmla="val 105972"/>
              <a:gd name="adj2" fmla="val 95944"/>
              <a:gd name="adj3" fmla="val 105972"/>
              <a:gd name="adj4" fmla="val -27194"/>
            </a:avLst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kumimoji="0" lang="pt-BR" sz="2000" b="1" dirty="0">
                <a:solidFill>
                  <a:srgbClr val="000000"/>
                </a:solidFill>
                <a:latin typeface="Bodoni MT Condensed" panose="02070606080606020203" pitchFamily="18" charset="0"/>
                <a:ea typeface="Lucida Sans Unicode" pitchFamily="34" charset="0"/>
                <a:cs typeface="Lucida Sans Unicode" pitchFamily="34" charset="0"/>
              </a:rPr>
              <a:t>Prova a ser produzida pela fiscalização: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t-BR" altLang="pt-BR" sz="2000" b="1" dirty="0">
                <a:solidFill>
                  <a:srgbClr val="000000"/>
                </a:solidFill>
                <a:latin typeface="Bodoni MT Condensed" panose="02070606080606020203" pitchFamily="18" charset="0"/>
                <a:ea typeface="Lucida Sans Unicode" pitchFamily="34" charset="0"/>
                <a:cs typeface="Lucida Sans Unicode" pitchFamily="34" charset="0"/>
              </a:rPr>
              <a:t>Pagamento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pt-BR" altLang="pt-BR" sz="2000" b="1" dirty="0">
                <a:solidFill>
                  <a:srgbClr val="000000"/>
                </a:solidFill>
                <a:latin typeface="Bodoni MT Condensed" panose="02070606080606020203" pitchFamily="18" charset="0"/>
                <a:ea typeface="Lucida Sans Unicode" pitchFamily="34" charset="0"/>
                <a:cs typeface="Lucida Sans Unicode" pitchFamily="34" charset="0"/>
              </a:rPr>
              <a:t>Beneficiário não está identificado</a:t>
            </a:r>
          </a:p>
        </p:txBody>
      </p:sp>
      <p:sp>
        <p:nvSpPr>
          <p:cNvPr id="1348618" name="AutoShape 10"/>
          <p:cNvSpPr>
            <a:spLocks/>
          </p:cNvSpPr>
          <p:nvPr/>
        </p:nvSpPr>
        <p:spPr bwMode="auto">
          <a:xfrm>
            <a:off x="113029" y="4830105"/>
            <a:ext cx="3909699" cy="1350084"/>
          </a:xfrm>
          <a:prstGeom prst="borderCallout1">
            <a:avLst>
              <a:gd name="adj1" fmla="val -8333"/>
              <a:gd name="adj2" fmla="val 4690"/>
              <a:gd name="adj3" fmla="val -8333"/>
              <a:gd name="adj4" fmla="val 118426"/>
            </a:avLst>
          </a:prstGeom>
          <a:solidFill>
            <a:schemeClr val="bg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/>
          <a:lstStyle>
            <a:lvl1pPr>
              <a:defRPr kumimoji="1"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40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kumimoji="0" lang="pt-BR" sz="2000" b="1" dirty="0">
                <a:solidFill>
                  <a:srgbClr val="000000"/>
                </a:solidFill>
                <a:latin typeface="Bodoni MT Condensed" panose="02070606080606020203" pitchFamily="18" charset="0"/>
                <a:ea typeface="Lucida Sans Unicode" pitchFamily="34" charset="0"/>
                <a:cs typeface="Lucida Sans Unicode" pitchFamily="34" charset="0"/>
              </a:rPr>
              <a:t>Prova a ser produzida pela fiscalização:</a:t>
            </a:r>
          </a:p>
          <a:p>
            <a:pPr marL="808038" lvl="1" indent="-2682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kumimoji="0" lang="pt-BR" sz="2000" b="1" dirty="0">
                <a:solidFill>
                  <a:srgbClr val="000000"/>
                </a:solidFill>
                <a:latin typeface="Bodoni MT Condensed" panose="02070606080606020203" pitchFamily="18" charset="0"/>
                <a:ea typeface="Lucida Sans Unicode" pitchFamily="34" charset="0"/>
                <a:cs typeface="Lucida Sans Unicode" pitchFamily="34" charset="0"/>
              </a:rPr>
              <a:t>Pagamento</a:t>
            </a:r>
          </a:p>
          <a:p>
            <a:pPr marL="808038" lvl="1" indent="-268288"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kumimoji="0" lang="pt-BR" sz="2000" b="1" dirty="0">
                <a:solidFill>
                  <a:srgbClr val="000000"/>
                </a:solidFill>
                <a:latin typeface="Bodoni MT Condensed" panose="02070606080606020203" pitchFamily="18" charset="0"/>
                <a:ea typeface="Lucida Sans Unicode" pitchFamily="34" charset="0"/>
                <a:cs typeface="Lucida Sans Unicode" pitchFamily="34" charset="0"/>
              </a:rPr>
              <a:t>Não se comprova a operação ou o ou a causa do pagamento</a:t>
            </a:r>
          </a:p>
        </p:txBody>
      </p:sp>
    </p:spTree>
    <p:extLst>
      <p:ext uri="{BB962C8B-B14F-4D97-AF65-F5344CB8AC3E}">
        <p14:creationId xmlns:p14="http://schemas.microsoft.com/office/powerpoint/2010/main" val="16285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8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8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4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4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8617" grpId="0" animBg="1" autoUpdateAnimBg="0"/>
      <p:bldP spid="1348618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03" y="1191997"/>
            <a:ext cx="10790497" cy="744885"/>
          </a:xfrm>
        </p:spPr>
        <p:txBody>
          <a:bodyPr>
            <a:noAutofit/>
          </a:bodyPr>
          <a:lstStyle/>
          <a:p>
            <a:pPr lvl="3" algn="l" rtl="0">
              <a:lnSpc>
                <a:spcPct val="85000"/>
              </a:lnSpc>
              <a:spcBef>
                <a:spcPct val="0"/>
              </a:spcBef>
            </a:pPr>
            <a:r>
              <a:rPr lang="pt-BR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Questões sobre a interpretação do art. 61 da Lei 8.981/95</a:t>
            </a: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11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3865" y="2108866"/>
            <a:ext cx="11304270" cy="3903517"/>
          </a:xfrm>
        </p:spPr>
        <p:txBody>
          <a:bodyPr>
            <a:noAutofit/>
          </a:bodyPr>
          <a:lstStyle/>
          <a:p>
            <a:pPr marL="514350" lvl="1" indent="-514350">
              <a:buFont typeface="+mj-lt"/>
              <a:buAutoNum type="arabicPeriod"/>
            </a:pPr>
            <a:endParaRPr lang="pt-BR" sz="1100" b="1" dirty="0">
              <a:solidFill>
                <a:schemeClr val="bg1"/>
              </a:solidFill>
            </a:endParaRPr>
          </a:p>
          <a:p>
            <a:pPr marL="536575" lvl="1" indent="-536575">
              <a:buNone/>
            </a:pPr>
            <a:r>
              <a:rPr lang="pt-BR" sz="2800" b="1" dirty="0">
                <a:solidFill>
                  <a:schemeClr val="bg1"/>
                </a:solidFill>
              </a:rPr>
              <a:t>3.  Qual seria a prova a ser produzida pela fonte pagadora “</a:t>
            </a:r>
            <a:r>
              <a:rPr lang="pt-BR" sz="2800" b="1" u="sng" dirty="0">
                <a:solidFill>
                  <a:schemeClr val="bg1"/>
                </a:solidFill>
              </a:rPr>
              <a:t>para comprovar a operação ou a sua causa</a:t>
            </a:r>
            <a:r>
              <a:rPr lang="pt-BR" sz="2800" b="1" dirty="0">
                <a:solidFill>
                  <a:schemeClr val="bg1"/>
                </a:solidFill>
              </a:rPr>
              <a:t>”? </a:t>
            </a:r>
          </a:p>
          <a:p>
            <a:pPr marL="514350" lvl="1" indent="-514350">
              <a:buAutoNum type="arabicPeriod" startAt="4"/>
            </a:pPr>
            <a:endParaRPr lang="pt-BR" sz="2800" b="1" dirty="0">
              <a:solidFill>
                <a:schemeClr val="bg1"/>
              </a:solidFill>
            </a:endParaRPr>
          </a:p>
          <a:p>
            <a:pPr marL="514350" lvl="1" indent="-514350">
              <a:buAutoNum type="arabicPeriod" startAt="4"/>
            </a:pPr>
            <a:r>
              <a:rPr lang="pt-BR" sz="2800" b="1" dirty="0">
                <a:solidFill>
                  <a:schemeClr val="bg1"/>
                </a:solidFill>
              </a:rPr>
              <a:t>Seriam suficientes registros contábeis, transferência financeira, nota fiscal emitida pelo beneficiário ou o contrato? </a:t>
            </a:r>
          </a:p>
          <a:p>
            <a:pPr marL="514350" lvl="1" indent="-514350">
              <a:buAutoNum type="arabicPeriod" startAt="4"/>
            </a:pPr>
            <a:endParaRPr lang="pt-BR" sz="2800" b="1" dirty="0">
              <a:solidFill>
                <a:schemeClr val="bg1"/>
              </a:solidFill>
            </a:endParaRPr>
          </a:p>
          <a:p>
            <a:pPr marL="514350" lvl="1" indent="-514350">
              <a:buAutoNum type="arabicPeriod" startAt="4"/>
            </a:pPr>
            <a:r>
              <a:rPr lang="pt-BR" sz="2800" b="1" dirty="0">
                <a:solidFill>
                  <a:schemeClr val="bg1"/>
                </a:solidFill>
              </a:rPr>
              <a:t>É possível repassar a fonte pagadora o ônus de provar que a operação apresentada pelo contribuinte tem causa lícita, ou seja, que não é simulada?</a:t>
            </a:r>
          </a:p>
          <a:p>
            <a:pPr marL="342900" indent="-342900" algn="just"/>
            <a:endParaRPr lang="pt-BR" b="1" dirty="0">
              <a:solidFill>
                <a:schemeClr val="bg1"/>
              </a:solidFill>
            </a:endParaRPr>
          </a:p>
          <a:p>
            <a:pPr marL="342900" indent="-342900" algn="just"/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33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83" y="1249187"/>
            <a:ext cx="10626667" cy="744885"/>
          </a:xfrm>
        </p:spPr>
        <p:txBody>
          <a:bodyPr>
            <a:noAutofit/>
          </a:bodyPr>
          <a:lstStyle/>
          <a:p>
            <a:pPr lvl="3" algn="l" rtl="0">
              <a:lnSpc>
                <a:spcPct val="85000"/>
              </a:lnSpc>
              <a:spcBef>
                <a:spcPct val="0"/>
              </a:spcBef>
            </a:pPr>
            <a:r>
              <a:rPr lang="pt-BR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Questões sobre a interpretação do art. 61 da Lei 8.981/95</a:t>
            </a: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12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5771" y="2183130"/>
            <a:ext cx="11304270" cy="4349287"/>
          </a:xfrm>
        </p:spPr>
        <p:txBody>
          <a:bodyPr>
            <a:noAutofit/>
          </a:bodyPr>
          <a:lstStyle/>
          <a:p>
            <a:pPr marL="514350" lvl="1" indent="-514350">
              <a:buFont typeface="+mj-lt"/>
              <a:buAutoNum type="arabicPeriod"/>
            </a:pPr>
            <a:endParaRPr lang="pt-BR" sz="900" b="1" dirty="0">
              <a:solidFill>
                <a:schemeClr val="bg1"/>
              </a:solidFill>
            </a:endParaRPr>
          </a:p>
          <a:p>
            <a:pPr marL="514350" lvl="1" indent="-514350">
              <a:buFont typeface="+mj-lt"/>
              <a:buAutoNum type="arabicPeriod"/>
            </a:pPr>
            <a:endParaRPr lang="pt-BR" sz="1800" b="1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pt-BR" sz="3600" b="1" dirty="0">
                <a:solidFill>
                  <a:schemeClr val="bg1"/>
                </a:solidFill>
              </a:rPr>
              <a:t>7. Poderia ser qualificada a multa de ofício (150%) pela falta de recolhimento do IRRF (35%) devido pela aplicação da presunção legal prevista no art. 61?</a:t>
            </a:r>
          </a:p>
          <a:p>
            <a:pPr marL="0" lvl="1" indent="0">
              <a:buNone/>
            </a:pPr>
            <a:endParaRPr lang="pt-BR" sz="3600" b="1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r>
              <a:rPr lang="pt-BR" sz="3600" b="1" dirty="0">
                <a:solidFill>
                  <a:schemeClr val="bg1"/>
                </a:solidFill>
              </a:rPr>
              <a:t>A falta da indicação da causa da operação pode configurar o elemento doloso?</a:t>
            </a:r>
            <a:endParaRPr lang="pt-BR" sz="1800" b="1" dirty="0">
              <a:solidFill>
                <a:schemeClr val="bg1"/>
              </a:solidFill>
            </a:endParaRPr>
          </a:p>
          <a:p>
            <a:pPr marL="514350" lvl="1" indent="-514350">
              <a:buFont typeface="+mj-lt"/>
              <a:buAutoNum type="arabicPeriod"/>
            </a:pPr>
            <a:endParaRPr lang="pt-BR" sz="1800" b="1" dirty="0">
              <a:solidFill>
                <a:schemeClr val="bg1"/>
              </a:solidFill>
            </a:endParaRPr>
          </a:p>
          <a:p>
            <a:pPr marL="342900" indent="-342900" algn="just"/>
            <a:endParaRPr lang="pt-BR" sz="1800" b="1" dirty="0">
              <a:solidFill>
                <a:schemeClr val="bg1"/>
              </a:solidFill>
            </a:endParaRPr>
          </a:p>
          <a:p>
            <a:pPr marL="342900" indent="-342900" algn="just"/>
            <a:endParaRPr lang="pt-BR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6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aixaDeTexto 2"/>
          <p:cNvSpPr txBox="1">
            <a:spLocks noChangeArrowheads="1"/>
          </p:cNvSpPr>
          <p:nvPr/>
        </p:nvSpPr>
        <p:spPr bwMode="auto">
          <a:xfrm>
            <a:off x="631373" y="1053774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pt-BR" sz="3200" b="1" dirty="0" err="1">
                <a:solidFill>
                  <a:schemeClr val="bg1"/>
                </a:solidFill>
                <a:latin typeface="Arial Narrow" pitchFamily="34" charset="0"/>
              </a:rPr>
              <a:t>Multa</a:t>
            </a:r>
            <a:r>
              <a:rPr lang="en-US" altLang="pt-BR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altLang="pt-BR" sz="3200" b="1" dirty="0" err="1">
                <a:solidFill>
                  <a:schemeClr val="bg1"/>
                </a:solidFill>
                <a:latin typeface="Arial Narrow" pitchFamily="34" charset="0"/>
              </a:rPr>
              <a:t>Qualificada</a:t>
            </a:r>
            <a:r>
              <a:rPr lang="en-US" altLang="pt-BR" sz="3200" b="1" dirty="0">
                <a:solidFill>
                  <a:schemeClr val="bg1"/>
                </a:solidFill>
                <a:latin typeface="Arial Narrow" pitchFamily="34" charset="0"/>
              </a:rPr>
              <a:t> </a:t>
            </a:r>
            <a:r>
              <a:rPr lang="en-US" altLang="pt-BR" sz="3200" b="1" dirty="0" err="1">
                <a:solidFill>
                  <a:schemeClr val="bg1"/>
                </a:solidFill>
                <a:latin typeface="Arial Narrow" pitchFamily="34" charset="0"/>
              </a:rPr>
              <a:t>sobre</a:t>
            </a:r>
            <a:r>
              <a:rPr lang="en-US" altLang="pt-BR" sz="3200" b="1" dirty="0">
                <a:solidFill>
                  <a:schemeClr val="bg1"/>
                </a:solidFill>
                <a:latin typeface="Arial Narrow" pitchFamily="34" charset="0"/>
              </a:rPr>
              <a:t> o IRRF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474110"/>
            <a:ext cx="1191490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1" hangingPunct="1">
              <a:defRPr/>
            </a:pPr>
            <a:endParaRPr lang="pt-BR" sz="20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algn="just" eaLnBrk="1" hangingPunct="1">
              <a:defRPr/>
            </a:pPr>
            <a:r>
              <a:rPr lang="pt-BR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Lei nº 10.426/02</a:t>
            </a:r>
          </a:p>
          <a:p>
            <a:pPr lvl="1" algn="just" eaLnBrk="1" hangingPunct="1">
              <a:defRPr/>
            </a:pPr>
            <a:r>
              <a:rPr lang="pt-BR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Art. 9º  Sujeita-se à multa de que trata o inciso I do caput do art. 44 da Lei no 9.430, de 27 de dezembro de 1996, duplicada na forma de seu § 1o, quando for o caso, </a:t>
            </a:r>
            <a:r>
              <a:rPr lang="pt-BR" sz="20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 fonte pagadora obrigada a reter imposto </a:t>
            </a:r>
            <a:r>
              <a:rPr lang="pt-BR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ou contribuição no caso de </a:t>
            </a:r>
            <a:r>
              <a:rPr lang="pt-BR" sz="20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falta de retenção ou recolhimento,</a:t>
            </a:r>
            <a:r>
              <a:rPr lang="pt-BR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 independentemente de outras penalidades administrativas ou criminais cabíveis.</a:t>
            </a:r>
          </a:p>
          <a:p>
            <a:pPr lvl="1" algn="just" eaLnBrk="1" hangingPunct="1">
              <a:defRPr/>
            </a:pPr>
            <a:r>
              <a:rPr lang="pt-BR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Parágrafo único.  As multas de que trata este artigo serão calculadas sobre </a:t>
            </a:r>
            <a:r>
              <a:rPr lang="pt-BR" sz="2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a totalidade ou diferença de tributo ou contribuição que </a:t>
            </a:r>
            <a:r>
              <a:rPr lang="pt-BR" sz="20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deixar de ser retida ou recolhida</a:t>
            </a:r>
            <a:r>
              <a:rPr lang="pt-BR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, ou que for recolhida após o prazo fixado.</a:t>
            </a:r>
            <a:endParaRPr lang="pt-BR" sz="20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8677" name="Group 19"/>
          <p:cNvGrpSpPr>
            <a:grpSpLocks/>
          </p:cNvGrpSpPr>
          <p:nvPr/>
        </p:nvGrpSpPr>
        <p:grpSpPr bwMode="auto">
          <a:xfrm>
            <a:off x="678308" y="4164600"/>
            <a:ext cx="8135947" cy="673100"/>
            <a:chOff x="-683040" y="3203967"/>
            <a:chExt cx="8136118" cy="672939"/>
          </a:xfrm>
          <a:solidFill>
            <a:schemeClr val="bg1"/>
          </a:solidFill>
        </p:grpSpPr>
        <p:sp>
          <p:nvSpPr>
            <p:cNvPr id="28678" name="Rectangle 3"/>
            <p:cNvSpPr txBox="1">
              <a:spLocks noChangeArrowheads="1"/>
            </p:cNvSpPr>
            <p:nvPr/>
          </p:nvSpPr>
          <p:spPr bwMode="auto">
            <a:xfrm>
              <a:off x="-683040" y="3228842"/>
              <a:ext cx="4463115" cy="648064"/>
            </a:xfrm>
            <a:prstGeom prst="rect">
              <a:avLst/>
            </a:prstGeom>
            <a:grpFill/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lvl1pPr marL="342900" indent="-3429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Arial" pitchFamily="34" charset="0"/>
                <a:buAutoNum type="arabicPeriod"/>
              </a:pPr>
              <a:r>
                <a:rPr kumimoji="0" lang="pt-BR" altLang="pt-BR" b="1" dirty="0">
                  <a:latin typeface="Arial Narrow" pitchFamily="34" charset="0"/>
                </a:rPr>
                <a:t>Fonte Pagadora está obrigada a reter </a:t>
              </a:r>
            </a:p>
            <a:p>
              <a:pPr eaLnBrk="1" hangingPunct="1">
                <a:buFont typeface="Arial" pitchFamily="34" charset="0"/>
                <a:buAutoNum type="arabicPeriod"/>
              </a:pPr>
              <a:r>
                <a:rPr kumimoji="0" lang="pt-BR" altLang="pt-BR" b="1" dirty="0">
                  <a:latin typeface="Arial Narrow" pitchFamily="34" charset="0"/>
                </a:rPr>
                <a:t>Falta de retenção ou recolhimento do IRRF</a:t>
              </a:r>
            </a:p>
          </p:txBody>
        </p:sp>
        <p:sp>
          <p:nvSpPr>
            <p:cNvPr id="28679" name="AutoShape 4"/>
            <p:cNvSpPr>
              <a:spLocks noChangeArrowheads="1"/>
            </p:cNvSpPr>
            <p:nvPr/>
          </p:nvSpPr>
          <p:spPr bwMode="auto">
            <a:xfrm>
              <a:off x="3925741" y="3275608"/>
              <a:ext cx="720080" cy="532417"/>
            </a:xfrm>
            <a:prstGeom prst="rightArrow">
              <a:avLst>
                <a:gd name="adj1" fmla="val 50000"/>
                <a:gd name="adj2" fmla="val 39997"/>
              </a:avLst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Font typeface="Times New Roman" pitchFamily="18" charset="0"/>
                <a:buNone/>
              </a:pPr>
              <a:endParaRPr lang="pt-BR" altLang="pt-BR" sz="1600">
                <a:solidFill>
                  <a:srgbClr val="FF0000"/>
                </a:solidFill>
                <a:latin typeface="Myriad Pro"/>
                <a:ea typeface="MS PGothic" pitchFamily="34" charset="-128"/>
              </a:endParaRP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4757446" y="3203967"/>
              <a:ext cx="2695632" cy="672939"/>
            </a:xfrm>
            <a:prstGeom prst="rect">
              <a:avLst/>
            </a:prstGeom>
            <a:grpFill/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just" eaLnBrk="1" hangingPunct="1">
                <a:defRPr/>
              </a:pPr>
              <a:r>
                <a:rPr kumimoji="0" lang="pt-BR" altLang="pt-BR" sz="1600" b="1" dirty="0">
                  <a:latin typeface="Arial Narrow" panose="020B0606020202030204" pitchFamily="34" charset="0"/>
                </a:rPr>
                <a:t>Multa de 75% ou 150% do IRRF que “deixou de ser recolhido”</a:t>
              </a:r>
            </a:p>
            <a:p>
              <a:pPr algn="just" eaLnBrk="1" hangingPunct="1">
                <a:buFont typeface="Arial" pitchFamily="34" charset="0"/>
                <a:buNone/>
                <a:defRPr/>
              </a:pPr>
              <a:endParaRPr kumimoji="0" lang="pt-BR" altLang="pt-BR" sz="16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" name="CaixaDeTexto 2">
            <a:extLst>
              <a:ext uri="{FF2B5EF4-FFF2-40B4-BE49-F238E27FC236}">
                <a16:creationId xmlns:a16="http://schemas.microsoft.com/office/drawing/2014/main" id="{E20FB50B-AB6C-C3C3-D6B5-A4A8F16E93D5}"/>
              </a:ext>
            </a:extLst>
          </p:cNvPr>
          <p:cNvSpPr txBox="1"/>
          <p:nvPr/>
        </p:nvSpPr>
        <p:spPr>
          <a:xfrm>
            <a:off x="514350" y="5229437"/>
            <a:ext cx="11400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pt-BR" sz="1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Acórdão n° 1101-000.622 - “</a:t>
            </a:r>
            <a:r>
              <a:rPr lang="pt-BR" sz="1800" b="1" i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lei não atribuiu ao sujeito passivo o dever de apurar e pagar o IRRF devido</a:t>
            </a:r>
            <a:r>
              <a:rPr lang="pt-BR" sz="18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antes de qualquer procedimento de ofício, mas, pelo contrário, atribuiu ao Fisco o dever de efetuar o lançamento de ofício, quando apurada qualquer daquelas hipóteses de incidência descritas na norma jurídica</a:t>
            </a:r>
            <a:r>
              <a:rPr lang="pt-BR" sz="1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pt-BR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39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83" y="1249187"/>
            <a:ext cx="10455217" cy="744885"/>
          </a:xfrm>
        </p:spPr>
        <p:txBody>
          <a:bodyPr>
            <a:noAutofit/>
          </a:bodyPr>
          <a:lstStyle/>
          <a:p>
            <a:pPr lvl="3" algn="l" rtl="0">
              <a:lnSpc>
                <a:spcPct val="85000"/>
              </a:lnSpc>
              <a:spcBef>
                <a:spcPct val="0"/>
              </a:spcBef>
            </a:pPr>
            <a:r>
              <a:rPr lang="pt-BR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Questões sobre a interpretação do art. 61 da Lei 8.981/95</a:t>
            </a: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14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5771" y="2183130"/>
            <a:ext cx="11304270" cy="4349287"/>
          </a:xfrm>
        </p:spPr>
        <p:txBody>
          <a:bodyPr>
            <a:noAutofit/>
          </a:bodyPr>
          <a:lstStyle/>
          <a:p>
            <a:pPr marL="514350" lvl="1" indent="-514350">
              <a:buFont typeface="+mj-lt"/>
              <a:buAutoNum type="arabicPeriod"/>
            </a:pPr>
            <a:endParaRPr lang="pt-BR" sz="800" b="1" dirty="0">
              <a:solidFill>
                <a:schemeClr val="bg1"/>
              </a:solidFill>
            </a:endParaRPr>
          </a:p>
          <a:p>
            <a:pPr marL="514350" lvl="1" indent="-514350">
              <a:buFont typeface="+mj-lt"/>
              <a:buAutoNum type="arabicPeriod"/>
            </a:pPr>
            <a:endParaRPr lang="pt-BR" sz="1600" b="1" dirty="0">
              <a:solidFill>
                <a:schemeClr val="bg1"/>
              </a:solidFill>
            </a:endParaRPr>
          </a:p>
          <a:p>
            <a:pPr marL="446088" lvl="1" indent="-446088">
              <a:buNone/>
            </a:pPr>
            <a:r>
              <a:rPr lang="pt-BR" sz="3200" b="1" dirty="0">
                <a:solidFill>
                  <a:schemeClr val="bg1"/>
                </a:solidFill>
              </a:rPr>
              <a:t>8. O “beneficiário” é aquele que recebe diretamente o pagamento da fonte pagadora ou a norma presuntiva do art. 61 se refere ao beneficiário final da cadeia de transações?</a:t>
            </a:r>
          </a:p>
          <a:p>
            <a:pPr marL="0" lvl="1" indent="0">
              <a:buNone/>
            </a:pPr>
            <a:endParaRPr lang="pt-BR" sz="1050" b="1" dirty="0">
              <a:solidFill>
                <a:schemeClr val="bg1"/>
              </a:solidFill>
            </a:endParaRPr>
          </a:p>
          <a:p>
            <a:pPr marL="446088" lvl="1" indent="0">
              <a:buNone/>
            </a:pPr>
            <a:r>
              <a:rPr lang="pt-BR" sz="3200" b="1" dirty="0">
                <a:solidFill>
                  <a:schemeClr val="bg1"/>
                </a:solidFill>
              </a:rPr>
              <a:t>Se o pagamento ao beneficiário no exterior foi feito por subsidiária no exterior, é possível cobrar da empresa brasileira por pagamento indireto?</a:t>
            </a:r>
          </a:p>
          <a:p>
            <a:pPr marL="0" lvl="1" indent="0">
              <a:buNone/>
            </a:pPr>
            <a:endParaRPr lang="pt-BR" sz="1600" b="1" dirty="0">
              <a:solidFill>
                <a:schemeClr val="bg1"/>
              </a:solidFill>
            </a:endParaRPr>
          </a:p>
          <a:p>
            <a:pPr marL="514350" lvl="1" indent="-514350">
              <a:buFont typeface="+mj-lt"/>
              <a:buAutoNum type="arabicPeriod"/>
            </a:pPr>
            <a:endParaRPr lang="pt-BR" sz="1600" b="1" dirty="0">
              <a:solidFill>
                <a:schemeClr val="bg1"/>
              </a:solidFill>
            </a:endParaRPr>
          </a:p>
          <a:p>
            <a:pPr marL="342900" indent="-342900" algn="just"/>
            <a:endParaRPr lang="pt-BR" sz="1600" b="1" dirty="0">
              <a:solidFill>
                <a:schemeClr val="bg1"/>
              </a:solidFill>
            </a:endParaRPr>
          </a:p>
          <a:p>
            <a:pPr marL="342900" indent="-342900" algn="just"/>
            <a:endParaRPr lang="pt-BR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50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629" y="861668"/>
            <a:ext cx="9028697" cy="65915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Exemplo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Reapuração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do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lucro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no exterior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15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788670" y="1628776"/>
            <a:ext cx="10565130" cy="4619625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pt-BR" b="1" dirty="0">
                <a:solidFill>
                  <a:schemeClr val="bg1"/>
                </a:solidFill>
              </a:rPr>
              <a:t>Pagamento irregular por subsidiária que é registrado como despesa, reduzindo o lucro no exterior.</a:t>
            </a:r>
          </a:p>
          <a:p>
            <a:pPr algn="just"/>
            <a:endParaRPr lang="pt-BR" b="1" dirty="0">
              <a:solidFill>
                <a:schemeClr val="bg1"/>
              </a:solidFill>
            </a:endParaRPr>
          </a:p>
          <a:p>
            <a:pPr marL="342900" indent="-342900" algn="just"/>
            <a:r>
              <a:rPr lang="pt-BR" b="1" dirty="0">
                <a:solidFill>
                  <a:schemeClr val="bg1"/>
                </a:solidFill>
              </a:rPr>
              <a:t>Efeitos na tributação de lucros na controladora no Brasil. </a:t>
            </a:r>
          </a:p>
          <a:p>
            <a:pPr marL="342900" indent="-342900" algn="just"/>
            <a:endParaRPr lang="pt-BR" sz="1600" b="1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pt-BR" b="1" dirty="0">
                <a:solidFill>
                  <a:schemeClr val="bg1"/>
                </a:solidFill>
              </a:rPr>
              <a:t>	QUESTÕES PREJUDICIAIS </a:t>
            </a:r>
          </a:p>
          <a:p>
            <a:pPr marL="342900" indent="-342900" algn="just"/>
            <a:r>
              <a:rPr lang="pt-BR" b="1" dirty="0">
                <a:solidFill>
                  <a:schemeClr val="bg1"/>
                </a:solidFill>
              </a:rPr>
              <a:t>Autoridade brasileira não detém competência para contestar a necessidade de dispêndios da empresa sediada no exterior</a:t>
            </a:r>
          </a:p>
          <a:p>
            <a:pPr marL="342900" indent="-342900" algn="just"/>
            <a:r>
              <a:rPr lang="pt-BR" b="1" dirty="0">
                <a:solidFill>
                  <a:schemeClr val="bg1"/>
                </a:solidFill>
              </a:rPr>
              <a:t>Não se pode aplicar a presunção legal do art. 61 no Brasil para pagamento realizado por empresa no exterior </a:t>
            </a:r>
          </a:p>
          <a:p>
            <a:pPr marL="342900" indent="-342900" algn="just"/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38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D0F9BED-B487-30B3-B143-CE8CD5D572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435" y="4125686"/>
            <a:ext cx="9619130" cy="2732314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t-BR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Obrigado</a:t>
            </a: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Marcos Neder </a:t>
            </a:r>
            <a:r>
              <a:rPr lang="pt-BR" sz="24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marcos.neder@mneder.com.br</a:t>
            </a: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t-BR" sz="24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sz="7200" dirty="0"/>
          </a:p>
        </p:txBody>
      </p:sp>
    </p:spTree>
    <p:extLst>
      <p:ext uri="{BB962C8B-B14F-4D97-AF65-F5344CB8AC3E}">
        <p14:creationId xmlns:p14="http://schemas.microsoft.com/office/powerpoint/2010/main" val="4219463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aixaDeTexto 2"/>
          <p:cNvSpPr txBox="1">
            <a:spLocks noChangeArrowheads="1"/>
          </p:cNvSpPr>
          <p:nvPr/>
        </p:nvSpPr>
        <p:spPr bwMode="auto">
          <a:xfrm>
            <a:off x="765175" y="964972"/>
            <a:ext cx="9144001" cy="584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pt-BR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Pagamento</a:t>
            </a:r>
            <a:r>
              <a:rPr lang="en-US" altLang="pt-BR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 a </a:t>
            </a:r>
            <a:r>
              <a:rPr lang="en-US" altLang="pt-BR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beneficiário</a:t>
            </a:r>
            <a:r>
              <a:rPr lang="en-US" altLang="pt-BR" sz="32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 não </a:t>
            </a:r>
            <a:r>
              <a:rPr lang="en-US" altLang="pt-BR" sz="32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itchFamily="34" charset="0"/>
              </a:rPr>
              <a:t>identificado</a:t>
            </a:r>
            <a:endParaRPr lang="en-US" altLang="pt-BR" sz="3200" b="1" dirty="0">
              <a:solidFill>
                <a:schemeClr val="accent2">
                  <a:lumMod val="40000"/>
                  <a:lumOff val="60000"/>
                </a:schemeClr>
              </a:solidFill>
              <a:latin typeface="Arial Narrow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09383" y="1160623"/>
            <a:ext cx="8721725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eaLnBrk="1" hangingPunct="1">
              <a:defRPr/>
            </a:pPr>
            <a:endParaRPr lang="pt-BR" sz="32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lvl="1" algn="just" eaLnBrk="1" hangingPunct="1">
              <a:defRPr/>
            </a:pPr>
            <a:endParaRPr lang="pt-BR" sz="800" b="1" i="1" dirty="0">
              <a:latin typeface="Arial Narrow" panose="020B0606020202030204" pitchFamily="34" charset="0"/>
            </a:endParaRPr>
          </a:p>
          <a:p>
            <a:pPr lvl="1" algn="just" eaLnBrk="1" hangingPunct="1">
              <a:defRPr/>
            </a:pPr>
            <a:r>
              <a:rPr lang="pt-BR" sz="2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Lei nº 8.981/95</a:t>
            </a:r>
          </a:p>
          <a:p>
            <a:pPr lvl="1" algn="just" eaLnBrk="1" hangingPunct="1">
              <a:defRPr/>
            </a:pPr>
            <a:endParaRPr lang="pt-BR" sz="1000" b="1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algn="just" eaLnBrk="1" hangingPunct="1">
              <a:defRPr/>
            </a:pPr>
            <a:r>
              <a:rPr lang="pt-BR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Art. 61. Fica sujeito à incidência do Imposto de Renda exclusivamente na fonte, à </a:t>
            </a:r>
            <a:r>
              <a:rPr lang="pt-BR" sz="24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alíquota de trinta e cinco por cento, </a:t>
            </a:r>
            <a:r>
              <a:rPr lang="pt-BR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todo </a:t>
            </a:r>
            <a:r>
              <a:rPr lang="pt-BR" sz="2400" b="1" i="1" u="sng" dirty="0">
                <a:solidFill>
                  <a:schemeClr val="bg1"/>
                </a:solidFill>
                <a:latin typeface="Arial Narrow" panose="020B0606020202030204" pitchFamily="34" charset="0"/>
              </a:rPr>
              <a:t>pagamento efetuado pelas pessoas jurídicas a beneficiário não identificado</a:t>
            </a:r>
            <a:r>
              <a:rPr lang="pt-BR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, ressalvado o disposto em normas especiais.</a:t>
            </a:r>
          </a:p>
          <a:p>
            <a:pPr lvl="1" algn="just" eaLnBrk="1" hangingPunct="1">
              <a:defRPr/>
            </a:pPr>
            <a:endParaRPr lang="pt-BR" sz="2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lvl="1" algn="just">
              <a:defRPr/>
            </a:pPr>
            <a:r>
              <a:rPr lang="pt-BR" sz="2400" i="1" dirty="0">
                <a:solidFill>
                  <a:schemeClr val="bg1"/>
                </a:solidFill>
                <a:latin typeface="Arial Narrow" panose="020B0606020202030204" pitchFamily="34" charset="0"/>
              </a:rPr>
              <a:t>§ 1º (...) </a:t>
            </a:r>
            <a:r>
              <a:rPr lang="pt-BR" sz="24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quando não for comprovada a operação ou a sua causa (...)</a:t>
            </a:r>
            <a:endParaRPr lang="pt-BR" sz="2400" i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6629" name="Group 14"/>
          <p:cNvGrpSpPr>
            <a:grpSpLocks/>
          </p:cNvGrpSpPr>
          <p:nvPr/>
        </p:nvGrpSpPr>
        <p:grpSpPr bwMode="auto">
          <a:xfrm>
            <a:off x="2209801" y="4769308"/>
            <a:ext cx="7699375" cy="1707692"/>
            <a:chOff x="685799" y="2287985"/>
            <a:chExt cx="7699375" cy="1707104"/>
          </a:xfrm>
        </p:grpSpPr>
        <p:sp>
          <p:nvSpPr>
            <p:cNvPr id="16" name="Rectangle 3"/>
            <p:cNvSpPr txBox="1">
              <a:spLocks noChangeArrowheads="1"/>
            </p:cNvSpPr>
            <p:nvPr/>
          </p:nvSpPr>
          <p:spPr bwMode="auto">
            <a:xfrm>
              <a:off x="685799" y="2821577"/>
              <a:ext cx="4103688" cy="117351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kumimoji="0" lang="pt-BR" altLang="pt-BR" b="1" dirty="0">
                  <a:latin typeface="Myriad Pro"/>
                </a:rPr>
                <a:t>1) Beneficiário não identificado; </a:t>
              </a:r>
            </a:p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kumimoji="0" lang="pt-BR" altLang="pt-BR" b="1" dirty="0">
                  <a:latin typeface="Myriad Pro"/>
                </a:rPr>
                <a:t>2) Pagamento sem comprovação da operação ou de sua causa</a:t>
              </a:r>
            </a:p>
          </p:txBody>
        </p:sp>
        <p:sp>
          <p:nvSpPr>
            <p:cNvPr id="26631" name="AutoShape 4"/>
            <p:cNvSpPr>
              <a:spLocks noChangeArrowheads="1"/>
            </p:cNvSpPr>
            <p:nvPr/>
          </p:nvSpPr>
          <p:spPr bwMode="auto">
            <a:xfrm>
              <a:off x="4985481" y="2838507"/>
              <a:ext cx="720140" cy="532361"/>
            </a:xfrm>
            <a:prstGeom prst="rightArrow">
              <a:avLst>
                <a:gd name="adj1" fmla="val 50000"/>
                <a:gd name="adj2" fmla="val 4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70000"/>
                </a:lnSpc>
                <a:buClr>
                  <a:srgbClr val="FFFFFF"/>
                </a:buClr>
                <a:buFont typeface="Times New Roman" pitchFamily="18" charset="0"/>
                <a:buNone/>
              </a:pPr>
              <a:endParaRPr lang="pt-BR" altLang="pt-BR" sz="1600">
                <a:solidFill>
                  <a:srgbClr val="FF0000"/>
                </a:solidFill>
                <a:latin typeface="Myriad Pro"/>
                <a:ea typeface="MS PGothic" pitchFamily="34" charset="-128"/>
              </a:endParaRP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5908674" y="2789462"/>
              <a:ext cx="2476500" cy="6506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rgbClr val="0000CC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pt-B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>
                  <a:schemeClr val="tx1"/>
                </a:buClr>
                <a:buSzPct val="75000"/>
                <a:buFont typeface="Wingdings" pitchFamily="2" charset="2"/>
                <a:buNone/>
                <a:defRPr/>
              </a:pPr>
              <a:r>
                <a:rPr lang="pt-BR" altLang="pt-BR" b="1">
                  <a:latin typeface="Myriad Pro"/>
                </a:rPr>
                <a:t>IR Exclusivo Fonte</a:t>
              </a:r>
            </a:p>
            <a:p>
              <a:pPr algn="ctr" eaLnBrk="1" hangingPunct="1">
                <a:buClr>
                  <a:schemeClr val="tx1"/>
                </a:buClr>
                <a:buSzPct val="75000"/>
                <a:buFont typeface="Wingdings" pitchFamily="2" charset="2"/>
                <a:buNone/>
                <a:defRPr/>
              </a:pPr>
              <a:r>
                <a:rPr lang="pt-BR" altLang="pt-BR" b="1">
                  <a:latin typeface="Myriad Pro"/>
                </a:rPr>
                <a:t>35%</a:t>
              </a:r>
            </a:p>
          </p:txBody>
        </p:sp>
        <p:sp>
          <p:nvSpPr>
            <p:cNvPr id="26633" name="Rectangle 3"/>
            <p:cNvSpPr txBox="1">
              <a:spLocks noChangeArrowheads="1"/>
            </p:cNvSpPr>
            <p:nvPr/>
          </p:nvSpPr>
          <p:spPr bwMode="auto">
            <a:xfrm>
              <a:off x="1185861" y="2287985"/>
              <a:ext cx="3186113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buFont typeface="Arial" pitchFamily="34" charset="0"/>
                <a:buNone/>
              </a:pPr>
              <a:r>
                <a:rPr kumimoji="0" lang="pt-BR" altLang="pt-BR" sz="1600" b="1" dirty="0">
                  <a:solidFill>
                    <a:srgbClr val="FF0000"/>
                  </a:solidFill>
                  <a:latin typeface="Myriad Pro"/>
                </a:rPr>
                <a:t>HIPÓTESE DE INCIDÊNCIA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505702" y="5953780"/>
            <a:ext cx="2476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base de calculo reajustada (alíquota efetiva de 53,85%).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2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456" y="939236"/>
            <a:ext cx="9962147" cy="659159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Atual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cenário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da </a:t>
            </a:r>
            <a:r>
              <a:rPr lang="en-US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fiscalização</a:t>
            </a: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3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571500" y="1737359"/>
            <a:ext cx="11235690" cy="4984115"/>
          </a:xfrm>
        </p:spPr>
        <p:txBody>
          <a:bodyPr>
            <a:normAutofit lnSpcReduction="10000"/>
          </a:bodyPr>
          <a:lstStyle/>
          <a:p>
            <a:pPr marL="342900" indent="-342900" algn="just"/>
            <a:endParaRPr lang="pt-BR" sz="9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42900" indent="-342900" algn="just"/>
            <a:r>
              <a:rPr lang="pt-BR" sz="38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Plano Anual de Fiscalização – 2019</a:t>
            </a:r>
            <a:r>
              <a:rPr lang="pt-BR" sz="38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pt-BR" sz="3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divulgado pela Receita Federal do Brasil (“RFB”) foram lançados, desde março de 2014, cerca de R$ 23,6 bilhões relacionados a fatos investigados em 3.000 contribuintes pela operação Lava Jato</a:t>
            </a:r>
          </a:p>
          <a:p>
            <a:pPr marL="0" indent="0" algn="just">
              <a:buNone/>
            </a:pPr>
            <a:endParaRPr lang="pt-BR" sz="3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54013" indent="-354013" algn="just"/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</a:rPr>
              <a:t>IMPUTAÇÃO FISCAL PARA A FONTE PAGADORA</a:t>
            </a:r>
          </a:p>
          <a:p>
            <a:pPr marL="0" indent="0" algn="just">
              <a:buNone/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pt-BR" sz="2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[[(IRPJ/CSL(34%) + IRF(53%)] * Multa 150% + Juros] + [Solidariedade] + [RFFP]</a:t>
            </a:r>
            <a:endParaRPr lang="pt-BR" sz="2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just">
              <a:buNone/>
            </a:pPr>
            <a:endParaRPr lang="pt-BR" sz="26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0" indent="0" algn="just">
              <a:buNone/>
            </a:pPr>
            <a:r>
              <a:rPr lang="pt-BR" sz="26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Glosa da despesa     	</a:t>
            </a:r>
          </a:p>
        </p:txBody>
      </p:sp>
      <p:sp>
        <p:nvSpPr>
          <p:cNvPr id="5" name="Chave Esquerda 4">
            <a:extLst>
              <a:ext uri="{FF2B5EF4-FFF2-40B4-BE49-F238E27FC236}">
                <a16:creationId xmlns:a16="http://schemas.microsoft.com/office/drawing/2014/main" id="{73B3817A-716E-BC79-EE9E-EC1090D0E0A6}"/>
              </a:ext>
            </a:extLst>
          </p:cNvPr>
          <p:cNvSpPr/>
          <p:nvPr/>
        </p:nvSpPr>
        <p:spPr>
          <a:xfrm rot="16200000">
            <a:off x="2023112" y="5132072"/>
            <a:ext cx="245747" cy="1720215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118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808676-4587-2767-AF78-8B329ABBE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1381" y="1825624"/>
            <a:ext cx="6083534" cy="4825431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Art. 44. </a:t>
            </a:r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A </a:t>
            </a:r>
            <a:r>
              <a:rPr lang="pt-BR" sz="1800" u="sng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receita omitida</a:t>
            </a:r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 ou a </a:t>
            </a:r>
            <a:r>
              <a:rPr lang="pt-BR" sz="1800" u="sng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diferença </a:t>
            </a:r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verificada na determinação dos resultados das pessoas jurídicas por qualquer procedimento que implique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 redução indevida do lucro líquido </a:t>
            </a:r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será considerada </a:t>
            </a:r>
            <a:r>
              <a:rPr lang="pt-BR" sz="1800" b="1" u="sng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automaticamente recebida pelos sócios, (...) e tributada exclusivamente na fonte à alíquota de 25%, </a:t>
            </a:r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sem prejuízo da incidência do imposto sobre a renda da pessoa jurídica. (Revogado pela Lei nº 9.249, de 1995)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§ 1º O fato gerador do IRRF considera-se ocorrido no dia da omissão ou da redução indevida.  (Revogado - Lei 9.249/95)</a:t>
            </a:r>
          </a:p>
          <a:p>
            <a:r>
              <a:rPr lang="pt-BR" sz="1800" dirty="0">
                <a:effectLst/>
                <a:latin typeface="Times New Roman" panose="02020603050405020304" pitchFamily="18" charset="0"/>
                <a:ea typeface="STCaiyun" panose="020B0503020204020204" pitchFamily="2" charset="-122"/>
                <a:cs typeface="Times New Roman" panose="02020603050405020304" pitchFamily="18" charset="0"/>
              </a:rPr>
              <a:t>§ 2° O disposto neste artigo não se aplica a deduções indevidas que, por sua natureza, não autorizem presunção de transferência de recursos do patrimônio da pessoa jurídica para o dos seus sócios. (Revogado - Lei nº 9.249/95)</a:t>
            </a:r>
            <a:endParaRPr lang="pt-B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032915-89AE-D482-D8E7-096E2E41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1664" y="1825625"/>
            <a:ext cx="6007825" cy="482543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61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Fica sujeito à incidência do IRRF  exclusivamente na fonte, 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alíquota de 35%, 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 </a:t>
            </a:r>
            <a:r>
              <a:rPr lang="pt-BR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pagamento efetuado pelas pessoas jurídicas a beneficiário não identificado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ressalvado o disposto em normas especiais.</a:t>
            </a: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1º A incidência prevista no caput aplica-se, </a:t>
            </a:r>
            <a:r>
              <a:rPr lang="pt-BR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também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aos </a:t>
            </a:r>
            <a:r>
              <a:rPr lang="pt-BR" sz="18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pagamentos efetuados ou aos recursos entregues a terceiros ou sócios, (...), quando não for comprovada a operação ou a sua causa</a:t>
            </a:r>
            <a:r>
              <a:rPr lang="pt-BR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bem como à hipótese de que trata o § 2º, 74, Lei 8.383/91.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pt-BR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Art. 62</a:t>
            </a:r>
            <a:r>
              <a:rPr lang="pt-BR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A partir de 1/01/1995, a alíquota do IRRF de que trata o </a:t>
            </a:r>
            <a:r>
              <a:rPr lang="pt-BR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art. 44 da Lei nº 8.541, de 1992</a:t>
            </a:r>
            <a:r>
              <a:rPr lang="pt-BR" sz="18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será </a:t>
            </a:r>
            <a:r>
              <a:rPr lang="pt-BR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35%.</a:t>
            </a:r>
            <a:endParaRPr lang="pt-BR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7E9A6CB-F201-F1AB-1B56-CAE67986D1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34048"/>
              </p:ext>
            </p:extLst>
          </p:nvPr>
        </p:nvGraphicFramePr>
        <p:xfrm>
          <a:off x="221381" y="1136939"/>
          <a:ext cx="5874619" cy="495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74619">
                  <a:extLst>
                    <a:ext uri="{9D8B030D-6E8A-4147-A177-3AD203B41FA5}">
                      <a16:colId xmlns:a16="http://schemas.microsoft.com/office/drawing/2014/main" val="17019233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effectLst/>
                        </a:rPr>
                        <a:t>Artigo 44 da Lei nº 8.541/92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60960" anchor="ctr"/>
                </a:tc>
                <a:extLst>
                  <a:ext uri="{0D108BD9-81ED-4DB2-BD59-A6C34878D82A}">
                    <a16:rowId xmlns:a16="http://schemas.microsoft.com/office/drawing/2014/main" val="3193643553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4E3323CC-2400-4614-E70C-1CF453EBB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010390"/>
              </p:ext>
            </p:extLst>
          </p:nvPr>
        </p:nvGraphicFramePr>
        <p:xfrm>
          <a:off x="6131664" y="1151371"/>
          <a:ext cx="6007825" cy="4959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7825">
                  <a:extLst>
                    <a:ext uri="{9D8B030D-6E8A-4147-A177-3AD203B41FA5}">
                      <a16:colId xmlns:a16="http://schemas.microsoft.com/office/drawing/2014/main" val="32338236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2400" dirty="0">
                          <a:effectLst/>
                        </a:rPr>
                        <a:t>    Artigo 61 e 62 da Lei nº 8.981/95</a:t>
                      </a:r>
                      <a:endParaRPr lang="pt-B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960" marR="60960" marT="60960" marB="60960" anchor="ctr"/>
                </a:tc>
                <a:extLst>
                  <a:ext uri="{0D108BD9-81ED-4DB2-BD59-A6C34878D82A}">
                    <a16:rowId xmlns:a16="http://schemas.microsoft.com/office/drawing/2014/main" val="35277816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491B3D0A-24FD-50FB-2810-914F9A551989}"/>
                  </a:ext>
                </a:extLst>
              </p14:cNvPr>
              <p14:cNvContentPartPr/>
              <p14:nvPr/>
            </p14:nvContentPartPr>
            <p14:xfrm>
              <a:off x="10722771" y="5725421"/>
              <a:ext cx="664920" cy="360360"/>
            </p14:xfrm>
          </p:contentPart>
        </mc:Choice>
        <mc:Fallback xmlns=""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491B3D0A-24FD-50FB-2810-914F9A55198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13771" y="5716781"/>
                <a:ext cx="68256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3CED14B0-2E9B-2A24-E5BA-D91F49A69677}"/>
                  </a:ext>
                </a:extLst>
              </p14:cNvPr>
              <p14:cNvContentPartPr/>
              <p14:nvPr/>
            </p14:nvContentPartPr>
            <p14:xfrm>
              <a:off x="8623611" y="2154941"/>
              <a:ext cx="532440" cy="309960"/>
            </p14:xfrm>
          </p:contentPart>
        </mc:Choice>
        <mc:Fallback xmlns=""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3CED14B0-2E9B-2A24-E5BA-D91F49A696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14971" y="2146301"/>
                <a:ext cx="55008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82D6DB29-7780-93BE-9570-3D16F1B0CAFA}"/>
                  </a:ext>
                </a:extLst>
              </p14:cNvPr>
              <p14:cNvContentPartPr/>
              <p14:nvPr/>
            </p14:nvContentPartPr>
            <p14:xfrm>
              <a:off x="1598223" y="3269229"/>
              <a:ext cx="523080" cy="357480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82D6DB29-7780-93BE-9570-3D16F1B0CAF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9217" y="3260229"/>
                <a:ext cx="540732" cy="37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Tinta 10">
                <a:extLst>
                  <a:ext uri="{FF2B5EF4-FFF2-40B4-BE49-F238E27FC236}">
                    <a16:creationId xmlns:a16="http://schemas.microsoft.com/office/drawing/2014/main" id="{81AE3234-62D5-8818-6F74-762B07E1FB57}"/>
                  </a:ext>
                </a:extLst>
              </p14:cNvPr>
              <p14:cNvContentPartPr/>
              <p14:nvPr/>
            </p14:nvContentPartPr>
            <p14:xfrm>
              <a:off x="6429771" y="4754141"/>
              <a:ext cx="2108160" cy="10800"/>
            </p14:xfrm>
          </p:contentPart>
        </mc:Choice>
        <mc:Fallback xmlns="">
          <p:pic>
            <p:nvPicPr>
              <p:cNvPr id="11" name="Tinta 10">
                <a:extLst>
                  <a:ext uri="{FF2B5EF4-FFF2-40B4-BE49-F238E27FC236}">
                    <a16:creationId xmlns:a16="http://schemas.microsoft.com/office/drawing/2014/main" id="{81AE3234-62D5-8818-6F74-762B07E1FB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420771" y="4745501"/>
                <a:ext cx="21258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6209214F-9CFB-B2E7-1D07-034B2A16B339}"/>
                  </a:ext>
                </a:extLst>
              </p14:cNvPr>
              <p14:cNvContentPartPr/>
              <p14:nvPr/>
            </p14:nvContentPartPr>
            <p14:xfrm>
              <a:off x="5091651" y="2521421"/>
              <a:ext cx="360" cy="36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6209214F-9CFB-B2E7-1D07-034B2A16B3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2651" y="25124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AE8255E5-198A-49B9-839A-05AE47988B8A}"/>
                  </a:ext>
                </a:extLst>
              </p14:cNvPr>
              <p14:cNvContentPartPr/>
              <p14:nvPr/>
            </p14:nvContentPartPr>
            <p14:xfrm>
              <a:off x="8162091" y="2434301"/>
              <a:ext cx="2748960" cy="338760"/>
            </p14:xfrm>
          </p:contentPart>
        </mc:Choice>
        <mc:Fallback xmlns=""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AE8255E5-198A-49B9-839A-05AE47988B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53451" y="2425661"/>
                <a:ext cx="2766600" cy="35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1E51F36E-7C91-DCFE-10B4-47A8EFE6EA66}"/>
                  </a:ext>
                </a:extLst>
              </p14:cNvPr>
              <p14:cNvContentPartPr/>
              <p14:nvPr/>
            </p14:nvContentPartPr>
            <p14:xfrm>
              <a:off x="10722771" y="4706621"/>
              <a:ext cx="360" cy="36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1E51F36E-7C91-DCFE-10B4-47A8EFE6EA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13771" y="46976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Tinta 1">
                <a:extLst>
                  <a:ext uri="{FF2B5EF4-FFF2-40B4-BE49-F238E27FC236}">
                    <a16:creationId xmlns:a16="http://schemas.microsoft.com/office/drawing/2014/main" id="{CFE4037E-169B-AAA3-4E3D-6E98BA11DF81}"/>
                  </a:ext>
                </a:extLst>
              </p14:cNvPr>
              <p14:cNvContentPartPr/>
              <p14:nvPr/>
            </p14:nvContentPartPr>
            <p14:xfrm>
              <a:off x="3472647" y="5744451"/>
              <a:ext cx="2363760" cy="56520"/>
            </p14:xfrm>
          </p:contentPart>
        </mc:Choice>
        <mc:Fallback xmlns="">
          <p:pic>
            <p:nvPicPr>
              <p:cNvPr id="2" name="Tinta 1">
                <a:extLst>
                  <a:ext uri="{FF2B5EF4-FFF2-40B4-BE49-F238E27FC236}">
                    <a16:creationId xmlns:a16="http://schemas.microsoft.com/office/drawing/2014/main" id="{CFE4037E-169B-AAA3-4E3D-6E98BA11DF8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64007" y="5735811"/>
                <a:ext cx="23814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F03C7258-5193-A988-D001-B819E6829564}"/>
                  </a:ext>
                </a:extLst>
              </p14:cNvPr>
              <p14:cNvContentPartPr/>
              <p14:nvPr/>
            </p14:nvContentPartPr>
            <p14:xfrm>
              <a:off x="4045860" y="2685510"/>
              <a:ext cx="1961280" cy="3924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F03C7258-5193-A988-D001-B819E682956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37220" y="2676870"/>
                <a:ext cx="19789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6813974D-30DA-3644-AEDB-BF52A4B829D3}"/>
                  </a:ext>
                </a:extLst>
              </p14:cNvPr>
              <p14:cNvContentPartPr/>
              <p14:nvPr/>
            </p14:nvContentPartPr>
            <p14:xfrm>
              <a:off x="583020" y="3024270"/>
              <a:ext cx="1205640" cy="5040"/>
            </p14:xfrm>
          </p:contentPart>
        </mc:Choice>
        <mc:Fallback xmlns=""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6813974D-30DA-3644-AEDB-BF52A4B829D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4020" y="3015630"/>
                <a:ext cx="1223280" cy="22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6977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823" y="1374747"/>
            <a:ext cx="10972799" cy="659159"/>
          </a:xfrm>
        </p:spPr>
        <p:txBody>
          <a:bodyPr>
            <a:noAutofit/>
          </a:bodyPr>
          <a:lstStyle/>
          <a:p>
            <a:pPr algn="just"/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STJ – IRRF (35%)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como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sanção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(art 44 da lei 8.541/95)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5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656523" y="2416493"/>
            <a:ext cx="10193154" cy="393841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i="1" dirty="0">
                <a:solidFill>
                  <a:srgbClr val="FF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JURISPRUDENCIA</a:t>
            </a:r>
            <a:endParaRPr lang="pt-BR" sz="2000" b="1" i="1" dirty="0">
              <a:solidFill>
                <a:srgbClr val="FF0000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000" b="1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STJ</a:t>
            </a:r>
            <a:r>
              <a:rPr lang="pt-BR" sz="20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AÇÃO ANULATÓRIA. IRPJ. BASE DE CÁLCULO. OMISSÃO DE RECEITAS. REVOGAÇÃO ARTS. 43 E 44 LEI 8.541/92. PENALIDADES. RETROAÇÃO BENIGNA. PRECEDENTES DE AMBAS AS TURMAS QUE COMPÕEM A PRIMEIRA SEÇÃO. ENTENDIMENTO DA CORTE ESPECIAL DO STJ. </a:t>
            </a:r>
            <a:r>
              <a:rPr lang="pt-BR" sz="2000" i="1" u="sng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pt-BR" sz="2000" b="1" i="1" u="sng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Posicionamento de ambas as Turmas que compõem a Primeira Seção deste Tribunal no sentido de reconhecer a retroatividade benigna (art. 106 do CTN) provocada pela revogação dos artigos 43 e 44 da Lei 8.541/92, que continham normas com caráter de penalidade e estabeleciam a incidência em separado do imposto de renda sobre o valor da receita omitida</a:t>
            </a:r>
            <a:r>
              <a:rPr lang="pt-BR" sz="2000" i="1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pt-BR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(…)”. (</a:t>
            </a:r>
            <a:r>
              <a:rPr lang="pt-BR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AgRg</a:t>
            </a:r>
            <a:r>
              <a:rPr lang="pt-BR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pt-BR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</a:t>
            </a:r>
            <a:r>
              <a:rPr lang="pt-BR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1106260/PR, </a:t>
            </a:r>
            <a:r>
              <a:rPr lang="pt-BR" sz="2000" dirty="0" err="1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DJe</a:t>
            </a:r>
            <a:r>
              <a:rPr lang="pt-BR" sz="2000" dirty="0">
                <a:solidFill>
                  <a:schemeClr val="bg1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04/03/2010)</a:t>
            </a:r>
            <a:endParaRPr lang="pt-BR" sz="16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Tinta 5">
                <a:extLst>
                  <a:ext uri="{FF2B5EF4-FFF2-40B4-BE49-F238E27FC236}">
                    <a16:creationId xmlns:a16="http://schemas.microsoft.com/office/drawing/2014/main" id="{8681CEA1-5B11-8309-BB85-BDAB5235D333}"/>
                  </a:ext>
                </a:extLst>
              </p14:cNvPr>
              <p14:cNvContentPartPr/>
              <p14:nvPr/>
            </p14:nvContentPartPr>
            <p14:xfrm>
              <a:off x="2594340" y="3748860"/>
              <a:ext cx="3393360" cy="92880"/>
            </p14:xfrm>
          </p:contentPart>
        </mc:Choice>
        <mc:Fallback xmlns="">
          <p:pic>
            <p:nvPicPr>
              <p:cNvPr id="6" name="Tinta 5">
                <a:extLst>
                  <a:ext uri="{FF2B5EF4-FFF2-40B4-BE49-F238E27FC236}">
                    <a16:creationId xmlns:a16="http://schemas.microsoft.com/office/drawing/2014/main" id="{8681CEA1-5B11-8309-BB85-BDAB5235D33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85340" y="3739860"/>
                <a:ext cx="341100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Tinta 6">
                <a:extLst>
                  <a:ext uri="{FF2B5EF4-FFF2-40B4-BE49-F238E27FC236}">
                    <a16:creationId xmlns:a16="http://schemas.microsoft.com/office/drawing/2014/main" id="{B49943B7-E2BC-E39E-AC4A-3849271A5DFD}"/>
                  </a:ext>
                </a:extLst>
              </p14:cNvPr>
              <p14:cNvContentPartPr/>
              <p14:nvPr/>
            </p14:nvContentPartPr>
            <p14:xfrm>
              <a:off x="12104100" y="3223350"/>
              <a:ext cx="360" cy="360"/>
            </p14:xfrm>
          </p:contentPart>
        </mc:Choice>
        <mc:Fallback xmlns="">
          <p:pic>
            <p:nvPicPr>
              <p:cNvPr id="7" name="Tinta 6">
                <a:extLst>
                  <a:ext uri="{FF2B5EF4-FFF2-40B4-BE49-F238E27FC236}">
                    <a16:creationId xmlns:a16="http://schemas.microsoft.com/office/drawing/2014/main" id="{B49943B7-E2BC-E39E-AC4A-3849271A5D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095100" y="321471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94459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193" y="1106775"/>
            <a:ext cx="10798117" cy="744885"/>
          </a:xfrm>
        </p:spPr>
        <p:txBody>
          <a:bodyPr>
            <a:noAutofit/>
          </a:bodyPr>
          <a:lstStyle/>
          <a:p>
            <a:pPr lvl="3" algn="l" rtl="0">
              <a:lnSpc>
                <a:spcPct val="85000"/>
              </a:lnSpc>
              <a:spcBef>
                <a:spcPct val="0"/>
              </a:spcBef>
            </a:pPr>
            <a:r>
              <a:rPr lang="pt-BR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Questões sobre a interpretação do art. 61 da Lei 8.981/95</a:t>
            </a: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6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45771" y="1783080"/>
            <a:ext cx="11304270" cy="4749337"/>
          </a:xfrm>
        </p:spPr>
        <p:txBody>
          <a:bodyPr>
            <a:noAutofit/>
          </a:bodyPr>
          <a:lstStyle/>
          <a:p>
            <a:pPr marL="514350" lvl="1" indent="-514350">
              <a:buFont typeface="+mj-lt"/>
              <a:buAutoNum type="arabicPeriod"/>
            </a:pPr>
            <a:endParaRPr lang="pt-BR" sz="1000" b="1" dirty="0">
              <a:solidFill>
                <a:schemeClr val="bg1"/>
              </a:solidFill>
            </a:endParaRPr>
          </a:p>
          <a:p>
            <a:pPr marL="0" lvl="1" indent="0">
              <a:buNone/>
            </a:pPr>
            <a:endParaRPr lang="pt-BR" sz="100" b="1" dirty="0">
              <a:solidFill>
                <a:schemeClr val="bg1"/>
              </a:solidFill>
            </a:endParaRPr>
          </a:p>
          <a:p>
            <a:pPr marL="514350" lvl="1" indent="-514350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Como o IRF é exclusivo na fonte? Teria a natureza de sanção?</a:t>
            </a:r>
          </a:p>
          <a:p>
            <a:pPr marL="514350" lvl="1" indent="-514350">
              <a:buFont typeface="+mj-lt"/>
              <a:buAutoNum type="arabicPeriod"/>
            </a:pPr>
            <a:endParaRPr lang="pt-BR" sz="2000" b="1" dirty="0">
              <a:solidFill>
                <a:schemeClr val="bg1"/>
              </a:solidFill>
            </a:endParaRPr>
          </a:p>
          <a:p>
            <a:pPr marL="342900" indent="-342900" algn="just"/>
            <a:r>
              <a:rPr lang="pt-BR" sz="2400" b="1" dirty="0">
                <a:solidFill>
                  <a:schemeClr val="bg1"/>
                </a:solidFill>
              </a:rPr>
              <a:t>Antecedente para incidência IRF (35%) é conduta ilícita (não indicação do beneficiário no registro contábil)</a:t>
            </a:r>
          </a:p>
          <a:p>
            <a:pPr marL="342900" indent="-342900" algn="just"/>
            <a:r>
              <a:rPr lang="pt-BR" sz="2400" b="1" dirty="0">
                <a:solidFill>
                  <a:schemeClr val="bg1"/>
                </a:solidFill>
              </a:rPr>
              <a:t>Alíquota de IRF a 35% é superior as alíquotas correntes (15 a 25%) </a:t>
            </a:r>
          </a:p>
          <a:p>
            <a:pPr marL="342900" indent="-342900" algn="just"/>
            <a:r>
              <a:rPr lang="pt-BR" sz="2400" b="1" dirty="0">
                <a:solidFill>
                  <a:schemeClr val="bg1"/>
                </a:solidFill>
              </a:rPr>
              <a:t>Alíquota superior as de tributação de IR sobre a renda (PF 27,5% e PJ 34% (lucro real) ou 8% (lucro presumido)</a:t>
            </a:r>
          </a:p>
          <a:p>
            <a:pPr marL="342900" indent="-342900" algn="just"/>
            <a:r>
              <a:rPr lang="pt-BR" sz="2400" b="1" dirty="0">
                <a:solidFill>
                  <a:schemeClr val="bg1"/>
                </a:solidFill>
              </a:rPr>
              <a:t>O IRRF é cobrado exclusivamente na fonte pela pagadora que não aufere renda e afastaria a tributação do rendimento recebido pelo beneficiário mesmo identificado</a:t>
            </a:r>
          </a:p>
          <a:p>
            <a:pPr marL="342900" indent="-342900" algn="just"/>
            <a:endParaRPr lang="pt-BR" sz="2000" b="1" dirty="0">
              <a:solidFill>
                <a:schemeClr val="bg1"/>
              </a:solidFill>
            </a:endParaRPr>
          </a:p>
          <a:p>
            <a:pPr marL="342900" indent="-342900" algn="just"/>
            <a:endParaRPr lang="pt-B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35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410" y="1147418"/>
            <a:ext cx="9028697" cy="65915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342900" indent="-342900" algn="just"/>
            <a:r>
              <a:rPr lang="pt-BR" b="1" dirty="0">
                <a:solidFill>
                  <a:srgbClr val="C00000"/>
                </a:solidFill>
              </a:rPr>
              <a:t>Acórdão 9101-004.153 – CSRF - 7/05/2019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7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994410" y="1994536"/>
            <a:ext cx="10252710" cy="4619625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Recorrente U T C ENGENHARIA S/A </a:t>
            </a:r>
          </a:p>
          <a:p>
            <a:pPr marL="0" indent="0" algn="just">
              <a:buNone/>
            </a:pPr>
            <a:r>
              <a:rPr lang="pt-BR" sz="2600" dirty="0">
                <a:solidFill>
                  <a:schemeClr val="bg1"/>
                </a:solidFill>
              </a:rPr>
              <a:t>ASSUNTO: IRRF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PAGAMENTOS SEM CAUSA OU A BENEFICIÁRIOS NÃO IDENTIFICADOS. NATUREZA DE PENALIDADE. NÃO CONFIGURAÇÃO. PRINCÍPIO DA PRATICABILIDADE TRIBUTÁRIA.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(...) O IRRF cobrado em face da não identificação do beneficiário ou da não comprovação da operação ou sua causa decorre da presunção legal de que a fonte pagadora </a:t>
            </a:r>
            <a:r>
              <a:rPr lang="pt-BR" b="1" dirty="0">
                <a:solidFill>
                  <a:schemeClr val="bg1"/>
                </a:solidFill>
              </a:rPr>
              <a:t>assumiu o ônus pelo pagamento do imposto que deixou de reter e recolher em face de pagamentos comprovadamente efetuados a terceiros</a:t>
            </a:r>
            <a:r>
              <a:rPr lang="pt-BR" dirty="0">
                <a:solidFill>
                  <a:schemeClr val="bg1"/>
                </a:solidFill>
              </a:rPr>
              <a:t>, sendo erigido pela lei, nestes casos, à condição de responsável pelo seu pagamento. </a:t>
            </a:r>
            <a:r>
              <a:rPr lang="pt-BR" b="1" u="sng" dirty="0">
                <a:solidFill>
                  <a:schemeClr val="bg1"/>
                </a:solidFill>
              </a:rPr>
              <a:t>Esta previsão legal não tem a natureza de sanção </a:t>
            </a:r>
            <a:r>
              <a:rPr lang="pt-BR" dirty="0">
                <a:solidFill>
                  <a:schemeClr val="bg1"/>
                </a:solidFill>
              </a:rPr>
              <a:t>por ato ilícito e se coaduna com o princípio da praticabilidade tributária. </a:t>
            </a:r>
            <a:endParaRPr lang="pt-B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27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3032915-89AE-D482-D8E7-096E2E41C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0030" y="1825625"/>
            <a:ext cx="11636569" cy="482543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Como interpretar o requisito do §1º de comprovação da operação e sua causa?  Seriam hipóteses distintas da </a:t>
            </a:r>
            <a:r>
              <a:rPr lang="pt-BR" b="1">
                <a:latin typeface="Times New Roman" panose="02020603050405020304" pitchFamily="18" charset="0"/>
                <a:cs typeface="Times New Roman" panose="02020603050405020304" pitchFamily="18" charset="0"/>
              </a:rPr>
              <a:t>incidência previsto no </a:t>
            </a:r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caput?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pt-BR" sz="7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Art. 61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Fica sujeito à incidência do IRF  exclusivamente na fonte, </a:t>
            </a:r>
            <a:r>
              <a:rPr lang="pt-BR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à alíquota de 35%,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 </a:t>
            </a:r>
            <a:r>
              <a:rPr lang="pt-BR" sz="2400" u="sng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pagamento efetuado pelas pessoas jurídicas a beneficiário não identificado</a:t>
            </a: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ressalvado o disposto em normas especiais.</a:t>
            </a:r>
            <a:endParaRPr lang="pt-BR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§ 1º </a:t>
            </a:r>
            <a:r>
              <a:rPr lang="pt-BR" sz="2400" b="1" u="sng" dirty="0"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incidência prevista no caput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aplica-se, </a:t>
            </a:r>
            <a:r>
              <a:rPr lang="pt-BR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também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aos </a:t>
            </a:r>
            <a:r>
              <a:rPr lang="pt-BR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pagamentos efetuados ou aos recursos entregues a terceiros ou sócios, (...), quando não for comprovada a operação ou a sua causa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bem como à hipótese de que trata o § 2º, 74, Lei 8.383/91. 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pt-BR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endParaRPr lang="pt-BR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6209214F-9CFB-B2E7-1D07-034B2A16B339}"/>
                  </a:ext>
                </a:extLst>
              </p14:cNvPr>
              <p14:cNvContentPartPr/>
              <p14:nvPr/>
            </p14:nvContentPartPr>
            <p14:xfrm>
              <a:off x="5091651" y="2521421"/>
              <a:ext cx="360" cy="360"/>
            </p14:xfrm>
          </p:contentPart>
        </mc:Choice>
        <mc:Fallback xmlns=""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6209214F-9CFB-B2E7-1D07-034B2A16B3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082651" y="251242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1E51F36E-7C91-DCFE-10B4-47A8EFE6EA66}"/>
                  </a:ext>
                </a:extLst>
              </p14:cNvPr>
              <p14:cNvContentPartPr/>
              <p14:nvPr/>
            </p14:nvContentPartPr>
            <p14:xfrm>
              <a:off x="10722771" y="4706621"/>
              <a:ext cx="360" cy="360"/>
            </p14:xfrm>
          </p:contentPart>
        </mc:Choice>
        <mc:Fallback xmlns=""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1E51F36E-7C91-DCFE-10B4-47A8EFE6EA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713771" y="4697621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6F348EF0-9461-4AA9-C439-4F44161D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13" y="1009651"/>
            <a:ext cx="10500937" cy="744885"/>
          </a:xfrm>
        </p:spPr>
        <p:txBody>
          <a:bodyPr>
            <a:noAutofit/>
          </a:bodyPr>
          <a:lstStyle/>
          <a:p>
            <a:pPr lvl="3" algn="l" rtl="0">
              <a:lnSpc>
                <a:spcPct val="85000"/>
              </a:lnSpc>
              <a:spcBef>
                <a:spcPct val="0"/>
              </a:spcBef>
            </a:pPr>
            <a:r>
              <a:rPr lang="pt-BR" sz="3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Questões sobre a interpretação do art. 61 da Lei 8.981/95</a:t>
            </a: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63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1009651"/>
            <a:ext cx="9028697" cy="659159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marL="342900" indent="-342900" algn="just"/>
            <a:r>
              <a:rPr lang="pt-BR" dirty="0">
                <a:solidFill>
                  <a:srgbClr val="C00000"/>
                </a:solidFill>
              </a:rPr>
              <a:t>Acórdão nº 1201-004.560 – </a:t>
            </a:r>
            <a:r>
              <a:rPr lang="pt-BR" b="1" dirty="0">
                <a:solidFill>
                  <a:srgbClr val="C00000"/>
                </a:solidFill>
              </a:rPr>
              <a:t>19/01/2021</a:t>
            </a:r>
            <a:r>
              <a:rPr lang="pt-BR" dirty="0">
                <a:solidFill>
                  <a:srgbClr val="C00000"/>
                </a:solidFill>
              </a:rPr>
              <a:t> 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11D280-0087-4025-85DC-7A4BA4039648}" type="slidenum">
              <a:rPr lang="en-AU" smtClean="0"/>
              <a:pPr/>
              <a:t>9</a:t>
            </a:fld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30028" y="2166621"/>
            <a:ext cx="11331944" cy="455485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Recorrente FAZENDA RIBEIRAO HOTEL DE LAZER LTDA. ME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IRRF. BENEFICIÁRIO IDENTIFICADO. SUPOSTO PAGAMENTO SEM CAUSA. NÃO INCIDÊNCIA. </a:t>
            </a:r>
          </a:p>
          <a:p>
            <a:pPr marL="0" indent="0" algn="just">
              <a:buNone/>
            </a:pPr>
            <a:r>
              <a:rPr lang="pt-BR" b="1" dirty="0">
                <a:solidFill>
                  <a:schemeClr val="bg1"/>
                </a:solidFill>
              </a:rPr>
              <a:t>Somente</a:t>
            </a:r>
            <a:r>
              <a:rPr lang="pt-BR" dirty="0">
                <a:solidFill>
                  <a:schemeClr val="bg1"/>
                </a:solidFill>
              </a:rPr>
              <a:t> estão sujeitos à incidência do imposto de renda exclusivamente na fonte, à alíquota de trinta e cinco por cento, os </a:t>
            </a:r>
            <a:r>
              <a:rPr lang="pt-BR" b="1" u="sng" dirty="0">
                <a:solidFill>
                  <a:schemeClr val="bg1"/>
                </a:solidFill>
              </a:rPr>
              <a:t>pagamentos efetuados pelas pessoas jurídicas a beneficiário não identificado</a:t>
            </a:r>
            <a:r>
              <a:rPr lang="pt-BR" b="1" dirty="0">
                <a:solidFill>
                  <a:schemeClr val="bg1"/>
                </a:solidFill>
              </a:rPr>
              <a:t>,</a:t>
            </a:r>
            <a:r>
              <a:rPr lang="pt-BR" dirty="0">
                <a:solidFill>
                  <a:schemeClr val="bg1"/>
                </a:solidFill>
              </a:rPr>
              <a:t> trata-se de pressuposto legal constante do caput do artigo 61, da Lei nº 8.981/1995.</a:t>
            </a:r>
          </a:p>
          <a:p>
            <a:pPr marL="0" indent="0" algn="just">
              <a:buNone/>
            </a:pPr>
            <a:r>
              <a:rPr lang="pt-BR" b="1" u="sng" dirty="0">
                <a:solidFill>
                  <a:schemeClr val="bg1"/>
                </a:solidFill>
              </a:rPr>
              <a:t>Quando identificados os beneficiários, deve ser afastada a incidência do IR-Fonte.</a:t>
            </a:r>
            <a:r>
              <a:rPr lang="pt-BR" dirty="0">
                <a:solidFill>
                  <a:schemeClr val="bg1"/>
                </a:solidFill>
              </a:rPr>
              <a:t> Com a identificação dos beneficiários é possível rastear os pagamentos de forma a permitir que a autoridade fiscal averigue se os receptores declararam corretamente tais pagamentos e se os valores foram oferecidos à tributação, autuando eventual omissão de receitas.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 O legislador incluiu a hipótese de pagamento sem causa para determinar se os valores recebidos pelo beneficiário estão sujeito à tributação ou se configuram mera transferência patrimonial</a:t>
            </a:r>
            <a:r>
              <a:rPr lang="pt-BR" b="1" dirty="0">
                <a:solidFill>
                  <a:schemeClr val="bg1"/>
                </a:solidFill>
              </a:rPr>
              <a:t>, </a:t>
            </a:r>
            <a:r>
              <a:rPr lang="pt-BR" b="1" u="sng" dirty="0">
                <a:solidFill>
                  <a:schemeClr val="bg1"/>
                </a:solidFill>
              </a:rPr>
              <a:t>sendo irrelevante ser a causa do pagamento lícita ou ilícita.</a:t>
            </a:r>
          </a:p>
        </p:txBody>
      </p:sp>
    </p:spTree>
    <p:extLst>
      <p:ext uri="{BB962C8B-B14F-4D97-AF65-F5344CB8AC3E}">
        <p14:creationId xmlns:p14="http://schemas.microsoft.com/office/powerpoint/2010/main" val="24238951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</TotalTime>
  <Words>1774</Words>
  <Application>Microsoft Office PowerPoint</Application>
  <PresentationFormat>Widescreen</PresentationFormat>
  <Paragraphs>127</Paragraphs>
  <Slides>16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6" baseType="lpstr">
      <vt:lpstr>Arial</vt:lpstr>
      <vt:lpstr>Arial Narrow</vt:lpstr>
      <vt:lpstr>Bodoni MT Condensed</vt:lpstr>
      <vt:lpstr>Calibri</vt:lpstr>
      <vt:lpstr>Calibri Light</vt:lpstr>
      <vt:lpstr>Myriad Pro</vt:lpstr>
      <vt:lpstr>Roboto</vt:lpstr>
      <vt:lpstr>Times New Roman</vt:lpstr>
      <vt:lpstr>Wingdings</vt:lpstr>
      <vt:lpstr>Tema do Office</vt:lpstr>
      <vt:lpstr>                    Tributação na fonte e o pagamento sem causa    Marcos Vinícius Neder de Lima  Mestre e doutor PUC/SP, Advogado e Professor IBET    </vt:lpstr>
      <vt:lpstr>Apresentação do PowerPoint</vt:lpstr>
      <vt:lpstr>Atual cenário da fiscalização</vt:lpstr>
      <vt:lpstr>Apresentação do PowerPoint</vt:lpstr>
      <vt:lpstr>STJ – IRRF (35%) como sanção  (art 44 da lei 8.541/95)</vt:lpstr>
      <vt:lpstr>Questões sobre a interpretação do art. 61 da Lei 8.981/95</vt:lpstr>
      <vt:lpstr>Acórdão 9101-004.153 – CSRF - 7/05/2019 </vt:lpstr>
      <vt:lpstr>Questões sobre a interpretação do art. 61 da Lei 8.981/95</vt:lpstr>
      <vt:lpstr>Acórdão nº 1201-004.560 – 19/01/2021 </vt:lpstr>
      <vt:lpstr>IRRF (35%) – Presunção legal Fonte Pagadora não reteve IRRF sobre rendimentos</vt:lpstr>
      <vt:lpstr>Questões sobre a interpretação do art. 61 da Lei 8.981/95</vt:lpstr>
      <vt:lpstr>Questões sobre a interpretação do art. 61 da Lei 8.981/95</vt:lpstr>
      <vt:lpstr>Apresentação do PowerPoint</vt:lpstr>
      <vt:lpstr>Questões sobre a interpretação do art. 61 da Lei 8.981/95</vt:lpstr>
      <vt:lpstr>Exemplo: Reapuração do lucro no exterior</vt:lpstr>
      <vt:lpstr>                Obrigado    Marcos Neder   marcos.neder@mneder.com.br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Caca de Oliveira</dc:creator>
  <cp:lastModifiedBy>Congresso IBET</cp:lastModifiedBy>
  <cp:revision>79</cp:revision>
  <dcterms:created xsi:type="dcterms:W3CDTF">2022-11-18T18:20:41Z</dcterms:created>
  <dcterms:modified xsi:type="dcterms:W3CDTF">2022-12-08T13:40:14Z</dcterms:modified>
</cp:coreProperties>
</file>