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4" r:id="rId3"/>
    <p:sldId id="257" r:id="rId4"/>
    <p:sldId id="258" r:id="rId5"/>
    <p:sldId id="315" r:id="rId6"/>
    <p:sldId id="259" r:id="rId7"/>
    <p:sldId id="260" r:id="rId8"/>
    <p:sldId id="343" r:id="rId9"/>
    <p:sldId id="321" r:id="rId10"/>
    <p:sldId id="317" r:id="rId11"/>
    <p:sldId id="318" r:id="rId12"/>
    <p:sldId id="319" r:id="rId13"/>
    <p:sldId id="320" r:id="rId14"/>
    <p:sldId id="344" r:id="rId15"/>
    <p:sldId id="302" r:id="rId16"/>
    <p:sldId id="341" r:id="rId17"/>
    <p:sldId id="262" r:id="rId18"/>
    <p:sldId id="28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C2342"/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14072-C94B-4090-9DD0-6B2D0C21B69A}" v="168" dt="2022-12-07T17:59:16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3C46E7-CCF4-4E8B-B4C8-A108D04831D0}" type="doc">
      <dgm:prSet loTypeId="urn:microsoft.com/office/officeart/2005/8/layout/cycle8" loCatId="cycle" qsTypeId="urn:microsoft.com/office/officeart/2005/8/quickstyle/simple3" qsCatId="simple" csTypeId="urn:microsoft.com/office/officeart/2005/8/colors/accent0_2" csCatId="mainScheme" phldr="1"/>
      <dgm:spPr/>
    </dgm:pt>
    <dgm:pt modelId="{3B31E87F-C6D6-4F47-91F3-1BD0BBEEEE1F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THaoma"/>
            </a:rPr>
            <a:t>Situação econômica</a:t>
          </a:r>
        </a:p>
      </dgm:t>
    </dgm:pt>
    <dgm:pt modelId="{3E3A1D9F-5C4B-44C6-8500-3F6FF6D5B885}" type="parTrans" cxnId="{2E4229D8-7963-4042-A5A8-70260E6EB854}">
      <dgm:prSet/>
      <dgm:spPr/>
      <dgm:t>
        <a:bodyPr/>
        <a:lstStyle/>
        <a:p>
          <a:endParaRPr lang="pt-BR"/>
        </a:p>
      </dgm:t>
    </dgm:pt>
    <dgm:pt modelId="{FA25035C-BC04-43D2-B0F2-EB829D7122C3}" type="sibTrans" cxnId="{2E4229D8-7963-4042-A5A8-70260E6EB854}">
      <dgm:prSet/>
      <dgm:spPr/>
      <dgm:t>
        <a:bodyPr/>
        <a:lstStyle/>
        <a:p>
          <a:endParaRPr lang="pt-BR"/>
        </a:p>
      </dgm:t>
    </dgm:pt>
    <dgm:pt modelId="{B2F29A8D-14B5-420C-9F08-1725754AEB00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Legislação </a:t>
          </a:r>
        </a:p>
      </dgm:t>
    </dgm:pt>
    <dgm:pt modelId="{FD4FD8EE-4FF1-485B-947A-892AED2EBF95}" type="parTrans" cxnId="{ED29D3E3-B531-482C-8375-5310544406DC}">
      <dgm:prSet/>
      <dgm:spPr/>
      <dgm:t>
        <a:bodyPr/>
        <a:lstStyle/>
        <a:p>
          <a:endParaRPr lang="pt-BR"/>
        </a:p>
      </dgm:t>
    </dgm:pt>
    <dgm:pt modelId="{AEA7F705-399E-45B2-818E-F5EB396B043C}" type="sibTrans" cxnId="{ED29D3E3-B531-482C-8375-5310544406DC}">
      <dgm:prSet/>
      <dgm:spPr/>
      <dgm:t>
        <a:bodyPr/>
        <a:lstStyle/>
        <a:p>
          <a:endParaRPr lang="pt-BR"/>
        </a:p>
      </dgm:t>
    </dgm:pt>
    <dgm:pt modelId="{A28036EA-2C2A-4F17-87EF-DB78E2E86CD7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THaoma"/>
            </a:rPr>
            <a:t>Passivo Fiscal</a:t>
          </a:r>
        </a:p>
      </dgm:t>
    </dgm:pt>
    <dgm:pt modelId="{9F347216-AE5C-4820-9D23-E7DAC34B1AE7}" type="parTrans" cxnId="{FA0EE234-56EC-4667-85F5-3D9B33E09B98}">
      <dgm:prSet/>
      <dgm:spPr/>
      <dgm:t>
        <a:bodyPr/>
        <a:lstStyle/>
        <a:p>
          <a:endParaRPr lang="pt-BR"/>
        </a:p>
      </dgm:t>
    </dgm:pt>
    <dgm:pt modelId="{354E9DAF-E543-4C0D-ACDC-E814849EFF6F}" type="sibTrans" cxnId="{FA0EE234-56EC-4667-85F5-3D9B33E09B98}">
      <dgm:prSet/>
      <dgm:spPr/>
      <dgm:t>
        <a:bodyPr/>
        <a:lstStyle/>
        <a:p>
          <a:endParaRPr lang="pt-BR"/>
        </a:p>
      </dgm:t>
    </dgm:pt>
    <dgm:pt modelId="{D6B155F1-54F7-4AD9-98E7-CDB9F8A6973D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THaoma"/>
            </a:rPr>
            <a:t>Estratégia</a:t>
          </a:r>
        </a:p>
      </dgm:t>
    </dgm:pt>
    <dgm:pt modelId="{5159DD54-409C-43B7-9226-7C81830E9FB4}" type="parTrans" cxnId="{58DD18BD-4DC5-4E34-8729-5C4ABFCD1BED}">
      <dgm:prSet/>
      <dgm:spPr/>
      <dgm:t>
        <a:bodyPr/>
        <a:lstStyle/>
        <a:p>
          <a:endParaRPr lang="pt-BR"/>
        </a:p>
      </dgm:t>
    </dgm:pt>
    <dgm:pt modelId="{B6368088-5779-4101-8980-6F858E64F53E}" type="sibTrans" cxnId="{58DD18BD-4DC5-4E34-8729-5C4ABFCD1BED}">
      <dgm:prSet/>
      <dgm:spPr/>
      <dgm:t>
        <a:bodyPr/>
        <a:lstStyle/>
        <a:p>
          <a:endParaRPr lang="pt-BR"/>
        </a:p>
      </dgm:t>
    </dgm:pt>
    <dgm:pt modelId="{45AC2F02-FC7E-4FD9-B550-3B85F8ABB021}" type="pres">
      <dgm:prSet presAssocID="{0C3C46E7-CCF4-4E8B-B4C8-A108D04831D0}" presName="compositeShape" presStyleCnt="0">
        <dgm:presLayoutVars>
          <dgm:chMax val="7"/>
          <dgm:dir/>
          <dgm:resizeHandles val="exact"/>
        </dgm:presLayoutVars>
      </dgm:prSet>
      <dgm:spPr/>
    </dgm:pt>
    <dgm:pt modelId="{52EF99A7-84F2-4CBE-8C8B-3FE60C997213}" type="pres">
      <dgm:prSet presAssocID="{0C3C46E7-CCF4-4E8B-B4C8-A108D04831D0}" presName="wedge1" presStyleLbl="node1" presStyleIdx="0" presStyleCnt="4"/>
      <dgm:spPr/>
    </dgm:pt>
    <dgm:pt modelId="{85098B12-211C-40A1-97EC-DFED00223B53}" type="pres">
      <dgm:prSet presAssocID="{0C3C46E7-CCF4-4E8B-B4C8-A108D04831D0}" presName="dummy1a" presStyleCnt="0"/>
      <dgm:spPr/>
    </dgm:pt>
    <dgm:pt modelId="{51F58B7C-849C-4FBB-B875-ADCE5EE814C3}" type="pres">
      <dgm:prSet presAssocID="{0C3C46E7-CCF4-4E8B-B4C8-A108D04831D0}" presName="dummy1b" presStyleCnt="0"/>
      <dgm:spPr/>
    </dgm:pt>
    <dgm:pt modelId="{DB194F3A-447A-45BC-B7FB-5B2F89DC73F8}" type="pres">
      <dgm:prSet presAssocID="{0C3C46E7-CCF4-4E8B-B4C8-A108D04831D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0B46B1C-5B97-4C64-9B39-EF42A72524D8}" type="pres">
      <dgm:prSet presAssocID="{0C3C46E7-CCF4-4E8B-B4C8-A108D04831D0}" presName="wedge2" presStyleLbl="node1" presStyleIdx="1" presStyleCnt="4"/>
      <dgm:spPr/>
    </dgm:pt>
    <dgm:pt modelId="{62C2372B-497F-42A8-A28B-3651622A9F62}" type="pres">
      <dgm:prSet presAssocID="{0C3C46E7-CCF4-4E8B-B4C8-A108D04831D0}" presName="dummy2a" presStyleCnt="0"/>
      <dgm:spPr/>
    </dgm:pt>
    <dgm:pt modelId="{78764D9B-727F-4FD1-BEC8-7AEBCD6C2874}" type="pres">
      <dgm:prSet presAssocID="{0C3C46E7-CCF4-4E8B-B4C8-A108D04831D0}" presName="dummy2b" presStyleCnt="0"/>
      <dgm:spPr/>
    </dgm:pt>
    <dgm:pt modelId="{8E64E05B-4930-4A0D-8436-0F675344F09A}" type="pres">
      <dgm:prSet presAssocID="{0C3C46E7-CCF4-4E8B-B4C8-A108D04831D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2F5A7A2-843D-4750-8B07-EF23CE988D81}" type="pres">
      <dgm:prSet presAssocID="{0C3C46E7-CCF4-4E8B-B4C8-A108D04831D0}" presName="wedge3" presStyleLbl="node1" presStyleIdx="2" presStyleCnt="4"/>
      <dgm:spPr/>
    </dgm:pt>
    <dgm:pt modelId="{490118B4-BB5D-4D53-92C8-56A75FD98679}" type="pres">
      <dgm:prSet presAssocID="{0C3C46E7-CCF4-4E8B-B4C8-A108D04831D0}" presName="dummy3a" presStyleCnt="0"/>
      <dgm:spPr/>
    </dgm:pt>
    <dgm:pt modelId="{FF8B3EBB-1FD3-4D1A-88F0-1C83D625C65E}" type="pres">
      <dgm:prSet presAssocID="{0C3C46E7-CCF4-4E8B-B4C8-A108D04831D0}" presName="dummy3b" presStyleCnt="0"/>
      <dgm:spPr/>
    </dgm:pt>
    <dgm:pt modelId="{E58F9BC2-E7A6-4558-99B9-61BFD77CF8B1}" type="pres">
      <dgm:prSet presAssocID="{0C3C46E7-CCF4-4E8B-B4C8-A108D04831D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FCA635A-ECE6-41F0-8C35-E5C25AFB9137}" type="pres">
      <dgm:prSet presAssocID="{0C3C46E7-CCF4-4E8B-B4C8-A108D04831D0}" presName="wedge4" presStyleLbl="node1" presStyleIdx="3" presStyleCnt="4"/>
      <dgm:spPr/>
    </dgm:pt>
    <dgm:pt modelId="{D5780B85-8077-4328-8F2A-878927CFADA0}" type="pres">
      <dgm:prSet presAssocID="{0C3C46E7-CCF4-4E8B-B4C8-A108D04831D0}" presName="dummy4a" presStyleCnt="0"/>
      <dgm:spPr/>
    </dgm:pt>
    <dgm:pt modelId="{96D002FA-5511-4331-8ED2-D6A0FE70CDC9}" type="pres">
      <dgm:prSet presAssocID="{0C3C46E7-CCF4-4E8B-B4C8-A108D04831D0}" presName="dummy4b" presStyleCnt="0"/>
      <dgm:spPr/>
    </dgm:pt>
    <dgm:pt modelId="{A7CF5D89-8824-42BB-9EB5-69907C07EE29}" type="pres">
      <dgm:prSet presAssocID="{0C3C46E7-CCF4-4E8B-B4C8-A108D04831D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EF4AE19-EEC0-4F48-8849-39C677BEE8FF}" type="pres">
      <dgm:prSet presAssocID="{FA25035C-BC04-43D2-B0F2-EB829D7122C3}" presName="arrowWedge1" presStyleLbl="fgSibTrans2D1" presStyleIdx="0" presStyleCnt="4"/>
      <dgm:spPr/>
    </dgm:pt>
    <dgm:pt modelId="{605531F2-ABDD-4B75-ADE9-FBAC45844D51}" type="pres">
      <dgm:prSet presAssocID="{AEA7F705-399E-45B2-818E-F5EB396B043C}" presName="arrowWedge2" presStyleLbl="fgSibTrans2D1" presStyleIdx="1" presStyleCnt="4"/>
      <dgm:spPr/>
    </dgm:pt>
    <dgm:pt modelId="{7AACF4B2-E31D-4EF0-A998-3C1108DF20E2}" type="pres">
      <dgm:prSet presAssocID="{B6368088-5779-4101-8980-6F858E64F53E}" presName="arrowWedge3" presStyleLbl="fgSibTrans2D1" presStyleIdx="2" presStyleCnt="4"/>
      <dgm:spPr/>
    </dgm:pt>
    <dgm:pt modelId="{81DC4E11-EE2E-462B-BFED-CC927BE20295}" type="pres">
      <dgm:prSet presAssocID="{354E9DAF-E543-4C0D-ACDC-E814849EFF6F}" presName="arrowWedge4" presStyleLbl="fgSibTrans2D1" presStyleIdx="3" presStyleCnt="4"/>
      <dgm:spPr/>
    </dgm:pt>
  </dgm:ptLst>
  <dgm:cxnLst>
    <dgm:cxn modelId="{D9D8790F-EB38-4411-AA5E-B542D4489DD4}" type="presOf" srcId="{0C3C46E7-CCF4-4E8B-B4C8-A108D04831D0}" destId="{45AC2F02-FC7E-4FD9-B550-3B85F8ABB021}" srcOrd="0" destOrd="0" presId="urn:microsoft.com/office/officeart/2005/8/layout/cycle8"/>
    <dgm:cxn modelId="{FA0EE234-56EC-4667-85F5-3D9B33E09B98}" srcId="{0C3C46E7-CCF4-4E8B-B4C8-A108D04831D0}" destId="{A28036EA-2C2A-4F17-87EF-DB78E2E86CD7}" srcOrd="3" destOrd="0" parTransId="{9F347216-AE5C-4820-9D23-E7DAC34B1AE7}" sibTransId="{354E9DAF-E543-4C0D-ACDC-E814849EFF6F}"/>
    <dgm:cxn modelId="{0042EA40-9CDA-4D16-B013-F69DE0041E35}" type="presOf" srcId="{D6B155F1-54F7-4AD9-98E7-CDB9F8A6973D}" destId="{92F5A7A2-843D-4750-8B07-EF23CE988D81}" srcOrd="0" destOrd="0" presId="urn:microsoft.com/office/officeart/2005/8/layout/cycle8"/>
    <dgm:cxn modelId="{C0B63D72-33BC-458B-BB88-E3D0C372BAE5}" type="presOf" srcId="{B2F29A8D-14B5-420C-9F08-1725754AEB00}" destId="{8E64E05B-4930-4A0D-8436-0F675344F09A}" srcOrd="1" destOrd="0" presId="urn:microsoft.com/office/officeart/2005/8/layout/cycle8"/>
    <dgm:cxn modelId="{96CE137C-F14F-4E79-8C62-B06E8C09099A}" type="presOf" srcId="{A28036EA-2C2A-4F17-87EF-DB78E2E86CD7}" destId="{FFCA635A-ECE6-41F0-8C35-E5C25AFB9137}" srcOrd="0" destOrd="0" presId="urn:microsoft.com/office/officeart/2005/8/layout/cycle8"/>
    <dgm:cxn modelId="{90BA988A-B19D-446A-9469-BE757E968BC0}" type="presOf" srcId="{A28036EA-2C2A-4F17-87EF-DB78E2E86CD7}" destId="{A7CF5D89-8824-42BB-9EB5-69907C07EE29}" srcOrd="1" destOrd="0" presId="urn:microsoft.com/office/officeart/2005/8/layout/cycle8"/>
    <dgm:cxn modelId="{5906D49A-DD4A-4C74-8F10-1C7CBF65DFA8}" type="presOf" srcId="{3B31E87F-C6D6-4F47-91F3-1BD0BBEEEE1F}" destId="{52EF99A7-84F2-4CBE-8C8B-3FE60C997213}" srcOrd="0" destOrd="0" presId="urn:microsoft.com/office/officeart/2005/8/layout/cycle8"/>
    <dgm:cxn modelId="{1B3806A3-A733-421C-A71F-B5D65E95A76D}" type="presOf" srcId="{D6B155F1-54F7-4AD9-98E7-CDB9F8A6973D}" destId="{E58F9BC2-E7A6-4558-99B9-61BFD77CF8B1}" srcOrd="1" destOrd="0" presId="urn:microsoft.com/office/officeart/2005/8/layout/cycle8"/>
    <dgm:cxn modelId="{3F9DC4B3-057F-4859-9D9D-F36C0461D560}" type="presOf" srcId="{3B31E87F-C6D6-4F47-91F3-1BD0BBEEEE1F}" destId="{DB194F3A-447A-45BC-B7FB-5B2F89DC73F8}" srcOrd="1" destOrd="0" presId="urn:microsoft.com/office/officeart/2005/8/layout/cycle8"/>
    <dgm:cxn modelId="{58DD18BD-4DC5-4E34-8729-5C4ABFCD1BED}" srcId="{0C3C46E7-CCF4-4E8B-B4C8-A108D04831D0}" destId="{D6B155F1-54F7-4AD9-98E7-CDB9F8A6973D}" srcOrd="2" destOrd="0" parTransId="{5159DD54-409C-43B7-9226-7C81830E9FB4}" sibTransId="{B6368088-5779-4101-8980-6F858E64F53E}"/>
    <dgm:cxn modelId="{2E4229D8-7963-4042-A5A8-70260E6EB854}" srcId="{0C3C46E7-CCF4-4E8B-B4C8-A108D04831D0}" destId="{3B31E87F-C6D6-4F47-91F3-1BD0BBEEEE1F}" srcOrd="0" destOrd="0" parTransId="{3E3A1D9F-5C4B-44C6-8500-3F6FF6D5B885}" sibTransId="{FA25035C-BC04-43D2-B0F2-EB829D7122C3}"/>
    <dgm:cxn modelId="{ED29D3E3-B531-482C-8375-5310544406DC}" srcId="{0C3C46E7-CCF4-4E8B-B4C8-A108D04831D0}" destId="{B2F29A8D-14B5-420C-9F08-1725754AEB00}" srcOrd="1" destOrd="0" parTransId="{FD4FD8EE-4FF1-485B-947A-892AED2EBF95}" sibTransId="{AEA7F705-399E-45B2-818E-F5EB396B043C}"/>
    <dgm:cxn modelId="{7966EBE3-8798-4622-8563-3F8289087BF5}" type="presOf" srcId="{B2F29A8D-14B5-420C-9F08-1725754AEB00}" destId="{60B46B1C-5B97-4C64-9B39-EF42A72524D8}" srcOrd="0" destOrd="0" presId="urn:microsoft.com/office/officeart/2005/8/layout/cycle8"/>
    <dgm:cxn modelId="{043705A7-089A-46DA-B49D-8A599A066F10}" type="presParOf" srcId="{45AC2F02-FC7E-4FD9-B550-3B85F8ABB021}" destId="{52EF99A7-84F2-4CBE-8C8B-3FE60C997213}" srcOrd="0" destOrd="0" presId="urn:microsoft.com/office/officeart/2005/8/layout/cycle8"/>
    <dgm:cxn modelId="{C8B1C017-AE59-44F5-AB89-17C71774A58B}" type="presParOf" srcId="{45AC2F02-FC7E-4FD9-B550-3B85F8ABB021}" destId="{85098B12-211C-40A1-97EC-DFED00223B53}" srcOrd="1" destOrd="0" presId="urn:microsoft.com/office/officeart/2005/8/layout/cycle8"/>
    <dgm:cxn modelId="{67FC0C53-0605-442B-9492-2A32FBF38E7D}" type="presParOf" srcId="{45AC2F02-FC7E-4FD9-B550-3B85F8ABB021}" destId="{51F58B7C-849C-4FBB-B875-ADCE5EE814C3}" srcOrd="2" destOrd="0" presId="urn:microsoft.com/office/officeart/2005/8/layout/cycle8"/>
    <dgm:cxn modelId="{16A6F512-3671-4982-A772-605AF427ED62}" type="presParOf" srcId="{45AC2F02-FC7E-4FD9-B550-3B85F8ABB021}" destId="{DB194F3A-447A-45BC-B7FB-5B2F89DC73F8}" srcOrd="3" destOrd="0" presId="urn:microsoft.com/office/officeart/2005/8/layout/cycle8"/>
    <dgm:cxn modelId="{41F19402-156D-4D6E-8DE7-7B35EBCE6668}" type="presParOf" srcId="{45AC2F02-FC7E-4FD9-B550-3B85F8ABB021}" destId="{60B46B1C-5B97-4C64-9B39-EF42A72524D8}" srcOrd="4" destOrd="0" presId="urn:microsoft.com/office/officeart/2005/8/layout/cycle8"/>
    <dgm:cxn modelId="{E1E93791-CB3A-4859-AD66-8EE07005D8F8}" type="presParOf" srcId="{45AC2F02-FC7E-4FD9-B550-3B85F8ABB021}" destId="{62C2372B-497F-42A8-A28B-3651622A9F62}" srcOrd="5" destOrd="0" presId="urn:microsoft.com/office/officeart/2005/8/layout/cycle8"/>
    <dgm:cxn modelId="{2923DB02-6B56-4446-BF95-36BA4C3ED2FB}" type="presParOf" srcId="{45AC2F02-FC7E-4FD9-B550-3B85F8ABB021}" destId="{78764D9B-727F-4FD1-BEC8-7AEBCD6C2874}" srcOrd="6" destOrd="0" presId="urn:microsoft.com/office/officeart/2005/8/layout/cycle8"/>
    <dgm:cxn modelId="{B04930FC-2CF3-4660-8186-273A43E01559}" type="presParOf" srcId="{45AC2F02-FC7E-4FD9-B550-3B85F8ABB021}" destId="{8E64E05B-4930-4A0D-8436-0F675344F09A}" srcOrd="7" destOrd="0" presId="urn:microsoft.com/office/officeart/2005/8/layout/cycle8"/>
    <dgm:cxn modelId="{7A7F27AE-AB71-428F-8E99-1BB6FBE3DC74}" type="presParOf" srcId="{45AC2F02-FC7E-4FD9-B550-3B85F8ABB021}" destId="{92F5A7A2-843D-4750-8B07-EF23CE988D81}" srcOrd="8" destOrd="0" presId="urn:microsoft.com/office/officeart/2005/8/layout/cycle8"/>
    <dgm:cxn modelId="{9F1503FB-DED1-4819-9204-EA96190A6B11}" type="presParOf" srcId="{45AC2F02-FC7E-4FD9-B550-3B85F8ABB021}" destId="{490118B4-BB5D-4D53-92C8-56A75FD98679}" srcOrd="9" destOrd="0" presId="urn:microsoft.com/office/officeart/2005/8/layout/cycle8"/>
    <dgm:cxn modelId="{A9173FFB-BDD7-4BF3-84A9-60D6AA5256F9}" type="presParOf" srcId="{45AC2F02-FC7E-4FD9-B550-3B85F8ABB021}" destId="{FF8B3EBB-1FD3-4D1A-88F0-1C83D625C65E}" srcOrd="10" destOrd="0" presId="urn:microsoft.com/office/officeart/2005/8/layout/cycle8"/>
    <dgm:cxn modelId="{4CF72F5F-72C3-4A46-8E2A-6FE98A59DD05}" type="presParOf" srcId="{45AC2F02-FC7E-4FD9-B550-3B85F8ABB021}" destId="{E58F9BC2-E7A6-4558-99B9-61BFD77CF8B1}" srcOrd="11" destOrd="0" presId="urn:microsoft.com/office/officeart/2005/8/layout/cycle8"/>
    <dgm:cxn modelId="{89D769EE-51D1-499B-9459-C672D111FC69}" type="presParOf" srcId="{45AC2F02-FC7E-4FD9-B550-3B85F8ABB021}" destId="{FFCA635A-ECE6-41F0-8C35-E5C25AFB9137}" srcOrd="12" destOrd="0" presId="urn:microsoft.com/office/officeart/2005/8/layout/cycle8"/>
    <dgm:cxn modelId="{3629C8EB-04B9-4534-863A-73B232D0EAD4}" type="presParOf" srcId="{45AC2F02-FC7E-4FD9-B550-3B85F8ABB021}" destId="{D5780B85-8077-4328-8F2A-878927CFADA0}" srcOrd="13" destOrd="0" presId="urn:microsoft.com/office/officeart/2005/8/layout/cycle8"/>
    <dgm:cxn modelId="{9A1DED7C-C388-4056-BBAA-30A3082B977F}" type="presParOf" srcId="{45AC2F02-FC7E-4FD9-B550-3B85F8ABB021}" destId="{96D002FA-5511-4331-8ED2-D6A0FE70CDC9}" srcOrd="14" destOrd="0" presId="urn:microsoft.com/office/officeart/2005/8/layout/cycle8"/>
    <dgm:cxn modelId="{288A123B-8984-4306-91A4-76F423D37990}" type="presParOf" srcId="{45AC2F02-FC7E-4FD9-B550-3B85F8ABB021}" destId="{A7CF5D89-8824-42BB-9EB5-69907C07EE29}" srcOrd="15" destOrd="0" presId="urn:microsoft.com/office/officeart/2005/8/layout/cycle8"/>
    <dgm:cxn modelId="{BE1FA748-0479-4C8F-AD50-0CE43F2EFB71}" type="presParOf" srcId="{45AC2F02-FC7E-4FD9-B550-3B85F8ABB021}" destId="{4EF4AE19-EEC0-4F48-8849-39C677BEE8FF}" srcOrd="16" destOrd="0" presId="urn:microsoft.com/office/officeart/2005/8/layout/cycle8"/>
    <dgm:cxn modelId="{FFF881D0-88DD-42AD-A60B-FBC07024D0DF}" type="presParOf" srcId="{45AC2F02-FC7E-4FD9-B550-3B85F8ABB021}" destId="{605531F2-ABDD-4B75-ADE9-FBAC45844D51}" srcOrd="17" destOrd="0" presId="urn:microsoft.com/office/officeart/2005/8/layout/cycle8"/>
    <dgm:cxn modelId="{E24211ED-D2F2-4832-9334-7FBE2959A51B}" type="presParOf" srcId="{45AC2F02-FC7E-4FD9-B550-3B85F8ABB021}" destId="{7AACF4B2-E31D-4EF0-A998-3C1108DF20E2}" srcOrd="18" destOrd="0" presId="urn:microsoft.com/office/officeart/2005/8/layout/cycle8"/>
    <dgm:cxn modelId="{25A85DA1-8B35-4E94-8F4D-22D416390469}" type="presParOf" srcId="{45AC2F02-FC7E-4FD9-B550-3B85F8ABB021}" destId="{81DC4E11-EE2E-462B-BFED-CC927BE20295}" srcOrd="19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74CFF-CF92-4D49-BC05-C9801AB81E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5715356-0A17-4988-90A5-DAE3AF2E0F97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800" b="1" dirty="0">
              <a:solidFill>
                <a:srgbClr val="292929"/>
              </a:solidFill>
            </a:rPr>
            <a:t>Devidos</a:t>
          </a:r>
          <a:r>
            <a:rPr lang="pt-BR" sz="2800" dirty="0"/>
            <a:t> </a:t>
          </a:r>
        </a:p>
      </dgm:t>
    </dgm:pt>
    <dgm:pt modelId="{16899297-11D1-4D75-98EB-5E97868A775C}" type="parTrans" cxnId="{87303995-9701-4145-BAB6-BCB40B01A111}">
      <dgm:prSet/>
      <dgm:spPr/>
      <dgm:t>
        <a:bodyPr/>
        <a:lstStyle/>
        <a:p>
          <a:endParaRPr lang="pt-BR"/>
        </a:p>
      </dgm:t>
    </dgm:pt>
    <dgm:pt modelId="{67CCBA7D-E3D5-4AD9-94D0-2826B3ED8FF5}" type="sibTrans" cxnId="{87303995-9701-4145-BAB6-BCB40B01A111}">
      <dgm:prSet/>
      <dgm:spPr/>
      <dgm:t>
        <a:bodyPr/>
        <a:lstStyle/>
        <a:p>
          <a:endParaRPr lang="pt-BR"/>
        </a:p>
      </dgm:t>
    </dgm:pt>
    <dgm:pt modelId="{2B64FE59-5674-4F12-9055-8F695F08FBFC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b="1" dirty="0"/>
            <a:t>Discutíveis</a:t>
          </a:r>
        </a:p>
      </dgm:t>
    </dgm:pt>
    <dgm:pt modelId="{104D4E29-E034-404E-A982-95D10BAC7830}" type="parTrans" cxnId="{30E63BDD-3BEE-4BCF-9816-E14540CBF1D9}">
      <dgm:prSet/>
      <dgm:spPr/>
      <dgm:t>
        <a:bodyPr/>
        <a:lstStyle/>
        <a:p>
          <a:endParaRPr lang="pt-BR"/>
        </a:p>
      </dgm:t>
    </dgm:pt>
    <dgm:pt modelId="{0E7F659A-FF2B-498F-9B0C-FB4EE6E78FD0}" type="sibTrans" cxnId="{30E63BDD-3BEE-4BCF-9816-E14540CBF1D9}">
      <dgm:prSet/>
      <dgm:spPr/>
      <dgm:t>
        <a:bodyPr/>
        <a:lstStyle/>
        <a:p>
          <a:endParaRPr lang="pt-BR"/>
        </a:p>
      </dgm:t>
    </dgm:pt>
    <dgm:pt modelId="{C3BC228D-0181-4EF0-B4AF-EB3D5D26B32D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800" b="1" dirty="0">
              <a:solidFill>
                <a:srgbClr val="292929"/>
              </a:solidFill>
            </a:rPr>
            <a:t>Indevidos</a:t>
          </a:r>
        </a:p>
      </dgm:t>
    </dgm:pt>
    <dgm:pt modelId="{3DCDD545-8902-4991-A209-6E92CA11C74F}" type="parTrans" cxnId="{3B6CF3E5-18A8-4000-A5A1-A7FFCBD8847B}">
      <dgm:prSet/>
      <dgm:spPr/>
      <dgm:t>
        <a:bodyPr/>
        <a:lstStyle/>
        <a:p>
          <a:endParaRPr lang="pt-BR"/>
        </a:p>
      </dgm:t>
    </dgm:pt>
    <dgm:pt modelId="{5DD859CD-B219-46B7-BDB7-9FD0644736DD}" type="sibTrans" cxnId="{3B6CF3E5-18A8-4000-A5A1-A7FFCBD8847B}">
      <dgm:prSet/>
      <dgm:spPr/>
      <dgm:t>
        <a:bodyPr/>
        <a:lstStyle/>
        <a:p>
          <a:endParaRPr lang="pt-BR"/>
        </a:p>
      </dgm:t>
    </dgm:pt>
    <dgm:pt modelId="{E375088E-CE0F-4633-BA60-414074F34090}" type="pres">
      <dgm:prSet presAssocID="{E6874CFF-CF92-4D49-BC05-C9801AB81EC1}" presName="Name0" presStyleCnt="0">
        <dgm:presLayoutVars>
          <dgm:dir/>
          <dgm:resizeHandles val="exact"/>
        </dgm:presLayoutVars>
      </dgm:prSet>
      <dgm:spPr/>
    </dgm:pt>
    <dgm:pt modelId="{D47B0E42-3AD6-4A57-AA08-3B1AED437311}" type="pres">
      <dgm:prSet presAssocID="{E5715356-0A17-4988-90A5-DAE3AF2E0F97}" presName="node" presStyleLbl="node1" presStyleIdx="0" presStyleCnt="3" custScaleY="50917" custLinFactNeighborX="14109" custLinFactNeighborY="-31476">
        <dgm:presLayoutVars>
          <dgm:bulletEnabled val="1"/>
        </dgm:presLayoutVars>
      </dgm:prSet>
      <dgm:spPr/>
    </dgm:pt>
    <dgm:pt modelId="{C2918294-FF5F-41F5-A03C-FAD4E0D9C54F}" type="pres">
      <dgm:prSet presAssocID="{67CCBA7D-E3D5-4AD9-94D0-2826B3ED8FF5}" presName="sibTrans" presStyleLbl="sibTrans2D1" presStyleIdx="0" presStyleCnt="2"/>
      <dgm:spPr/>
    </dgm:pt>
    <dgm:pt modelId="{4343E839-4BBD-4423-A3D3-0D58C6A60E5D}" type="pres">
      <dgm:prSet presAssocID="{67CCBA7D-E3D5-4AD9-94D0-2826B3ED8FF5}" presName="connectorText" presStyleLbl="sibTrans2D1" presStyleIdx="0" presStyleCnt="2"/>
      <dgm:spPr/>
    </dgm:pt>
    <dgm:pt modelId="{9394FB75-3BDF-48AB-8B01-EA790CEEE77A}" type="pres">
      <dgm:prSet presAssocID="{2B64FE59-5674-4F12-9055-8F695F08FBFC}" presName="node" presStyleLbl="node1" presStyleIdx="1" presStyleCnt="3" custScaleX="132472" custScaleY="50719" custLinFactNeighborX="-5469" custLinFactNeighborY="-27623">
        <dgm:presLayoutVars>
          <dgm:bulletEnabled val="1"/>
        </dgm:presLayoutVars>
      </dgm:prSet>
      <dgm:spPr/>
    </dgm:pt>
    <dgm:pt modelId="{96666246-1C6E-487A-8657-F71CCA4BC090}" type="pres">
      <dgm:prSet presAssocID="{0E7F659A-FF2B-498F-9B0C-FB4EE6E78FD0}" presName="sibTrans" presStyleLbl="sibTrans2D1" presStyleIdx="1" presStyleCnt="2"/>
      <dgm:spPr/>
    </dgm:pt>
    <dgm:pt modelId="{1DEFBC0C-355F-4BBC-BF4C-41EB168DD1CA}" type="pres">
      <dgm:prSet presAssocID="{0E7F659A-FF2B-498F-9B0C-FB4EE6E78FD0}" presName="connectorText" presStyleLbl="sibTrans2D1" presStyleIdx="1" presStyleCnt="2"/>
      <dgm:spPr/>
    </dgm:pt>
    <dgm:pt modelId="{89B845B8-8502-49B0-A450-50F14911ADFE}" type="pres">
      <dgm:prSet presAssocID="{C3BC228D-0181-4EF0-B4AF-EB3D5D26B32D}" presName="node" presStyleLbl="node1" presStyleIdx="2" presStyleCnt="3" custScaleX="114094" custScaleY="54116" custLinFactNeighborY="-20560">
        <dgm:presLayoutVars>
          <dgm:bulletEnabled val="1"/>
        </dgm:presLayoutVars>
      </dgm:prSet>
      <dgm:spPr/>
    </dgm:pt>
  </dgm:ptLst>
  <dgm:cxnLst>
    <dgm:cxn modelId="{7D111C06-4639-4BCA-B2E0-9BF08F811F80}" type="presOf" srcId="{E5715356-0A17-4988-90A5-DAE3AF2E0F97}" destId="{D47B0E42-3AD6-4A57-AA08-3B1AED437311}" srcOrd="0" destOrd="0" presId="urn:microsoft.com/office/officeart/2005/8/layout/process1"/>
    <dgm:cxn modelId="{51F32E18-F65A-4B63-88D5-82AF9EEE8629}" type="presOf" srcId="{0E7F659A-FF2B-498F-9B0C-FB4EE6E78FD0}" destId="{96666246-1C6E-487A-8657-F71CCA4BC090}" srcOrd="0" destOrd="0" presId="urn:microsoft.com/office/officeart/2005/8/layout/process1"/>
    <dgm:cxn modelId="{FF84771B-03B3-439A-9048-4F19BB012B84}" type="presOf" srcId="{2B64FE59-5674-4F12-9055-8F695F08FBFC}" destId="{9394FB75-3BDF-48AB-8B01-EA790CEEE77A}" srcOrd="0" destOrd="0" presId="urn:microsoft.com/office/officeart/2005/8/layout/process1"/>
    <dgm:cxn modelId="{51FA845D-826E-49A0-BEB0-1AB778A19B71}" type="presOf" srcId="{C3BC228D-0181-4EF0-B4AF-EB3D5D26B32D}" destId="{89B845B8-8502-49B0-A450-50F14911ADFE}" srcOrd="0" destOrd="0" presId="urn:microsoft.com/office/officeart/2005/8/layout/process1"/>
    <dgm:cxn modelId="{1D127F45-9F22-48A3-BEA2-842526F013D4}" type="presOf" srcId="{67CCBA7D-E3D5-4AD9-94D0-2826B3ED8FF5}" destId="{C2918294-FF5F-41F5-A03C-FAD4E0D9C54F}" srcOrd="0" destOrd="0" presId="urn:microsoft.com/office/officeart/2005/8/layout/process1"/>
    <dgm:cxn modelId="{1218A174-E54F-4F66-B56A-889132E5700D}" type="presOf" srcId="{0E7F659A-FF2B-498F-9B0C-FB4EE6E78FD0}" destId="{1DEFBC0C-355F-4BBC-BF4C-41EB168DD1CA}" srcOrd="1" destOrd="0" presId="urn:microsoft.com/office/officeart/2005/8/layout/process1"/>
    <dgm:cxn modelId="{87303995-9701-4145-BAB6-BCB40B01A111}" srcId="{E6874CFF-CF92-4D49-BC05-C9801AB81EC1}" destId="{E5715356-0A17-4988-90A5-DAE3AF2E0F97}" srcOrd="0" destOrd="0" parTransId="{16899297-11D1-4D75-98EB-5E97868A775C}" sibTransId="{67CCBA7D-E3D5-4AD9-94D0-2826B3ED8FF5}"/>
    <dgm:cxn modelId="{3C7FB797-7854-49EA-8C1C-1025F5D398E0}" type="presOf" srcId="{67CCBA7D-E3D5-4AD9-94D0-2826B3ED8FF5}" destId="{4343E839-4BBD-4423-A3D3-0D58C6A60E5D}" srcOrd="1" destOrd="0" presId="urn:microsoft.com/office/officeart/2005/8/layout/process1"/>
    <dgm:cxn modelId="{7946D0D5-6399-470D-B111-9043AE580DAA}" type="presOf" srcId="{E6874CFF-CF92-4D49-BC05-C9801AB81EC1}" destId="{E375088E-CE0F-4633-BA60-414074F34090}" srcOrd="0" destOrd="0" presId="urn:microsoft.com/office/officeart/2005/8/layout/process1"/>
    <dgm:cxn modelId="{30E63BDD-3BEE-4BCF-9816-E14540CBF1D9}" srcId="{E6874CFF-CF92-4D49-BC05-C9801AB81EC1}" destId="{2B64FE59-5674-4F12-9055-8F695F08FBFC}" srcOrd="1" destOrd="0" parTransId="{104D4E29-E034-404E-A982-95D10BAC7830}" sibTransId="{0E7F659A-FF2B-498F-9B0C-FB4EE6E78FD0}"/>
    <dgm:cxn modelId="{3B6CF3E5-18A8-4000-A5A1-A7FFCBD8847B}" srcId="{E6874CFF-CF92-4D49-BC05-C9801AB81EC1}" destId="{C3BC228D-0181-4EF0-B4AF-EB3D5D26B32D}" srcOrd="2" destOrd="0" parTransId="{3DCDD545-8902-4991-A209-6E92CA11C74F}" sibTransId="{5DD859CD-B219-46B7-BDB7-9FD0644736DD}"/>
    <dgm:cxn modelId="{D7DB4611-A15C-4D67-B7C8-00E86F6020DD}" type="presParOf" srcId="{E375088E-CE0F-4633-BA60-414074F34090}" destId="{D47B0E42-3AD6-4A57-AA08-3B1AED437311}" srcOrd="0" destOrd="0" presId="urn:microsoft.com/office/officeart/2005/8/layout/process1"/>
    <dgm:cxn modelId="{B1C10D1E-A185-45D7-9044-E48EA0026545}" type="presParOf" srcId="{E375088E-CE0F-4633-BA60-414074F34090}" destId="{C2918294-FF5F-41F5-A03C-FAD4E0D9C54F}" srcOrd="1" destOrd="0" presId="urn:microsoft.com/office/officeart/2005/8/layout/process1"/>
    <dgm:cxn modelId="{79E376C8-F85B-4BD2-A0BB-B72B5AA4BBD5}" type="presParOf" srcId="{C2918294-FF5F-41F5-A03C-FAD4E0D9C54F}" destId="{4343E839-4BBD-4423-A3D3-0D58C6A60E5D}" srcOrd="0" destOrd="0" presId="urn:microsoft.com/office/officeart/2005/8/layout/process1"/>
    <dgm:cxn modelId="{18746FC4-6A96-49FA-8AA2-BA7047077BD7}" type="presParOf" srcId="{E375088E-CE0F-4633-BA60-414074F34090}" destId="{9394FB75-3BDF-48AB-8B01-EA790CEEE77A}" srcOrd="2" destOrd="0" presId="urn:microsoft.com/office/officeart/2005/8/layout/process1"/>
    <dgm:cxn modelId="{D8A0528C-DAB4-4B30-8EFE-D1EDFB537789}" type="presParOf" srcId="{E375088E-CE0F-4633-BA60-414074F34090}" destId="{96666246-1C6E-487A-8657-F71CCA4BC090}" srcOrd="3" destOrd="0" presId="urn:microsoft.com/office/officeart/2005/8/layout/process1"/>
    <dgm:cxn modelId="{FBD87A91-C907-4007-B3F3-3788198A50F3}" type="presParOf" srcId="{96666246-1C6E-487A-8657-F71CCA4BC090}" destId="{1DEFBC0C-355F-4BBC-BF4C-41EB168DD1CA}" srcOrd="0" destOrd="0" presId="urn:microsoft.com/office/officeart/2005/8/layout/process1"/>
    <dgm:cxn modelId="{03878935-BA11-4740-B105-979AF61CF679}" type="presParOf" srcId="{E375088E-CE0F-4633-BA60-414074F34090}" destId="{89B845B8-8502-49B0-A450-50F14911ADF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F99A7-84F2-4CBE-8C8B-3FE60C997213}">
      <dsp:nvSpPr>
        <dsp:cNvPr id="0" name=""/>
        <dsp:cNvSpPr/>
      </dsp:nvSpPr>
      <dsp:spPr>
        <a:xfrm>
          <a:off x="1911008" y="335843"/>
          <a:ext cx="4510301" cy="4510301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chemeClr val="tx1"/>
              </a:solidFill>
              <a:latin typeface="THaoma"/>
            </a:rPr>
            <a:t>Situação econômica</a:t>
          </a:r>
        </a:p>
      </dsp:txBody>
      <dsp:txXfrm>
        <a:off x="4305226" y="1270657"/>
        <a:ext cx="1664515" cy="1234963"/>
      </dsp:txXfrm>
    </dsp:sp>
    <dsp:sp modelId="{60B46B1C-5B97-4C64-9B39-EF42A72524D8}">
      <dsp:nvSpPr>
        <dsp:cNvPr id="0" name=""/>
        <dsp:cNvSpPr/>
      </dsp:nvSpPr>
      <dsp:spPr>
        <a:xfrm>
          <a:off x="1911008" y="487261"/>
          <a:ext cx="4510301" cy="4510301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chemeClr val="tx1"/>
              </a:solidFill>
            </a:rPr>
            <a:t>Legislação </a:t>
          </a:r>
        </a:p>
      </dsp:txBody>
      <dsp:txXfrm>
        <a:off x="4305226" y="2827785"/>
        <a:ext cx="1664515" cy="1234963"/>
      </dsp:txXfrm>
    </dsp:sp>
    <dsp:sp modelId="{92F5A7A2-843D-4750-8B07-EF23CE988D81}">
      <dsp:nvSpPr>
        <dsp:cNvPr id="0" name=""/>
        <dsp:cNvSpPr/>
      </dsp:nvSpPr>
      <dsp:spPr>
        <a:xfrm>
          <a:off x="1759590" y="487261"/>
          <a:ext cx="4510301" cy="4510301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chemeClr val="tx1"/>
              </a:solidFill>
              <a:latin typeface="THaoma"/>
            </a:rPr>
            <a:t>Estratégia</a:t>
          </a:r>
        </a:p>
      </dsp:txBody>
      <dsp:txXfrm>
        <a:off x="2211157" y="2827785"/>
        <a:ext cx="1664515" cy="1234963"/>
      </dsp:txXfrm>
    </dsp:sp>
    <dsp:sp modelId="{FFCA635A-ECE6-41F0-8C35-E5C25AFB9137}">
      <dsp:nvSpPr>
        <dsp:cNvPr id="0" name=""/>
        <dsp:cNvSpPr/>
      </dsp:nvSpPr>
      <dsp:spPr>
        <a:xfrm>
          <a:off x="1759590" y="335843"/>
          <a:ext cx="4510301" cy="4510301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chemeClr val="tx1"/>
              </a:solidFill>
              <a:latin typeface="THaoma"/>
            </a:rPr>
            <a:t>Passivo Fiscal</a:t>
          </a:r>
        </a:p>
      </dsp:txBody>
      <dsp:txXfrm>
        <a:off x="2211157" y="1270657"/>
        <a:ext cx="1664515" cy="1234963"/>
      </dsp:txXfrm>
    </dsp:sp>
    <dsp:sp modelId="{4EF4AE19-EEC0-4F48-8849-39C677BEE8FF}">
      <dsp:nvSpPr>
        <dsp:cNvPr id="0" name=""/>
        <dsp:cNvSpPr/>
      </dsp:nvSpPr>
      <dsp:spPr>
        <a:xfrm>
          <a:off x="1631798" y="56634"/>
          <a:ext cx="5068719" cy="506871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5531F2-ABDD-4B75-ADE9-FBAC45844D51}">
      <dsp:nvSpPr>
        <dsp:cNvPr id="0" name=""/>
        <dsp:cNvSpPr/>
      </dsp:nvSpPr>
      <dsp:spPr>
        <a:xfrm>
          <a:off x="1631798" y="208051"/>
          <a:ext cx="5068719" cy="506871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ACF4B2-E31D-4EF0-A998-3C1108DF20E2}">
      <dsp:nvSpPr>
        <dsp:cNvPr id="0" name=""/>
        <dsp:cNvSpPr/>
      </dsp:nvSpPr>
      <dsp:spPr>
        <a:xfrm>
          <a:off x="1480381" y="208051"/>
          <a:ext cx="5068719" cy="506871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DC4E11-EE2E-462B-BFED-CC927BE20295}">
      <dsp:nvSpPr>
        <dsp:cNvPr id="0" name=""/>
        <dsp:cNvSpPr/>
      </dsp:nvSpPr>
      <dsp:spPr>
        <a:xfrm>
          <a:off x="1480381" y="56634"/>
          <a:ext cx="5068719" cy="506871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B0E42-3AD6-4A57-AA08-3B1AED437311}">
      <dsp:nvSpPr>
        <dsp:cNvPr id="0" name=""/>
        <dsp:cNvSpPr/>
      </dsp:nvSpPr>
      <dsp:spPr>
        <a:xfrm>
          <a:off x="96759" y="1328915"/>
          <a:ext cx="1639296" cy="55789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rgbClr val="292929"/>
              </a:solidFill>
            </a:rPr>
            <a:t>Devidos</a:t>
          </a:r>
          <a:r>
            <a:rPr lang="pt-BR" sz="2800" kern="1200" dirty="0"/>
            <a:t> </a:t>
          </a:r>
        </a:p>
      </dsp:txBody>
      <dsp:txXfrm>
        <a:off x="113099" y="1345255"/>
        <a:ext cx="1606616" cy="525218"/>
      </dsp:txXfrm>
    </dsp:sp>
    <dsp:sp modelId="{C2918294-FF5F-41F5-A03C-FAD4E0D9C54F}">
      <dsp:nvSpPr>
        <dsp:cNvPr id="0" name=""/>
        <dsp:cNvSpPr/>
      </dsp:nvSpPr>
      <dsp:spPr>
        <a:xfrm rot="57326">
          <a:off x="1867871" y="1422790"/>
          <a:ext cx="279530" cy="406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1867877" y="1503400"/>
        <a:ext cx="195671" cy="243927"/>
      </dsp:txXfrm>
    </dsp:sp>
    <dsp:sp modelId="{9394FB75-3BDF-48AB-8B01-EA790CEEE77A}">
      <dsp:nvSpPr>
        <dsp:cNvPr id="0" name=""/>
        <dsp:cNvSpPr/>
      </dsp:nvSpPr>
      <dsp:spPr>
        <a:xfrm>
          <a:off x="2263397" y="1369061"/>
          <a:ext cx="2171609" cy="5587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Discutíveis</a:t>
          </a:r>
        </a:p>
      </dsp:txBody>
      <dsp:txXfrm>
        <a:off x="2279762" y="1385426"/>
        <a:ext cx="2138879" cy="526020"/>
      </dsp:txXfrm>
    </dsp:sp>
    <dsp:sp modelId="{96666246-1C6E-487A-8657-F71CCA4BC090}">
      <dsp:nvSpPr>
        <dsp:cNvPr id="0" name=""/>
        <dsp:cNvSpPr/>
      </dsp:nvSpPr>
      <dsp:spPr>
        <a:xfrm rot="97083">
          <a:off x="4607829" y="1485896"/>
          <a:ext cx="366683" cy="406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4607851" y="1565652"/>
        <a:ext cx="256678" cy="243927"/>
      </dsp:txXfrm>
    </dsp:sp>
    <dsp:sp modelId="{89B845B8-8502-49B0-A450-50F14911ADFE}">
      <dsp:nvSpPr>
        <dsp:cNvPr id="0" name=""/>
        <dsp:cNvSpPr/>
      </dsp:nvSpPr>
      <dsp:spPr>
        <a:xfrm>
          <a:off x="5126587" y="1425411"/>
          <a:ext cx="1870339" cy="599297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rgbClr val="292929"/>
              </a:solidFill>
            </a:rPr>
            <a:t>Indevidos</a:t>
          </a:r>
        </a:p>
      </dsp:txBody>
      <dsp:txXfrm>
        <a:off x="5144140" y="1442964"/>
        <a:ext cx="1835233" cy="564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A65DB-BEAF-4C2B-9D05-EC841823F9A2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448EA-A325-4745-BF4F-14839FBAF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1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50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alpha val="47000"/>
            </a:schemeClr>
          </a:solidFill>
        </p:spPr>
        <p:txBody>
          <a:bodyPr anchor="b"/>
          <a:lstStyle>
            <a:lvl1pPr algn="ctr"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>
              <a:alpha val="49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ERTURA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1B048C09-A59E-80D3-040F-A3FF874BF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04"/>
          <a:stretch>
            <a:fillRect/>
          </a:stretch>
        </p:blipFill>
        <p:spPr bwMode="auto">
          <a:xfrm>
            <a:off x="10552113" y="561975"/>
            <a:ext cx="11207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27774" y="1991474"/>
            <a:ext cx="5815157" cy="31622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5400">
                <a:solidFill>
                  <a:srgbClr val="65D1C2"/>
                </a:solidFill>
              </a:defRPr>
            </a:lvl1pPr>
            <a:lvl2pPr marL="0" indent="228600">
              <a:buSzTx/>
              <a:buFontTx/>
              <a:buNone/>
              <a:defRPr sz="5400">
                <a:solidFill>
                  <a:srgbClr val="65D1C2"/>
                </a:solidFill>
              </a:defRPr>
            </a:lvl2pPr>
            <a:lvl3pPr marL="0" indent="457200">
              <a:buSzTx/>
              <a:buFontTx/>
              <a:buNone/>
              <a:defRPr sz="5400">
                <a:solidFill>
                  <a:srgbClr val="65D1C2"/>
                </a:solidFill>
              </a:defRPr>
            </a:lvl3pPr>
            <a:lvl4pPr marL="0" indent="685800">
              <a:buSzTx/>
              <a:buFontTx/>
              <a:buNone/>
              <a:defRPr sz="5400">
                <a:solidFill>
                  <a:srgbClr val="65D1C2"/>
                </a:solidFill>
              </a:defRPr>
            </a:lvl4pPr>
            <a:lvl5pPr marL="0" indent="914400">
              <a:buSzTx/>
              <a:buFontTx/>
              <a:buNone/>
              <a:defRPr sz="5400">
                <a:solidFill>
                  <a:srgbClr val="65D1C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Espaço Reservado para Texto 6"/>
          <p:cNvSpPr>
            <a:spLocks noGrp="1"/>
          </p:cNvSpPr>
          <p:nvPr>
            <p:ph type="body" sz="half" idx="13"/>
          </p:nvPr>
        </p:nvSpPr>
        <p:spPr>
          <a:xfrm>
            <a:off x="295104" y="1991474"/>
            <a:ext cx="5732632" cy="31622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0800">
                <a:solidFill>
                  <a:srgbClr val="00CFD0"/>
                </a:solidFill>
              </a:defRPr>
            </a:lvl1pPr>
          </a:lstStyle>
          <a:p>
            <a:endParaRPr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FA8ED900-6CAE-94E4-689F-C7C6A08BB3FF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xfrm>
            <a:off x="8469313" y="6223000"/>
            <a:ext cx="266700" cy="263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39032-E191-490F-B172-AA3284CF2CFB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6325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>
            <a:lvl1pPr>
              <a:defRPr>
                <a:solidFill>
                  <a:srgbClr val="0B233F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7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bg1">
              <a:alpha val="18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rgbClr val="0C2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>
            <a:lvl1pPr>
              <a:defRPr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661377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23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ryelbe@queirozadv.com.br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ryelbe@queirozadv.com.br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aryelbe@queirozadv.com.br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1">
            <a:extLst>
              <a:ext uri="{FF2B5EF4-FFF2-40B4-BE49-F238E27FC236}">
                <a16:creationId xmlns:a16="http://schemas.microsoft.com/office/drawing/2014/main" id="{88055A8B-6BA1-6E43-6F55-B3B85B85A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6562"/>
          <a:stretch/>
        </p:blipFill>
        <p:spPr bwMode="auto">
          <a:xfrm>
            <a:off x="9610165" y="-50875"/>
            <a:ext cx="2504594" cy="26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03160"/>
            <a:ext cx="7343090" cy="1482722"/>
          </a:xfrm>
        </p:spPr>
        <p:txBody>
          <a:bodyPr anchor="t">
            <a:normAutofit/>
          </a:bodyPr>
          <a:lstStyle/>
          <a:p>
            <a:r>
              <a:rPr lang="pt-BR" sz="4000" b="1" dirty="0">
                <a:solidFill>
                  <a:schemeClr val="tx1"/>
                </a:solidFill>
                <a:latin typeface="THaoma"/>
              </a:rPr>
              <a:t>ASPECTOS CONTROVERTIDOS DA </a:t>
            </a:r>
            <a:r>
              <a:rPr lang="pt-BR" sz="4000" b="1" dirty="0">
                <a:solidFill>
                  <a:srgbClr val="FFFF00"/>
                </a:solidFill>
                <a:latin typeface="THaoma"/>
              </a:rPr>
              <a:t>TRANSAÇÃO TRIBUTÁRIA </a:t>
            </a:r>
            <a:r>
              <a:rPr lang="pt-BR" sz="5400" dirty="0"/>
              <a:t>	</a:t>
            </a:r>
          </a:p>
        </p:txBody>
      </p:sp>
      <p:pic>
        <p:nvPicPr>
          <p:cNvPr id="5" name="Imagem 3" descr="Código QR&#10;&#10;Descrição gerada automaticamente">
            <a:extLst>
              <a:ext uri="{FF2B5EF4-FFF2-40B4-BE49-F238E27FC236}">
                <a16:creationId xmlns:a16="http://schemas.microsoft.com/office/drawing/2014/main" id="{E5FEDA40-F3BE-0EB5-00A6-689C827CF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3" y="5038581"/>
            <a:ext cx="1820737" cy="154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DEB7EC7-91B8-0A68-0A6F-13B8A4437DFB}"/>
              </a:ext>
            </a:extLst>
          </p:cNvPr>
          <p:cNvSpPr txBox="1"/>
          <p:nvPr/>
        </p:nvSpPr>
        <p:spPr>
          <a:xfrm>
            <a:off x="9994446" y="5188506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</a:rPr>
              <a:t>@</a:t>
            </a:r>
            <a:r>
              <a:rPr lang="pt-BR" sz="2800" b="1" dirty="0" err="1">
                <a:solidFill>
                  <a:srgbClr val="0000FF"/>
                </a:solidFill>
              </a:rPr>
              <a:t>mary_elbe</a:t>
            </a:r>
            <a:endParaRPr lang="pt-BR" sz="2800" b="1" dirty="0">
              <a:solidFill>
                <a:srgbClr val="0000FF"/>
              </a:solidFill>
            </a:endParaRPr>
          </a:p>
        </p:txBody>
      </p:sp>
      <p:pic>
        <p:nvPicPr>
          <p:cNvPr id="10" name="Imagem 2">
            <a:extLst>
              <a:ext uri="{FF2B5EF4-FFF2-40B4-BE49-F238E27FC236}">
                <a16:creationId xmlns:a16="http://schemas.microsoft.com/office/drawing/2014/main" id="{85497080-D0F7-BDF2-57C9-CCC7BF71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499" y="5251525"/>
            <a:ext cx="4492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C483A2A-25B9-8660-B792-49A176B372A4}"/>
              </a:ext>
            </a:extLst>
          </p:cNvPr>
          <p:cNvSpPr txBox="1"/>
          <p:nvPr/>
        </p:nvSpPr>
        <p:spPr>
          <a:xfrm>
            <a:off x="2273238" y="5038581"/>
            <a:ext cx="342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THaoma"/>
              </a:rPr>
              <a:t>CNET 07.12.2022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B145519-2172-F9D6-98F9-03DB83601EDA}"/>
              </a:ext>
            </a:extLst>
          </p:cNvPr>
          <p:cNvSpPr txBox="1"/>
          <p:nvPr/>
        </p:nvSpPr>
        <p:spPr>
          <a:xfrm>
            <a:off x="6953796" y="3484099"/>
            <a:ext cx="52630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altLang="pt-BR" sz="2800" b="1" dirty="0" err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Profª</a:t>
            </a:r>
            <a:r>
              <a:rPr lang="pt-BR" altLang="pt-BR" sz="2800" b="1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Drª Mary Elbe Queiroz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b="1" dirty="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 err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maryelbe@queirozadv.com.</a:t>
            </a:r>
            <a:r>
              <a:rPr lang="pt-BR" altLang="pt-BR" sz="2400" b="1" dirty="0" err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</a:t>
            </a:r>
            <a:r>
              <a:rPr lang="pt-BR" altLang="pt-BR" sz="2400" b="1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3FE40-5E99-84C9-FD6E-1ABA3CF1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6162"/>
            <a:ext cx="10515600" cy="848505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TRANSAÇÃO INDIVIDUAL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2FBB16-879F-4310-5CD4-6F5D476EB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36" y="1437034"/>
            <a:ext cx="11035064" cy="4724804"/>
          </a:xfrm>
        </p:spPr>
        <p:txBody>
          <a:bodyPr>
            <a:normAutofit fontScale="25000" lnSpcReduction="20000"/>
          </a:bodyPr>
          <a:lstStyle/>
          <a:p>
            <a:pPr marL="536575" lvl="2">
              <a:lnSpc>
                <a:spcPct val="120000"/>
              </a:lnSpc>
              <a:spcAft>
                <a:spcPts val="1800"/>
              </a:spcAft>
              <a:buClr>
                <a:srgbClr val="23E7D0"/>
              </a:buClr>
              <a:buSzPct val="106000"/>
              <a:buFont typeface="Wingdings" panose="05000000000000000000" pitchFamily="2" charset="2"/>
              <a:buChar char="ü"/>
            </a:pPr>
            <a:r>
              <a:rPr lang="pt-BR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Admite compensar </a:t>
            </a:r>
            <a:r>
              <a:rPr lang="pt-BR" sz="8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PREJUÍZOS FISCAL E BASE DE CÁLCULO NEGATIVA </a:t>
            </a:r>
            <a:r>
              <a:rPr lang="pt-BR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CSLL </a:t>
            </a:r>
            <a:r>
              <a:rPr lang="pt-BR" sz="8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70% do débito consolidado após descontos</a:t>
            </a:r>
          </a:p>
          <a:p>
            <a:pPr marL="1435100" lvl="2">
              <a:spcAft>
                <a:spcPts val="1800"/>
              </a:spcAft>
              <a:buClr>
                <a:srgbClr val="23E7D0"/>
              </a:buClr>
              <a:buSzPct val="106000"/>
              <a:buFont typeface="Wingdings" panose="05000000000000000000" pitchFamily="2" charset="2"/>
              <a:buChar char="ü"/>
            </a:pPr>
            <a:r>
              <a:rPr lang="pt-BR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critério da RFB e da </a:t>
            </a:r>
            <a:r>
              <a:rPr lang="pt-BR" sz="8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PFN</a:t>
            </a:r>
            <a:endParaRPr lang="pt-BR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35100" lvl="2">
              <a:spcAft>
                <a:spcPts val="1800"/>
              </a:spcAft>
              <a:buClr>
                <a:srgbClr val="23E7D0"/>
              </a:buClr>
              <a:buSzPct val="106000"/>
              <a:buFont typeface="Wingdings" panose="05000000000000000000" pitchFamily="2" charset="2"/>
              <a:buChar char="ü"/>
            </a:pPr>
            <a:r>
              <a:rPr lang="pt-BR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8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EXCEPCIONAL</a:t>
            </a:r>
            <a:r>
              <a:rPr lang="pt-BR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demonstrada </a:t>
            </a:r>
            <a:r>
              <a:rPr lang="pt-BR" sz="8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IMPRESCINDIBILIDADE</a:t>
            </a:r>
            <a:r>
              <a:rPr lang="pt-BR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compor plano – </a:t>
            </a:r>
            <a:r>
              <a:rPr lang="pt-BR" sz="80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CRÉDITOS IRRECUPERÁVEIS</a:t>
            </a:r>
            <a:r>
              <a:rPr lang="pt-BR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difícil recuperação</a:t>
            </a:r>
          </a:p>
          <a:p>
            <a:pPr marL="536575" lvl="2">
              <a:spcAft>
                <a:spcPts val="1800"/>
              </a:spcAft>
              <a:buClr>
                <a:srgbClr val="23E7D0"/>
              </a:buClr>
              <a:buSzPct val="106000"/>
              <a:buFont typeface="Wingdings" panose="05000000000000000000" pitchFamily="2" charset="2"/>
              <a:buChar char="ü"/>
            </a:pPr>
            <a:r>
              <a:rPr lang="pt-BR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Utilização de precatórios e créditos para amortizar </a:t>
            </a:r>
            <a:r>
              <a:rPr lang="pt-BR" sz="8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PRINCIPAL, MULTAS E JUROS </a:t>
            </a:r>
            <a:endParaRPr lang="pt-BR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38275" lvl="3">
              <a:spcAft>
                <a:spcPts val="1800"/>
              </a:spcAft>
              <a:buClr>
                <a:srgbClr val="23E7D0"/>
              </a:buClr>
              <a:buSzPct val="106000"/>
              <a:buFont typeface="Wingdings" panose="05000000000000000000" pitchFamily="2" charset="2"/>
              <a:buChar char="ü"/>
            </a:pPr>
            <a:r>
              <a:rPr lang="pt-BR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extingue débito sob condição resolutória e 5 anos para homologação</a:t>
            </a:r>
          </a:p>
          <a:p>
            <a:pPr marL="536575" lvl="2">
              <a:spcAft>
                <a:spcPts val="1800"/>
              </a:spcAft>
              <a:buClr>
                <a:srgbClr val="23E7D0"/>
              </a:buClr>
              <a:buSzPct val="106000"/>
              <a:buFont typeface="Wingdings" panose="05000000000000000000" pitchFamily="2" charset="2"/>
              <a:buChar char="ü"/>
            </a:pPr>
            <a:r>
              <a:rPr lang="pt-BR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Desconto </a:t>
            </a:r>
            <a:r>
              <a:rPr lang="pt-BR" sz="8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máximo 65% - prazo 120 meses</a:t>
            </a:r>
          </a:p>
          <a:p>
            <a:pPr marL="536575" lvl="2">
              <a:spcAft>
                <a:spcPts val="1800"/>
              </a:spcAft>
              <a:buClr>
                <a:srgbClr val="23E7D0"/>
              </a:buClr>
              <a:buSzPct val="106000"/>
              <a:buFont typeface="Wingdings" panose="05000000000000000000" pitchFamily="2" charset="2"/>
              <a:buChar char="ü"/>
            </a:pPr>
            <a:r>
              <a:rPr lang="pt-BR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Redução de 70% máximo PJ em RJ, MPE, PF</a:t>
            </a:r>
          </a:p>
          <a:p>
            <a:pPr marL="993775" lvl="3">
              <a:spcAft>
                <a:spcPts val="1800"/>
              </a:spcAft>
              <a:buClr>
                <a:srgbClr val="23E7D0"/>
              </a:buClr>
              <a:buSzPct val="106000"/>
              <a:buFont typeface="Wingdings" panose="05000000000000000000" pitchFamily="2" charset="2"/>
              <a:buChar char="ü"/>
            </a:pPr>
            <a:r>
              <a:rPr lang="pt-BR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Prazo máximo de 145 meses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41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3FE40-5E99-84C9-FD6E-1ABA3CF1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0420"/>
            <a:ext cx="10515600" cy="515995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PREJUÍZOS FISCAIS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2FBB16-879F-4310-5CD4-6F5D476EB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576242"/>
            <a:ext cx="11132128" cy="4351338"/>
          </a:xfrm>
        </p:spPr>
        <p:txBody>
          <a:bodyPr>
            <a:noAutofit/>
          </a:bodyPr>
          <a:lstStyle/>
          <a:p>
            <a:pPr marL="228600" indent="-228600" algn="just" defTabSz="41275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ea typeface="Helvetica Neue"/>
                <a:cs typeface="Helvetica Neue"/>
                <a:sym typeface="Helvetica Neue"/>
              </a:rPr>
              <a:t>Resultado negativo após ajustes no lucro contábil na apuração do lucre real</a:t>
            </a:r>
          </a:p>
          <a:p>
            <a:pPr marL="228600" indent="-228600" algn="just" defTabSz="41275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ea typeface="Helvetica Neue"/>
                <a:cs typeface="Helvetica Neue"/>
                <a:sym typeface="Helvetica Neue"/>
              </a:rPr>
              <a:t>Se há prejuízo não há acréscimo de renda – conceito constitucional</a:t>
            </a:r>
          </a:p>
          <a:p>
            <a:pPr marL="228600" indent="-228600" algn="just" defTabSz="41275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highlight>
                  <a:srgbClr val="FFFF00"/>
                </a:highlight>
                <a:ea typeface="Helvetica Neue"/>
                <a:cs typeface="Helvetica Neue"/>
                <a:sym typeface="Helvetica Neue"/>
              </a:rPr>
              <a:t>RE 344.994 – PREJUÍZO É BENEFÍCIO FISCAL</a:t>
            </a:r>
          </a:p>
          <a:p>
            <a:pPr marL="228600" indent="-228600" algn="just" defTabSz="41275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ea typeface="Helvetica Neue"/>
                <a:cs typeface="Helvetica Neue"/>
                <a:sym typeface="Helvetica Neue"/>
              </a:rPr>
              <a:t>Compensação de prejuízo fiscal </a:t>
            </a:r>
            <a:r>
              <a:rPr lang="pt-BR" sz="2400" b="1" dirty="0">
                <a:solidFill>
                  <a:srgbClr val="0000FF"/>
                </a:solidFill>
                <a:ea typeface="Helvetica Neue"/>
                <a:cs typeface="Helvetica Neue"/>
                <a:sym typeface="Helvetica Neue"/>
              </a:rPr>
              <a:t>não é benefício ou subvenção</a:t>
            </a:r>
            <a:r>
              <a:rPr lang="pt-BR" sz="2400" b="1" dirty="0">
                <a:ea typeface="Helvetica Neue"/>
                <a:cs typeface="Helvetica Neue"/>
                <a:sym typeface="Helvetica Neue"/>
              </a:rPr>
              <a:t>: não há elemento patrimonial novo</a:t>
            </a:r>
          </a:p>
          <a:p>
            <a:pPr marL="228600" indent="-228600" algn="just" defTabSz="41275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C00000"/>
                </a:solidFill>
                <a:ea typeface="Helvetica Neue"/>
                <a:cs typeface="Helvetica Neue"/>
                <a:sym typeface="Helvetica Neue"/>
              </a:rPr>
              <a:t>Recomposição patrimonial </a:t>
            </a:r>
            <a:r>
              <a:rPr lang="pt-BR" sz="2400" b="1" dirty="0">
                <a:ea typeface="Helvetica Neue"/>
                <a:cs typeface="Helvetica Neue"/>
                <a:sym typeface="Helvetica Neue"/>
              </a:rPr>
              <a:t>- em cada período deve ser apurado o acréscimo ou decréscimo do patrimônio</a:t>
            </a:r>
          </a:p>
          <a:p>
            <a:pPr marL="228600" indent="-228600" algn="just" defTabSz="41275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ea typeface="Helvetica Neue"/>
                <a:cs typeface="Helvetica Neue"/>
                <a:sym typeface="Helvetica Neue"/>
              </a:rPr>
              <a:t>Não pode haver um conceito constitucional  judicial de prejuízo fiscal</a:t>
            </a:r>
          </a:p>
          <a:p>
            <a:pPr marL="228600" indent="-228600" algn="just" defTabSz="41275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ea typeface="Helvetica Neue"/>
                <a:cs typeface="Helvetica Neue"/>
                <a:sym typeface="Helvetica Neue"/>
              </a:rPr>
              <a:t>CPC contábil 32: </a:t>
            </a:r>
            <a:r>
              <a:rPr lang="pt-BR" sz="2400" b="1" dirty="0">
                <a:solidFill>
                  <a:srgbClr val="0000FF"/>
                </a:solidFill>
                <a:ea typeface="Helvetica Neue"/>
                <a:cs typeface="Helvetica Neue"/>
                <a:sym typeface="Helvetica Neue"/>
              </a:rPr>
              <a:t>prejuízo é um ativo fiscal diferido </a:t>
            </a:r>
            <a:r>
              <a:rPr lang="pt-BR" sz="2400" b="1" dirty="0">
                <a:ea typeface="Helvetica Neue"/>
                <a:cs typeface="Helvetica Neue"/>
                <a:sym typeface="Helvetica Neue"/>
              </a:rPr>
              <a:t>(direito para quitação de débitos)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9245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3FE40-5E99-84C9-FD6E-1ABA3CF1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183"/>
            <a:ext cx="10515600" cy="849112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PREJUÍZOS FISCAIS - ATENÇÃO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2FBB16-879F-4310-5CD4-6F5D476E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just" defTabSz="412750" hangingPunct="0">
              <a:lnSpc>
                <a:spcPct val="15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/>
              <a:t>PODE UTILIZAR PREJUÍZOS  DE (grupo econômico)</a:t>
            </a:r>
          </a:p>
          <a:p>
            <a:pPr marL="800100" lvl="1" indent="-342900" algn="just" defTabSz="412750" hangingPunct="0">
              <a:lnSpc>
                <a:spcPct val="15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/>
              <a:t>RESPONSÁVEL TRIBUTÁRIO OU CORRESPONSÁVEL</a:t>
            </a:r>
          </a:p>
          <a:p>
            <a:pPr marL="800100" lvl="1" indent="-342900" algn="just" defTabSz="412750" hangingPunct="0">
              <a:lnSpc>
                <a:spcPct val="15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/>
              <a:t>PJ CONTROLADORA OU CONTROLADA</a:t>
            </a:r>
          </a:p>
          <a:p>
            <a:pPr marL="342900" indent="-342900" algn="just" defTabSz="412750" hangingPunct="0">
              <a:lnSpc>
                <a:spcPct val="15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C00000"/>
                </a:solidFill>
              </a:rPr>
              <a:t>PESSOA JURÍDICA TRIBUTADA PELO LUCRO PRESUMIDO PODE COMPENSAR PREJUÍZOS ANTERIORES SE ERA DO </a:t>
            </a:r>
            <a:r>
              <a:rPr lang="pt-BR" sz="2400" b="1" dirty="0" err="1">
                <a:solidFill>
                  <a:srgbClr val="C00000"/>
                </a:solidFill>
              </a:rPr>
              <a:t>LR</a:t>
            </a:r>
            <a:r>
              <a:rPr lang="pt-BR" sz="2400" b="1" dirty="0">
                <a:solidFill>
                  <a:srgbClr val="C00000"/>
                </a:solidFill>
              </a:rPr>
              <a:t> ?</a:t>
            </a:r>
          </a:p>
          <a:p>
            <a:pPr marL="1257300" lvl="2" indent="-342900" algn="just" defTabSz="412750" hangingPunct="0">
              <a:lnSpc>
                <a:spcPct val="15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C00000"/>
                </a:solidFill>
              </a:rPr>
              <a:t>SIM</a:t>
            </a:r>
          </a:p>
          <a:p>
            <a:pPr marL="342900" indent="-342900" algn="just" defTabSz="412750" hangingPunct="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ea typeface="Helvetica Neue"/>
                <a:cs typeface="Helvetica Neue"/>
                <a:sym typeface="Helvetica Neue"/>
              </a:rPr>
              <a:t>DESCONTOS NÃO COMPUTADOS NO IRPJ, CSLL, PIS E COFINS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767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3FE40-5E99-84C9-FD6E-1ABA3CF1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91"/>
            <a:ext cx="10515600" cy="642597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PREJUÍZOS FISCAIS - ATENÇÃO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2FBB16-879F-4310-5CD4-6F5D476EB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92" y="1425388"/>
            <a:ext cx="11129683" cy="5056094"/>
          </a:xfrm>
        </p:spPr>
        <p:txBody>
          <a:bodyPr>
            <a:normAutofit fontScale="77500" lnSpcReduction="20000"/>
          </a:bodyPr>
          <a:lstStyle/>
          <a:p>
            <a:pPr marL="342900" indent="-342900" algn="just" defTabSz="412750" hangingPunct="0">
              <a:lnSpc>
                <a:spcPct val="120000"/>
              </a:lnSpc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a typeface="Helvetica Neue"/>
                <a:cs typeface="Helvetica Neue"/>
                <a:sym typeface="Helvetica Neue"/>
              </a:rPr>
              <a:t>PREJUÍZO FISCAL VEDA - INFERIOR A R$ 10 MILHÕES: </a:t>
            </a:r>
            <a:r>
              <a:rPr lang="pt-BR" b="1" dirty="0">
                <a:solidFill>
                  <a:srgbClr val="C00000"/>
                </a:solidFill>
                <a:ea typeface="Helvetica Neue"/>
                <a:cs typeface="Helvetica Neue"/>
                <a:sym typeface="Helvetica Neue"/>
              </a:rPr>
              <a:t>ISONOMIA</a:t>
            </a:r>
            <a:endParaRPr lang="pt-BR" b="1" dirty="0">
              <a:ea typeface="Helvetica Neue"/>
              <a:cs typeface="Helvetica Neue"/>
              <a:sym typeface="Helvetica Neue"/>
            </a:endParaRPr>
          </a:p>
          <a:p>
            <a:pPr marL="800100" lvl="1" indent="-342900" algn="just" defTabSz="412750" hangingPunct="0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(i) </a:t>
            </a:r>
            <a:r>
              <a:rPr lang="pt-BR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celebração da transação individual </a:t>
            </a:r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 valor abaixo do parâmetro inicialmente escolhido pela norma infralegal regulamentadora;</a:t>
            </a:r>
          </a:p>
          <a:p>
            <a:pPr marL="800100" lvl="1" indent="-342900" algn="just" defTabSz="412750" hangingPunct="0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utilização </a:t>
            </a:r>
            <a:r>
              <a:rPr lang="pt-BR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prejuízo fiscal no contexto da transação por adesão e/ou individual simplificada </a:t>
            </a:r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(de modo direto ou por meio de aditivos); </a:t>
            </a:r>
          </a:p>
          <a:p>
            <a:pPr marL="342900" indent="-342900" algn="just" defTabSz="412750" hangingPunct="0">
              <a:lnSpc>
                <a:spcPct val="120000"/>
              </a:lnSpc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b="1" dirty="0">
              <a:ea typeface="Helvetica Neue"/>
              <a:cs typeface="Helvetica Neue"/>
              <a:sym typeface="Helvetica Neue"/>
            </a:endParaRPr>
          </a:p>
          <a:p>
            <a:pPr marL="342900" indent="-342900" algn="just" defTabSz="412750" hangingPunct="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a typeface="Helvetica Neue"/>
                <a:cs typeface="Helvetica Neue"/>
                <a:sym typeface="Helvetica Neue"/>
              </a:rPr>
              <a:t>TRANSAÇÃO ANTERIOR À LEI S/ PREJUÍZO: PACTO ADITIVO</a:t>
            </a:r>
          </a:p>
          <a:p>
            <a:pPr marL="342900" indent="-342900" algn="just" defTabSz="412750" hangingPunct="0"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b="1" dirty="0">
              <a:ea typeface="Helvetica Neue"/>
              <a:cs typeface="Helvetica Neue"/>
              <a:sym typeface="Helvetica Neue"/>
            </a:endParaRPr>
          </a:p>
          <a:p>
            <a:pPr marL="342900" indent="-342900" algn="just" defTabSz="412750" hangingPunct="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a typeface="Helvetica Neue"/>
                <a:cs typeface="Helvetica Neue"/>
                <a:sym typeface="Helvetica Neue"/>
              </a:rPr>
              <a:t>Demonstração prejuízo por contador habilitado contraria o art. 11, § 10, Lei 13.988/20 – prejuízo análise da RFB homologação em 5 anos </a:t>
            </a:r>
          </a:p>
          <a:p>
            <a:pPr marL="342900" indent="-342900" algn="just" defTabSz="412750" hangingPunct="0"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b="1" dirty="0">
              <a:ea typeface="Helvetica Neue"/>
              <a:cs typeface="Helvetica Neue"/>
              <a:sym typeface="Helvetica Neue"/>
            </a:endParaRPr>
          </a:p>
          <a:p>
            <a:pPr marL="342900" indent="-342900" algn="just" defTabSz="412750" hangingPunct="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a typeface="Helvetica Neue"/>
                <a:cs typeface="Helvetica Neue"/>
                <a:sym typeface="Helvetica Neue"/>
              </a:rPr>
              <a:t>TRANSAÇÃO RFB: PREJUÍZOS DE CONTROLADAS VINCULAÇÃO ATÉ 31.12 ANO ANTERIOR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74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E846E-C255-98E6-4C7F-E89EE032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224" y="681037"/>
            <a:ext cx="6526305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THaoma"/>
              </a:rPr>
              <a:t>TRANSAÇÃO TRIBUTÁRIA E A CLASSIFICAÇÃO FISCAL DO PASSIVO FISCAL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0F1D8C0-6763-F432-6B50-B403DA51C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193" y="810704"/>
            <a:ext cx="5164031" cy="5825765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F4FA000-0230-C830-4366-1536D4544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683" y="1864659"/>
            <a:ext cx="4585482" cy="48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8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AA2F729-7B20-24C7-DDE1-BB56570C7DD4}"/>
              </a:ext>
            </a:extLst>
          </p:cNvPr>
          <p:cNvSpPr txBox="1"/>
          <p:nvPr/>
        </p:nvSpPr>
        <p:spPr>
          <a:xfrm>
            <a:off x="1037673" y="77492"/>
            <a:ext cx="9702652" cy="974626"/>
          </a:xfrm>
          <a:prstGeom prst="rect">
            <a:avLst/>
          </a:prstGeom>
          <a:solidFill>
            <a:srgbClr val="29292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pt-BR" sz="3000" b="1" dirty="0">
                <a:solidFill>
                  <a:srgbClr val="FFFF00"/>
                </a:solidFill>
              </a:rPr>
              <a:t>UTILIZAÇÃO DE CRÉDITO FISCAL NÃO CUMULATIVIDADE</a:t>
            </a:r>
          </a:p>
          <a:p>
            <a:pPr algn="ctr" defTabSz="412750" hangingPunct="0"/>
            <a:r>
              <a:rPr lang="pt-BR" sz="3000" b="1" dirty="0" err="1">
                <a:solidFill>
                  <a:srgbClr val="FFFF00"/>
                </a:solidFill>
              </a:rPr>
              <a:t>PRDI</a:t>
            </a:r>
            <a:r>
              <a:rPr lang="pt-BR" sz="2200" b="1" dirty="0">
                <a:solidFill>
                  <a:srgbClr val="FFFF00"/>
                </a:solidFill>
              </a:rPr>
              <a:t>   </a:t>
            </a:r>
            <a:endParaRPr lang="pt-BR" sz="2200" b="1" dirty="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BAB2A8D-4B4F-83F9-2879-501D9C629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8" y="1052118"/>
            <a:ext cx="6192257" cy="538041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018ABD8-485C-9E14-B186-71DD00A32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051" y="498764"/>
            <a:ext cx="4664948" cy="592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5706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AA2F729-7B20-24C7-DDE1-BB56570C7DD4}"/>
              </a:ext>
            </a:extLst>
          </p:cNvPr>
          <p:cNvSpPr txBox="1"/>
          <p:nvPr/>
        </p:nvSpPr>
        <p:spPr>
          <a:xfrm>
            <a:off x="7464614" y="1783958"/>
            <a:ext cx="4087306" cy="3530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 anchor="b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pt-BR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8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USO DO PREJUÍZO FISCAL NA LIQUIDAÇÃO DE PASSIVO NA TRANSAÇÃO TRIBUTÁRIA</a:t>
            </a:r>
            <a:endParaRPr lang="pt-BR" sz="2800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dirty="0"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3" name="Imagem 2" descr="Jornal com texto preto sobre fundo branco&#10;&#10;Descrição gerada automaticamente">
            <a:extLst>
              <a:ext uri="{FF2B5EF4-FFF2-40B4-BE49-F238E27FC236}">
                <a16:creationId xmlns:a16="http://schemas.microsoft.com/office/drawing/2014/main" id="{96F0682F-92FB-DF83-5D43-A2547651E9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181894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Imagem 2" descr="Código QR&#10;&#10;Descrição gerada automaticamente">
            <a:extLst>
              <a:ext uri="{FF2B5EF4-FFF2-40B4-BE49-F238E27FC236}">
                <a16:creationId xmlns:a16="http://schemas.microsoft.com/office/drawing/2014/main" id="{E0AE8010-A02B-7208-1D5B-C0C73AD30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803650"/>
            <a:ext cx="2209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aixaDeTexto 4">
            <a:extLst>
              <a:ext uri="{FF2B5EF4-FFF2-40B4-BE49-F238E27FC236}">
                <a16:creationId xmlns:a16="http://schemas.microsoft.com/office/drawing/2014/main" id="{3028CE1B-119B-B39C-D538-A61625E42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38" y="3736975"/>
            <a:ext cx="6096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>
                <a:latin typeface="Tahoma" panose="020B0604030504040204" pitchFamily="34" charset="0"/>
                <a:cs typeface="Tahoma" panose="020B0604030504040204" pitchFamily="34" charset="0"/>
              </a:rPr>
              <a:t>Profª Drª Mary Elbe Queiroz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maryelbe@queirozadv.com.br</a:t>
            </a:r>
            <a:endParaRPr lang="pt-BR" altLang="pt-BR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>
                <a:latin typeface="Tahoma" panose="020B0604030504040204" pitchFamily="34" charset="0"/>
                <a:cs typeface="Tahoma" panose="020B0604030504040204" pitchFamily="34" charset="0"/>
              </a:rPr>
              <a:t>@mary_elbe</a:t>
            </a:r>
          </a:p>
        </p:txBody>
      </p:sp>
      <p:pic>
        <p:nvPicPr>
          <p:cNvPr id="22534" name="Imagem 5">
            <a:extLst>
              <a:ext uri="{FF2B5EF4-FFF2-40B4-BE49-F238E27FC236}">
                <a16:creationId xmlns:a16="http://schemas.microsoft.com/office/drawing/2014/main" id="{AE32AAC7-BC46-C685-7619-DCA38400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4664075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CaixaDeTexto 7">
            <a:extLst>
              <a:ext uri="{FF2B5EF4-FFF2-40B4-BE49-F238E27FC236}">
                <a16:creationId xmlns:a16="http://schemas.microsoft.com/office/drawing/2014/main" id="{5673CAE9-BF86-A519-D3D1-7CEA1E34F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182245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8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OBRIGADA!!!!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6D06E4E-C04D-0F7C-7591-97E0D4C9600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31788" y="1"/>
            <a:ext cx="11349037" cy="1080654"/>
          </a:xfrm>
        </p:spPr>
        <p:txBody>
          <a:bodyPr>
            <a:normAutofit fontScale="25000" lnSpcReduction="20000"/>
          </a:bodyPr>
          <a:lstStyle/>
          <a:p>
            <a:pPr algn="ctr" defTabSz="18288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8000" b="1" i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               </a:t>
            </a:r>
          </a:p>
          <a:p>
            <a:pPr algn="ctr" defTabSz="18288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8000" b="1" i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Profa. Dra. MARY ELBE QUEIROZ</a:t>
            </a:r>
          </a:p>
          <a:p>
            <a:pPr algn="ctr" defTabSz="18288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8000" b="1" dirty="0">
                <a:solidFill>
                  <a:schemeClr val="bg1"/>
                </a:solidFill>
                <a:sym typeface="Symbol" panose="05050102010706020507" pitchFamily="18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maryelbe@queirozadv.com.br</a:t>
            </a:r>
            <a:r>
              <a:rPr lang="pt-BR" altLang="pt-BR" sz="8000" b="1" dirty="0">
                <a:solidFill>
                  <a:schemeClr val="bg1"/>
                </a:solidFill>
                <a:sym typeface="Symbol" panose="05050102010706020507" pitchFamily="18" charset="2"/>
              </a:rPr>
              <a:t>      </a:t>
            </a:r>
            <a:r>
              <a:rPr lang="pt-BR" altLang="pt-BR" sz="8000" b="1" dirty="0" err="1">
                <a:solidFill>
                  <a:schemeClr val="bg1"/>
                </a:solidFill>
                <a:cs typeface="Arial" panose="020B0604020202020204" pitchFamily="34" charset="0"/>
              </a:rPr>
              <a:t>www.queirozadv.com.br</a:t>
            </a:r>
            <a:r>
              <a:rPr lang="pt-BR" altLang="pt-BR" sz="8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pt-BR" altLang="pt-BR" sz="8000" b="1" i="1" dirty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algn="ctr" defTabSz="18288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8000" b="1" i="1" dirty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                          </a:t>
            </a:r>
          </a:p>
          <a:p>
            <a:pPr defTabSz="1828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7200" b="1" dirty="0">
                <a:solidFill>
                  <a:srgbClr val="00FFCC"/>
                </a:solidFill>
              </a:rPr>
              <a:t>Advogada – Sócia de QUEIROZ ADVOGADOS ASSOCIADOS</a:t>
            </a:r>
          </a:p>
          <a:p>
            <a:pPr defTabSz="1828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7200" b="1" dirty="0">
                <a:solidFill>
                  <a:srgbClr val="00FFCC"/>
                </a:solidFill>
                <a:cs typeface="Arial" panose="020B0604020202020204" pitchFamily="34" charset="0"/>
              </a:rPr>
              <a:t>Pós–Doutoramento em Direito Tributário. Faculdade de Direito. - PT / Doutora em Direito Tributário (PUC/SP) e Mestre em Direito Público (UFPE).</a:t>
            </a:r>
          </a:p>
          <a:p>
            <a:pPr defTabSz="1828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7200" b="1" dirty="0">
                <a:solidFill>
                  <a:srgbClr val="00FFCC"/>
                </a:solidFill>
                <a:cs typeface="Arial" panose="020B0604020202020204" pitchFamily="34" charset="0"/>
              </a:rPr>
              <a:t>Pós-Graduação em Direito Tributário – Universidade de Salamanca - ES e Universidade Austral – AR.</a:t>
            </a:r>
          </a:p>
          <a:p>
            <a:pPr defTabSz="1828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7200" b="1" dirty="0">
                <a:solidFill>
                  <a:srgbClr val="00FFCC"/>
                </a:solidFill>
                <a:cs typeface="Arial" panose="020B0604020202020204" pitchFamily="34" charset="0"/>
              </a:rPr>
              <a:t>Pós-graduação em Neurociência e Comportamento – PUC/RS - Pós-graduanda em Psicologia Positiva – PUC/RS </a:t>
            </a:r>
          </a:p>
          <a:p>
            <a:pPr defTabSz="1828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7200" b="1" dirty="0">
                <a:solidFill>
                  <a:srgbClr val="00FFCC"/>
                </a:solidFill>
                <a:cs typeface="Arial" panose="020B0604020202020204" pitchFamily="34" charset="0"/>
              </a:rPr>
              <a:t>Presidente do Instituto Pernambucano de Estudos Tributários – IPET - Recife/PE. </a:t>
            </a:r>
          </a:p>
          <a:p>
            <a:pPr defTabSz="1828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7200" b="1" dirty="0">
                <a:solidFill>
                  <a:srgbClr val="00FFCC"/>
                </a:solidFill>
                <a:cs typeface="Arial" panose="020B0604020202020204" pitchFamily="34" charset="0"/>
              </a:rPr>
              <a:t>Presidente do Conselho de Notáveis do Instituto de Juristas Brasileiras</a:t>
            </a:r>
          </a:p>
          <a:p>
            <a:pPr defTabSz="1828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7200" b="1" dirty="0">
                <a:solidFill>
                  <a:srgbClr val="00FFCC"/>
                </a:solidFill>
                <a:cs typeface="Arial" panose="020B0604020202020204" pitchFamily="34" charset="0"/>
              </a:rPr>
              <a:t>Membro Titular Imortal da Academia Brasileira de Ciências Econômicas, Políticas e Sociais - ANE.</a:t>
            </a:r>
          </a:p>
          <a:p>
            <a:pPr defTabSz="1828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7200" b="1" dirty="0">
                <a:solidFill>
                  <a:srgbClr val="00FFCC"/>
                </a:solidFill>
                <a:cs typeface="Arial" panose="020B0604020202020204" pitchFamily="34" charset="0"/>
              </a:rPr>
              <a:t>Coordenadora do curso de pós-graduação do IBET/SP – Recife-PE.</a:t>
            </a:r>
          </a:p>
          <a:p>
            <a:pPr defTabSz="1828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7200" b="1" dirty="0">
                <a:solidFill>
                  <a:srgbClr val="00FFCC"/>
                </a:solidFill>
                <a:cs typeface="Arial" panose="020B0604020202020204" pitchFamily="34" charset="0"/>
              </a:rPr>
              <a:t>Professora de cursos de pós-graduação: IBET/SP,</a:t>
            </a:r>
          </a:p>
          <a:p>
            <a:pPr defTabSz="1828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7200" b="1" dirty="0">
                <a:solidFill>
                  <a:srgbClr val="00FFCC"/>
                </a:solidFill>
                <a:cs typeface="Arial" panose="020B0604020202020204" pitchFamily="34" charset="0"/>
              </a:rPr>
              <a:t>Ex-Membro do Conselho Superior de Assuntos Jurídicos e Legislativos da FIESP– CONJUR.</a:t>
            </a:r>
          </a:p>
          <a:p>
            <a:pPr defTabSz="1828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7200" b="1" dirty="0">
                <a:solidFill>
                  <a:srgbClr val="00FFCC"/>
                </a:solidFill>
                <a:cs typeface="Arial" panose="020B0604020202020204" pitchFamily="34" charset="0"/>
              </a:rPr>
              <a:t>Ex-Consultora da CNC</a:t>
            </a:r>
          </a:p>
          <a:p>
            <a:pPr defTabSz="1828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7200" b="1" dirty="0">
                <a:solidFill>
                  <a:srgbClr val="00FFCC"/>
                </a:solidFill>
                <a:cs typeface="Arial" panose="020B0604020202020204" pitchFamily="34" charset="0"/>
              </a:rPr>
              <a:t>Autora dos livros: Planejamento tributário. </a:t>
            </a:r>
            <a:r>
              <a:rPr lang="pt-BR" altLang="pt-BR" sz="7200" b="1" i="1" dirty="0">
                <a:solidFill>
                  <a:srgbClr val="00FFCC"/>
                </a:solidFill>
                <a:cs typeface="Arial" panose="020B0604020202020204" pitchFamily="34" charset="0"/>
              </a:rPr>
              <a:t>Imposto sobre a Renda e Proventos de Qualquer Natureza</a:t>
            </a:r>
            <a:r>
              <a:rPr lang="pt-BR" altLang="pt-BR" sz="7200" b="1" dirty="0">
                <a:solidFill>
                  <a:srgbClr val="00FFCC"/>
                </a:solidFill>
                <a:cs typeface="Arial" panose="020B0604020202020204" pitchFamily="34" charset="0"/>
              </a:rPr>
              <a:t>. </a:t>
            </a:r>
            <a:r>
              <a:rPr lang="pt-BR" altLang="pt-BR" sz="7200" b="1" i="1" dirty="0">
                <a:solidFill>
                  <a:srgbClr val="00FFCC"/>
                </a:solidFill>
                <a:cs typeface="Arial" panose="020B0604020202020204" pitchFamily="34" charset="0"/>
              </a:rPr>
              <a:t>Do Lançamento Tributário – Execução e Controle</a:t>
            </a:r>
            <a:r>
              <a:rPr lang="pt-BR" altLang="pt-BR" sz="7200" b="1" dirty="0">
                <a:solidFill>
                  <a:srgbClr val="00FFCC"/>
                </a:solidFill>
                <a:cs typeface="Arial" panose="020B0604020202020204" pitchFamily="34" charset="0"/>
              </a:rPr>
              <a:t>. </a:t>
            </a:r>
            <a:r>
              <a:rPr lang="pt-BR" altLang="pt-BR" sz="7200" b="1" i="1" dirty="0">
                <a:solidFill>
                  <a:srgbClr val="00FFCC"/>
                </a:solidFill>
                <a:cs typeface="Arial" panose="020B0604020202020204" pitchFamily="34" charset="0"/>
              </a:rPr>
              <a:t>Tributação das Pessoas Jurídicas – Comentários ao Regulamento do Imposto de Renda/1994</a:t>
            </a:r>
            <a:r>
              <a:rPr lang="pt-BR" altLang="pt-BR" sz="7200" b="1" dirty="0">
                <a:solidFill>
                  <a:srgbClr val="00FFCC"/>
                </a:solidFill>
                <a:cs typeface="Arial" panose="020B0604020202020204" pitchFamily="34" charset="0"/>
              </a:rPr>
              <a:t>.</a:t>
            </a:r>
          </a:p>
          <a:p>
            <a:pPr defTabSz="1828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7200" b="1" dirty="0">
                <a:solidFill>
                  <a:srgbClr val="00FFCC"/>
                </a:solidFill>
                <a:cs typeface="Arial" panose="020B0604020202020204" pitchFamily="34" charset="0"/>
              </a:rPr>
              <a:t>Autora de artigos publicados em revistas e livros e palestrante em congressos e seminários no Brasil e exterior.</a:t>
            </a:r>
          </a:p>
          <a:p>
            <a:pPr algn="ctr" defTabSz="1828800">
              <a:lnSpc>
                <a:spcPct val="70000"/>
              </a:lnSpc>
              <a:spcBef>
                <a:spcPts val="1800"/>
              </a:spcBef>
              <a:defRPr/>
            </a:pPr>
            <a:endParaRPr lang="pt-BR" altLang="pt-BR" sz="10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519846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5E60A23-114F-4823-8369-410A53774B8A}"/>
              </a:ext>
            </a:extLst>
          </p:cNvPr>
          <p:cNvSpPr txBox="1"/>
          <p:nvPr/>
        </p:nvSpPr>
        <p:spPr>
          <a:xfrm>
            <a:off x="129941" y="339634"/>
            <a:ext cx="1134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200" b="1" dirty="0">
                <a:solidFill>
                  <a:srgbClr val="23E7D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PRINCÍPIOS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17F9F9-598E-4184-84F1-A3F2CD767CF3}"/>
              </a:ext>
            </a:extLst>
          </p:cNvPr>
          <p:cNvSpPr txBox="1"/>
          <p:nvPr/>
        </p:nvSpPr>
        <p:spPr>
          <a:xfrm>
            <a:off x="349834" y="1469414"/>
            <a:ext cx="1090809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23E7D0"/>
              </a:buClr>
              <a:buSzPct val="106000"/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chemeClr val="bg1"/>
                </a:solidFill>
              </a:rPr>
              <a:t>ISONOMIA</a:t>
            </a:r>
          </a:p>
          <a:p>
            <a:pPr marL="342900" indent="-342900">
              <a:spcAft>
                <a:spcPts val="1200"/>
              </a:spcAft>
              <a:buClr>
                <a:srgbClr val="23E7D0"/>
              </a:buClr>
              <a:buSzPct val="106000"/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chemeClr val="bg1"/>
                </a:solidFill>
              </a:rPr>
              <a:t>CAPACIDADE CONTRIBUTIVA, </a:t>
            </a:r>
          </a:p>
          <a:p>
            <a:pPr marL="342900" indent="-342900">
              <a:spcAft>
                <a:spcPts val="1200"/>
              </a:spcAft>
              <a:buClr>
                <a:srgbClr val="23E7D0"/>
              </a:buClr>
              <a:buSzPct val="106000"/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chemeClr val="bg1"/>
                </a:solidFill>
              </a:rPr>
              <a:t>TRANSPARÊNCIA, </a:t>
            </a:r>
          </a:p>
          <a:p>
            <a:pPr marL="342900" indent="-342900">
              <a:spcAft>
                <a:spcPts val="1200"/>
              </a:spcAft>
              <a:buClr>
                <a:srgbClr val="23E7D0"/>
              </a:buClr>
              <a:buSzPct val="106000"/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chemeClr val="bg1"/>
                </a:solidFill>
              </a:rPr>
              <a:t>MORALIDADE, </a:t>
            </a:r>
          </a:p>
          <a:p>
            <a:pPr marL="342900" indent="-342900">
              <a:spcAft>
                <a:spcPts val="1200"/>
              </a:spcAft>
              <a:buClr>
                <a:srgbClr val="23E7D0"/>
              </a:buClr>
              <a:buSzPct val="106000"/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chemeClr val="bg1"/>
                </a:solidFill>
              </a:rPr>
              <a:t>RAZOÁVEL DURAÇÃO DOS PROCESSOS </a:t>
            </a:r>
          </a:p>
          <a:p>
            <a:pPr marL="342900" indent="-342900">
              <a:spcAft>
                <a:spcPts val="1200"/>
              </a:spcAft>
              <a:buClr>
                <a:srgbClr val="23E7D0"/>
              </a:buClr>
              <a:buSzPct val="106000"/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chemeClr val="bg1"/>
                </a:solidFill>
              </a:rPr>
              <a:t>EFICIÊNCIA </a:t>
            </a:r>
          </a:p>
          <a:p>
            <a:pPr marL="342900" indent="-342900">
              <a:spcAft>
                <a:spcPts val="1200"/>
              </a:spcAft>
              <a:buClr>
                <a:srgbClr val="23E7D0"/>
              </a:buClr>
              <a:buSzPct val="106000"/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chemeClr val="bg1"/>
                </a:solidFill>
              </a:rPr>
              <a:t>RESGUARDADAS AS INFORMAÇÕES PROTEGIDAS POR SIGILO</a:t>
            </a:r>
          </a:p>
          <a:p>
            <a:pPr marL="342900" indent="-342900">
              <a:spcAft>
                <a:spcPts val="1200"/>
              </a:spcAft>
              <a:buClr>
                <a:srgbClr val="23E7D0"/>
              </a:buClr>
              <a:buSzPct val="106000"/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chemeClr val="bg1"/>
                </a:solidFill>
              </a:rPr>
              <a:t> PUBLICIDADE</a:t>
            </a:r>
            <a:endParaRPr lang="pt-BR"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312CFCC-46D2-B7F6-A164-AC3B866EF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23E7D0"/>
          </a:solidFill>
        </p:spPr>
      </p:pic>
    </p:spTree>
    <p:extLst>
      <p:ext uri="{BB962C8B-B14F-4D97-AF65-F5344CB8AC3E}">
        <p14:creationId xmlns:p14="http://schemas.microsoft.com/office/powerpoint/2010/main" val="198421656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7854080-EEFC-3CB2-7C8D-7B36CF8FD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589928"/>
              </p:ext>
            </p:extLst>
          </p:nvPr>
        </p:nvGraphicFramePr>
        <p:xfrm>
          <a:off x="0" y="1116332"/>
          <a:ext cx="8216900" cy="536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>
            <a:extLst>
              <a:ext uri="{FF2B5EF4-FFF2-40B4-BE49-F238E27FC236}">
                <a16:creationId xmlns:a16="http://schemas.microsoft.com/office/drawing/2014/main" id="{2C977B04-8D43-0298-469A-F2444E308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102" y="4663426"/>
            <a:ext cx="3303925" cy="143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06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rculo Parcial 4">
            <a:extLst>
              <a:ext uri="{FF2B5EF4-FFF2-40B4-BE49-F238E27FC236}">
                <a16:creationId xmlns:a16="http://schemas.microsoft.com/office/drawing/2014/main" id="{CC0F1F93-872D-E636-E292-3B360DDBE277}"/>
              </a:ext>
            </a:extLst>
          </p:cNvPr>
          <p:cNvSpPr txBox="1"/>
          <p:nvPr/>
        </p:nvSpPr>
        <p:spPr>
          <a:xfrm>
            <a:off x="4292416" y="2108663"/>
            <a:ext cx="1664515" cy="123496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800" kern="12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5DB1667-A17A-0BA3-5E32-92DDC277E5E6}"/>
              </a:ext>
            </a:extLst>
          </p:cNvPr>
          <p:cNvSpPr txBox="1"/>
          <p:nvPr/>
        </p:nvSpPr>
        <p:spPr>
          <a:xfrm>
            <a:off x="4528783" y="977152"/>
            <a:ext cx="2856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PASSIVO FISCAL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B5A5E20-E5A1-E2A3-0ED4-C311D0C57EB9}"/>
              </a:ext>
            </a:extLst>
          </p:cNvPr>
          <p:cNvSpPr txBox="1"/>
          <p:nvPr/>
        </p:nvSpPr>
        <p:spPr>
          <a:xfrm>
            <a:off x="759317" y="2782669"/>
            <a:ext cx="3685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u="sng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Passivo Fiscal – situação inicial</a:t>
            </a:r>
            <a:endParaRPr lang="pt-BR" sz="1200" b="1" u="sng" dirty="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805094F-4AC5-667F-5352-FB096DF1FF3F}"/>
              </a:ext>
            </a:extLst>
          </p:cNvPr>
          <p:cNvSpPr txBox="1"/>
          <p:nvPr/>
        </p:nvSpPr>
        <p:spPr>
          <a:xfrm>
            <a:off x="6733721" y="2782669"/>
            <a:ext cx="4108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u="sng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Passivo Fiscal após análise jurídica</a:t>
            </a:r>
            <a:endParaRPr lang="pt-BR" sz="1200" b="1" u="sng" dirty="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pt-BR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9A099DE5-4AD6-F798-405F-BE7034D2CB2C}"/>
              </a:ext>
            </a:extLst>
          </p:cNvPr>
          <p:cNvSpPr/>
          <p:nvPr/>
        </p:nvSpPr>
        <p:spPr>
          <a:xfrm>
            <a:off x="895638" y="3771312"/>
            <a:ext cx="3197833" cy="110532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endParaRPr lang="pt-BR" sz="1600" dirty="0">
              <a:solidFill>
                <a:srgbClr val="FFFFFF"/>
              </a:solidFill>
              <a:sym typeface="Helvetica Neue Medium"/>
            </a:endParaRP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9D110597-D631-9607-5244-3F29F8D4F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728694"/>
              </p:ext>
            </p:extLst>
          </p:nvPr>
        </p:nvGraphicFramePr>
        <p:xfrm>
          <a:off x="4997669" y="2721934"/>
          <a:ext cx="7001170" cy="390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0166C490-CB97-E72A-A5C9-7A46C13A8312}"/>
              </a:ext>
            </a:extLst>
          </p:cNvPr>
          <p:cNvSpPr txBox="1"/>
          <p:nvPr/>
        </p:nvSpPr>
        <p:spPr>
          <a:xfrm>
            <a:off x="1443180" y="4144439"/>
            <a:ext cx="2317898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pt-BR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REGULARIZE</a:t>
            </a:r>
            <a:endParaRPr lang="pt-BR" sz="1500" b="1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1503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17" grpId="0">
        <p:bldAsOne/>
      </p:bldGraphic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A2CE1ED-9AE3-EFDA-9424-87F4D51E56F4}"/>
              </a:ext>
            </a:extLst>
          </p:cNvPr>
          <p:cNvSpPr txBox="1"/>
          <p:nvPr/>
        </p:nvSpPr>
        <p:spPr>
          <a:xfrm>
            <a:off x="1064028" y="2102771"/>
            <a:ext cx="9958647" cy="3636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highlight>
                  <a:srgbClr val="00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Art. 3º São objetivos dos instrumentos de negociação</a:t>
            </a:r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pt-B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t-BR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viabilizar a superação da situação transitória de crise econômico-financeira do sujeito passivo, a fim de</a:t>
            </a: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permitir a </a:t>
            </a:r>
            <a:r>
              <a:rPr lang="pt-BR" sz="2400" b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manutenção da fonte produtora e do emprego dos trabalhadores</a:t>
            </a:r>
            <a:r>
              <a:rPr lang="pt-BR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promovendo, assim, a </a:t>
            </a:r>
            <a:r>
              <a:rPr lang="pt-BR" sz="2400" b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preservação da empresa, sua função social e</a:t>
            </a: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o estímulo à atividade econômica</a:t>
            </a:r>
            <a:r>
              <a:rPr lang="pt-BR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pt-BR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B775CE-9E4C-EF2D-26B4-1445121FD17C}"/>
              </a:ext>
            </a:extLst>
          </p:cNvPr>
          <p:cNvSpPr txBox="1"/>
          <p:nvPr/>
        </p:nvSpPr>
        <p:spPr>
          <a:xfrm>
            <a:off x="2157845" y="1070555"/>
            <a:ext cx="7876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TRANSAÇÃO – PRINCÍPIOS BÁSICOS</a:t>
            </a:r>
          </a:p>
        </p:txBody>
      </p:sp>
    </p:spTree>
    <p:extLst>
      <p:ext uri="{BB962C8B-B14F-4D97-AF65-F5344CB8AC3E}">
        <p14:creationId xmlns:p14="http://schemas.microsoft.com/office/powerpoint/2010/main" val="8799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1DFA1AE-B4E2-F453-00D5-FA892E3F7700}"/>
              </a:ext>
            </a:extLst>
          </p:cNvPr>
          <p:cNvSpPr txBox="1"/>
          <p:nvPr/>
        </p:nvSpPr>
        <p:spPr>
          <a:xfrm>
            <a:off x="450191" y="1432970"/>
            <a:ext cx="10823171" cy="500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r>
              <a:rPr lang="pt-BR" sz="2200" b="1" dirty="0">
                <a:effectLst/>
                <a:ea typeface="Times New Roman" panose="02020603050405020304" pitchFamily="18" charset="0"/>
              </a:rPr>
              <a:t>Lei 13.988</a:t>
            </a:r>
          </a:p>
          <a:p>
            <a:pPr marL="342900" indent="-3429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r>
              <a:rPr lang="pt-BR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Art. 11. A transação poderá contemplar </a:t>
            </a:r>
            <a:r>
              <a:rPr lang="pt-BR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pt-BR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u="sng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SEGUINTES BENEFÍCIOS</a:t>
            </a:r>
            <a:r>
              <a:rPr lang="pt-BR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t-BR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r>
              <a:rPr lang="pt-BR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I – </a:t>
            </a:r>
            <a:r>
              <a:rPr lang="pt-BR" sz="22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descontos de multas, juros e encargos</a:t>
            </a:r>
            <a:r>
              <a:rPr lang="pt-BR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2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DÉBITOS IRRECUPERÁVEIS OU DE DIFÍCIL RECUPERAÇÃO</a:t>
            </a:r>
            <a:endParaRPr lang="pt-BR" sz="2200" b="1" dirty="0">
              <a:solidFill>
                <a:srgbClr val="0000FF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r>
              <a:rPr lang="pt-BR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IV - </a:t>
            </a:r>
            <a:r>
              <a:rPr lang="pt-BR" sz="2200" dirty="0"/>
              <a:t>a utilização de </a:t>
            </a:r>
            <a:r>
              <a:rPr lang="pt-BR" sz="2200" b="1" dirty="0">
                <a:solidFill>
                  <a:srgbClr val="C00000"/>
                </a:solidFill>
              </a:rPr>
              <a:t>CRÉDITOS DE </a:t>
            </a:r>
            <a:r>
              <a:rPr lang="pt-BR" sz="2200" b="1" u="sng" dirty="0">
                <a:solidFill>
                  <a:srgbClr val="C00000"/>
                </a:solidFill>
              </a:rPr>
              <a:t>PREJUÍZO FISCAL E DE BASE DE CÁLCULO NEGATIVA </a:t>
            </a:r>
            <a:r>
              <a:rPr lang="pt-BR" sz="2200" b="1" dirty="0">
                <a:solidFill>
                  <a:srgbClr val="C00000"/>
                </a:solidFill>
              </a:rPr>
              <a:t>DA CSLL</a:t>
            </a:r>
            <a:r>
              <a:rPr lang="pt-BR" sz="2200" dirty="0">
                <a:solidFill>
                  <a:srgbClr val="C00000"/>
                </a:solidFill>
              </a:rPr>
              <a:t>, </a:t>
            </a:r>
            <a:r>
              <a:rPr lang="pt-BR" sz="2200" b="1" dirty="0">
                <a:solidFill>
                  <a:srgbClr val="C00000"/>
                </a:solidFill>
              </a:rPr>
              <a:t>ATÉ O LIMITE DE 70% </a:t>
            </a:r>
            <a:r>
              <a:rPr lang="pt-BR" sz="2200" dirty="0"/>
              <a:t>do saldo remanescente </a:t>
            </a:r>
            <a:r>
              <a:rPr lang="pt-BR" sz="2200" b="1" dirty="0"/>
              <a:t>após a incidência dos descontos</a:t>
            </a:r>
            <a:r>
              <a:rPr lang="pt-BR" sz="2200" dirty="0"/>
              <a:t>, se houver;  </a:t>
            </a:r>
            <a:endParaRPr lang="pt-BR" sz="2200" b="1" dirty="0"/>
          </a:p>
          <a:p>
            <a:pPr marL="342900" indent="-342900" algn="just">
              <a:lnSpc>
                <a:spcPct val="120000"/>
              </a:lnSpc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r>
              <a:rPr lang="pt-BR" sz="2200" b="1" dirty="0"/>
              <a:t>§ 1º-A</a:t>
            </a:r>
            <a:r>
              <a:rPr lang="pt-BR" sz="2200" dirty="0"/>
              <a:t>. </a:t>
            </a:r>
            <a:r>
              <a:rPr lang="pt-BR" sz="2200" b="1" dirty="0">
                <a:solidFill>
                  <a:srgbClr val="0000FF"/>
                </a:solidFill>
              </a:rPr>
              <a:t>Após a incidência dos descontos </a:t>
            </a:r>
            <a:r>
              <a:rPr lang="pt-BR" sz="2200" b="1" dirty="0"/>
              <a:t>(inciso I) ... uso de prejuízo </a:t>
            </a:r>
            <a:r>
              <a:rPr lang="pt-BR" sz="2200" dirty="0"/>
              <a:t>será de </a:t>
            </a:r>
            <a:r>
              <a:rPr lang="pt-BR" sz="2200" b="1" u="sng" dirty="0">
                <a:solidFill>
                  <a:srgbClr val="0000FF"/>
                </a:solidFill>
              </a:rPr>
              <a:t>CRITÉRIO EXCLUSIVO DA </a:t>
            </a:r>
            <a:r>
              <a:rPr lang="pt-BR" sz="2200" b="1" u="sng" dirty="0" err="1">
                <a:solidFill>
                  <a:srgbClr val="0000FF"/>
                </a:solidFill>
              </a:rPr>
              <a:t>SRF</a:t>
            </a:r>
            <a:r>
              <a:rPr lang="pt-BR" sz="2200" b="1" dirty="0">
                <a:solidFill>
                  <a:srgbClr val="0000FF"/>
                </a:solidFill>
              </a:rPr>
              <a:t>,</a:t>
            </a:r>
            <a:r>
              <a:rPr lang="pt-BR" sz="2200" b="1" dirty="0"/>
              <a:t> para créditos em contencioso administrativo fiscal, ou </a:t>
            </a:r>
            <a:r>
              <a:rPr lang="pt-BR" sz="2200" b="1" dirty="0">
                <a:solidFill>
                  <a:srgbClr val="0000FF"/>
                </a:solidFill>
              </a:rPr>
              <a:t>da </a:t>
            </a:r>
            <a:r>
              <a:rPr lang="pt-BR" sz="2200" b="1" u="sng" dirty="0">
                <a:solidFill>
                  <a:srgbClr val="0000FF"/>
                </a:solidFill>
              </a:rPr>
              <a:t>PGFN</a:t>
            </a:r>
            <a:r>
              <a:rPr lang="pt-BR" sz="2200" u="sng" dirty="0"/>
              <a:t>,</a:t>
            </a:r>
            <a:r>
              <a:rPr lang="pt-BR" sz="2200" dirty="0"/>
              <a:t> para créditos inscritos em dívida ativa da União, sendo </a:t>
            </a:r>
            <a:r>
              <a:rPr lang="pt-BR" sz="2200" b="1" u="sng" dirty="0">
                <a:solidFill>
                  <a:srgbClr val="C00000"/>
                </a:solidFill>
              </a:rPr>
              <a:t>ADOTADA EM CASOS EXCEPCIONAIS </a:t>
            </a:r>
            <a:r>
              <a:rPr lang="pt-BR" sz="2200" b="1" dirty="0"/>
              <a:t>para a melhor e efetiva composição do plano de regularização</a:t>
            </a:r>
            <a:r>
              <a:rPr lang="pt-BR" sz="2200" dirty="0"/>
              <a:t>.   </a:t>
            </a:r>
          </a:p>
          <a:p>
            <a:pPr marL="342900" indent="-342900" algn="just">
              <a:lnSpc>
                <a:spcPct val="120000"/>
              </a:lnSpc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1400" b="1" dirty="0">
              <a:solidFill>
                <a:schemeClr val="bg1"/>
              </a:solidFill>
              <a:highlight>
                <a:srgbClr val="00FF00"/>
              </a:highlight>
              <a:ea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0570DA1-D2B4-ACD0-15AE-17FD3F8C9B3B}"/>
              </a:ext>
            </a:extLst>
          </p:cNvPr>
          <p:cNvSpPr txBox="1"/>
          <p:nvPr/>
        </p:nvSpPr>
        <p:spPr>
          <a:xfrm>
            <a:off x="4040208" y="974897"/>
            <a:ext cx="4493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TRANSAÇÃO – PRINCÍPIOS BÁSICOS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073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3FE40-5E99-84C9-FD6E-1ABA3CF1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915996" cy="981508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TRANSAÇÃO – PONTOS DE OBSERVAÇÃO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2FBB16-879F-4310-5CD4-6F5D476EB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06" y="1662544"/>
            <a:ext cx="11102788" cy="480997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PORTARIA 6.757 – 29.07.2022</a:t>
            </a:r>
            <a:endParaRPr lang="pt-BR" sz="32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200" dirty="0">
                <a:effectLst/>
                <a:ea typeface="Times New Roman" panose="02020603050405020304" pitchFamily="18" charset="0"/>
              </a:rPr>
              <a:t>Art. 8º As modalidades de transação previstas nesta Portaria poderão envolver, a </a:t>
            </a:r>
            <a:r>
              <a:rPr lang="pt-BR" sz="3200" b="1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EXCLUSIVO CRITÉRIO DA PROCURADORIA-GERAL DA FAZENDA NACIONAL</a:t>
            </a:r>
            <a:r>
              <a:rPr lang="pt-BR" sz="3200" b="1" dirty="0">
                <a:effectLst/>
                <a:ea typeface="Times New Roman" panose="02020603050405020304" pitchFamily="18" charset="0"/>
              </a:rPr>
              <a:t>, as seguintes concessões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200" dirty="0"/>
              <a:t>Art. 35. A </a:t>
            </a:r>
            <a:r>
              <a:rPr lang="pt-BR" sz="3200" dirty="0">
                <a:highlight>
                  <a:srgbClr val="FFFF00"/>
                </a:highlight>
              </a:rPr>
              <a:t>exclusivo critério da Procuradoria-Geral da Fazenda Nacional, </a:t>
            </a:r>
            <a:r>
              <a:rPr lang="pt-BR" sz="3200" b="1" dirty="0">
                <a:highlight>
                  <a:srgbClr val="FFFF00"/>
                </a:highlight>
              </a:rPr>
              <a:t>APÓS A INCIDÊNCIA DOS DESCONTOS AJUSTADOS</a:t>
            </a:r>
            <a:r>
              <a:rPr lang="pt-BR" sz="3200" dirty="0">
                <a:highlight>
                  <a:srgbClr val="FFFF00"/>
                </a:highlight>
              </a:rPr>
              <a:t>,</a:t>
            </a:r>
            <a:r>
              <a:rPr lang="pt-BR" sz="3200" dirty="0"/>
              <a:t> se houver, será admitida a liquidação de até 70% (setenta por cento) do saldo remanescente com a utilização de créditos de prejuízo fiscal e de base de cálculo negativa da Contribuição Social sobre o Lucro Líquido (CSLL).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Art. 36. </a:t>
            </a:r>
            <a:r>
              <a:rPr lang="pt-BR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utilização de créditos decorrentes de prejuízo fiscal e de base de cálculo negativa da CSLL será excepcional</a:t>
            </a: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quando </a:t>
            </a:r>
            <a:r>
              <a:rPr lang="pt-BR" sz="3200" b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demonstrada sua IMPRESCINDIBILIDADE para composição do plano de regularização </a:t>
            </a:r>
            <a:r>
              <a:rPr lang="pt-BR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 somente será cabível</a:t>
            </a: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t-BR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- em relação a </a:t>
            </a:r>
            <a:r>
              <a:rPr lang="pt-BR" sz="3200" b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CRÉDITOS CONSIDERADOS IRRECUPERÁVEIS OU DE DIFÍCIL RECUPERAÇÃO</a:t>
            </a: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nos termos desta Portaria; </a:t>
            </a:r>
            <a:endParaRPr lang="pt-BR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III - se </a:t>
            </a:r>
            <a:r>
              <a:rPr lang="pt-BR" sz="3200" b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INEXISTENTES OU ESGOTADOS OUTROS CRÉDITOS LÍQUIDOS </a:t>
            </a: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 certos em desfavor da União, reconhecidos em decisão judicial transitada em julgado, ou precatórios federais expedidos em favor do sujeito passivo. </a:t>
            </a:r>
            <a:endParaRPr lang="pt-BR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488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3FE40-5E99-84C9-FD6E-1ABA3CF1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915996" cy="1325563"/>
          </a:xfrm>
        </p:spPr>
        <p:txBody>
          <a:bodyPr>
            <a:normAutofit/>
          </a:bodyPr>
          <a:lstStyle/>
          <a:p>
            <a:r>
              <a:rPr lang="pt-BR" altLang="pt-BR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TRANSAÇÃO – PONTOS DE OBSERVAÇÃO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2FBB16-879F-4310-5CD4-6F5D476EB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2545"/>
            <a:ext cx="10515600" cy="451441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PORTARIA 6.757 – 29.07.2022 (alterada Portaria 6.941/22)</a:t>
            </a:r>
            <a:endParaRPr lang="pt-BR" sz="2100" dirty="0">
              <a:effectLst/>
              <a:ea typeface="Times New Roman" panose="02020603050405020304" pitchFamily="18" charset="0"/>
            </a:endParaRPr>
          </a:p>
          <a:p>
            <a:r>
              <a:rPr lang="pt-BR" sz="2600" dirty="0"/>
              <a:t>Art. 37. É </a:t>
            </a:r>
            <a:r>
              <a:rPr lang="pt-BR" sz="2600" b="1" dirty="0">
                <a:highlight>
                  <a:srgbClr val="FFFF00"/>
                </a:highlight>
              </a:rPr>
              <a:t>VEDADA A UTILIZAÇÃO DE CRÉDITOS </a:t>
            </a:r>
            <a:r>
              <a:rPr lang="pt-BR" sz="2600" dirty="0">
                <a:highlight>
                  <a:srgbClr val="FFFF00"/>
                </a:highlight>
              </a:rPr>
              <a:t>decorrentes de prejuízo </a:t>
            </a:r>
            <a:r>
              <a:rPr lang="pt-BR" sz="2600" dirty="0"/>
              <a:t>fiscal e de base de cálculo negativa da CSLL nas transações por </a:t>
            </a:r>
            <a:r>
              <a:rPr lang="pt-BR" sz="2600" b="1" dirty="0">
                <a:highlight>
                  <a:srgbClr val="FFFF00"/>
                </a:highlight>
              </a:rPr>
              <a:t>ADESÃO E NA TRANSAÇÃO INDIVIDUAL SIMPLIFICADA</a:t>
            </a:r>
            <a:r>
              <a:rPr lang="pt-BR" sz="2600" dirty="0">
                <a:highlight>
                  <a:srgbClr val="FFFF00"/>
                </a:highlight>
              </a:rPr>
              <a:t>. </a:t>
            </a:r>
          </a:p>
          <a:p>
            <a:endParaRPr lang="pt-BR" sz="2100" dirty="0"/>
          </a:p>
          <a:p>
            <a:r>
              <a:rPr lang="pt-BR" sz="2100" dirty="0"/>
              <a:t>Art. 38. A existência, </a:t>
            </a:r>
            <a:r>
              <a:rPr lang="pt-BR" sz="2100" b="1" dirty="0"/>
              <a:t>R</a:t>
            </a:r>
            <a:r>
              <a:rPr lang="pt-BR" sz="2100" b="1" dirty="0">
                <a:highlight>
                  <a:srgbClr val="FFFF00"/>
                </a:highlight>
              </a:rPr>
              <a:t>EGULARIDADE ESCRITURAL, DISPONIBILIDADE DOS CRÉDITOS </a:t>
            </a:r>
            <a:r>
              <a:rPr lang="pt-BR" sz="2100" dirty="0"/>
              <a:t>decorrentes de prejuízo fiscal e de base de cálculo negativa da CSLL deve </a:t>
            </a:r>
            <a:r>
              <a:rPr lang="pt-BR" sz="2100" dirty="0">
                <a:highlight>
                  <a:srgbClr val="FFFF00"/>
                </a:highlight>
              </a:rPr>
              <a:t>ser certificada por profissional contábil com registro regular no Conselho Regional de Contabilidade. </a:t>
            </a:r>
          </a:p>
          <a:p>
            <a:r>
              <a:rPr lang="pt-BR" sz="2100" dirty="0"/>
              <a:t>Parágrafo único. O profissional de que trata o caput </a:t>
            </a:r>
            <a:r>
              <a:rPr lang="pt-BR" sz="2100" dirty="0">
                <a:highlight>
                  <a:srgbClr val="FFFF00"/>
                </a:highlight>
              </a:rPr>
              <a:t>deverá apresentar relatórios analíticos </a:t>
            </a:r>
            <a:r>
              <a:rPr lang="pt-BR" sz="2100" dirty="0"/>
              <a:t>da composição, origem, período a que se referem e disponibilidade dos montantes de prejuízo fiscal e de base de cálculo negativa da CSLL. </a:t>
            </a:r>
          </a:p>
          <a:p>
            <a:endParaRPr lang="pt-BR" sz="2400" dirty="0"/>
          </a:p>
          <a:p>
            <a:r>
              <a:rPr lang="pt-BR" sz="2400" dirty="0"/>
              <a:t>Art. 39. </a:t>
            </a:r>
            <a:r>
              <a:rPr lang="pt-BR" sz="2400" b="1" dirty="0">
                <a:solidFill>
                  <a:srgbClr val="0000FF"/>
                </a:solidFill>
              </a:rPr>
              <a:t>A PROCURADORIA-GERAL DA FAZENDA NACIONAL REALIZARÁ A ANÁLISE DA REGULARIDADE </a:t>
            </a:r>
            <a:r>
              <a:rPr lang="pt-BR" sz="2400" dirty="0"/>
              <a:t>da utilização dos créditos previstos nesta Portaria, com base nas informações fiscais a serem prestadas pela Secretaria Especial da Receita Federal do Brasil</a:t>
            </a:r>
          </a:p>
        </p:txBody>
      </p:sp>
    </p:spTree>
    <p:extLst>
      <p:ext uri="{BB962C8B-B14F-4D97-AF65-F5344CB8AC3E}">
        <p14:creationId xmlns:p14="http://schemas.microsoft.com/office/powerpoint/2010/main" val="9146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3FE40-5E99-84C9-FD6E-1ABA3CF1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0332"/>
            <a:ext cx="10515600" cy="5202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THaoma"/>
              </a:rPr>
              <a:t>DÉBITOS IRRECUPERÁVEIS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2FBB16-879F-4310-5CD4-6F5D476EB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92" y="1380566"/>
            <a:ext cx="10515600" cy="52022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 13.988/20, </a:t>
            </a:r>
            <a:r>
              <a:rPr lang="pt-B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art,11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§ 5º Incluem-se como créditos irrecuperáveis ou de difícil recuperação, para os fins do disposto no inciso I do </a:t>
            </a:r>
            <a:r>
              <a:rPr lang="pt-B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caput 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deste artigo, aqueles devidos </a:t>
            </a:r>
            <a:r>
              <a:rPr lang="pt-BR" sz="2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empresas em processo de recuperação judicial, liquidação judicial, liquidação extrajudicial ou falência.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000" b="1" dirty="0">
                <a:highlight>
                  <a:srgbClr val="FFFF00"/>
                </a:highlight>
              </a:rPr>
              <a:t>Em </a:t>
            </a:r>
            <a:r>
              <a:rPr lang="pt-BR" sz="2000" b="1" dirty="0" err="1">
                <a:highlight>
                  <a:srgbClr val="FFFF00"/>
                </a:highlight>
              </a:rPr>
              <a:t>DAU</a:t>
            </a:r>
            <a:r>
              <a:rPr lang="pt-BR" sz="2000" b="1" dirty="0">
                <a:highlight>
                  <a:srgbClr val="FFFF00"/>
                </a:highlight>
              </a:rPr>
              <a:t> há mais de 15 anos, sem garantia ou exigência suspensa – Prescrição?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000" dirty="0"/>
              <a:t>Veda uso em transação por adesão e individual simplificada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- o tempo em cobrança;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- a suficiência e liquidez das garantias associadas aos débitos;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- a existência de parcelamentos, ativos ou rescindidos;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 - a perspectiva de êxito das estratégias administrativas e judiciais;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- o custo da cobrança administrativa e judicial;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- o histórico de parcelamentos dos débitos;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 - o tempo de suspensão de exigibilidade por decisão judicial; e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30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1377</Words>
  <Application>Microsoft Office PowerPoint</Application>
  <PresentationFormat>Widescreen</PresentationFormat>
  <Paragraphs>126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Helvetica Neue</vt:lpstr>
      <vt:lpstr>Tahoma</vt:lpstr>
      <vt:lpstr>THaoma</vt:lpstr>
      <vt:lpstr>Times New Roman</vt:lpstr>
      <vt:lpstr>Wingdings</vt:lpstr>
      <vt:lpstr>Tema do Office</vt:lpstr>
      <vt:lpstr>ASPECTOS CONTROVERTIDOS DA TRANSAÇÃO TRIBUTÁRIA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TRANSAÇÃO – PONTOS DE OBSERVAÇÃO</vt:lpstr>
      <vt:lpstr>TRANSAÇÃO – PONTOS DE OBSERVAÇÃO</vt:lpstr>
      <vt:lpstr>DÉBITOS IRRECUPERÁVEIS</vt:lpstr>
      <vt:lpstr>TRANSAÇÃO INDIVIDUAL</vt:lpstr>
      <vt:lpstr>PREJUÍZOS FISCAIS</vt:lpstr>
      <vt:lpstr>PREJUÍZOS FISCAIS - ATENÇÃO</vt:lpstr>
      <vt:lpstr>PREJUÍZOS FISCAIS - ATENÇÃO</vt:lpstr>
      <vt:lpstr>TRANSAÇÃO TRIBUTÁRIA E A CLASSIFICAÇÃO FISCAL DO PASSIVO FISCAL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10</cp:revision>
  <dcterms:created xsi:type="dcterms:W3CDTF">2022-11-18T18:20:41Z</dcterms:created>
  <dcterms:modified xsi:type="dcterms:W3CDTF">2022-12-07T19:09:44Z</dcterms:modified>
</cp:coreProperties>
</file>