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Natanael.martins@mft.com.b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964733"/>
            <a:ext cx="9713843" cy="2131587"/>
          </a:xfrm>
        </p:spPr>
        <p:txBody>
          <a:bodyPr>
            <a:noAutofit/>
          </a:bodyPr>
          <a:lstStyle/>
          <a:p>
            <a:pPr algn="just">
              <a:lnSpc>
                <a:spcPct val="107000"/>
              </a:lnSpc>
              <a:spcAft>
                <a:spcPts val="800"/>
              </a:spcAft>
            </a:pPr>
            <a:r>
              <a:rPr lang="pt-BR" sz="3000" b="1" dirty="0">
                <a:effectLst/>
                <a:uFill>
                  <a:solidFill>
                    <a:srgbClr val="000000"/>
                  </a:solidFill>
                </a:uFill>
                <a:latin typeface="+mn-lt"/>
                <a:ea typeface="Calibri" panose="020F0502020204030204" pitchFamily="34" charset="0"/>
                <a:cs typeface="Arial" panose="020B0604020202020204" pitchFamily="34" charset="0"/>
              </a:rPr>
              <a:t>DIREITO TRIBUTÁRIO E CONTABILIDADE. RELAÇÕES DE MÚTUA INTERDISCIPLINARIDADE. MUTAÇÕES NORMATIVAS. ENTRE RÓTULOS E CLASSIFICAÇÕES. </a:t>
            </a:r>
            <a:endParaRPr lang="pt-BR" sz="3000" dirty="0">
              <a:effectLst/>
              <a:uFill>
                <a:solidFill>
                  <a:srgbClr val="000000"/>
                </a:solidFill>
              </a:uFill>
              <a:latin typeface="+mn-lt"/>
              <a:ea typeface="Calibri" panose="020F050202020403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a:bodyPr>
          <a:lstStyle/>
          <a:p>
            <a:endParaRPr lang="pt-BR" sz="3600" b="1" i="1" dirty="0"/>
          </a:p>
          <a:p>
            <a:r>
              <a:rPr lang="pt-BR" sz="3600" b="1" i="1" dirty="0"/>
              <a:t>Natanael Martins</a:t>
            </a: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EC9C4-BDF1-32A5-92AB-E3E6D32689CA}"/>
              </a:ext>
            </a:extLst>
          </p:cNvPr>
          <p:cNvSpPr>
            <a:spLocks noGrp="1"/>
          </p:cNvSpPr>
          <p:nvPr>
            <p:ph type="title"/>
          </p:nvPr>
        </p:nvSpPr>
        <p:spPr/>
        <p:txBody>
          <a:bodyPr/>
          <a:lstStyle/>
          <a:p>
            <a:r>
              <a:rPr lang="pt-BR" dirty="0"/>
              <a:t>6. Entre Rótulos e Classificações</a:t>
            </a:r>
          </a:p>
        </p:txBody>
      </p:sp>
      <p:sp>
        <p:nvSpPr>
          <p:cNvPr id="3" name="Espaço Reservado para Conteúdo 2">
            <a:extLst>
              <a:ext uri="{FF2B5EF4-FFF2-40B4-BE49-F238E27FC236}">
                <a16:creationId xmlns:a16="http://schemas.microsoft.com/office/drawing/2014/main" id="{D971E39D-9780-36FE-DE83-7039E0059981}"/>
              </a:ext>
            </a:extLst>
          </p:cNvPr>
          <p:cNvSpPr>
            <a:spLocks noGrp="1"/>
          </p:cNvSpPr>
          <p:nvPr>
            <p:ph idx="1"/>
          </p:nvPr>
        </p:nvSpPr>
        <p:spPr/>
        <p:txBody>
          <a:bodyPr>
            <a:normAutofit fontScale="92500" lnSpcReduction="20000"/>
          </a:bodyPr>
          <a:lstStyle/>
          <a:p>
            <a:pPr marL="342900" lvl="0" indent="-342900" algn="just">
              <a:lnSpc>
                <a:spcPct val="150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No percurso interpretativo das normas de remissão em face de mutações normativas verificadas em normas remitidas, hoje muito comum na seara contábil, merece destaque o constante uso, pelo legislador, a rótulos e classificações. </a:t>
            </a:r>
          </a:p>
          <a:p>
            <a:pPr marL="342900" lvl="0" indent="-342900" algn="just">
              <a:lnSpc>
                <a:spcPct val="150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As palavras não são mais que rótulos nas coisas: colocamos rótulos nas coisas para que possamos falar delas. Qualquer rótulo é conveniente na medida em que nos ponhamos de acordo com ele e o usemos de maneira consequente. [</a:t>
            </a:r>
            <a:r>
              <a:rPr lang="pt-BR" sz="1800" dirty="0" err="1">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Hospers</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t>
            </a:r>
          </a:p>
          <a:p>
            <a:pPr marL="342900" lvl="0" indent="-342900" algn="just">
              <a:lnSpc>
                <a:spcPct val="150000"/>
              </a:lnSpc>
              <a:spcBef>
                <a:spcPts val="1200"/>
              </a:spcBef>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As palavras não têm outro significado senão o que se lhes </a:t>
            </a:r>
            <a:r>
              <a:rPr lang="pt-BR" sz="1800" b="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dá </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(por quem as usa</a:t>
            </a:r>
            <a:r>
              <a:rPr lang="pt-BR" sz="1800" b="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e pelas</a:t>
            </a:r>
            <a:r>
              <a:rPr lang="pt-BR" sz="1800" b="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convenções linguísticas da comunidade). As classificações não são verdadeiras nem falsas, são </a:t>
            </a:r>
            <a:r>
              <a:rPr lang="pt-BR" sz="1800" b="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úteis ou inúteis: </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suas</a:t>
            </a:r>
            <a:r>
              <a:rPr lang="pt-BR" sz="1800" b="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vantagens e desvantagens estão submetidas ao interesse que guia quem as formula e a sua fecundidade para apresentar um campo de conhecimento de </a:t>
            </a:r>
            <a:r>
              <a:rPr lang="pt-BR" sz="1800" dirty="0" err="1">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u’a</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maneira mais facilmente compreensível ou mais rica em consequências práticas desejáveis. [Genaro </a:t>
            </a:r>
            <a:r>
              <a:rPr lang="pt-BR" sz="1800" dirty="0" err="1">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Carrio</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t>
            </a:r>
          </a:p>
          <a:p>
            <a:endParaRPr lang="pt-BR" dirty="0"/>
          </a:p>
        </p:txBody>
      </p:sp>
    </p:spTree>
    <p:extLst>
      <p:ext uri="{BB962C8B-B14F-4D97-AF65-F5344CB8AC3E}">
        <p14:creationId xmlns:p14="http://schemas.microsoft.com/office/powerpoint/2010/main" val="375475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EC9C4-BDF1-32A5-92AB-E3E6D32689CA}"/>
              </a:ext>
            </a:extLst>
          </p:cNvPr>
          <p:cNvSpPr>
            <a:spLocks noGrp="1"/>
          </p:cNvSpPr>
          <p:nvPr>
            <p:ph type="title"/>
          </p:nvPr>
        </p:nvSpPr>
        <p:spPr/>
        <p:txBody>
          <a:bodyPr/>
          <a:lstStyle/>
          <a:p>
            <a:r>
              <a:rPr lang="pt-BR" dirty="0"/>
              <a:t>6. Entre Rótulos e Classificações</a:t>
            </a:r>
          </a:p>
        </p:txBody>
      </p:sp>
      <p:sp>
        <p:nvSpPr>
          <p:cNvPr id="5" name="Espaço Reservado para Conteúdo 4">
            <a:extLst>
              <a:ext uri="{FF2B5EF4-FFF2-40B4-BE49-F238E27FC236}">
                <a16:creationId xmlns:a16="http://schemas.microsoft.com/office/drawing/2014/main" id="{63EE6FE4-DE60-D627-77D3-CBC83CCCB1FF}"/>
              </a:ext>
            </a:extLst>
          </p:cNvPr>
          <p:cNvSpPr>
            <a:spLocks noGrp="1"/>
          </p:cNvSpPr>
          <p:nvPr>
            <p:ph idx="1"/>
          </p:nvPr>
        </p:nvSpPr>
        <p:spPr/>
        <p:txBody>
          <a:bodyPr>
            <a:normAutofit lnSpcReduction="10000"/>
          </a:bodyPr>
          <a:lstStyle/>
          <a:p>
            <a:pPr marL="342900" lvl="0" indent="-342900" algn="just">
              <a:lnSpc>
                <a:spcPct val="100000"/>
              </a:lnSpc>
              <a:spcBef>
                <a:spcPts val="1200"/>
              </a:spcBef>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Na interpretação de um texto qualquer, os rótulos ou classificações, acaso referidos pelo legislador, devem ser captados, apreendidos, conforme a essência do bem jurídico tutelado, pois, certamente, a mudança em um rótulo ou em uma classificação em nada interfere no suporte fático nele referido.</a:t>
            </a:r>
          </a:p>
          <a:p>
            <a:pPr algn="just">
              <a:lnSpc>
                <a:spcPct val="100000"/>
              </a:lnSpc>
              <a:buFont typeface="Wingdings" panose="05000000000000000000" pitchFamily="2" charset="2"/>
              <a:buChar char="§"/>
            </a:pPr>
            <a:r>
              <a:rPr lang="pt-BR" sz="1800" dirty="0">
                <a:effectLst/>
                <a:latin typeface="Book Antiqua" panose="02040602050305030304" pitchFamily="18" charset="0"/>
                <a:ea typeface="Calibri" panose="020F0502020204030204" pitchFamily="34" charset="0"/>
                <a:cs typeface="Arial" panose="020B0604020202020204" pitchFamily="34" charset="0"/>
              </a:rPr>
              <a:t>No mundo jurídico </a:t>
            </a:r>
            <a:r>
              <a:rPr lang="pt-BR" sz="1800" i="1" dirty="0">
                <a:effectLst/>
                <a:latin typeface="Book Antiqua" panose="02040602050305030304" pitchFamily="18" charset="0"/>
                <a:ea typeface="Calibri" panose="020F0502020204030204" pitchFamily="34" charset="0"/>
                <a:cs typeface="Arial" panose="020B0604020202020204" pitchFamily="34" charset="0"/>
              </a:rPr>
              <a:t>resulta claro que a norma [jurídica] atua sobre os fatos relevantes que compõem o mundo para atribuir-lhes a função de gerar consequências específicas (= efeitos jurídicos) relativamente ao comportamento dos homens no meio social, constituindo um plus quanto à sua natureza peculiar. A norma jurídica, desse modo, adjetiva os fatos do mundo, conferindo-lhes uma característica que os torna espécie distinta dos demais fatos - ser fato jurídico</a:t>
            </a:r>
            <a:r>
              <a:rPr lang="pt-BR" sz="1800" dirty="0">
                <a:effectLst/>
                <a:latin typeface="Book Antiqua" panose="02040602050305030304" pitchFamily="18" charset="0"/>
                <a:ea typeface="Calibri" panose="020F0502020204030204" pitchFamily="34" charset="0"/>
                <a:cs typeface="Arial" panose="020B0604020202020204" pitchFamily="34" charset="0"/>
              </a:rPr>
              <a:t>. [Marcos Bernardes]</a:t>
            </a:r>
          </a:p>
          <a:p>
            <a:pPr algn="just">
              <a:buFont typeface="Wingdings" panose="05000000000000000000" pitchFamily="2" charset="2"/>
              <a:buChar char="§"/>
            </a:pPr>
            <a:endParaRPr lang="pt-BR" sz="1800" dirty="0">
              <a:effectLst/>
              <a:latin typeface="Book Antiqua" panose="02040602050305030304"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Assim, no mundo jurídico - para além de rótulos ou de classificações -, importa a revelação do conteúdo do bem tutelado pela norma jurídica, isto é, os fatos [jurídicos] a que a norma imputou efeitos específicos no plano do </a:t>
            </a:r>
            <a:r>
              <a:rPr lang="pt-BR" sz="1800" i="1" dirty="0" err="1">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dever-ser</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de modo a eliminar-se os ruídos comunicacionais que ao ver nosso vem se verificando na tradução de eventos registrados na contabilidade segundo as novas regras contábeis existentes no ordenamento em face das regras de tributação.	       </a:t>
            </a:r>
          </a:p>
          <a:p>
            <a:endParaRPr lang="pt-BR" dirty="0"/>
          </a:p>
        </p:txBody>
      </p:sp>
    </p:spTree>
    <p:extLst>
      <p:ext uri="{BB962C8B-B14F-4D97-AF65-F5344CB8AC3E}">
        <p14:creationId xmlns:p14="http://schemas.microsoft.com/office/powerpoint/2010/main" val="355171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EC9C4-BDF1-32A5-92AB-E3E6D32689CA}"/>
              </a:ext>
            </a:extLst>
          </p:cNvPr>
          <p:cNvSpPr>
            <a:spLocks noGrp="1"/>
          </p:cNvSpPr>
          <p:nvPr>
            <p:ph type="title"/>
          </p:nvPr>
        </p:nvSpPr>
        <p:spPr>
          <a:xfrm>
            <a:off x="838200" y="985837"/>
            <a:ext cx="10515600" cy="1325563"/>
          </a:xfrm>
        </p:spPr>
        <p:txBody>
          <a:bodyPr>
            <a:normAutofit fontScale="90000"/>
          </a:bodyPr>
          <a:lstStyle/>
          <a:p>
            <a:r>
              <a:rPr lang="pt-BR" sz="4000" dirty="0"/>
              <a:t>7. Mutações Normativas. Ruídos Comunicacionais -</a:t>
            </a:r>
            <a:r>
              <a:rPr lang="pt-BR" dirty="0"/>
              <a:t> </a:t>
            </a:r>
            <a:r>
              <a:rPr lang="pt-BR" sz="3600" dirty="0"/>
              <a:t>entre rótulos e </a:t>
            </a:r>
            <a:r>
              <a:rPr lang="pt-BR" sz="3600" b="1" dirty="0"/>
              <a:t>classificações</a:t>
            </a:r>
            <a:br>
              <a:rPr lang="pt-BR" sz="3600" dirty="0"/>
            </a:br>
            <a:endParaRPr lang="pt-BR" sz="3600" dirty="0"/>
          </a:p>
        </p:txBody>
      </p:sp>
      <p:sp>
        <p:nvSpPr>
          <p:cNvPr id="5" name="Espaço Reservado para Conteúdo 4">
            <a:extLst>
              <a:ext uri="{FF2B5EF4-FFF2-40B4-BE49-F238E27FC236}">
                <a16:creationId xmlns:a16="http://schemas.microsoft.com/office/drawing/2014/main" id="{63EE6FE4-DE60-D627-77D3-CBC83CCCB1FF}"/>
              </a:ext>
            </a:extLst>
          </p:cNvPr>
          <p:cNvSpPr>
            <a:spLocks noGrp="1"/>
          </p:cNvSpPr>
          <p:nvPr>
            <p:ph idx="1"/>
          </p:nvPr>
        </p:nvSpPr>
        <p:spPr>
          <a:xfrm>
            <a:off x="651013" y="2064164"/>
            <a:ext cx="10889974" cy="4005332"/>
          </a:xfrm>
        </p:spPr>
        <p:txBody>
          <a:bodyPr>
            <a:normAutofit lnSpcReduction="10000"/>
          </a:bodyPr>
          <a:lstStyle/>
          <a:p>
            <a:pPr algn="just">
              <a:buFont typeface="Wingdings" panose="05000000000000000000" pitchFamily="2" charset="2"/>
              <a:buChar char="§"/>
            </a:pPr>
            <a:r>
              <a:rPr lang="pt-BR" sz="1800" b="1" u="sng" dirty="0">
                <a:effectLst/>
                <a:latin typeface="Book Antiqua" panose="02040602050305030304" pitchFamily="18" charset="0"/>
                <a:ea typeface="Calibri" panose="020F0502020204030204" pitchFamily="34" charset="0"/>
                <a:cs typeface="Arial" panose="020B0604020202020204" pitchFamily="34" charset="0"/>
              </a:rPr>
              <a:t>1º Exemplo</a:t>
            </a:r>
            <a:r>
              <a:rPr lang="pt-BR" sz="1800" dirty="0">
                <a:effectLst/>
                <a:latin typeface="Book Antiqua" panose="02040602050305030304" pitchFamily="18" charset="0"/>
                <a:ea typeface="Calibri" panose="020F0502020204030204" pitchFamily="34" charset="0"/>
                <a:cs typeface="Arial" panose="020B0604020202020204" pitchFamily="34" charset="0"/>
              </a:rPr>
              <a:t>: Modificação no Conceito de Ativo Contábil -  Aplicação da Técnica do </a:t>
            </a:r>
            <a:r>
              <a:rPr lang="pt-BR" sz="1800" i="1" dirty="0" err="1">
                <a:effectLst/>
                <a:latin typeface="Book Antiqua" panose="02040602050305030304" pitchFamily="18" charset="0"/>
                <a:ea typeface="Calibri" panose="020F0502020204030204" pitchFamily="34" charset="0"/>
                <a:cs typeface="Arial" panose="020B0604020202020204" pitchFamily="34" charset="0"/>
              </a:rPr>
              <a:t>Imparmen</a:t>
            </a:r>
            <a:r>
              <a:rPr lang="pt-BR" sz="1800" i="1" dirty="0">
                <a:effectLst/>
                <a:latin typeface="Book Antiqua" panose="02040602050305030304" pitchFamily="18" charset="0"/>
                <a:ea typeface="Calibri" panose="020F0502020204030204" pitchFamily="34" charset="0"/>
                <a:cs typeface="Arial" panose="020B0604020202020204" pitchFamily="34" charset="0"/>
              </a:rPr>
              <a:t> Test – </a:t>
            </a:r>
            <a:r>
              <a:rPr lang="pt-BR" sz="1800" i="1" dirty="0">
                <a:latin typeface="Book Antiqua" panose="02040602050305030304" pitchFamily="18" charset="0"/>
                <a:ea typeface="Calibri" panose="020F0502020204030204" pitchFamily="34" charset="0"/>
                <a:cs typeface="Arial" panose="020B0604020202020204" pitchFamily="34" charset="0"/>
              </a:rPr>
              <a:t>B</a:t>
            </a:r>
            <a:r>
              <a:rPr lang="pt-BR" sz="1800" dirty="0">
                <a:effectLst/>
                <a:latin typeface="Book Antiqua" panose="02040602050305030304" pitchFamily="18" charset="0"/>
                <a:ea typeface="Calibri" panose="020F0502020204030204" pitchFamily="34" charset="0"/>
                <a:cs typeface="Arial" panose="020B0604020202020204" pitchFamily="34" charset="0"/>
              </a:rPr>
              <a:t>aixa </a:t>
            </a:r>
            <a:r>
              <a:rPr lang="pt-BR" sz="1800" dirty="0">
                <a:latin typeface="Book Antiqua" panose="02040602050305030304" pitchFamily="18" charset="0"/>
                <a:ea typeface="Calibri" panose="020F0502020204030204" pitchFamily="34" charset="0"/>
                <a:cs typeface="Arial" panose="020B0604020202020204" pitchFamily="34" charset="0"/>
              </a:rPr>
              <a:t>C</a:t>
            </a:r>
            <a:r>
              <a:rPr lang="pt-BR" sz="1800" dirty="0">
                <a:effectLst/>
                <a:latin typeface="Book Antiqua" panose="02040602050305030304" pitchFamily="18" charset="0"/>
                <a:ea typeface="Calibri" panose="020F0502020204030204" pitchFamily="34" charset="0"/>
                <a:cs typeface="Arial" panose="020B0604020202020204" pitchFamily="34" charset="0"/>
              </a:rPr>
              <a:t>ontábil do Ativo. </a:t>
            </a:r>
            <a:r>
              <a:rPr lang="pt-BR" sz="1800" b="1" u="sng" dirty="0">
                <a:effectLst/>
                <a:latin typeface="Book Antiqua" panose="02040602050305030304" pitchFamily="18" charset="0"/>
                <a:ea typeface="Calibri" panose="020F0502020204030204" pitchFamily="34" charset="0"/>
                <a:cs typeface="Arial" panose="020B0604020202020204" pitchFamily="34" charset="0"/>
              </a:rPr>
              <a:t>SC </a:t>
            </a:r>
            <a:r>
              <a:rPr lang="pt-BR" sz="1800" b="1" u="sng" dirty="0" err="1">
                <a:effectLst/>
                <a:latin typeface="Book Antiqua" panose="02040602050305030304" pitchFamily="18" charset="0"/>
                <a:ea typeface="Calibri" panose="020F0502020204030204" pitchFamily="34" charset="0"/>
                <a:cs typeface="Arial" panose="020B0604020202020204" pitchFamily="34" charset="0"/>
              </a:rPr>
              <a:t>Cosit</a:t>
            </a:r>
            <a:r>
              <a:rPr lang="pt-BR" sz="1800" b="1" u="sng" dirty="0">
                <a:effectLst/>
                <a:latin typeface="Book Antiqua" panose="02040602050305030304" pitchFamily="18" charset="0"/>
                <a:ea typeface="Calibri" panose="020F0502020204030204" pitchFamily="34" charset="0"/>
                <a:cs typeface="Arial" panose="020B0604020202020204" pitchFamily="34" charset="0"/>
              </a:rPr>
              <a:t> nº 672/2017</a:t>
            </a:r>
            <a:r>
              <a:rPr lang="pt-BR" sz="1800" dirty="0">
                <a:effectLst/>
                <a:latin typeface="Book Antiqua" panose="02040602050305030304" pitchFamily="18" charset="0"/>
                <a:ea typeface="Calibri" panose="020F0502020204030204" pitchFamily="34" charset="0"/>
                <a:cs typeface="Arial" panose="020B0604020202020204" pitchFamily="34" charset="0"/>
              </a:rPr>
              <a:t> - Vedação a Créditos de PIS/</a:t>
            </a:r>
            <a:r>
              <a:rPr lang="pt-BR" sz="1800" dirty="0" err="1">
                <a:effectLst/>
                <a:latin typeface="Book Antiqua" panose="02040602050305030304" pitchFamily="18" charset="0"/>
                <a:ea typeface="Calibri" panose="020F0502020204030204" pitchFamily="34" charset="0"/>
                <a:cs typeface="Arial" panose="020B0604020202020204" pitchFamily="34" charset="0"/>
              </a:rPr>
              <a:t>Cofins</a:t>
            </a:r>
            <a:r>
              <a:rPr lang="pt-BR" sz="1800" dirty="0">
                <a:effectLst/>
                <a:latin typeface="Book Antiqua" panose="02040602050305030304" pitchFamily="18" charset="0"/>
                <a:ea typeface="Calibri" panose="020F0502020204030204" pitchFamily="34" charset="0"/>
                <a:cs typeface="Arial" panose="020B0604020202020204" pitchFamily="34" charset="0"/>
              </a:rPr>
              <a:t> – </a:t>
            </a:r>
            <a:r>
              <a:rPr lang="pt-BR" sz="1800" b="1" u="sng" dirty="0">
                <a:effectLst/>
                <a:latin typeface="Book Antiqua" panose="02040602050305030304" pitchFamily="18" charset="0"/>
                <a:ea typeface="Calibri" panose="020F0502020204030204" pitchFamily="34" charset="0"/>
                <a:cs typeface="Arial" panose="020B0604020202020204" pitchFamily="34" charset="0"/>
              </a:rPr>
              <a:t>Equivocada Decisão</a:t>
            </a:r>
            <a:r>
              <a:rPr lang="pt-BR" sz="1800" dirty="0">
                <a:effectLst/>
                <a:latin typeface="Book Antiqua" panose="02040602050305030304" pitchFamily="18" charset="0"/>
                <a:ea typeface="Calibri" panose="020F0502020204030204" pitchFamily="34" charset="0"/>
                <a:cs typeface="Arial" panose="020B0604020202020204" pitchFamily="34" charset="0"/>
              </a:rPr>
              <a:t>.</a:t>
            </a:r>
          </a:p>
          <a:p>
            <a:pPr algn="just">
              <a:buFont typeface="Wingdings" panose="05000000000000000000" pitchFamily="2" charset="2"/>
              <a:buChar char="§"/>
            </a:pPr>
            <a:endParaRPr lang="pt-BR" sz="1800" dirty="0">
              <a:effectLst/>
              <a:latin typeface="Book Antiqua" panose="02040602050305030304"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pt-BR" sz="1800" b="1" u="sng" dirty="0">
                <a:latin typeface="Book Antiqua" panose="02040602050305030304" pitchFamily="18" charset="0"/>
                <a:ea typeface="Calibri" panose="020F0502020204030204" pitchFamily="34" charset="0"/>
                <a:cs typeface="Arial" panose="020B0604020202020204" pitchFamily="34" charset="0"/>
              </a:rPr>
              <a:t>2º Exemplo</a:t>
            </a:r>
            <a:r>
              <a:rPr lang="pt-BR" sz="1800" b="1" dirty="0">
                <a:latin typeface="Book Antiqua" panose="02040602050305030304" pitchFamily="18" charset="0"/>
                <a:ea typeface="Calibri" panose="020F0502020204030204" pitchFamily="34" charset="0"/>
                <a:cs typeface="Arial" panose="020B0604020202020204" pitchFamily="34" charset="0"/>
              </a:rPr>
              <a:t>: </a:t>
            </a:r>
            <a:r>
              <a:rPr lang="pt-BR" sz="1800" dirty="0">
                <a:latin typeface="Book Antiqua" panose="02040602050305030304" pitchFamily="18" charset="0"/>
                <a:ea typeface="Calibri" panose="020F0502020204030204" pitchFamily="34" charset="0"/>
                <a:cs typeface="Arial" panose="020B0604020202020204" pitchFamily="34" charset="0"/>
              </a:rPr>
              <a:t>Lucro da Exploração – Concessionária de Serviços Públicos - Juros Associados a Empréstimos – Nova Classificação Contábil como Custo de Obra e não como Despesas Financeiras</a:t>
            </a:r>
            <a:r>
              <a:rPr lang="pt-BR" sz="1800" b="1" dirty="0">
                <a:latin typeface="Book Antiqua" panose="02040602050305030304" pitchFamily="18" charset="0"/>
                <a:ea typeface="Calibri" panose="020F0502020204030204" pitchFamily="34" charset="0"/>
                <a:cs typeface="Arial" panose="020B0604020202020204" pitchFamily="34" charset="0"/>
              </a:rPr>
              <a:t>.  </a:t>
            </a:r>
            <a:r>
              <a:rPr lang="pt-BR" sz="1800" u="sng" dirty="0">
                <a:latin typeface="Book Antiqua" panose="02040602050305030304" pitchFamily="18" charset="0"/>
                <a:ea typeface="Calibri" panose="020F0502020204030204" pitchFamily="34" charset="0"/>
                <a:cs typeface="Arial" panose="020B0604020202020204" pitchFamily="34" charset="0"/>
              </a:rPr>
              <a:t>SC </a:t>
            </a:r>
            <a:r>
              <a:rPr lang="pt-BR" sz="1800" u="sng" dirty="0" err="1">
                <a:latin typeface="Book Antiqua" panose="02040602050305030304" pitchFamily="18" charset="0"/>
                <a:ea typeface="Calibri" panose="020F0502020204030204" pitchFamily="34" charset="0"/>
                <a:cs typeface="Arial" panose="020B0604020202020204" pitchFamily="34" charset="0"/>
              </a:rPr>
              <a:t>Cosit</a:t>
            </a:r>
            <a:r>
              <a:rPr lang="pt-BR" sz="1800" u="sng" dirty="0">
                <a:latin typeface="Book Antiqua" panose="02040602050305030304" pitchFamily="18" charset="0"/>
                <a:ea typeface="Calibri" panose="020F0502020204030204" pitchFamily="34" charset="0"/>
                <a:cs typeface="Arial" panose="020B0604020202020204" pitchFamily="34" charset="0"/>
              </a:rPr>
              <a:t> nº 151/2018</a:t>
            </a:r>
            <a:r>
              <a:rPr lang="pt-BR" sz="1800" b="1" dirty="0">
                <a:latin typeface="Book Antiqua" panose="02040602050305030304" pitchFamily="18" charset="0"/>
                <a:ea typeface="Calibri" panose="020F0502020204030204" pitchFamily="34" charset="0"/>
                <a:cs typeface="Arial" panose="020B0604020202020204" pitchFamily="34" charset="0"/>
              </a:rPr>
              <a:t> </a:t>
            </a:r>
            <a:r>
              <a:rPr lang="pt-BR" sz="1800" dirty="0">
                <a:latin typeface="Book Antiqua" panose="02040602050305030304" pitchFamily="18" charset="0"/>
                <a:ea typeface="Calibri" panose="020F0502020204030204" pitchFamily="34" charset="0"/>
                <a:cs typeface="Arial" panose="020B0604020202020204" pitchFamily="34" charset="0"/>
              </a:rPr>
              <a:t>– Vedação à Utilização dos Juros no Ajuste do Lucro da Exploração. </a:t>
            </a:r>
            <a:r>
              <a:rPr lang="pt-BR" sz="1800" b="1" u="sng" dirty="0">
                <a:latin typeface="Book Antiqua" panose="02040602050305030304" pitchFamily="18" charset="0"/>
                <a:ea typeface="Calibri" panose="020F0502020204030204" pitchFamily="34" charset="0"/>
                <a:cs typeface="Arial" panose="020B0604020202020204" pitchFamily="34" charset="0"/>
              </a:rPr>
              <a:t>Equivocada Decisão</a:t>
            </a:r>
            <a:endParaRPr lang="pt-BR" sz="1800" b="1" u="sng" dirty="0">
              <a:effectLst/>
              <a:latin typeface="Book Antiqua" panose="02040602050305030304"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
            </a:pPr>
            <a:endParaRPr lang="pt-BR" sz="1800" dirty="0">
              <a:latin typeface="Book Antiqua" panose="02040602050305030304"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pt-BR" sz="1800" b="1" u="sng" dirty="0">
                <a:latin typeface="Book Antiqua" panose="02040602050305030304" pitchFamily="18" charset="0"/>
                <a:ea typeface="Calibri" panose="020F0502020204030204" pitchFamily="34" charset="0"/>
                <a:cs typeface="Arial" panose="020B0604020202020204" pitchFamily="34" charset="0"/>
              </a:rPr>
              <a:t>3</a:t>
            </a:r>
            <a:r>
              <a:rPr lang="pt-BR" sz="1800" b="1" u="sng" dirty="0">
                <a:effectLst/>
                <a:latin typeface="Book Antiqua" panose="02040602050305030304" pitchFamily="18" charset="0"/>
                <a:ea typeface="Calibri" panose="020F0502020204030204" pitchFamily="34" charset="0"/>
                <a:cs typeface="Arial" panose="020B0604020202020204" pitchFamily="34" charset="0"/>
              </a:rPr>
              <a:t>º Exemplo</a:t>
            </a:r>
            <a:r>
              <a:rPr lang="pt-BR" sz="1800" dirty="0">
                <a:effectLst/>
                <a:latin typeface="Book Antiqua" panose="02040602050305030304" pitchFamily="18" charset="0"/>
                <a:ea typeface="Calibri" panose="020F0502020204030204" pitchFamily="34" charset="0"/>
                <a:cs typeface="Arial" panose="020B0604020202020204" pitchFamily="34" charset="0"/>
              </a:rPr>
              <a:t>: Modificação no Conceito de Ativos Permanente – Novos Critérios de Classificação de Bens no Ativo Imobilizado – Criação de novas Categorias de Bens – Ativos Não Circulante/Financeiro. Concessionárias de Serviços Públicos. </a:t>
            </a:r>
            <a:r>
              <a:rPr lang="pt-BR" sz="1800" b="1" u="sng" dirty="0">
                <a:effectLst/>
                <a:latin typeface="Book Antiqua" panose="02040602050305030304" pitchFamily="18" charset="0"/>
                <a:ea typeface="Calibri" panose="020F0502020204030204" pitchFamily="34" charset="0"/>
                <a:cs typeface="Arial" panose="020B0604020202020204" pitchFamily="34" charset="0"/>
              </a:rPr>
              <a:t>Parecer Normativo nº 0061/2018</a:t>
            </a:r>
            <a:r>
              <a:rPr lang="pt-BR" sz="1800" dirty="0">
                <a:effectLst/>
                <a:latin typeface="Book Antiqua" panose="02040602050305030304" pitchFamily="18" charset="0"/>
                <a:ea typeface="Calibri" panose="020F0502020204030204" pitchFamily="34" charset="0"/>
                <a:cs typeface="Arial" panose="020B0604020202020204" pitchFamily="34" charset="0"/>
              </a:rPr>
              <a:t> da Secretaria de Fazenda do Estado de Espírito Santo – Gerência Tributária – Subgerência de Legislação e Orientação Tributária  e  </a:t>
            </a:r>
            <a:r>
              <a:rPr lang="pt-BR" sz="1800" b="1" u="sng" dirty="0">
                <a:effectLst/>
                <a:latin typeface="Book Antiqua" panose="02040602050305030304" pitchFamily="18" charset="0"/>
                <a:ea typeface="Calibri" panose="020F0502020204030204" pitchFamily="34" charset="0"/>
                <a:cs typeface="Arial" panose="020B0604020202020204" pitchFamily="34" charset="0"/>
              </a:rPr>
              <a:t>Acórdão nº 436/2018</a:t>
            </a:r>
            <a:r>
              <a:rPr lang="pt-BR" sz="1800" dirty="0">
                <a:effectLst/>
                <a:latin typeface="Book Antiqua" panose="02040602050305030304" pitchFamily="18" charset="0"/>
                <a:ea typeface="Calibri" panose="020F0502020204030204" pitchFamily="34" charset="0"/>
                <a:cs typeface="Arial" panose="020B0604020202020204" pitchFamily="34" charset="0"/>
              </a:rPr>
              <a:t> do Conselho de Recursos Fiscais do Estado da Paraíba – Vedação a Créditos de ICMS. </a:t>
            </a:r>
            <a:r>
              <a:rPr lang="pt-BR" sz="1800" b="1" u="sng" dirty="0">
                <a:effectLst/>
                <a:latin typeface="Book Antiqua" panose="02040602050305030304" pitchFamily="18" charset="0"/>
                <a:ea typeface="Calibri" panose="020F0502020204030204" pitchFamily="34" charset="0"/>
                <a:cs typeface="Arial" panose="020B0604020202020204" pitchFamily="34" charset="0"/>
              </a:rPr>
              <a:t>Equivocadas decisões</a:t>
            </a:r>
            <a:r>
              <a:rPr lang="pt-BR" sz="1800" dirty="0">
                <a:effectLst/>
                <a:latin typeface="Book Antiqua" panose="0204060205030503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22289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43A84E0-761A-AEE5-3B90-A29AD0A5CAB5}"/>
              </a:ext>
            </a:extLst>
          </p:cNvPr>
          <p:cNvSpPr>
            <a:spLocks noGrp="1"/>
          </p:cNvSpPr>
          <p:nvPr>
            <p:ph idx="1"/>
          </p:nvPr>
        </p:nvSpPr>
        <p:spPr>
          <a:xfrm>
            <a:off x="6096000" y="2965312"/>
            <a:ext cx="5748130" cy="1195871"/>
          </a:xfrm>
        </p:spPr>
        <p:txBody>
          <a:bodyPr/>
          <a:lstStyle/>
          <a:p>
            <a:pPr marL="0" indent="0">
              <a:buNone/>
            </a:pPr>
            <a:r>
              <a:rPr lang="pt-BR" dirty="0">
                <a:solidFill>
                  <a:schemeClr val="bg1">
                    <a:lumMod val="95000"/>
                  </a:schemeClr>
                </a:solidFill>
                <a:hlinkClick r:id="rId2">
                  <a:extLst>
                    <a:ext uri="{A12FA001-AC4F-418D-AE19-62706E023703}">
                      <ahyp:hlinkClr xmlns:ahyp="http://schemas.microsoft.com/office/drawing/2018/hyperlinkcolor" val="tx"/>
                    </a:ext>
                  </a:extLst>
                </a:hlinkClick>
              </a:rPr>
              <a:t>Natanael.martins@mft.com.br</a:t>
            </a:r>
            <a:endParaRPr lang="pt-BR" dirty="0">
              <a:solidFill>
                <a:schemeClr val="bg1">
                  <a:lumMod val="95000"/>
                </a:schemeClr>
              </a:solidFill>
            </a:endParaRPr>
          </a:p>
          <a:p>
            <a:pPr marL="0" indent="0">
              <a:buNone/>
            </a:pPr>
            <a:r>
              <a:rPr lang="pt-BR" dirty="0">
                <a:solidFill>
                  <a:schemeClr val="bg1">
                    <a:lumMod val="95000"/>
                  </a:schemeClr>
                </a:solidFill>
              </a:rPr>
              <a:t>Sócio do MFT Advocacia Tributária. </a:t>
            </a:r>
          </a:p>
        </p:txBody>
      </p:sp>
    </p:spTree>
    <p:extLst>
      <p:ext uri="{BB962C8B-B14F-4D97-AF65-F5344CB8AC3E}">
        <p14:creationId xmlns:p14="http://schemas.microsoft.com/office/powerpoint/2010/main" val="235611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D32D9-2ABC-7E2D-9BBD-282C2217DCD2}"/>
              </a:ext>
            </a:extLst>
          </p:cNvPr>
          <p:cNvSpPr>
            <a:spLocks noGrp="1"/>
          </p:cNvSpPr>
          <p:nvPr>
            <p:ph type="title"/>
          </p:nvPr>
        </p:nvSpPr>
        <p:spPr>
          <a:xfrm>
            <a:off x="838200" y="985837"/>
            <a:ext cx="10515600" cy="1325563"/>
          </a:xfrm>
        </p:spPr>
        <p:txBody>
          <a:bodyPr/>
          <a:lstStyle/>
          <a:p>
            <a:r>
              <a:rPr lang="pt-BR" dirty="0"/>
              <a:t>1. Introdução</a:t>
            </a:r>
            <a:br>
              <a:rPr lang="pt-BR" dirty="0"/>
            </a:br>
            <a:endParaRPr lang="pt-BR" dirty="0"/>
          </a:p>
        </p:txBody>
      </p:sp>
      <p:sp>
        <p:nvSpPr>
          <p:cNvPr id="3" name="Espaço Reservado para Conteúdo 2">
            <a:extLst>
              <a:ext uri="{FF2B5EF4-FFF2-40B4-BE49-F238E27FC236}">
                <a16:creationId xmlns:a16="http://schemas.microsoft.com/office/drawing/2014/main" id="{6F0EDFD9-04B4-E4BC-3834-8E38A881EC57}"/>
              </a:ext>
            </a:extLst>
          </p:cNvPr>
          <p:cNvSpPr>
            <a:spLocks noGrp="1"/>
          </p:cNvSpPr>
          <p:nvPr>
            <p:ph idx="1"/>
          </p:nvPr>
        </p:nvSpPr>
        <p:spPr/>
        <p:txBody>
          <a:bodyPr>
            <a:normAutofit lnSpcReduction="10000"/>
          </a:bodyPr>
          <a:lstStyle/>
          <a:p>
            <a:pPr marL="342900" lvl="0" indent="-342900" algn="just">
              <a:lnSpc>
                <a:spcPct val="107000"/>
              </a:lnSpc>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Nos tributos incidentes sobre a receita e a renda das pessoas jurídicas, o direito tributário sofre profunda influência da economia e da contabilidade.</a:t>
            </a:r>
          </a:p>
          <a:p>
            <a:pPr indent="0" algn="just">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Os tributos sobre a renda/receitas das pessoas jurídicas, por ter como fonte de tributação o lucro medido a partir do balanço das sociedades empresárias, estruturado segundo regras e princípios que regem a contabilidade, a rigor, na busca de sua adequada investigação, impõe ao intérprete e aplicador do direito a necessidade de prévia análise do conteúdo dos registros feitos pelo Contabilista, isto é, dos eventos verificados em função da dinâmica da sociedade empresária, registrados pela contabilidade segundo sua peculiar linguagem.</a:t>
            </a:r>
          </a:p>
          <a:p>
            <a:pPr indent="0">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Assim, é fundamental estabelecer uma relação conversa entre regras contábeis e regras de tributação, de modo que se possa investigar e afirmar como e porque um evento retratado como fato contábil pode (deve) ser traduzido como fato jurídico tributário.</a:t>
            </a:r>
          </a:p>
          <a:p>
            <a:endParaRPr lang="pt-BR" dirty="0"/>
          </a:p>
        </p:txBody>
      </p:sp>
    </p:spTree>
    <p:extLst>
      <p:ext uri="{BB962C8B-B14F-4D97-AF65-F5344CB8AC3E}">
        <p14:creationId xmlns:p14="http://schemas.microsoft.com/office/powerpoint/2010/main" val="236389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5F0AE-E7F2-BE99-F10E-3D16BBC986B2}"/>
              </a:ext>
            </a:extLst>
          </p:cNvPr>
          <p:cNvSpPr>
            <a:spLocks noGrp="1"/>
          </p:cNvSpPr>
          <p:nvPr>
            <p:ph type="title"/>
          </p:nvPr>
        </p:nvSpPr>
        <p:spPr/>
        <p:txBody>
          <a:bodyPr/>
          <a:lstStyle/>
          <a:p>
            <a:r>
              <a:rPr lang="pt-BR" dirty="0"/>
              <a:t>2. Direito como Linguagem</a:t>
            </a:r>
          </a:p>
        </p:txBody>
      </p:sp>
      <p:sp>
        <p:nvSpPr>
          <p:cNvPr id="3" name="Espaço Reservado para Conteúdo 2">
            <a:extLst>
              <a:ext uri="{FF2B5EF4-FFF2-40B4-BE49-F238E27FC236}">
                <a16:creationId xmlns:a16="http://schemas.microsoft.com/office/drawing/2014/main" id="{82DEB527-88AC-F483-7528-35CB97F61541}"/>
              </a:ext>
            </a:extLst>
          </p:cNvPr>
          <p:cNvSpPr>
            <a:spLocks noGrp="1"/>
          </p:cNvSpPr>
          <p:nvPr>
            <p:ph idx="1"/>
          </p:nvPr>
        </p:nvSpPr>
        <p:spPr/>
        <p:txBody>
          <a:bodyPr>
            <a:normAutofit fontScale="92500" lnSpcReduction="20000"/>
          </a:bodyPr>
          <a:lstStyle/>
          <a:p>
            <a:pPr marL="342900" lvl="0" indent="-342900" algn="just">
              <a:lnSpc>
                <a:spcPct val="107000"/>
              </a:lnSpc>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Direito, do </a:t>
            </a:r>
            <a:r>
              <a:rPr lang="pt-BR" sz="1800" i="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ponto de vista normativo</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é </a:t>
            </a:r>
            <a:r>
              <a:rPr lang="pt-BR" sz="1800" i="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o complexo de normas jurídicas validas num dado país </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[Bobbio]</a:t>
            </a:r>
          </a:p>
          <a:p>
            <a:pPr marL="0" lvl="0" indent="0" algn="just">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Se direito é texto, o seu conhecimento, necessariamente, conduz ao domínio de sua linguagem, que é diversa dependendo da regra de conduta (texto) que regula o fato.  Ou seja, sem conhecimento da língua, da simbologia vertida no texto, não como retratar-se o fato (a realidade) que este buscou regular.</a:t>
            </a:r>
          </a:p>
          <a:p>
            <a:pPr indent="0">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Se na concepção positivista aqui adotado, direito é texto, o seu conhecimento, necessariamente, conduz ao domínio de sua linguagem, que é diversa dependendo da regra de conduta (texto) que regula o fato.  Ou seja, sem conhecimento da língua, da simbologia vertida no texto, não há como retratar-se o fato (a realidade) que este buscou regular</a:t>
            </a:r>
          </a:p>
          <a:p>
            <a:pPr indent="0">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Aceita a ideia de que direito é linguagem que retrata eventos verificados no mundo fenomênico, e de que este somente se manifesta mediante palavras, </a:t>
            </a:r>
            <a:r>
              <a:rPr lang="pt-BR" sz="1800" i="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se não entendermos a linguagem em que o fenômeno se expressa, é inútil seguir adiante, teremos que apreender antes essa linguagem para poder continuar nossa tarefa de compreensão</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a:t>
            </a:r>
            <a:r>
              <a:rPr lang="pt-BR" sz="1800" dirty="0" err="1">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Gregorio</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Robles]</a:t>
            </a:r>
          </a:p>
          <a:p>
            <a:pPr marL="0" indent="0">
              <a:buNone/>
            </a:pPr>
            <a:endParaRPr lang="pt-BR" dirty="0"/>
          </a:p>
        </p:txBody>
      </p:sp>
    </p:spTree>
    <p:extLst>
      <p:ext uri="{BB962C8B-B14F-4D97-AF65-F5344CB8AC3E}">
        <p14:creationId xmlns:p14="http://schemas.microsoft.com/office/powerpoint/2010/main" val="295269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59F9D3B-EB69-924F-B123-A901181494B5}"/>
              </a:ext>
            </a:extLst>
          </p:cNvPr>
          <p:cNvSpPr>
            <a:spLocks noGrp="1"/>
          </p:cNvSpPr>
          <p:nvPr>
            <p:ph idx="1"/>
          </p:nvPr>
        </p:nvSpPr>
        <p:spPr/>
        <p:txBody>
          <a:bodyPr>
            <a:noAutofit/>
          </a:bodyPr>
          <a:lstStyle/>
          <a:p>
            <a:pPr marL="342900" lvl="0" indent="-342900" algn="just">
              <a:lnSpc>
                <a:spcPct val="107000"/>
              </a:lnSpc>
              <a:buFont typeface="Wingdings" panose="05000000000000000000" pitchFamily="2" charset="2"/>
              <a:buChar char=""/>
            </a:pPr>
            <a:r>
              <a:rPr lang="pt-BR" sz="16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O ato de interpretar tem por objeto não meramente o texto, mas o sentido que ele expressa e que é determinado por outro ato interpretativo. Quando se diz que interpretar é compreender outra interpretação (a fixada na norma), afirma-se a existência de dois atos doadores de sentido. Para que possa haver uma interpretação verdadeira, é preciso que ao menos um ato doador de sentido prevaleça (pressuposto dogmático). Traduzir significa buscar, nas duas línguas, o mesmo objeto por ela representado, tarefa que deve ser atribuída a quem tenha noção do uso competente da língua (confiança na competência) [Tércio Sampaio Ferraz].</a:t>
            </a:r>
          </a:p>
          <a:p>
            <a:pPr marL="0" lvl="0" indent="0" algn="just">
              <a:lnSpc>
                <a:spcPct val="107000"/>
              </a:lnSpc>
              <a:buNone/>
            </a:pPr>
            <a:endParaRPr lang="pt-BR" sz="16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pt-BR" sz="16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Então, se na interpretação de normas de tributação em causa também estiver a contabilidade, para uma boa tradução, necessariamente, deve-se entender como está se expressa, isto é, como os eventos que busca retratar, segundo os princípios que a regem, são vertidos na sua peculiar linguagem. </a:t>
            </a:r>
            <a:r>
              <a:rPr lang="pt-BR" sz="1600" dirty="0">
                <a:effectLst/>
                <a:latin typeface="Book Antiqua" panose="02040602050305030304" pitchFamily="18" charset="0"/>
                <a:ea typeface="Calibri" panose="020F0502020204030204" pitchFamily="34" charset="0"/>
                <a:cs typeface="Arial" panose="020B0604020202020204" pitchFamily="34" charset="0"/>
              </a:rPr>
              <a:t>Num segundo momento, olhando já as normas de tributação, cumpre entender de que forma os eventos, já retratados na contabilidade como fatos contábeis, podem (devem) ser traduzidos para o direito tributário, agora já como fatos jurídicos tributários, aptos a conformar o fato gerador dos tributos que incidem sobre a renda ou que incidem sobre receitas das sociedades empresárias</a:t>
            </a:r>
            <a:endParaRPr lang="pt-BR" sz="1600" dirty="0"/>
          </a:p>
        </p:txBody>
      </p:sp>
      <p:sp>
        <p:nvSpPr>
          <p:cNvPr id="4" name="Título 1">
            <a:extLst>
              <a:ext uri="{FF2B5EF4-FFF2-40B4-BE49-F238E27FC236}">
                <a16:creationId xmlns:a16="http://schemas.microsoft.com/office/drawing/2014/main" id="{4E01CCD0-C445-6B57-4E2D-33AE62B72A29}"/>
              </a:ext>
            </a:extLst>
          </p:cNvPr>
          <p:cNvSpPr>
            <a:spLocks noGrp="1"/>
          </p:cNvSpPr>
          <p:nvPr>
            <p:ph type="title"/>
          </p:nvPr>
        </p:nvSpPr>
        <p:spPr>
          <a:xfrm>
            <a:off x="838200" y="681038"/>
            <a:ext cx="10515600" cy="1325562"/>
          </a:xfrm>
        </p:spPr>
        <p:txBody>
          <a:bodyPr/>
          <a:lstStyle/>
          <a:p>
            <a:r>
              <a:rPr lang="pt-BR" dirty="0"/>
              <a:t>2. </a:t>
            </a:r>
            <a:r>
              <a:rPr lang="pt-BR" dirty="0">
                <a:latin typeface="Book Antiqua" panose="02040602050305030304" pitchFamily="18" charset="0"/>
              </a:rPr>
              <a:t>Direito</a:t>
            </a:r>
            <a:r>
              <a:rPr lang="pt-BR" dirty="0"/>
              <a:t> como Linguagem</a:t>
            </a:r>
          </a:p>
        </p:txBody>
      </p:sp>
    </p:spTree>
    <p:extLst>
      <p:ext uri="{BB962C8B-B14F-4D97-AF65-F5344CB8AC3E}">
        <p14:creationId xmlns:p14="http://schemas.microsoft.com/office/powerpoint/2010/main" val="410039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CB4D-43CF-D869-3A43-FE79B2F5CC6F}"/>
              </a:ext>
            </a:extLst>
          </p:cNvPr>
          <p:cNvSpPr>
            <a:spLocks noGrp="1"/>
          </p:cNvSpPr>
          <p:nvPr>
            <p:ph type="title"/>
          </p:nvPr>
        </p:nvSpPr>
        <p:spPr/>
        <p:txBody>
          <a:bodyPr/>
          <a:lstStyle/>
          <a:p>
            <a:r>
              <a:rPr lang="pt-BR" dirty="0"/>
              <a:t>3. Interdisciplinaridade</a:t>
            </a:r>
          </a:p>
        </p:txBody>
      </p:sp>
      <p:sp>
        <p:nvSpPr>
          <p:cNvPr id="5" name="Espaço Reservado para Conteúdo 4">
            <a:extLst>
              <a:ext uri="{FF2B5EF4-FFF2-40B4-BE49-F238E27FC236}">
                <a16:creationId xmlns:a16="http://schemas.microsoft.com/office/drawing/2014/main" id="{67958704-9910-B7FD-D4DA-2DBF0D2D67AF}"/>
              </a:ext>
            </a:extLst>
          </p:cNvPr>
          <p:cNvSpPr>
            <a:spLocks noGrp="1"/>
          </p:cNvSpPr>
          <p:nvPr>
            <p:ph idx="1"/>
          </p:nvPr>
        </p:nvSpPr>
        <p:spPr/>
        <p:txBody>
          <a:bodyPr>
            <a:normAutofit fontScale="92500" lnSpcReduction="10000"/>
          </a:bodyPr>
          <a:lstStyle/>
          <a:p>
            <a:pPr marL="342900" lvl="0" indent="-342900" algn="just">
              <a:lnSpc>
                <a:spcPct val="107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Estando a linguagem do direito tributário permeada por conceitos, e formas de direito privado, recortando como fatos tributáveis eventos econômicos verificados no mundo fenomênico, parece claro que o estudo dessa disciplina, necessariamente, tem que ter um caráter interdisciplinar, sob pena de a construção do discurso científico não se realizar ou, pior, ser incompleta ou equivocada.</a:t>
            </a:r>
          </a:p>
          <a:p>
            <a:pPr indent="0" algn="just">
              <a:lnSpc>
                <a:spcPct val="107000"/>
              </a:lnSpc>
              <a:spcBef>
                <a:spcPts val="1200"/>
              </a:spcBef>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Na medida em que a lei tributária, ao tratar de tributos sobre a renda ou sobre a receita das pessoas jurídicas faz referência a um lucro contábil apurado segundo a aplicação de regras e princípios próprios de contabilidade, fala em elementos do balanço, o intérprete e aplicador do direito, na construção de seu discurso, necessariamente, terá que se debruçar sob a peculiar linguagem da contabilidade.</a:t>
            </a:r>
          </a:p>
          <a:p>
            <a:pPr indent="0" algn="just">
              <a:lnSpc>
                <a:spcPct val="107000"/>
              </a:lnSpc>
              <a:spcBef>
                <a:spcPts val="1200"/>
              </a:spcBef>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Bef>
                <a:spcPts val="1200"/>
              </a:spcBef>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Da mesma forma, quando a lei tributária tiver se referido a conceitos e formas de direito privado, a compreensão da matéria tributária, necessariamente, terá que ter como percurso inicial as regras de direito privado, assim também para a efetiva compreensão de fenômenos de natureza econômica referidos em regras de tributação com conceitos indeterminados.</a:t>
            </a:r>
          </a:p>
          <a:p>
            <a:endParaRPr lang="pt-BR" dirty="0"/>
          </a:p>
        </p:txBody>
      </p:sp>
    </p:spTree>
    <p:extLst>
      <p:ext uri="{BB962C8B-B14F-4D97-AF65-F5344CB8AC3E}">
        <p14:creationId xmlns:p14="http://schemas.microsoft.com/office/powerpoint/2010/main" val="64698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CB4D-43CF-D869-3A43-FE79B2F5CC6F}"/>
              </a:ext>
            </a:extLst>
          </p:cNvPr>
          <p:cNvSpPr>
            <a:spLocks noGrp="1"/>
          </p:cNvSpPr>
          <p:nvPr>
            <p:ph type="title"/>
          </p:nvPr>
        </p:nvSpPr>
        <p:spPr/>
        <p:txBody>
          <a:bodyPr/>
          <a:lstStyle/>
          <a:p>
            <a:r>
              <a:rPr lang="pt-BR" dirty="0"/>
              <a:t>3. Interdisciplinaridade</a:t>
            </a:r>
          </a:p>
        </p:txBody>
      </p:sp>
      <p:sp>
        <p:nvSpPr>
          <p:cNvPr id="4" name="Espaço Reservado para Conteúdo 3">
            <a:extLst>
              <a:ext uri="{FF2B5EF4-FFF2-40B4-BE49-F238E27FC236}">
                <a16:creationId xmlns:a16="http://schemas.microsoft.com/office/drawing/2014/main" id="{70BB3101-47B1-F428-AF29-C4A49438EF5C}"/>
              </a:ext>
            </a:extLst>
          </p:cNvPr>
          <p:cNvSpPr>
            <a:spLocks noGrp="1"/>
          </p:cNvSpPr>
          <p:nvPr>
            <p:ph idx="1"/>
          </p:nvPr>
        </p:nvSpPr>
        <p:spPr/>
        <p:txBody>
          <a:bodyPr/>
          <a:lstStyle/>
          <a:p>
            <a:pPr marL="342900" lvl="0" indent="-342900" algn="just">
              <a:lnSpc>
                <a:spcPct val="107000"/>
              </a:lnSpc>
              <a:buFont typeface="Wingdings" panose="05000000000000000000" pitchFamily="2" charset="2"/>
              <a:buChar char=""/>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Ao predicar-se a necessidade da abordagem interdisciplinar do direito tributário como único meio seguro de construção de um discurso científico, não se está a afirmar que a interpretação que se deva dar na construção da norma de tributação seja derivada de conceitos ou formas vindos de outros ramos do direito, ou que na interpretação prevaleça o fato econômico subjacente. </a:t>
            </a:r>
          </a:p>
          <a:p>
            <a:pPr indent="0" algn="just">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 construção da norma terá sempre como norte a regra de tributação que, por sua vez, terá que estar conforme a norma de competência tributária aplicável à espécie e, como elementos balizadores, os princípios emergentes da Constituição da República.</a:t>
            </a:r>
          </a:p>
          <a:p>
            <a:endParaRPr lang="pt-BR" dirty="0"/>
          </a:p>
        </p:txBody>
      </p:sp>
    </p:spTree>
    <p:extLst>
      <p:ext uri="{BB962C8B-B14F-4D97-AF65-F5344CB8AC3E}">
        <p14:creationId xmlns:p14="http://schemas.microsoft.com/office/powerpoint/2010/main" val="115537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C9201A-36DE-251F-EE9C-28D42BB87F78}"/>
              </a:ext>
            </a:extLst>
          </p:cNvPr>
          <p:cNvSpPr>
            <a:spLocks noGrp="1"/>
          </p:cNvSpPr>
          <p:nvPr>
            <p:ph type="title"/>
          </p:nvPr>
        </p:nvSpPr>
        <p:spPr/>
        <p:txBody>
          <a:bodyPr/>
          <a:lstStyle/>
          <a:p>
            <a:r>
              <a:rPr lang="pt-BR" dirty="0"/>
              <a:t>4. Interpretação no CTN</a:t>
            </a:r>
          </a:p>
        </p:txBody>
      </p:sp>
      <p:sp>
        <p:nvSpPr>
          <p:cNvPr id="3" name="Espaço Reservado para Conteúdo 2">
            <a:extLst>
              <a:ext uri="{FF2B5EF4-FFF2-40B4-BE49-F238E27FC236}">
                <a16:creationId xmlns:a16="http://schemas.microsoft.com/office/drawing/2014/main" id="{4D83B5AB-BD6A-AD02-35DD-BF68B6476C70}"/>
              </a:ext>
            </a:extLst>
          </p:cNvPr>
          <p:cNvSpPr>
            <a:spLocks noGrp="1"/>
          </p:cNvSpPr>
          <p:nvPr>
            <p:ph idx="1"/>
          </p:nvPr>
        </p:nvSpPr>
        <p:spPr/>
        <p:txBody>
          <a:bodyPr/>
          <a:lstStyle/>
          <a:p>
            <a:pPr marL="342900" lvl="0" indent="-342900" algn="just">
              <a:lnSpc>
                <a:spcPct val="107000"/>
              </a:lnSpc>
              <a:buFont typeface="Wingdings" panose="05000000000000000000" pitchFamily="2" charset="2"/>
              <a:buChar char=""/>
            </a:pPr>
            <a:endParaRPr lang="pt-BR" sz="1800" dirty="0">
              <a:effectLst/>
              <a:uFill>
                <a:solidFill>
                  <a:srgbClr val="000000"/>
                </a:solidFill>
              </a:uFill>
              <a:latin typeface="Book Antiqua" panose="0204060205030503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Times New Roman" panose="02020603050405020304" pitchFamily="18" charset="0"/>
              </a:rPr>
              <a:t>O legislador, ciente do caráter interdisciplinar do direito tributário, no artigo 109 do CTN disciplinou que </a:t>
            </a:r>
            <a:r>
              <a:rPr lang="pt-BR" sz="1800" i="1" dirty="0">
                <a:effectLst/>
                <a:uFill>
                  <a:solidFill>
                    <a:srgbClr val="000000"/>
                  </a:solidFill>
                </a:uFill>
                <a:latin typeface="Book Antiqua" panose="02040602050305030304" pitchFamily="18" charset="0"/>
                <a:ea typeface="Calibri" panose="020F0502020204030204" pitchFamily="34" charset="0"/>
                <a:cs typeface="Times New Roman" panose="02020603050405020304" pitchFamily="18" charset="0"/>
              </a:rPr>
              <a:t>os princípios gerais de direito privado utilizam-se para pesquisa da definição, do conteúdo e do alcance de seus institutos, conceitos e formas, mas não para definição dos respectivos efeitos tributários.</a:t>
            </a: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indent="0" algn="just">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Times New Roman" panose="02020603050405020304" pitchFamily="18" charset="0"/>
              </a:rPr>
              <a:t>No artigo 110 estipulou que </a:t>
            </a:r>
            <a:r>
              <a:rPr lang="pt-BR" sz="1800" i="1" dirty="0">
                <a:effectLst/>
                <a:uFill>
                  <a:solidFill>
                    <a:srgbClr val="000000"/>
                  </a:solidFill>
                </a:uFill>
                <a:latin typeface="Book Antiqua" panose="02040602050305030304" pitchFamily="18" charset="0"/>
                <a:ea typeface="Calibri" panose="020F0502020204030204" pitchFamily="34" charset="0"/>
                <a:cs typeface="Times New Roman" panose="02020603050405020304" pitchFamily="18" charset="0"/>
              </a:rPr>
              <a:t>a lei tributária não pode alterar a definição, o conteúdo e o alcance de institutos, conceitos e formas de direito privado, utilizados, expressa ou implicitamente pela Constituição Federal, pelas Constituições dos Estados, ou pelas Leis Orgânicas do Distrito Federal ou dos Municípios, para definir ou limitar competências tributárias.</a:t>
            </a: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52716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E1249-341F-2BD5-6382-1AEE6855CCFC}"/>
              </a:ext>
            </a:extLst>
          </p:cNvPr>
          <p:cNvSpPr>
            <a:spLocks noGrp="1"/>
          </p:cNvSpPr>
          <p:nvPr>
            <p:ph type="title"/>
          </p:nvPr>
        </p:nvSpPr>
        <p:spPr/>
        <p:txBody>
          <a:bodyPr/>
          <a:lstStyle/>
          <a:p>
            <a:r>
              <a:rPr lang="pt-BR" dirty="0"/>
              <a:t>5. A Figura da Remissão Legislativa</a:t>
            </a:r>
          </a:p>
        </p:txBody>
      </p:sp>
      <p:sp>
        <p:nvSpPr>
          <p:cNvPr id="3" name="Espaço Reservado para Conteúdo 2">
            <a:extLst>
              <a:ext uri="{FF2B5EF4-FFF2-40B4-BE49-F238E27FC236}">
                <a16:creationId xmlns:a16="http://schemas.microsoft.com/office/drawing/2014/main" id="{F936CF55-7D37-5FDD-E81C-C59D112B88D5}"/>
              </a:ext>
            </a:extLst>
          </p:cNvPr>
          <p:cNvSpPr>
            <a:spLocks noGrp="1"/>
          </p:cNvSpPr>
          <p:nvPr>
            <p:ph idx="1"/>
          </p:nvPr>
        </p:nvSpPr>
        <p:spPr/>
        <p:txBody>
          <a:bodyPr>
            <a:normAutofit/>
          </a:bodyPr>
          <a:lstStyle/>
          <a:p>
            <a:pPr marL="342900" lvl="0" indent="-342900" algn="just">
              <a:lnSpc>
                <a:spcPct val="107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O legislador tributário, pela própria razão de ser das normas de tributação, com bastante frequência faz uso a </a:t>
            </a:r>
            <a:r>
              <a:rPr lang="pt-BR" sz="1800" i="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técnicas de remissão legislativa</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incorporando ao texto da norma de remissão outras normas (normas remitidas), mediante simples referência às normas remitidas, ou mediante simples emprego a rótulos ou classificações existentes em outros subsistemas, como o contábil.</a:t>
            </a:r>
          </a:p>
          <a:p>
            <a:pPr indent="0" algn="just">
              <a:lnSpc>
                <a:spcPct val="107000"/>
              </a:lnSpc>
              <a:spcBef>
                <a:spcPts val="1200"/>
              </a:spcBef>
              <a:buNone/>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a:t>
            </a:r>
          </a:p>
          <a:p>
            <a:pPr marL="342900" lvl="0" indent="-342900" algn="just">
              <a:lnSpc>
                <a:spcPct val="107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No uso da técnica de remissão legislativa, o legislador tributário faz com que o conteúdo [ou parte dele] da norma remitida passe a fazer parte da norma de remissão, de modo que a interpretação da norma de remissão tenha que ser feita em conjunto com a norma remetida. </a:t>
            </a:r>
          </a:p>
          <a:p>
            <a:pPr marL="0" lvl="0" indent="0" algn="just">
              <a:lnSpc>
                <a:spcPct val="107000"/>
              </a:lnSpc>
              <a:spcBef>
                <a:spcPts val="1200"/>
              </a:spcBef>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pt-BR" sz="1800" dirty="0">
                <a:effectLst/>
                <a:latin typeface="Book Antiqua" panose="02040602050305030304" pitchFamily="18" charset="0"/>
                <a:ea typeface="Calibri" panose="020F0502020204030204" pitchFamily="34" charset="0"/>
                <a:cs typeface="Arial" panose="020B0604020202020204" pitchFamily="34" charset="0"/>
              </a:rPr>
              <a:t>Ainda que o legislador tributário tenha feito simples emprego a rótulos ou classificações constantes de outras normas, sem expressa remissão, a interpretação da norma de tributação tem que ser integrada em face do conteúdo ou da classificação constante da correspondente norma a que pertençam</a:t>
            </a:r>
            <a:endParaRPr lang="pt-BR" dirty="0"/>
          </a:p>
        </p:txBody>
      </p:sp>
    </p:spTree>
    <p:extLst>
      <p:ext uri="{BB962C8B-B14F-4D97-AF65-F5344CB8AC3E}">
        <p14:creationId xmlns:p14="http://schemas.microsoft.com/office/powerpoint/2010/main" val="155959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E1249-341F-2BD5-6382-1AEE6855CCFC}"/>
              </a:ext>
            </a:extLst>
          </p:cNvPr>
          <p:cNvSpPr>
            <a:spLocks noGrp="1"/>
          </p:cNvSpPr>
          <p:nvPr>
            <p:ph type="title"/>
          </p:nvPr>
        </p:nvSpPr>
        <p:spPr/>
        <p:txBody>
          <a:bodyPr/>
          <a:lstStyle/>
          <a:p>
            <a:r>
              <a:rPr lang="pt-BR" dirty="0"/>
              <a:t>5. A Figura da Remissão Legislativa</a:t>
            </a:r>
          </a:p>
        </p:txBody>
      </p:sp>
      <p:sp>
        <p:nvSpPr>
          <p:cNvPr id="5" name="Espaço Reservado para Conteúdo 4">
            <a:extLst>
              <a:ext uri="{FF2B5EF4-FFF2-40B4-BE49-F238E27FC236}">
                <a16:creationId xmlns:a16="http://schemas.microsoft.com/office/drawing/2014/main" id="{8675D1FF-D5AD-9BA5-E045-8F8FD0BC9267}"/>
              </a:ext>
            </a:extLst>
          </p:cNvPr>
          <p:cNvSpPr>
            <a:spLocks noGrp="1"/>
          </p:cNvSpPr>
          <p:nvPr>
            <p:ph idx="1"/>
          </p:nvPr>
        </p:nvSpPr>
        <p:spPr/>
        <p:txBody>
          <a:bodyPr>
            <a:normAutofit lnSpcReduction="10000"/>
          </a:bodyPr>
          <a:lstStyle/>
          <a:p>
            <a:pPr marL="342900" lvl="0" indent="-342900" algn="just">
              <a:lnSpc>
                <a:spcPct val="107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É preciso se ter em mente - </a:t>
            </a:r>
            <a:r>
              <a:rPr lang="pt-BR" sz="1800" i="1"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as normas jurídicas remissivas não integram outras, mas as fazem integrantes suas, quer dizer: as normas jurídicas remissivas apanham outras normas e as consideram parte de seu conteúdo</a:t>
            </a: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 [Marcos Bernardes de Mello].</a:t>
            </a:r>
          </a:p>
          <a:p>
            <a:pPr indent="0">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Bef>
                <a:spcPts val="1200"/>
              </a:spcBef>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Constituindo-se a norma remitida parte da norma de remissão, o simples fato de a norma remitida ter sido alterada/revogada não modifica o conteúdo da norma de remissão. </a:t>
            </a:r>
          </a:p>
          <a:p>
            <a:pPr indent="0">
              <a:lnSpc>
                <a:spcPct val="107000"/>
              </a:lnSpc>
              <a:buNone/>
            </a:pPr>
            <a:endPar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07000"/>
              </a:lnSpc>
              <a:spcBef>
                <a:spcPts val="1200"/>
              </a:spcBef>
              <a:spcAft>
                <a:spcPts val="800"/>
              </a:spcAft>
              <a:buFont typeface="Wingdings" panose="05000000000000000000" pitchFamily="2" charset="2"/>
              <a:buChar char=""/>
            </a:pPr>
            <a:r>
              <a:rPr lang="pt-BR" sz="1800" dirty="0">
                <a:effectLst/>
                <a:uFill>
                  <a:solidFill>
                    <a:srgbClr val="000000"/>
                  </a:solidFill>
                </a:uFill>
                <a:latin typeface="Book Antiqua" panose="02040602050305030304" pitchFamily="18" charset="0"/>
                <a:ea typeface="Calibri" panose="020F0502020204030204" pitchFamily="34" charset="0"/>
                <a:cs typeface="Arial" panose="020B0604020202020204" pitchFamily="34" charset="0"/>
              </a:rPr>
              <a:t>Se o legislador, na norma de remissão, fez referência a bens de ativo imobilizado ou a conceito de ativo, tal como constantes no diploma legislativo objeto da remissão, a supressão de bens de ativo imobilizado em determinadas novas hipóteses, ou a modificação substancial do conceito de ativo no diploma inovado, tal como se verificou na passagem da velha para a nova contabilidade, não significa dizer que a norma de remissão tenha perdido referencial, que tenha sido revogada (ainda que parcialmente).</a:t>
            </a:r>
          </a:p>
          <a:p>
            <a:endParaRPr lang="pt-BR" dirty="0"/>
          </a:p>
        </p:txBody>
      </p:sp>
    </p:spTree>
    <p:extLst>
      <p:ext uri="{BB962C8B-B14F-4D97-AF65-F5344CB8AC3E}">
        <p14:creationId xmlns:p14="http://schemas.microsoft.com/office/powerpoint/2010/main" val="279309798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 D O C S ! 2 5 6 4 0 7 9 . 2 < / d o c u m e n t i d >  
     < s e n d e r i d > P B S < / s e n d e r i d >  
     < s e n d e r e m a i l > P R I S C I L A . S O U Z A @ M F T . C O M . B R < / s e n d e r e m a i l >  
     < l a s t m o d i f i e d > 2 0 2 2 - 1 2 - 0 5 T 1 2 : 0 3 : 5 1 . 0 0 0 0 0 0 0 - 0 3 : 0 0 < / l a s t m o d i f i e d >  
     < d a t a b a s e > D O C S < / d a t a b a s e >  
 < / p r o p e r t i e s > 
</file>

<file path=customXml/itemProps1.xml><?xml version="1.0" encoding="utf-8"?>
<ds:datastoreItem xmlns:ds="http://schemas.openxmlformats.org/officeDocument/2006/customXml" ds:itemID="{97682CD4-9A7D-4A7A-9CA2-41FEF9BD0720}">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183</TotalTime>
  <Words>1995</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Book Antiqua</vt:lpstr>
      <vt:lpstr>Calibri</vt:lpstr>
      <vt:lpstr>Calibri Light</vt:lpstr>
      <vt:lpstr>Wingdings</vt:lpstr>
      <vt:lpstr>Tema do Office</vt:lpstr>
      <vt:lpstr>DIREITO TRIBUTÁRIO E CONTABILIDADE. RELAÇÕES DE MÚTUA INTERDISCIPLINARIDADE. MUTAÇÕES NORMATIVAS. ENTRE RÓTULOS E CLASSIFICAÇÕES. </vt:lpstr>
      <vt:lpstr>1. Introdução </vt:lpstr>
      <vt:lpstr>2. Direito como Linguagem</vt:lpstr>
      <vt:lpstr>2. Direito como Linguagem</vt:lpstr>
      <vt:lpstr>3. Interdisciplinaridade</vt:lpstr>
      <vt:lpstr>3. Interdisciplinaridade</vt:lpstr>
      <vt:lpstr>4. Interpretação no CTN</vt:lpstr>
      <vt:lpstr>5. A Figura da Remissão Legislativa</vt:lpstr>
      <vt:lpstr>5. A Figura da Remissão Legislativa</vt:lpstr>
      <vt:lpstr>6. Entre Rótulos e Classificações</vt:lpstr>
      <vt:lpstr>6. Entre Rótulos e Classificações</vt:lpstr>
      <vt:lpstr>7. Mutações Normativas. Ruídos Comunicacionais - entre rótulos e classificações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15</cp:revision>
  <dcterms:created xsi:type="dcterms:W3CDTF">2022-11-18T18:20:41Z</dcterms:created>
  <dcterms:modified xsi:type="dcterms:W3CDTF">2022-12-08T16:47:40Z</dcterms:modified>
</cp:coreProperties>
</file>