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101" r:id="rId3"/>
    <p:sldId id="1102" r:id="rId4"/>
    <p:sldId id="419" r:id="rId5"/>
    <p:sldId id="420" r:id="rId6"/>
    <p:sldId id="421" r:id="rId7"/>
    <p:sldId id="1103" r:id="rId8"/>
    <p:sldId id="270" r:id="rId9"/>
    <p:sldId id="1104" r:id="rId10"/>
    <p:sldId id="412" r:id="rId11"/>
    <p:sldId id="445" r:id="rId12"/>
    <p:sldId id="435" r:id="rId13"/>
    <p:sldId id="436" r:id="rId14"/>
    <p:sldId id="437" r:id="rId15"/>
    <p:sldId id="453" r:id="rId16"/>
    <p:sldId id="1109" r:id="rId17"/>
    <p:sldId id="1110" r:id="rId18"/>
    <p:sldId id="555"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061D7-53F1-44A1-9D6D-3EF1CDEE951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pt-BR"/>
        </a:p>
      </dgm:t>
    </dgm:pt>
    <dgm:pt modelId="{40E20686-6130-4DE2-90C1-E2D20119A0EE}">
      <dgm:prSet phldrT="[Texto]" custT="1"/>
      <dgm:spPr/>
      <dgm:t>
        <a:bodyPr/>
        <a:lstStyle/>
        <a:p>
          <a:r>
            <a:rPr lang="pt-BR" sz="2000" dirty="0">
              <a:latin typeface="Times New Roman" panose="02020603050405020304" pitchFamily="18" charset="0"/>
              <a:cs typeface="Times New Roman" panose="02020603050405020304" pitchFamily="18" charset="0"/>
            </a:rPr>
            <a:t>Conceito de bens: “‘</a:t>
          </a:r>
          <a:r>
            <a:rPr lang="en-US" sz="2000" dirty="0">
              <a:latin typeface="Times New Roman" panose="02020603050405020304" pitchFamily="18" charset="0"/>
              <a:cs typeface="Times New Roman" panose="02020603050405020304" pitchFamily="18" charset="0"/>
            </a:rPr>
            <a:t>Supply of goods’ shall mean the </a:t>
          </a:r>
          <a:r>
            <a:rPr lang="en-US" sz="2000" b="1" u="sng" dirty="0">
              <a:latin typeface="Times New Roman" panose="02020603050405020304" pitchFamily="18" charset="0"/>
              <a:cs typeface="Times New Roman" panose="02020603050405020304" pitchFamily="18" charset="0"/>
            </a:rPr>
            <a:t>transfer of the right to dispose of tangible property as owner </a:t>
          </a:r>
          <a:r>
            <a:rPr lang="en-US" sz="2000" dirty="0">
              <a:latin typeface="Times New Roman" panose="02020603050405020304" pitchFamily="18" charset="0"/>
              <a:cs typeface="Times New Roman" panose="02020603050405020304" pitchFamily="18" charset="0"/>
            </a:rPr>
            <a:t>” (art. 14, 1)</a:t>
          </a:r>
          <a:endParaRPr lang="pt-BR" sz="2000" dirty="0"/>
        </a:p>
      </dgm:t>
    </dgm:pt>
    <dgm:pt modelId="{950DF2E3-BD61-4FB0-9D8B-4150C3453196}" type="parTrans" cxnId="{A1A9CBF9-406A-42E1-8D89-A72841983FB4}">
      <dgm:prSet/>
      <dgm:spPr/>
      <dgm:t>
        <a:bodyPr/>
        <a:lstStyle/>
        <a:p>
          <a:endParaRPr lang="pt-BR"/>
        </a:p>
      </dgm:t>
    </dgm:pt>
    <dgm:pt modelId="{1A2C87AE-DDD9-4FC9-9AB1-A68814D3C950}" type="sibTrans" cxnId="{A1A9CBF9-406A-42E1-8D89-A72841983FB4}">
      <dgm:prSet/>
      <dgm:spPr/>
      <dgm:t>
        <a:bodyPr/>
        <a:lstStyle/>
        <a:p>
          <a:endParaRPr lang="pt-BR"/>
        </a:p>
      </dgm:t>
    </dgm:pt>
    <dgm:pt modelId="{F5985447-3486-44E9-9038-676C1C5CE7E2}">
      <dgm:prSet phldrT="[Texto]" custT="1"/>
      <dgm:spPr/>
      <dgm:t>
        <a:bodyPr/>
        <a:lstStyle/>
        <a:p>
          <a:r>
            <a:rPr lang="pt-BR" sz="1400" dirty="0">
              <a:latin typeface="Times New Roman" panose="02020603050405020304" pitchFamily="18" charset="0"/>
              <a:cs typeface="Times New Roman" panose="02020603050405020304" pitchFamily="18" charset="0"/>
            </a:rPr>
            <a:t>Conceito de serviço: “</a:t>
          </a:r>
          <a:r>
            <a:rPr lang="en-US" sz="1400" dirty="0">
              <a:latin typeface="Times New Roman" panose="02020603050405020304" pitchFamily="18" charset="0"/>
              <a:cs typeface="Times New Roman" panose="02020603050405020304" pitchFamily="18" charset="0"/>
            </a:rPr>
            <a:t>‘Supply of services’ shall mean </a:t>
          </a:r>
          <a:r>
            <a:rPr lang="en-US" sz="1400" b="1" u="sng" dirty="0">
              <a:latin typeface="Times New Roman" panose="02020603050405020304" pitchFamily="18" charset="0"/>
              <a:cs typeface="Times New Roman" panose="02020603050405020304" pitchFamily="18" charset="0"/>
            </a:rPr>
            <a:t>any transaction which does not constitute a supply of goods</a:t>
          </a:r>
          <a:r>
            <a:rPr lang="en-US" sz="1400" dirty="0">
              <a:latin typeface="Times New Roman" panose="02020603050405020304" pitchFamily="18" charset="0"/>
              <a:cs typeface="Times New Roman" panose="02020603050405020304" pitchFamily="18" charset="0"/>
            </a:rPr>
            <a:t>” (art. 24, 1)</a:t>
          </a:r>
        </a:p>
        <a:p>
          <a:endParaRPr lang="pt-BR" sz="1400" dirty="0"/>
        </a:p>
      </dgm:t>
    </dgm:pt>
    <dgm:pt modelId="{593D4B51-41E1-4A50-9334-FA0F98147AC2}" type="parTrans" cxnId="{5E3098B8-688B-4FE0-902E-37B8BCDAE8E2}">
      <dgm:prSet/>
      <dgm:spPr/>
      <dgm:t>
        <a:bodyPr/>
        <a:lstStyle/>
        <a:p>
          <a:endParaRPr lang="pt-BR"/>
        </a:p>
      </dgm:t>
    </dgm:pt>
    <dgm:pt modelId="{0DC91863-BC8A-4677-8864-0154F2E554D7}" type="sibTrans" cxnId="{5E3098B8-688B-4FE0-902E-37B8BCDAE8E2}">
      <dgm:prSet/>
      <dgm:spPr/>
      <dgm:t>
        <a:bodyPr/>
        <a:lstStyle/>
        <a:p>
          <a:endParaRPr lang="pt-BR"/>
        </a:p>
      </dgm:t>
    </dgm:pt>
    <dgm:pt modelId="{F0B97F9F-3202-4D78-8543-B314056A0BF2}">
      <dgm:prSet phldrT="[Texto]" custT="1"/>
      <dgm:spPr/>
      <dgm:t>
        <a:bodyPr/>
        <a:lstStyle/>
        <a:p>
          <a:r>
            <a:rPr lang="en-US" sz="1200" dirty="0" err="1">
              <a:latin typeface="Times New Roman" panose="02020603050405020304" pitchFamily="18" charset="0"/>
              <a:cs typeface="Times New Roman" panose="02020603050405020304" pitchFamily="18" charset="0"/>
            </a:rPr>
            <a:t>Diversas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isenções</a:t>
          </a:r>
          <a:r>
            <a:rPr lang="en-US" sz="1200" dirty="0">
              <a:latin typeface="Times New Roman" panose="02020603050405020304" pitchFamily="18" charset="0"/>
              <a:cs typeface="Times New Roman" panose="02020603050405020304" pitchFamily="18" charset="0"/>
            </a:rPr>
            <a:t> para “</a:t>
          </a:r>
          <a:r>
            <a:rPr lang="en-US" sz="1200" dirty="0" err="1">
              <a:latin typeface="Times New Roman" panose="02020603050405020304" pitchFamily="18" charset="0"/>
              <a:cs typeface="Times New Roman" panose="02020603050405020304" pitchFamily="18" charset="0"/>
            </a:rPr>
            <a:t>serviços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financeiros</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Seguro e </a:t>
          </a:r>
          <a:r>
            <a:rPr lang="en-US" sz="1200" dirty="0" err="1">
              <a:latin typeface="Times New Roman" panose="02020603050405020304" pitchFamily="18" charset="0"/>
              <a:cs typeface="Times New Roman" panose="02020603050405020304" pitchFamily="18" charset="0"/>
            </a:rPr>
            <a:t>resseguro</a:t>
          </a:r>
          <a:r>
            <a:rPr lang="en-US" sz="1200" dirty="0">
              <a:latin typeface="Times New Roman" panose="02020603050405020304" pitchFamily="18" charset="0"/>
              <a:cs typeface="Times New Roman" panose="02020603050405020304" pitchFamily="18" charset="0"/>
            </a:rPr>
            <a:t> (art. 135, 1, “a”);</a:t>
          </a:r>
        </a:p>
        <a:p>
          <a:r>
            <a:rPr lang="en-US" sz="1200" dirty="0" err="1">
              <a:latin typeface="Times New Roman" panose="02020603050405020304" pitchFamily="18" charset="0"/>
              <a:cs typeface="Times New Roman" panose="02020603050405020304" pitchFamily="18" charset="0"/>
            </a:rPr>
            <a:t>Concessão</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crédito</a:t>
          </a:r>
          <a:r>
            <a:rPr lang="en-US" sz="1200" dirty="0">
              <a:latin typeface="Times New Roman" panose="02020603050405020304" pitchFamily="18" charset="0"/>
              <a:cs typeface="Times New Roman" panose="02020603050405020304" pitchFamily="18" charset="0"/>
            </a:rPr>
            <a:t> (art. 135, 1, “b”);</a:t>
          </a:r>
        </a:p>
        <a:p>
          <a:r>
            <a:rPr lang="en-US" sz="1200" dirty="0" err="1">
              <a:latin typeface="Times New Roman" panose="02020603050405020304" pitchFamily="18" charset="0"/>
              <a:cs typeface="Times New Roman" panose="02020603050405020304" pitchFamily="18" charset="0"/>
            </a:rPr>
            <a:t>Prestação</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garantias</a:t>
          </a:r>
          <a:r>
            <a:rPr lang="en-US" sz="1200" dirty="0">
              <a:latin typeface="Times New Roman" panose="02020603050405020304" pitchFamily="18" charset="0"/>
              <a:cs typeface="Times New Roman" panose="02020603050405020304" pitchFamily="18" charset="0"/>
            </a:rPr>
            <a:t> (art. 135, 1, “c”).</a:t>
          </a:r>
          <a:endParaRPr lang="pt-BR" sz="1200" dirty="0"/>
        </a:p>
      </dgm:t>
    </dgm:pt>
    <dgm:pt modelId="{3F8C36AA-176D-4A1C-961A-090410256BBA}" type="parTrans" cxnId="{6A553FBF-4A9D-4151-8FC9-7905DC13EA1A}">
      <dgm:prSet/>
      <dgm:spPr/>
      <dgm:t>
        <a:bodyPr/>
        <a:lstStyle/>
        <a:p>
          <a:endParaRPr lang="pt-BR"/>
        </a:p>
      </dgm:t>
    </dgm:pt>
    <dgm:pt modelId="{EE5E7885-4A67-47AA-ADED-EBB88CD3C95F}" type="sibTrans" cxnId="{6A553FBF-4A9D-4151-8FC9-7905DC13EA1A}">
      <dgm:prSet/>
      <dgm:spPr/>
      <dgm:t>
        <a:bodyPr/>
        <a:lstStyle/>
        <a:p>
          <a:endParaRPr lang="pt-BR"/>
        </a:p>
      </dgm:t>
    </dgm:pt>
    <dgm:pt modelId="{5DE89233-22BF-44DE-886D-C4B4BF3B8A88}" type="pres">
      <dgm:prSet presAssocID="{7C8061D7-53F1-44A1-9D6D-3EF1CDEE9513}" presName="diagram" presStyleCnt="0">
        <dgm:presLayoutVars>
          <dgm:dir/>
          <dgm:resizeHandles val="exact"/>
        </dgm:presLayoutVars>
      </dgm:prSet>
      <dgm:spPr/>
    </dgm:pt>
    <dgm:pt modelId="{FDE08FAE-10CC-4FCC-A658-CA0794891166}" type="pres">
      <dgm:prSet presAssocID="{40E20686-6130-4DE2-90C1-E2D20119A0EE}" presName="node" presStyleLbl="node1" presStyleIdx="0" presStyleCnt="3">
        <dgm:presLayoutVars>
          <dgm:bulletEnabled val="1"/>
        </dgm:presLayoutVars>
      </dgm:prSet>
      <dgm:spPr/>
    </dgm:pt>
    <dgm:pt modelId="{43103D6C-FD1B-486C-9EBC-04EE0A16D3D7}" type="pres">
      <dgm:prSet presAssocID="{1A2C87AE-DDD9-4FC9-9AB1-A68814D3C950}" presName="sibTrans" presStyleCnt="0"/>
      <dgm:spPr/>
    </dgm:pt>
    <dgm:pt modelId="{0EDB67CE-D5A1-4EBB-ADB3-88BA958E5E5B}" type="pres">
      <dgm:prSet presAssocID="{F5985447-3486-44E9-9038-676C1C5CE7E2}" presName="node" presStyleLbl="node1" presStyleIdx="1" presStyleCnt="3">
        <dgm:presLayoutVars>
          <dgm:bulletEnabled val="1"/>
        </dgm:presLayoutVars>
      </dgm:prSet>
      <dgm:spPr/>
    </dgm:pt>
    <dgm:pt modelId="{BC5D7F32-5D04-4215-9B71-4C14EAFBB42F}" type="pres">
      <dgm:prSet presAssocID="{0DC91863-BC8A-4677-8864-0154F2E554D7}" presName="sibTrans" presStyleCnt="0"/>
      <dgm:spPr/>
    </dgm:pt>
    <dgm:pt modelId="{AF8B2756-6EB6-4CDB-A661-FFE67436B914}" type="pres">
      <dgm:prSet presAssocID="{F0B97F9F-3202-4D78-8543-B314056A0BF2}" presName="node" presStyleLbl="node1" presStyleIdx="2" presStyleCnt="3">
        <dgm:presLayoutVars>
          <dgm:bulletEnabled val="1"/>
        </dgm:presLayoutVars>
      </dgm:prSet>
      <dgm:spPr/>
    </dgm:pt>
  </dgm:ptLst>
  <dgm:cxnLst>
    <dgm:cxn modelId="{58A19F35-2F13-490E-84D0-3C850DC82376}" type="presOf" srcId="{7C8061D7-53F1-44A1-9D6D-3EF1CDEE9513}" destId="{5DE89233-22BF-44DE-886D-C4B4BF3B8A88}" srcOrd="0" destOrd="0" presId="urn:microsoft.com/office/officeart/2005/8/layout/default"/>
    <dgm:cxn modelId="{C6B8BC52-7F9E-474C-9D71-A655B10558E0}" type="presOf" srcId="{F5985447-3486-44E9-9038-676C1C5CE7E2}" destId="{0EDB67CE-D5A1-4EBB-ADB3-88BA958E5E5B}" srcOrd="0" destOrd="0" presId="urn:microsoft.com/office/officeart/2005/8/layout/default"/>
    <dgm:cxn modelId="{5F127973-7DE0-4234-978D-709C5E3499D4}" type="presOf" srcId="{F0B97F9F-3202-4D78-8543-B314056A0BF2}" destId="{AF8B2756-6EB6-4CDB-A661-FFE67436B914}" srcOrd="0" destOrd="0" presId="urn:microsoft.com/office/officeart/2005/8/layout/default"/>
    <dgm:cxn modelId="{5E3098B8-688B-4FE0-902E-37B8BCDAE8E2}" srcId="{7C8061D7-53F1-44A1-9D6D-3EF1CDEE9513}" destId="{F5985447-3486-44E9-9038-676C1C5CE7E2}" srcOrd="1" destOrd="0" parTransId="{593D4B51-41E1-4A50-9334-FA0F98147AC2}" sibTransId="{0DC91863-BC8A-4677-8864-0154F2E554D7}"/>
    <dgm:cxn modelId="{6A553FBF-4A9D-4151-8FC9-7905DC13EA1A}" srcId="{7C8061D7-53F1-44A1-9D6D-3EF1CDEE9513}" destId="{F0B97F9F-3202-4D78-8543-B314056A0BF2}" srcOrd="2" destOrd="0" parTransId="{3F8C36AA-176D-4A1C-961A-090410256BBA}" sibTransId="{EE5E7885-4A67-47AA-ADED-EBB88CD3C95F}"/>
    <dgm:cxn modelId="{A1A9CBF9-406A-42E1-8D89-A72841983FB4}" srcId="{7C8061D7-53F1-44A1-9D6D-3EF1CDEE9513}" destId="{40E20686-6130-4DE2-90C1-E2D20119A0EE}" srcOrd="0" destOrd="0" parTransId="{950DF2E3-BD61-4FB0-9D8B-4150C3453196}" sibTransId="{1A2C87AE-DDD9-4FC9-9AB1-A68814D3C950}"/>
    <dgm:cxn modelId="{E52FFDFF-6811-4F9D-BE04-6800FA00D4C7}" type="presOf" srcId="{40E20686-6130-4DE2-90C1-E2D20119A0EE}" destId="{FDE08FAE-10CC-4FCC-A658-CA0794891166}" srcOrd="0" destOrd="0" presId="urn:microsoft.com/office/officeart/2005/8/layout/default"/>
    <dgm:cxn modelId="{A16F7A60-5F43-40A8-977F-9B1887F8CDCE}" type="presParOf" srcId="{5DE89233-22BF-44DE-886D-C4B4BF3B8A88}" destId="{FDE08FAE-10CC-4FCC-A658-CA0794891166}" srcOrd="0" destOrd="0" presId="urn:microsoft.com/office/officeart/2005/8/layout/default"/>
    <dgm:cxn modelId="{8402E210-684F-427A-A5E2-7F3CDB1B50CC}" type="presParOf" srcId="{5DE89233-22BF-44DE-886D-C4B4BF3B8A88}" destId="{43103D6C-FD1B-486C-9EBC-04EE0A16D3D7}" srcOrd="1" destOrd="0" presId="urn:microsoft.com/office/officeart/2005/8/layout/default"/>
    <dgm:cxn modelId="{2675DC49-47C4-4CEB-9F40-F91E433D9F66}" type="presParOf" srcId="{5DE89233-22BF-44DE-886D-C4B4BF3B8A88}" destId="{0EDB67CE-D5A1-4EBB-ADB3-88BA958E5E5B}" srcOrd="2" destOrd="0" presId="urn:microsoft.com/office/officeart/2005/8/layout/default"/>
    <dgm:cxn modelId="{BB8B2F6F-65E7-486A-B68B-6D178C01FE76}" type="presParOf" srcId="{5DE89233-22BF-44DE-886D-C4B4BF3B8A88}" destId="{BC5D7F32-5D04-4215-9B71-4C14EAFBB42F}" srcOrd="3" destOrd="0" presId="urn:microsoft.com/office/officeart/2005/8/layout/default"/>
    <dgm:cxn modelId="{F86583D4-8899-4A72-8CD2-CA645FD609B7}" type="presParOf" srcId="{5DE89233-22BF-44DE-886D-C4B4BF3B8A88}" destId="{AF8B2756-6EB6-4CDB-A661-FFE67436B91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634A2-3426-404A-8AAE-42014D38D90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E9CBFEF7-0FED-4BC0-A81B-43E4F0197352}">
      <dgm:prSet phldrT="[Texto]"/>
      <dgm:spPr/>
      <dgm:t>
        <a:bodyPr/>
        <a:lstStyle/>
        <a:p>
          <a:r>
            <a:rPr lang="pt-BR" dirty="0">
              <a:latin typeface="Times New Roman" panose="02020603050405020304" pitchFamily="18" charset="0"/>
              <a:cs typeface="Times New Roman" panose="02020603050405020304" pitchFamily="18" charset="0"/>
            </a:rPr>
            <a:t>Tributação sobre o consumo</a:t>
          </a:r>
        </a:p>
      </dgm:t>
    </dgm:pt>
    <dgm:pt modelId="{3CFC156D-3A80-4C39-8A16-8FD8226F92B8}" type="parTrans" cxnId="{747076E3-2F08-46A5-B709-6457E6D9C6B4}">
      <dgm:prSet/>
      <dgm:spPr/>
      <dgm:t>
        <a:bodyPr/>
        <a:lstStyle/>
        <a:p>
          <a:endParaRPr lang="pt-BR"/>
        </a:p>
      </dgm:t>
    </dgm:pt>
    <dgm:pt modelId="{59CEB1ED-3171-48C8-B087-1E927B1D66A2}" type="sibTrans" cxnId="{747076E3-2F08-46A5-B709-6457E6D9C6B4}">
      <dgm:prSet/>
      <dgm:spPr/>
      <dgm:t>
        <a:bodyPr/>
        <a:lstStyle/>
        <a:p>
          <a:endParaRPr lang="pt-BR"/>
        </a:p>
      </dgm:t>
    </dgm:pt>
    <dgm:pt modelId="{69D63E0F-5ED0-4738-9CB7-3325816B9B76}">
      <dgm:prSet phldrT="[Texto]"/>
      <dgm:spPr/>
      <dgm:t>
        <a:bodyPr/>
        <a:lstStyle/>
        <a:p>
          <a:r>
            <a:rPr lang="pt-BR" dirty="0">
              <a:latin typeface="Times New Roman" panose="02020603050405020304" pitchFamily="18" charset="0"/>
              <a:cs typeface="Times New Roman" panose="02020603050405020304" pitchFamily="18" charset="0"/>
            </a:rPr>
            <a:t>“operações relativas à circulação de mercadorias”</a:t>
          </a:r>
        </a:p>
      </dgm:t>
    </dgm:pt>
    <dgm:pt modelId="{4004956B-BDF3-4691-A101-564970728C08}" type="parTrans" cxnId="{96C81041-50B3-4236-9632-660CA6E07A21}">
      <dgm:prSet/>
      <dgm:spPr/>
      <dgm:t>
        <a:bodyPr/>
        <a:lstStyle/>
        <a:p>
          <a:endParaRPr lang="pt-BR"/>
        </a:p>
      </dgm:t>
    </dgm:pt>
    <dgm:pt modelId="{77C41A38-C8F7-4A64-BAB9-45616F89D4A9}" type="sibTrans" cxnId="{96C81041-50B3-4236-9632-660CA6E07A21}">
      <dgm:prSet/>
      <dgm:spPr/>
      <dgm:t>
        <a:bodyPr/>
        <a:lstStyle/>
        <a:p>
          <a:endParaRPr lang="pt-BR"/>
        </a:p>
      </dgm:t>
    </dgm:pt>
    <dgm:pt modelId="{2334EAFC-19C0-4D9D-9818-B2DCD6AE29A8}">
      <dgm:prSet phldrT="[Texto]"/>
      <dgm:spPr/>
      <dgm:t>
        <a:bodyPr/>
        <a:lstStyle/>
        <a:p>
          <a:r>
            <a:rPr lang="pt-BR" dirty="0">
              <a:latin typeface="Times New Roman" panose="02020603050405020304" pitchFamily="18" charset="0"/>
              <a:cs typeface="Times New Roman" panose="02020603050405020304" pitchFamily="18" charset="0"/>
            </a:rPr>
            <a:t>“produtos industrializados”</a:t>
          </a:r>
        </a:p>
      </dgm:t>
    </dgm:pt>
    <dgm:pt modelId="{2831097F-022E-4B8A-9692-6AD80D9820B5}" type="parTrans" cxnId="{AA56A2C7-9A87-44DB-963E-73F82EC71424}">
      <dgm:prSet/>
      <dgm:spPr/>
      <dgm:t>
        <a:bodyPr/>
        <a:lstStyle/>
        <a:p>
          <a:endParaRPr lang="pt-BR"/>
        </a:p>
      </dgm:t>
    </dgm:pt>
    <dgm:pt modelId="{EB4DCB27-7FF8-4C37-AB67-E3DC82B5711B}" type="sibTrans" cxnId="{AA56A2C7-9A87-44DB-963E-73F82EC71424}">
      <dgm:prSet/>
      <dgm:spPr/>
      <dgm:t>
        <a:bodyPr/>
        <a:lstStyle/>
        <a:p>
          <a:endParaRPr lang="pt-BR"/>
        </a:p>
      </dgm:t>
    </dgm:pt>
    <dgm:pt modelId="{4F6F7492-9AF9-437C-838A-4C4155A0664A}">
      <dgm:prSet phldrT="[Texto]"/>
      <dgm:spPr/>
      <dgm:t>
        <a:bodyPr/>
        <a:lstStyle/>
        <a:p>
          <a:r>
            <a:rPr lang="pt-BR" dirty="0">
              <a:latin typeface="Times New Roman" panose="02020603050405020304" pitchFamily="18" charset="0"/>
              <a:cs typeface="Times New Roman" panose="02020603050405020304" pitchFamily="18" charset="0"/>
            </a:rPr>
            <a:t>“</a:t>
          </a:r>
          <a:r>
            <a:rPr lang="pt-BR" b="0" i="0" dirty="0">
              <a:latin typeface="Times New Roman" panose="02020603050405020304" pitchFamily="18" charset="0"/>
              <a:cs typeface="Times New Roman" panose="02020603050405020304" pitchFamily="18" charset="0"/>
            </a:rPr>
            <a:t>operações de crédito, câmbio e seguro, ou relativas a títulos ou valores mobiliários</a:t>
          </a:r>
          <a:r>
            <a:rPr lang="pt-BR" dirty="0">
              <a:latin typeface="Times New Roman" panose="02020603050405020304" pitchFamily="18" charset="0"/>
              <a:cs typeface="Times New Roman" panose="02020603050405020304" pitchFamily="18" charset="0"/>
            </a:rPr>
            <a:t>”</a:t>
          </a:r>
        </a:p>
      </dgm:t>
    </dgm:pt>
    <dgm:pt modelId="{0C9869B0-67D1-4A2B-A9EC-7E42933E9443}" type="parTrans" cxnId="{DE10725A-0862-4620-BD5F-A6C34B0BEDE5}">
      <dgm:prSet/>
      <dgm:spPr/>
      <dgm:t>
        <a:bodyPr/>
        <a:lstStyle/>
        <a:p>
          <a:endParaRPr lang="pt-BR"/>
        </a:p>
      </dgm:t>
    </dgm:pt>
    <dgm:pt modelId="{CC3A296D-E229-43ED-B7E7-58BBFABFF11B}" type="sibTrans" cxnId="{DE10725A-0862-4620-BD5F-A6C34B0BEDE5}">
      <dgm:prSet/>
      <dgm:spPr/>
      <dgm:t>
        <a:bodyPr/>
        <a:lstStyle/>
        <a:p>
          <a:endParaRPr lang="pt-BR"/>
        </a:p>
      </dgm:t>
    </dgm:pt>
    <dgm:pt modelId="{B70EDC94-3B47-4F9F-A40D-8C7975DFC6A9}">
      <dgm:prSet phldrT="[Texto]"/>
      <dgm:spPr/>
      <dgm:t>
        <a:bodyPr/>
        <a:lstStyle/>
        <a:p>
          <a:r>
            <a:rPr lang="pt-BR" dirty="0">
              <a:latin typeface="Times New Roman" panose="02020603050405020304" pitchFamily="18" charset="0"/>
              <a:cs typeface="Times New Roman" panose="02020603050405020304" pitchFamily="18" charset="0"/>
            </a:rPr>
            <a:t>“serviços de qualquer natureza”</a:t>
          </a:r>
        </a:p>
      </dgm:t>
    </dgm:pt>
    <dgm:pt modelId="{B056D614-DBA1-4871-B779-04F0FFF63601}" type="parTrans" cxnId="{48321E8F-11D0-40FD-8436-41EBAA175638}">
      <dgm:prSet/>
      <dgm:spPr/>
      <dgm:t>
        <a:bodyPr/>
        <a:lstStyle/>
        <a:p>
          <a:endParaRPr lang="pt-BR"/>
        </a:p>
      </dgm:t>
    </dgm:pt>
    <dgm:pt modelId="{BEC51A56-FF03-41A2-B9DF-2CE6F0CF7E5B}" type="sibTrans" cxnId="{48321E8F-11D0-40FD-8436-41EBAA175638}">
      <dgm:prSet/>
      <dgm:spPr/>
      <dgm:t>
        <a:bodyPr/>
        <a:lstStyle/>
        <a:p>
          <a:endParaRPr lang="pt-BR"/>
        </a:p>
      </dgm:t>
    </dgm:pt>
    <dgm:pt modelId="{D7D80E43-36C1-4A32-9CA8-BC9C76AB04E1}" type="pres">
      <dgm:prSet presAssocID="{1DD634A2-3426-404A-8AAE-42014D38D903}" presName="hierChild1" presStyleCnt="0">
        <dgm:presLayoutVars>
          <dgm:orgChart val="1"/>
          <dgm:chPref val="1"/>
          <dgm:dir/>
          <dgm:animOne val="branch"/>
          <dgm:animLvl val="lvl"/>
          <dgm:resizeHandles/>
        </dgm:presLayoutVars>
      </dgm:prSet>
      <dgm:spPr/>
    </dgm:pt>
    <dgm:pt modelId="{63159EFF-FD9D-4D85-9B86-DFC052313865}" type="pres">
      <dgm:prSet presAssocID="{E9CBFEF7-0FED-4BC0-A81B-43E4F0197352}" presName="hierRoot1" presStyleCnt="0">
        <dgm:presLayoutVars>
          <dgm:hierBranch val="init"/>
        </dgm:presLayoutVars>
      </dgm:prSet>
      <dgm:spPr/>
    </dgm:pt>
    <dgm:pt modelId="{1D40CBD9-B1E6-4E20-8739-5FF7FB8BAB7E}" type="pres">
      <dgm:prSet presAssocID="{E9CBFEF7-0FED-4BC0-A81B-43E4F0197352}" presName="rootComposite1" presStyleCnt="0"/>
      <dgm:spPr/>
    </dgm:pt>
    <dgm:pt modelId="{D89D7D7F-254F-4212-9B50-C5E7096A805E}" type="pres">
      <dgm:prSet presAssocID="{E9CBFEF7-0FED-4BC0-A81B-43E4F0197352}" presName="rootText1" presStyleLbl="node0" presStyleIdx="0" presStyleCnt="1">
        <dgm:presLayoutVars>
          <dgm:chPref val="3"/>
        </dgm:presLayoutVars>
      </dgm:prSet>
      <dgm:spPr/>
    </dgm:pt>
    <dgm:pt modelId="{98901950-FDF8-4741-B40F-017CC7A272D1}" type="pres">
      <dgm:prSet presAssocID="{E9CBFEF7-0FED-4BC0-A81B-43E4F0197352}" presName="rootConnector1" presStyleLbl="node1" presStyleIdx="0" presStyleCnt="0"/>
      <dgm:spPr/>
    </dgm:pt>
    <dgm:pt modelId="{5CBFEEA1-1267-420A-992F-808AB5F37EF2}" type="pres">
      <dgm:prSet presAssocID="{E9CBFEF7-0FED-4BC0-A81B-43E4F0197352}" presName="hierChild2" presStyleCnt="0"/>
      <dgm:spPr/>
    </dgm:pt>
    <dgm:pt modelId="{15A4CB7C-8746-4C0E-BEE5-E8B44CCDCA11}" type="pres">
      <dgm:prSet presAssocID="{4004956B-BDF3-4691-A101-564970728C08}" presName="Name37" presStyleLbl="parChTrans1D2" presStyleIdx="0" presStyleCnt="4"/>
      <dgm:spPr/>
    </dgm:pt>
    <dgm:pt modelId="{C128D0BE-C3C0-48F6-A186-DCE4961A54AB}" type="pres">
      <dgm:prSet presAssocID="{69D63E0F-5ED0-4738-9CB7-3325816B9B76}" presName="hierRoot2" presStyleCnt="0">
        <dgm:presLayoutVars>
          <dgm:hierBranch val="init"/>
        </dgm:presLayoutVars>
      </dgm:prSet>
      <dgm:spPr/>
    </dgm:pt>
    <dgm:pt modelId="{B1F0930A-9F41-43DD-BF71-3465B6E6A333}" type="pres">
      <dgm:prSet presAssocID="{69D63E0F-5ED0-4738-9CB7-3325816B9B76}" presName="rootComposite" presStyleCnt="0"/>
      <dgm:spPr/>
    </dgm:pt>
    <dgm:pt modelId="{B8F9EC68-B814-4CA1-A367-4F0DEAEF55D3}" type="pres">
      <dgm:prSet presAssocID="{69D63E0F-5ED0-4738-9CB7-3325816B9B76}" presName="rootText" presStyleLbl="node2" presStyleIdx="0" presStyleCnt="4">
        <dgm:presLayoutVars>
          <dgm:chPref val="3"/>
        </dgm:presLayoutVars>
      </dgm:prSet>
      <dgm:spPr/>
    </dgm:pt>
    <dgm:pt modelId="{986E7707-2009-432F-9900-C82E48D53AAE}" type="pres">
      <dgm:prSet presAssocID="{69D63E0F-5ED0-4738-9CB7-3325816B9B76}" presName="rootConnector" presStyleLbl="node2" presStyleIdx="0" presStyleCnt="4"/>
      <dgm:spPr/>
    </dgm:pt>
    <dgm:pt modelId="{1AEFE7C3-DDF8-4565-95DF-048017390DA4}" type="pres">
      <dgm:prSet presAssocID="{69D63E0F-5ED0-4738-9CB7-3325816B9B76}" presName="hierChild4" presStyleCnt="0"/>
      <dgm:spPr/>
    </dgm:pt>
    <dgm:pt modelId="{55DAC1AA-BB97-46FE-8CF9-A83BBB6486F4}" type="pres">
      <dgm:prSet presAssocID="{69D63E0F-5ED0-4738-9CB7-3325816B9B76}" presName="hierChild5" presStyleCnt="0"/>
      <dgm:spPr/>
    </dgm:pt>
    <dgm:pt modelId="{8D1905CD-1308-49D4-9C21-A1EDD137DA53}" type="pres">
      <dgm:prSet presAssocID="{2831097F-022E-4B8A-9692-6AD80D9820B5}" presName="Name37" presStyleLbl="parChTrans1D2" presStyleIdx="1" presStyleCnt="4"/>
      <dgm:spPr/>
    </dgm:pt>
    <dgm:pt modelId="{99476AA9-1DA4-4DC7-9BFB-80470CE521C4}" type="pres">
      <dgm:prSet presAssocID="{2334EAFC-19C0-4D9D-9818-B2DCD6AE29A8}" presName="hierRoot2" presStyleCnt="0">
        <dgm:presLayoutVars>
          <dgm:hierBranch val="init"/>
        </dgm:presLayoutVars>
      </dgm:prSet>
      <dgm:spPr/>
    </dgm:pt>
    <dgm:pt modelId="{45B7BC64-45EC-4F36-9915-A722E9189158}" type="pres">
      <dgm:prSet presAssocID="{2334EAFC-19C0-4D9D-9818-B2DCD6AE29A8}" presName="rootComposite" presStyleCnt="0"/>
      <dgm:spPr/>
    </dgm:pt>
    <dgm:pt modelId="{048A0967-F3D8-422F-B03F-3E991F984D06}" type="pres">
      <dgm:prSet presAssocID="{2334EAFC-19C0-4D9D-9818-B2DCD6AE29A8}" presName="rootText" presStyleLbl="node2" presStyleIdx="1" presStyleCnt="4">
        <dgm:presLayoutVars>
          <dgm:chPref val="3"/>
        </dgm:presLayoutVars>
      </dgm:prSet>
      <dgm:spPr/>
    </dgm:pt>
    <dgm:pt modelId="{8EA1C636-7D07-484E-B3F6-F538540CC4F6}" type="pres">
      <dgm:prSet presAssocID="{2334EAFC-19C0-4D9D-9818-B2DCD6AE29A8}" presName="rootConnector" presStyleLbl="node2" presStyleIdx="1" presStyleCnt="4"/>
      <dgm:spPr/>
    </dgm:pt>
    <dgm:pt modelId="{5FD17F93-5A34-4421-8519-D9082129C7CC}" type="pres">
      <dgm:prSet presAssocID="{2334EAFC-19C0-4D9D-9818-B2DCD6AE29A8}" presName="hierChild4" presStyleCnt="0"/>
      <dgm:spPr/>
    </dgm:pt>
    <dgm:pt modelId="{0BE6A6EC-03C4-426D-840A-8BFA6D26F8A1}" type="pres">
      <dgm:prSet presAssocID="{2334EAFC-19C0-4D9D-9818-B2DCD6AE29A8}" presName="hierChild5" presStyleCnt="0"/>
      <dgm:spPr/>
    </dgm:pt>
    <dgm:pt modelId="{A554DCD3-8A53-4CF3-BE68-C6EB6B88E03D}" type="pres">
      <dgm:prSet presAssocID="{B056D614-DBA1-4871-B779-04F0FFF63601}" presName="Name37" presStyleLbl="parChTrans1D2" presStyleIdx="2" presStyleCnt="4"/>
      <dgm:spPr/>
    </dgm:pt>
    <dgm:pt modelId="{22BE90B6-044F-4CD1-A769-DB7DA6C2CD63}" type="pres">
      <dgm:prSet presAssocID="{B70EDC94-3B47-4F9F-A40D-8C7975DFC6A9}" presName="hierRoot2" presStyleCnt="0">
        <dgm:presLayoutVars>
          <dgm:hierBranch val="init"/>
        </dgm:presLayoutVars>
      </dgm:prSet>
      <dgm:spPr/>
    </dgm:pt>
    <dgm:pt modelId="{3D9998A3-8850-4AA4-A2D1-65CB8B6A6D5A}" type="pres">
      <dgm:prSet presAssocID="{B70EDC94-3B47-4F9F-A40D-8C7975DFC6A9}" presName="rootComposite" presStyleCnt="0"/>
      <dgm:spPr/>
    </dgm:pt>
    <dgm:pt modelId="{B9EFC970-19C3-4EE0-AF15-CB18D6725C41}" type="pres">
      <dgm:prSet presAssocID="{B70EDC94-3B47-4F9F-A40D-8C7975DFC6A9}" presName="rootText" presStyleLbl="node2" presStyleIdx="2" presStyleCnt="4">
        <dgm:presLayoutVars>
          <dgm:chPref val="3"/>
        </dgm:presLayoutVars>
      </dgm:prSet>
      <dgm:spPr/>
    </dgm:pt>
    <dgm:pt modelId="{28D7EB14-DFF6-48A5-8024-4CCFFE63F23E}" type="pres">
      <dgm:prSet presAssocID="{B70EDC94-3B47-4F9F-A40D-8C7975DFC6A9}" presName="rootConnector" presStyleLbl="node2" presStyleIdx="2" presStyleCnt="4"/>
      <dgm:spPr/>
    </dgm:pt>
    <dgm:pt modelId="{7EF02B69-41CB-4FDE-A9FF-F7E20810C1DF}" type="pres">
      <dgm:prSet presAssocID="{B70EDC94-3B47-4F9F-A40D-8C7975DFC6A9}" presName="hierChild4" presStyleCnt="0"/>
      <dgm:spPr/>
    </dgm:pt>
    <dgm:pt modelId="{AD7E185B-D51B-4790-A130-37A6C9D073B0}" type="pres">
      <dgm:prSet presAssocID="{B70EDC94-3B47-4F9F-A40D-8C7975DFC6A9}" presName="hierChild5" presStyleCnt="0"/>
      <dgm:spPr/>
    </dgm:pt>
    <dgm:pt modelId="{D5474375-F806-4A26-8610-77433AE9712E}" type="pres">
      <dgm:prSet presAssocID="{0C9869B0-67D1-4A2B-A9EC-7E42933E9443}" presName="Name37" presStyleLbl="parChTrans1D2" presStyleIdx="3" presStyleCnt="4"/>
      <dgm:spPr/>
    </dgm:pt>
    <dgm:pt modelId="{C9C0698B-57AF-4A3B-B2B6-3C6595E679A7}" type="pres">
      <dgm:prSet presAssocID="{4F6F7492-9AF9-437C-838A-4C4155A0664A}" presName="hierRoot2" presStyleCnt="0">
        <dgm:presLayoutVars>
          <dgm:hierBranch val="init"/>
        </dgm:presLayoutVars>
      </dgm:prSet>
      <dgm:spPr/>
    </dgm:pt>
    <dgm:pt modelId="{EF5D3259-3FDE-456B-BE52-528CE0F5B126}" type="pres">
      <dgm:prSet presAssocID="{4F6F7492-9AF9-437C-838A-4C4155A0664A}" presName="rootComposite" presStyleCnt="0"/>
      <dgm:spPr/>
    </dgm:pt>
    <dgm:pt modelId="{97DC3BE0-CE62-4ED1-9F27-377B75C6B8D6}" type="pres">
      <dgm:prSet presAssocID="{4F6F7492-9AF9-437C-838A-4C4155A0664A}" presName="rootText" presStyleLbl="node2" presStyleIdx="3" presStyleCnt="4">
        <dgm:presLayoutVars>
          <dgm:chPref val="3"/>
        </dgm:presLayoutVars>
      </dgm:prSet>
      <dgm:spPr/>
    </dgm:pt>
    <dgm:pt modelId="{D9CE66E9-18CE-48D4-BF3B-AD798E7A3C04}" type="pres">
      <dgm:prSet presAssocID="{4F6F7492-9AF9-437C-838A-4C4155A0664A}" presName="rootConnector" presStyleLbl="node2" presStyleIdx="3" presStyleCnt="4"/>
      <dgm:spPr/>
    </dgm:pt>
    <dgm:pt modelId="{91F4140A-F797-49E1-B204-A93B36457472}" type="pres">
      <dgm:prSet presAssocID="{4F6F7492-9AF9-437C-838A-4C4155A0664A}" presName="hierChild4" presStyleCnt="0"/>
      <dgm:spPr/>
    </dgm:pt>
    <dgm:pt modelId="{2D7692D5-3921-49B3-80A2-43045D706ECD}" type="pres">
      <dgm:prSet presAssocID="{4F6F7492-9AF9-437C-838A-4C4155A0664A}" presName="hierChild5" presStyleCnt="0"/>
      <dgm:spPr/>
    </dgm:pt>
    <dgm:pt modelId="{9CDCF858-9DD4-47C7-B08A-E6B81A853830}" type="pres">
      <dgm:prSet presAssocID="{E9CBFEF7-0FED-4BC0-A81B-43E4F0197352}" presName="hierChild3" presStyleCnt="0"/>
      <dgm:spPr/>
    </dgm:pt>
  </dgm:ptLst>
  <dgm:cxnLst>
    <dgm:cxn modelId="{88999D04-B792-40C6-B8E0-2D0E2B2F4E19}" type="presOf" srcId="{E9CBFEF7-0FED-4BC0-A81B-43E4F0197352}" destId="{98901950-FDF8-4741-B40F-017CC7A272D1}" srcOrd="1" destOrd="0" presId="urn:microsoft.com/office/officeart/2005/8/layout/orgChart1"/>
    <dgm:cxn modelId="{DA6E3818-F012-4766-A8CA-245D0E98EE08}" type="presOf" srcId="{4F6F7492-9AF9-437C-838A-4C4155A0664A}" destId="{97DC3BE0-CE62-4ED1-9F27-377B75C6B8D6}" srcOrd="0" destOrd="0" presId="urn:microsoft.com/office/officeart/2005/8/layout/orgChart1"/>
    <dgm:cxn modelId="{FCC6C727-F882-46F5-AB4A-B5D06F393312}" type="presOf" srcId="{B70EDC94-3B47-4F9F-A40D-8C7975DFC6A9}" destId="{28D7EB14-DFF6-48A5-8024-4CCFFE63F23E}" srcOrd="1" destOrd="0" presId="urn:microsoft.com/office/officeart/2005/8/layout/orgChart1"/>
    <dgm:cxn modelId="{C920132C-2DA1-4C44-A584-B99100BC69D6}" type="presOf" srcId="{0C9869B0-67D1-4A2B-A9EC-7E42933E9443}" destId="{D5474375-F806-4A26-8610-77433AE9712E}" srcOrd="0" destOrd="0" presId="urn:microsoft.com/office/officeart/2005/8/layout/orgChart1"/>
    <dgm:cxn modelId="{D289642C-4A9C-450B-ABB7-2D4B6DBDD8A7}" type="presOf" srcId="{B70EDC94-3B47-4F9F-A40D-8C7975DFC6A9}" destId="{B9EFC970-19C3-4EE0-AF15-CB18D6725C41}" srcOrd="0" destOrd="0" presId="urn:microsoft.com/office/officeart/2005/8/layout/orgChart1"/>
    <dgm:cxn modelId="{4A835F30-B206-4B47-820A-4157C5CCC33A}" type="presOf" srcId="{2334EAFC-19C0-4D9D-9818-B2DCD6AE29A8}" destId="{8EA1C636-7D07-484E-B3F6-F538540CC4F6}" srcOrd="1" destOrd="0" presId="urn:microsoft.com/office/officeart/2005/8/layout/orgChart1"/>
    <dgm:cxn modelId="{96C81041-50B3-4236-9632-660CA6E07A21}" srcId="{E9CBFEF7-0FED-4BC0-A81B-43E4F0197352}" destId="{69D63E0F-5ED0-4738-9CB7-3325816B9B76}" srcOrd="0" destOrd="0" parTransId="{4004956B-BDF3-4691-A101-564970728C08}" sibTransId="{77C41A38-C8F7-4A64-BAB9-45616F89D4A9}"/>
    <dgm:cxn modelId="{17E1EE4E-22D6-4608-BBB5-CFDBCDD18646}" type="presOf" srcId="{2334EAFC-19C0-4D9D-9818-B2DCD6AE29A8}" destId="{048A0967-F3D8-422F-B03F-3E991F984D06}" srcOrd="0" destOrd="0" presId="urn:microsoft.com/office/officeart/2005/8/layout/orgChart1"/>
    <dgm:cxn modelId="{DE10725A-0862-4620-BD5F-A6C34B0BEDE5}" srcId="{E9CBFEF7-0FED-4BC0-A81B-43E4F0197352}" destId="{4F6F7492-9AF9-437C-838A-4C4155A0664A}" srcOrd="3" destOrd="0" parTransId="{0C9869B0-67D1-4A2B-A9EC-7E42933E9443}" sibTransId="{CC3A296D-E229-43ED-B7E7-58BBFABFF11B}"/>
    <dgm:cxn modelId="{48321E8F-11D0-40FD-8436-41EBAA175638}" srcId="{E9CBFEF7-0FED-4BC0-A81B-43E4F0197352}" destId="{B70EDC94-3B47-4F9F-A40D-8C7975DFC6A9}" srcOrd="2" destOrd="0" parTransId="{B056D614-DBA1-4871-B779-04F0FFF63601}" sibTransId="{BEC51A56-FF03-41A2-B9DF-2CE6F0CF7E5B}"/>
    <dgm:cxn modelId="{CAE94B90-BF97-420E-B20A-F4966A420CBE}" type="presOf" srcId="{69D63E0F-5ED0-4738-9CB7-3325816B9B76}" destId="{B8F9EC68-B814-4CA1-A367-4F0DEAEF55D3}" srcOrd="0" destOrd="0" presId="urn:microsoft.com/office/officeart/2005/8/layout/orgChart1"/>
    <dgm:cxn modelId="{C6643197-FFE7-4FDC-A6FB-2FD1BB81429C}" type="presOf" srcId="{B056D614-DBA1-4871-B779-04F0FFF63601}" destId="{A554DCD3-8A53-4CF3-BE68-C6EB6B88E03D}" srcOrd="0" destOrd="0" presId="urn:microsoft.com/office/officeart/2005/8/layout/orgChart1"/>
    <dgm:cxn modelId="{5F316CBD-B95C-44FF-A10C-22263F0FA8CE}" type="presOf" srcId="{2831097F-022E-4B8A-9692-6AD80D9820B5}" destId="{8D1905CD-1308-49D4-9C21-A1EDD137DA53}" srcOrd="0" destOrd="0" presId="urn:microsoft.com/office/officeart/2005/8/layout/orgChart1"/>
    <dgm:cxn modelId="{36561FC4-430B-4EE7-9CA1-D1EF5ECB6AF4}" type="presOf" srcId="{E9CBFEF7-0FED-4BC0-A81B-43E4F0197352}" destId="{D89D7D7F-254F-4212-9B50-C5E7096A805E}" srcOrd="0" destOrd="0" presId="urn:microsoft.com/office/officeart/2005/8/layout/orgChart1"/>
    <dgm:cxn modelId="{AA56A2C7-9A87-44DB-963E-73F82EC71424}" srcId="{E9CBFEF7-0FED-4BC0-A81B-43E4F0197352}" destId="{2334EAFC-19C0-4D9D-9818-B2DCD6AE29A8}" srcOrd="1" destOrd="0" parTransId="{2831097F-022E-4B8A-9692-6AD80D9820B5}" sibTransId="{EB4DCB27-7FF8-4C37-AB67-E3DC82B5711B}"/>
    <dgm:cxn modelId="{3C0641CD-C9C5-4CEE-A0A8-A9B1C5CB2982}" type="presOf" srcId="{1DD634A2-3426-404A-8AAE-42014D38D903}" destId="{D7D80E43-36C1-4A32-9CA8-BC9C76AB04E1}" srcOrd="0" destOrd="0" presId="urn:microsoft.com/office/officeart/2005/8/layout/orgChart1"/>
    <dgm:cxn modelId="{23433BD0-BE27-4016-82E6-ED7797BFE64C}" type="presOf" srcId="{4004956B-BDF3-4691-A101-564970728C08}" destId="{15A4CB7C-8746-4C0E-BEE5-E8B44CCDCA11}" srcOrd="0" destOrd="0" presId="urn:microsoft.com/office/officeart/2005/8/layout/orgChart1"/>
    <dgm:cxn modelId="{E85CC8D7-0254-49D7-A302-DA6AC2DA8368}" type="presOf" srcId="{69D63E0F-5ED0-4738-9CB7-3325816B9B76}" destId="{986E7707-2009-432F-9900-C82E48D53AAE}" srcOrd="1" destOrd="0" presId="urn:microsoft.com/office/officeart/2005/8/layout/orgChart1"/>
    <dgm:cxn modelId="{747076E3-2F08-46A5-B709-6457E6D9C6B4}" srcId="{1DD634A2-3426-404A-8AAE-42014D38D903}" destId="{E9CBFEF7-0FED-4BC0-A81B-43E4F0197352}" srcOrd="0" destOrd="0" parTransId="{3CFC156D-3A80-4C39-8A16-8FD8226F92B8}" sibTransId="{59CEB1ED-3171-48C8-B087-1E927B1D66A2}"/>
    <dgm:cxn modelId="{4DAD5FEB-457A-4CCD-95FD-3AF42C03027F}" type="presOf" srcId="{4F6F7492-9AF9-437C-838A-4C4155A0664A}" destId="{D9CE66E9-18CE-48D4-BF3B-AD798E7A3C04}" srcOrd="1" destOrd="0" presId="urn:microsoft.com/office/officeart/2005/8/layout/orgChart1"/>
    <dgm:cxn modelId="{91E9C7DC-7A64-4A3E-90DE-047DD5E29E70}" type="presParOf" srcId="{D7D80E43-36C1-4A32-9CA8-BC9C76AB04E1}" destId="{63159EFF-FD9D-4D85-9B86-DFC052313865}" srcOrd="0" destOrd="0" presId="urn:microsoft.com/office/officeart/2005/8/layout/orgChart1"/>
    <dgm:cxn modelId="{EFDF6986-E2E7-40D6-B98B-8F62ABF4EE51}" type="presParOf" srcId="{63159EFF-FD9D-4D85-9B86-DFC052313865}" destId="{1D40CBD9-B1E6-4E20-8739-5FF7FB8BAB7E}" srcOrd="0" destOrd="0" presId="urn:microsoft.com/office/officeart/2005/8/layout/orgChart1"/>
    <dgm:cxn modelId="{837B8DBE-B589-491D-9B42-A79F663A54E9}" type="presParOf" srcId="{1D40CBD9-B1E6-4E20-8739-5FF7FB8BAB7E}" destId="{D89D7D7F-254F-4212-9B50-C5E7096A805E}" srcOrd="0" destOrd="0" presId="urn:microsoft.com/office/officeart/2005/8/layout/orgChart1"/>
    <dgm:cxn modelId="{2AF930CD-BF11-4E61-906A-44412765CFC9}" type="presParOf" srcId="{1D40CBD9-B1E6-4E20-8739-5FF7FB8BAB7E}" destId="{98901950-FDF8-4741-B40F-017CC7A272D1}" srcOrd="1" destOrd="0" presId="urn:microsoft.com/office/officeart/2005/8/layout/orgChart1"/>
    <dgm:cxn modelId="{AEC236D4-9F2B-435C-807F-3E3E49C0EB69}" type="presParOf" srcId="{63159EFF-FD9D-4D85-9B86-DFC052313865}" destId="{5CBFEEA1-1267-420A-992F-808AB5F37EF2}" srcOrd="1" destOrd="0" presId="urn:microsoft.com/office/officeart/2005/8/layout/orgChart1"/>
    <dgm:cxn modelId="{EAAEF8F2-B216-48F8-8930-6FDF60BA340C}" type="presParOf" srcId="{5CBFEEA1-1267-420A-992F-808AB5F37EF2}" destId="{15A4CB7C-8746-4C0E-BEE5-E8B44CCDCA11}" srcOrd="0" destOrd="0" presId="urn:microsoft.com/office/officeart/2005/8/layout/orgChart1"/>
    <dgm:cxn modelId="{3E384F77-0C87-40A2-8B0F-901469D2F5B7}" type="presParOf" srcId="{5CBFEEA1-1267-420A-992F-808AB5F37EF2}" destId="{C128D0BE-C3C0-48F6-A186-DCE4961A54AB}" srcOrd="1" destOrd="0" presId="urn:microsoft.com/office/officeart/2005/8/layout/orgChart1"/>
    <dgm:cxn modelId="{AF7D66D1-AD3B-4E22-AA31-0CB33247873B}" type="presParOf" srcId="{C128D0BE-C3C0-48F6-A186-DCE4961A54AB}" destId="{B1F0930A-9F41-43DD-BF71-3465B6E6A333}" srcOrd="0" destOrd="0" presId="urn:microsoft.com/office/officeart/2005/8/layout/orgChart1"/>
    <dgm:cxn modelId="{C9A40A29-E0FA-4012-BC81-EA1AFAD73278}" type="presParOf" srcId="{B1F0930A-9F41-43DD-BF71-3465B6E6A333}" destId="{B8F9EC68-B814-4CA1-A367-4F0DEAEF55D3}" srcOrd="0" destOrd="0" presId="urn:microsoft.com/office/officeart/2005/8/layout/orgChart1"/>
    <dgm:cxn modelId="{9963B1A0-DB4D-4CA5-9CF9-F3BE802BBC94}" type="presParOf" srcId="{B1F0930A-9F41-43DD-BF71-3465B6E6A333}" destId="{986E7707-2009-432F-9900-C82E48D53AAE}" srcOrd="1" destOrd="0" presId="urn:microsoft.com/office/officeart/2005/8/layout/orgChart1"/>
    <dgm:cxn modelId="{3B86640C-FC8B-4F5F-9006-EF81D579F593}" type="presParOf" srcId="{C128D0BE-C3C0-48F6-A186-DCE4961A54AB}" destId="{1AEFE7C3-DDF8-4565-95DF-048017390DA4}" srcOrd="1" destOrd="0" presId="urn:microsoft.com/office/officeart/2005/8/layout/orgChart1"/>
    <dgm:cxn modelId="{AD5E12CF-4474-45BA-8CA1-CF917ED8E4E0}" type="presParOf" srcId="{C128D0BE-C3C0-48F6-A186-DCE4961A54AB}" destId="{55DAC1AA-BB97-46FE-8CF9-A83BBB6486F4}" srcOrd="2" destOrd="0" presId="urn:microsoft.com/office/officeart/2005/8/layout/orgChart1"/>
    <dgm:cxn modelId="{248DC4B5-07E7-408F-A188-095C6453F6A9}" type="presParOf" srcId="{5CBFEEA1-1267-420A-992F-808AB5F37EF2}" destId="{8D1905CD-1308-49D4-9C21-A1EDD137DA53}" srcOrd="2" destOrd="0" presId="urn:microsoft.com/office/officeart/2005/8/layout/orgChart1"/>
    <dgm:cxn modelId="{64FB9AD6-D3A8-4073-B064-A89448A81B52}" type="presParOf" srcId="{5CBFEEA1-1267-420A-992F-808AB5F37EF2}" destId="{99476AA9-1DA4-4DC7-9BFB-80470CE521C4}" srcOrd="3" destOrd="0" presId="urn:microsoft.com/office/officeart/2005/8/layout/orgChart1"/>
    <dgm:cxn modelId="{3D2BE19D-B3A5-4C45-A453-10F51EAA9431}" type="presParOf" srcId="{99476AA9-1DA4-4DC7-9BFB-80470CE521C4}" destId="{45B7BC64-45EC-4F36-9915-A722E9189158}" srcOrd="0" destOrd="0" presId="urn:microsoft.com/office/officeart/2005/8/layout/orgChart1"/>
    <dgm:cxn modelId="{C58DA323-9071-48A1-BC6D-3C4B7215BD17}" type="presParOf" srcId="{45B7BC64-45EC-4F36-9915-A722E9189158}" destId="{048A0967-F3D8-422F-B03F-3E991F984D06}" srcOrd="0" destOrd="0" presId="urn:microsoft.com/office/officeart/2005/8/layout/orgChart1"/>
    <dgm:cxn modelId="{9880C9F2-A348-4829-99B4-6926CEF772F9}" type="presParOf" srcId="{45B7BC64-45EC-4F36-9915-A722E9189158}" destId="{8EA1C636-7D07-484E-B3F6-F538540CC4F6}" srcOrd="1" destOrd="0" presId="urn:microsoft.com/office/officeart/2005/8/layout/orgChart1"/>
    <dgm:cxn modelId="{E22CD5AD-A868-4190-9F93-6C1AFDE8A184}" type="presParOf" srcId="{99476AA9-1DA4-4DC7-9BFB-80470CE521C4}" destId="{5FD17F93-5A34-4421-8519-D9082129C7CC}" srcOrd="1" destOrd="0" presId="urn:microsoft.com/office/officeart/2005/8/layout/orgChart1"/>
    <dgm:cxn modelId="{39A89B6A-F777-4007-9D07-3B5A7B625327}" type="presParOf" srcId="{99476AA9-1DA4-4DC7-9BFB-80470CE521C4}" destId="{0BE6A6EC-03C4-426D-840A-8BFA6D26F8A1}" srcOrd="2" destOrd="0" presId="urn:microsoft.com/office/officeart/2005/8/layout/orgChart1"/>
    <dgm:cxn modelId="{9E6C0F3E-1268-49C7-A80E-EA9FAE7E4414}" type="presParOf" srcId="{5CBFEEA1-1267-420A-992F-808AB5F37EF2}" destId="{A554DCD3-8A53-4CF3-BE68-C6EB6B88E03D}" srcOrd="4" destOrd="0" presId="urn:microsoft.com/office/officeart/2005/8/layout/orgChart1"/>
    <dgm:cxn modelId="{DFC018F5-C916-4299-8383-D9C7E3C49FA2}" type="presParOf" srcId="{5CBFEEA1-1267-420A-992F-808AB5F37EF2}" destId="{22BE90B6-044F-4CD1-A769-DB7DA6C2CD63}" srcOrd="5" destOrd="0" presId="urn:microsoft.com/office/officeart/2005/8/layout/orgChart1"/>
    <dgm:cxn modelId="{17487D24-117E-4327-AC76-895765FC2E6F}" type="presParOf" srcId="{22BE90B6-044F-4CD1-A769-DB7DA6C2CD63}" destId="{3D9998A3-8850-4AA4-A2D1-65CB8B6A6D5A}" srcOrd="0" destOrd="0" presId="urn:microsoft.com/office/officeart/2005/8/layout/orgChart1"/>
    <dgm:cxn modelId="{C6A009E0-2256-4EEB-9B52-53AAA1F6B5D8}" type="presParOf" srcId="{3D9998A3-8850-4AA4-A2D1-65CB8B6A6D5A}" destId="{B9EFC970-19C3-4EE0-AF15-CB18D6725C41}" srcOrd="0" destOrd="0" presId="urn:microsoft.com/office/officeart/2005/8/layout/orgChart1"/>
    <dgm:cxn modelId="{61C470D3-5B4D-4AE9-AF1F-C7FB148F8D17}" type="presParOf" srcId="{3D9998A3-8850-4AA4-A2D1-65CB8B6A6D5A}" destId="{28D7EB14-DFF6-48A5-8024-4CCFFE63F23E}" srcOrd="1" destOrd="0" presId="urn:microsoft.com/office/officeart/2005/8/layout/orgChart1"/>
    <dgm:cxn modelId="{888A3972-9188-4827-A402-8BAC31DD03B7}" type="presParOf" srcId="{22BE90B6-044F-4CD1-A769-DB7DA6C2CD63}" destId="{7EF02B69-41CB-4FDE-A9FF-F7E20810C1DF}" srcOrd="1" destOrd="0" presId="urn:microsoft.com/office/officeart/2005/8/layout/orgChart1"/>
    <dgm:cxn modelId="{F92E8315-5E38-428D-8F2B-62EC8B8D4253}" type="presParOf" srcId="{22BE90B6-044F-4CD1-A769-DB7DA6C2CD63}" destId="{AD7E185B-D51B-4790-A130-37A6C9D073B0}" srcOrd="2" destOrd="0" presId="urn:microsoft.com/office/officeart/2005/8/layout/orgChart1"/>
    <dgm:cxn modelId="{EA137490-9B88-48B5-8B6F-717A8BD9E238}" type="presParOf" srcId="{5CBFEEA1-1267-420A-992F-808AB5F37EF2}" destId="{D5474375-F806-4A26-8610-77433AE9712E}" srcOrd="6" destOrd="0" presId="urn:microsoft.com/office/officeart/2005/8/layout/orgChart1"/>
    <dgm:cxn modelId="{76826810-2A19-4F76-92C9-75A55881AA65}" type="presParOf" srcId="{5CBFEEA1-1267-420A-992F-808AB5F37EF2}" destId="{C9C0698B-57AF-4A3B-B2B6-3C6595E679A7}" srcOrd="7" destOrd="0" presId="urn:microsoft.com/office/officeart/2005/8/layout/orgChart1"/>
    <dgm:cxn modelId="{CAE6B0B7-5FFD-4E13-9D60-5AD32F7803DE}" type="presParOf" srcId="{C9C0698B-57AF-4A3B-B2B6-3C6595E679A7}" destId="{EF5D3259-3FDE-456B-BE52-528CE0F5B126}" srcOrd="0" destOrd="0" presId="urn:microsoft.com/office/officeart/2005/8/layout/orgChart1"/>
    <dgm:cxn modelId="{52D48D05-48E3-4F9A-9370-802DCC8B6695}" type="presParOf" srcId="{EF5D3259-3FDE-456B-BE52-528CE0F5B126}" destId="{97DC3BE0-CE62-4ED1-9F27-377B75C6B8D6}" srcOrd="0" destOrd="0" presId="urn:microsoft.com/office/officeart/2005/8/layout/orgChart1"/>
    <dgm:cxn modelId="{080EBFF2-A15A-4F50-9ECC-5F15F1FD4AE2}" type="presParOf" srcId="{EF5D3259-3FDE-456B-BE52-528CE0F5B126}" destId="{D9CE66E9-18CE-48D4-BF3B-AD798E7A3C04}" srcOrd="1" destOrd="0" presId="urn:microsoft.com/office/officeart/2005/8/layout/orgChart1"/>
    <dgm:cxn modelId="{E13EF6BC-A20E-469E-888D-A430040C50FD}" type="presParOf" srcId="{C9C0698B-57AF-4A3B-B2B6-3C6595E679A7}" destId="{91F4140A-F797-49E1-B204-A93B36457472}" srcOrd="1" destOrd="0" presId="urn:microsoft.com/office/officeart/2005/8/layout/orgChart1"/>
    <dgm:cxn modelId="{2C847E1F-7AFD-4B42-AA99-9E4C7552831F}" type="presParOf" srcId="{C9C0698B-57AF-4A3B-B2B6-3C6595E679A7}" destId="{2D7692D5-3921-49B3-80A2-43045D706ECD}" srcOrd="2" destOrd="0" presId="urn:microsoft.com/office/officeart/2005/8/layout/orgChart1"/>
    <dgm:cxn modelId="{23FBF020-E2B6-4A9E-B2BD-EBA828379E76}" type="presParOf" srcId="{63159EFF-FD9D-4D85-9B86-DFC052313865}" destId="{9CDCF858-9DD4-47C7-B08A-E6B81A8538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08FAE-10CC-4FCC-A658-CA0794891166}">
      <dsp:nvSpPr>
        <dsp:cNvPr id="0" name=""/>
        <dsp:cNvSpPr/>
      </dsp:nvSpPr>
      <dsp:spPr>
        <a:xfrm>
          <a:off x="0" y="833466"/>
          <a:ext cx="2604456" cy="1562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Conceito de bens: “‘</a:t>
          </a:r>
          <a:r>
            <a:rPr lang="en-US" sz="2000" kern="1200" dirty="0">
              <a:latin typeface="Times New Roman" panose="02020603050405020304" pitchFamily="18" charset="0"/>
              <a:cs typeface="Times New Roman" panose="02020603050405020304" pitchFamily="18" charset="0"/>
            </a:rPr>
            <a:t>Supply of goods’ shall mean the </a:t>
          </a:r>
          <a:r>
            <a:rPr lang="en-US" sz="2000" b="1" u="sng" kern="1200" dirty="0">
              <a:latin typeface="Times New Roman" panose="02020603050405020304" pitchFamily="18" charset="0"/>
              <a:cs typeface="Times New Roman" panose="02020603050405020304" pitchFamily="18" charset="0"/>
            </a:rPr>
            <a:t>transfer of the right to dispose of tangible property as owner </a:t>
          </a:r>
          <a:r>
            <a:rPr lang="en-US" sz="2000" kern="1200" dirty="0">
              <a:latin typeface="Times New Roman" panose="02020603050405020304" pitchFamily="18" charset="0"/>
              <a:cs typeface="Times New Roman" panose="02020603050405020304" pitchFamily="18" charset="0"/>
            </a:rPr>
            <a:t>” (art. 14, 1)</a:t>
          </a:r>
          <a:endParaRPr lang="pt-BR" sz="2000" kern="1200" dirty="0"/>
        </a:p>
      </dsp:txBody>
      <dsp:txXfrm>
        <a:off x="0" y="833466"/>
        <a:ext cx="2604456" cy="1562673"/>
      </dsp:txXfrm>
    </dsp:sp>
    <dsp:sp modelId="{0EDB67CE-D5A1-4EBB-ADB3-88BA958E5E5B}">
      <dsp:nvSpPr>
        <dsp:cNvPr id="0" name=""/>
        <dsp:cNvSpPr/>
      </dsp:nvSpPr>
      <dsp:spPr>
        <a:xfrm>
          <a:off x="2864902" y="833466"/>
          <a:ext cx="2604456" cy="1562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Times New Roman" panose="02020603050405020304" pitchFamily="18" charset="0"/>
              <a:cs typeface="Times New Roman" panose="02020603050405020304" pitchFamily="18" charset="0"/>
            </a:rPr>
            <a:t>Conceito de serviço: “</a:t>
          </a:r>
          <a:r>
            <a:rPr lang="en-US" sz="1400" kern="1200" dirty="0">
              <a:latin typeface="Times New Roman" panose="02020603050405020304" pitchFamily="18" charset="0"/>
              <a:cs typeface="Times New Roman" panose="02020603050405020304" pitchFamily="18" charset="0"/>
            </a:rPr>
            <a:t>‘Supply of services’ shall mean </a:t>
          </a:r>
          <a:r>
            <a:rPr lang="en-US" sz="1400" b="1" u="sng" kern="1200" dirty="0">
              <a:latin typeface="Times New Roman" panose="02020603050405020304" pitchFamily="18" charset="0"/>
              <a:cs typeface="Times New Roman" panose="02020603050405020304" pitchFamily="18" charset="0"/>
            </a:rPr>
            <a:t>any transaction which does not constitute a supply of goods</a:t>
          </a:r>
          <a:r>
            <a:rPr lang="en-US" sz="1400" kern="1200" dirty="0">
              <a:latin typeface="Times New Roman" panose="02020603050405020304" pitchFamily="18" charset="0"/>
              <a:cs typeface="Times New Roman" panose="02020603050405020304" pitchFamily="18" charset="0"/>
            </a:rPr>
            <a:t>” (art. 24, 1)</a:t>
          </a:r>
        </a:p>
        <a:p>
          <a:pPr marL="0" lvl="0" indent="0" algn="ctr" defTabSz="622300">
            <a:lnSpc>
              <a:spcPct val="90000"/>
            </a:lnSpc>
            <a:spcBef>
              <a:spcPct val="0"/>
            </a:spcBef>
            <a:spcAft>
              <a:spcPct val="35000"/>
            </a:spcAft>
            <a:buNone/>
          </a:pPr>
          <a:endParaRPr lang="pt-BR" sz="1400" kern="1200" dirty="0"/>
        </a:p>
      </dsp:txBody>
      <dsp:txXfrm>
        <a:off x="2864902" y="833466"/>
        <a:ext cx="2604456" cy="1562673"/>
      </dsp:txXfrm>
    </dsp:sp>
    <dsp:sp modelId="{AF8B2756-6EB6-4CDB-A661-FFE67436B914}">
      <dsp:nvSpPr>
        <dsp:cNvPr id="0" name=""/>
        <dsp:cNvSpPr/>
      </dsp:nvSpPr>
      <dsp:spPr>
        <a:xfrm>
          <a:off x="5729804" y="833466"/>
          <a:ext cx="2604456" cy="1562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Diversas</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isenções</a:t>
          </a:r>
          <a:r>
            <a:rPr lang="en-US" sz="1200" kern="1200" dirty="0">
              <a:latin typeface="Times New Roman" panose="02020603050405020304" pitchFamily="18" charset="0"/>
              <a:cs typeface="Times New Roman" panose="02020603050405020304" pitchFamily="18" charset="0"/>
            </a:rPr>
            <a:t> para “</a:t>
          </a:r>
          <a:r>
            <a:rPr lang="en-US" sz="1200" kern="1200" dirty="0" err="1">
              <a:latin typeface="Times New Roman" panose="02020603050405020304" pitchFamily="18" charset="0"/>
              <a:cs typeface="Times New Roman" panose="02020603050405020304" pitchFamily="18" charset="0"/>
            </a:rPr>
            <a:t>serviços</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financeiros</a:t>
          </a:r>
          <a:r>
            <a:rPr lang="en-US" sz="1200" kern="1200" dirty="0">
              <a:latin typeface="Times New Roman" panose="02020603050405020304" pitchFamily="18" charset="0"/>
              <a:cs typeface="Times New Roman" panose="02020603050405020304" pitchFamily="18" charset="0"/>
            </a:rPr>
            <a:t>”: </a:t>
          </a:r>
        </a:p>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Seguro e </a:t>
          </a:r>
          <a:r>
            <a:rPr lang="en-US" sz="1200" kern="1200" dirty="0" err="1">
              <a:latin typeface="Times New Roman" panose="02020603050405020304" pitchFamily="18" charset="0"/>
              <a:cs typeface="Times New Roman" panose="02020603050405020304" pitchFamily="18" charset="0"/>
            </a:rPr>
            <a:t>resseguro</a:t>
          </a:r>
          <a:r>
            <a:rPr lang="en-US" sz="1200" kern="1200" dirty="0">
              <a:latin typeface="Times New Roman" panose="02020603050405020304" pitchFamily="18" charset="0"/>
              <a:cs typeface="Times New Roman" panose="02020603050405020304" pitchFamily="18" charset="0"/>
            </a:rPr>
            <a:t> (art. 135, 1, “a”);</a:t>
          </a:r>
        </a:p>
        <a:p>
          <a:pPr marL="0" lvl="0" indent="0" algn="ctr" defTabSz="533400">
            <a:lnSpc>
              <a:spcPct val="9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Concessão</a:t>
          </a:r>
          <a:r>
            <a:rPr lang="en-US" sz="1200" kern="1200" dirty="0">
              <a:latin typeface="Times New Roman" panose="02020603050405020304" pitchFamily="18" charset="0"/>
              <a:cs typeface="Times New Roman" panose="02020603050405020304" pitchFamily="18" charset="0"/>
            </a:rPr>
            <a:t> de </a:t>
          </a:r>
          <a:r>
            <a:rPr lang="en-US" sz="1200" kern="1200" dirty="0" err="1">
              <a:latin typeface="Times New Roman" panose="02020603050405020304" pitchFamily="18" charset="0"/>
              <a:cs typeface="Times New Roman" panose="02020603050405020304" pitchFamily="18" charset="0"/>
            </a:rPr>
            <a:t>crédito</a:t>
          </a:r>
          <a:r>
            <a:rPr lang="en-US" sz="1200" kern="1200" dirty="0">
              <a:latin typeface="Times New Roman" panose="02020603050405020304" pitchFamily="18" charset="0"/>
              <a:cs typeface="Times New Roman" panose="02020603050405020304" pitchFamily="18" charset="0"/>
            </a:rPr>
            <a:t> (art. 135, 1, “b”);</a:t>
          </a:r>
        </a:p>
        <a:p>
          <a:pPr marL="0" lvl="0" indent="0" algn="ctr" defTabSz="533400">
            <a:lnSpc>
              <a:spcPct val="9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Prestação</a:t>
          </a:r>
          <a:r>
            <a:rPr lang="en-US" sz="1200" kern="1200" dirty="0">
              <a:latin typeface="Times New Roman" panose="02020603050405020304" pitchFamily="18" charset="0"/>
              <a:cs typeface="Times New Roman" panose="02020603050405020304" pitchFamily="18" charset="0"/>
            </a:rPr>
            <a:t> de </a:t>
          </a:r>
          <a:r>
            <a:rPr lang="en-US" sz="1200" kern="1200" dirty="0" err="1">
              <a:latin typeface="Times New Roman" panose="02020603050405020304" pitchFamily="18" charset="0"/>
              <a:cs typeface="Times New Roman" panose="02020603050405020304" pitchFamily="18" charset="0"/>
            </a:rPr>
            <a:t>garantias</a:t>
          </a:r>
          <a:r>
            <a:rPr lang="en-US" sz="1200" kern="1200" dirty="0">
              <a:latin typeface="Times New Roman" panose="02020603050405020304" pitchFamily="18" charset="0"/>
              <a:cs typeface="Times New Roman" panose="02020603050405020304" pitchFamily="18" charset="0"/>
            </a:rPr>
            <a:t> (art. 135, 1, “c”).</a:t>
          </a:r>
          <a:endParaRPr lang="pt-BR" sz="1200" kern="1200" dirty="0"/>
        </a:p>
      </dsp:txBody>
      <dsp:txXfrm>
        <a:off x="5729804" y="833466"/>
        <a:ext cx="2604456" cy="1562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74375-F806-4A26-8610-77433AE9712E}">
      <dsp:nvSpPr>
        <dsp:cNvPr id="0" name=""/>
        <dsp:cNvSpPr/>
      </dsp:nvSpPr>
      <dsp:spPr>
        <a:xfrm>
          <a:off x="3548369" y="1132178"/>
          <a:ext cx="2779104" cy="321549"/>
        </a:xfrm>
        <a:custGeom>
          <a:avLst/>
          <a:gdLst/>
          <a:ahLst/>
          <a:cxnLst/>
          <a:rect l="0" t="0" r="0" b="0"/>
          <a:pathLst>
            <a:path>
              <a:moveTo>
                <a:pt x="0" y="0"/>
              </a:moveTo>
              <a:lnTo>
                <a:pt x="0" y="160774"/>
              </a:lnTo>
              <a:lnTo>
                <a:pt x="2779104" y="160774"/>
              </a:lnTo>
              <a:lnTo>
                <a:pt x="2779104" y="321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54DCD3-8A53-4CF3-BE68-C6EB6B88E03D}">
      <dsp:nvSpPr>
        <dsp:cNvPr id="0" name=""/>
        <dsp:cNvSpPr/>
      </dsp:nvSpPr>
      <dsp:spPr>
        <a:xfrm>
          <a:off x="3548369" y="1132178"/>
          <a:ext cx="926368" cy="321549"/>
        </a:xfrm>
        <a:custGeom>
          <a:avLst/>
          <a:gdLst/>
          <a:ahLst/>
          <a:cxnLst/>
          <a:rect l="0" t="0" r="0" b="0"/>
          <a:pathLst>
            <a:path>
              <a:moveTo>
                <a:pt x="0" y="0"/>
              </a:moveTo>
              <a:lnTo>
                <a:pt x="0" y="160774"/>
              </a:lnTo>
              <a:lnTo>
                <a:pt x="926368" y="160774"/>
              </a:lnTo>
              <a:lnTo>
                <a:pt x="926368" y="321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905CD-1308-49D4-9C21-A1EDD137DA53}">
      <dsp:nvSpPr>
        <dsp:cNvPr id="0" name=""/>
        <dsp:cNvSpPr/>
      </dsp:nvSpPr>
      <dsp:spPr>
        <a:xfrm>
          <a:off x="2622000" y="1132178"/>
          <a:ext cx="926368" cy="321549"/>
        </a:xfrm>
        <a:custGeom>
          <a:avLst/>
          <a:gdLst/>
          <a:ahLst/>
          <a:cxnLst/>
          <a:rect l="0" t="0" r="0" b="0"/>
          <a:pathLst>
            <a:path>
              <a:moveTo>
                <a:pt x="926368" y="0"/>
              </a:moveTo>
              <a:lnTo>
                <a:pt x="926368" y="160774"/>
              </a:lnTo>
              <a:lnTo>
                <a:pt x="0" y="160774"/>
              </a:lnTo>
              <a:lnTo>
                <a:pt x="0" y="321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4CB7C-8746-4C0E-BEE5-E8B44CCDCA11}">
      <dsp:nvSpPr>
        <dsp:cNvPr id="0" name=""/>
        <dsp:cNvSpPr/>
      </dsp:nvSpPr>
      <dsp:spPr>
        <a:xfrm>
          <a:off x="769264" y="1132178"/>
          <a:ext cx="2779104" cy="321549"/>
        </a:xfrm>
        <a:custGeom>
          <a:avLst/>
          <a:gdLst/>
          <a:ahLst/>
          <a:cxnLst/>
          <a:rect l="0" t="0" r="0" b="0"/>
          <a:pathLst>
            <a:path>
              <a:moveTo>
                <a:pt x="2779104" y="0"/>
              </a:moveTo>
              <a:lnTo>
                <a:pt x="2779104" y="160774"/>
              </a:lnTo>
              <a:lnTo>
                <a:pt x="0" y="160774"/>
              </a:lnTo>
              <a:lnTo>
                <a:pt x="0" y="321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D7D7F-254F-4212-9B50-C5E7096A805E}">
      <dsp:nvSpPr>
        <dsp:cNvPr id="0" name=""/>
        <dsp:cNvSpPr/>
      </dsp:nvSpPr>
      <dsp:spPr>
        <a:xfrm>
          <a:off x="2782775" y="366584"/>
          <a:ext cx="1531187" cy="765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imes New Roman" panose="02020603050405020304" pitchFamily="18" charset="0"/>
              <a:cs typeface="Times New Roman" panose="02020603050405020304" pitchFamily="18" charset="0"/>
            </a:rPr>
            <a:t>Tributação sobre o consumo</a:t>
          </a:r>
        </a:p>
      </dsp:txBody>
      <dsp:txXfrm>
        <a:off x="2782775" y="366584"/>
        <a:ext cx="1531187" cy="765593"/>
      </dsp:txXfrm>
    </dsp:sp>
    <dsp:sp modelId="{B8F9EC68-B814-4CA1-A367-4F0DEAEF55D3}">
      <dsp:nvSpPr>
        <dsp:cNvPr id="0" name=""/>
        <dsp:cNvSpPr/>
      </dsp:nvSpPr>
      <dsp:spPr>
        <a:xfrm>
          <a:off x="3670" y="1453727"/>
          <a:ext cx="1531187" cy="765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imes New Roman" panose="02020603050405020304" pitchFamily="18" charset="0"/>
              <a:cs typeface="Times New Roman" panose="02020603050405020304" pitchFamily="18" charset="0"/>
            </a:rPr>
            <a:t>“operações relativas à circulação de mercadorias”</a:t>
          </a:r>
        </a:p>
      </dsp:txBody>
      <dsp:txXfrm>
        <a:off x="3670" y="1453727"/>
        <a:ext cx="1531187" cy="765593"/>
      </dsp:txXfrm>
    </dsp:sp>
    <dsp:sp modelId="{048A0967-F3D8-422F-B03F-3E991F984D06}">
      <dsp:nvSpPr>
        <dsp:cNvPr id="0" name=""/>
        <dsp:cNvSpPr/>
      </dsp:nvSpPr>
      <dsp:spPr>
        <a:xfrm>
          <a:off x="1856407" y="1453727"/>
          <a:ext cx="1531187" cy="765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imes New Roman" panose="02020603050405020304" pitchFamily="18" charset="0"/>
              <a:cs typeface="Times New Roman" panose="02020603050405020304" pitchFamily="18" charset="0"/>
            </a:rPr>
            <a:t>“produtos industrializados”</a:t>
          </a:r>
        </a:p>
      </dsp:txBody>
      <dsp:txXfrm>
        <a:off x="1856407" y="1453727"/>
        <a:ext cx="1531187" cy="765593"/>
      </dsp:txXfrm>
    </dsp:sp>
    <dsp:sp modelId="{B9EFC970-19C3-4EE0-AF15-CB18D6725C41}">
      <dsp:nvSpPr>
        <dsp:cNvPr id="0" name=""/>
        <dsp:cNvSpPr/>
      </dsp:nvSpPr>
      <dsp:spPr>
        <a:xfrm>
          <a:off x="3709143" y="1453727"/>
          <a:ext cx="1531187" cy="765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imes New Roman" panose="02020603050405020304" pitchFamily="18" charset="0"/>
              <a:cs typeface="Times New Roman" panose="02020603050405020304" pitchFamily="18" charset="0"/>
            </a:rPr>
            <a:t>“serviços de qualquer natureza”</a:t>
          </a:r>
        </a:p>
      </dsp:txBody>
      <dsp:txXfrm>
        <a:off x="3709143" y="1453727"/>
        <a:ext cx="1531187" cy="765593"/>
      </dsp:txXfrm>
    </dsp:sp>
    <dsp:sp modelId="{97DC3BE0-CE62-4ED1-9F27-377B75C6B8D6}">
      <dsp:nvSpPr>
        <dsp:cNvPr id="0" name=""/>
        <dsp:cNvSpPr/>
      </dsp:nvSpPr>
      <dsp:spPr>
        <a:xfrm>
          <a:off x="5561879" y="1453727"/>
          <a:ext cx="1531187" cy="765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imes New Roman" panose="02020603050405020304" pitchFamily="18" charset="0"/>
              <a:cs typeface="Times New Roman" panose="02020603050405020304" pitchFamily="18" charset="0"/>
            </a:rPr>
            <a:t>“</a:t>
          </a:r>
          <a:r>
            <a:rPr lang="pt-BR" sz="1300" b="0" i="0" kern="1200" dirty="0">
              <a:latin typeface="Times New Roman" panose="02020603050405020304" pitchFamily="18" charset="0"/>
              <a:cs typeface="Times New Roman" panose="02020603050405020304" pitchFamily="18" charset="0"/>
            </a:rPr>
            <a:t>operações de crédito, câmbio e seguro, ou relativas a títulos ou valores mobiliários</a:t>
          </a:r>
          <a:r>
            <a:rPr lang="pt-BR" sz="1300" kern="1200" dirty="0">
              <a:latin typeface="Times New Roman" panose="02020603050405020304" pitchFamily="18" charset="0"/>
              <a:cs typeface="Times New Roman" panose="02020603050405020304" pitchFamily="18" charset="0"/>
            </a:rPr>
            <a:t>”</a:t>
          </a:r>
        </a:p>
      </dsp:txBody>
      <dsp:txXfrm>
        <a:off x="5561879" y="1453727"/>
        <a:ext cx="1531187" cy="7655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normAutofit/>
          </a:bodyPr>
          <a:lstStyle/>
          <a:p>
            <a:r>
              <a:rPr lang="pt-BR" sz="2800" b="1" i="0" dirty="0">
                <a:solidFill>
                  <a:srgbClr val="DBAC84"/>
                </a:solidFill>
                <a:effectLst/>
              </a:rPr>
              <a:t>Controvérsias do Imposto Sobre Serviços para as empresas de arrendamento mercantil e fundos de investimento</a:t>
            </a:r>
            <a:r>
              <a:rPr lang="pt-BR" dirty="0"/>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endParaRPr lang="pt-BR" sz="2200" b="1" i="1" dirty="0">
              <a:solidFill>
                <a:srgbClr val="0C2342"/>
              </a:solidFill>
              <a:latin typeface="+mj-lt"/>
              <a:ea typeface="+mj-ea"/>
              <a:cs typeface="+mj-cs"/>
            </a:endParaRPr>
          </a:p>
          <a:p>
            <a:r>
              <a:rPr lang="pt-BR" sz="2200" b="1" i="1" dirty="0">
                <a:solidFill>
                  <a:srgbClr val="0C2342"/>
                </a:solidFill>
                <a:latin typeface="+mj-lt"/>
                <a:ea typeface="+mj-ea"/>
                <a:cs typeface="+mj-cs"/>
              </a:rPr>
              <a:t>Paulo Ayres Barreto</a:t>
            </a:r>
          </a:p>
          <a:p>
            <a:r>
              <a:rPr lang="pt-BR" sz="2200" b="1" i="1" dirty="0">
                <a:solidFill>
                  <a:srgbClr val="0C2342"/>
                </a:solidFill>
                <a:latin typeface="+mj-lt"/>
                <a:ea typeface="+mj-ea"/>
                <a:cs typeface="+mj-cs"/>
              </a:rPr>
              <a:t>Livre-docente e Professor USP, Advogado, Coordenador do Curso Tributação Internacional e do IBET Rio de Janeiro (RJ)</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981200" y="1023119"/>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 sobre a Exportação</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2" name="CaixaDeTexto 1"/>
          <p:cNvSpPr txBox="1"/>
          <p:nvPr/>
        </p:nvSpPr>
        <p:spPr>
          <a:xfrm>
            <a:off x="1981200" y="1484784"/>
            <a:ext cx="8420582" cy="4647426"/>
          </a:xfrm>
          <a:prstGeom prst="rect">
            <a:avLst/>
          </a:prstGeom>
          <a:noFill/>
        </p:spPr>
        <p:txBody>
          <a:bodyPr wrap="square" rtlCol="0">
            <a:spAutoFit/>
          </a:bodyPr>
          <a:lstStyle/>
          <a:p>
            <a:pPr marL="285750" indent="-285750">
              <a:buFont typeface="Wingdings" panose="05000000000000000000" pitchFamily="2" charset="2"/>
              <a:buChar char="§"/>
            </a:pPr>
            <a:endParaRPr lang="pt-B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Lei Complementar nº 116/03</a:t>
            </a:r>
          </a:p>
          <a:p>
            <a:endParaRPr lang="pt-BR" sz="2000" dirty="0">
              <a:latin typeface="Times New Roman" panose="02020603050405020304" pitchFamily="18" charset="0"/>
              <a:cs typeface="Times New Roman" panose="02020603050405020304" pitchFamily="18" charset="0"/>
            </a:endParaRPr>
          </a:p>
          <a:p>
            <a:pPr algn="just"/>
            <a:r>
              <a:rPr lang="pt-BR" sz="2000" b="1" dirty="0">
                <a:latin typeface="Times New Roman" panose="02020603050405020304" pitchFamily="18" charset="0"/>
                <a:cs typeface="Times New Roman" panose="02020603050405020304" pitchFamily="18" charset="0"/>
              </a:rPr>
              <a:t>“</a:t>
            </a:r>
            <a:r>
              <a:rPr lang="pt-BR" sz="2000" dirty="0">
                <a:solidFill>
                  <a:srgbClr val="000000"/>
                </a:solidFill>
                <a:latin typeface="Times New Roman" panose="02020603050405020304" pitchFamily="18" charset="0"/>
                <a:cs typeface="Times New Roman" panose="02020603050405020304" pitchFamily="18" charset="0"/>
              </a:rPr>
              <a:t>Art. 2</a:t>
            </a:r>
            <a:r>
              <a:rPr lang="pt-BR" sz="2000" u="sng" baseline="30000" dirty="0">
                <a:solidFill>
                  <a:srgbClr val="000000"/>
                </a:solidFill>
                <a:latin typeface="Times New Roman" panose="02020603050405020304" pitchFamily="18" charset="0"/>
                <a:cs typeface="Times New Roman" panose="02020603050405020304" pitchFamily="18" charset="0"/>
              </a:rPr>
              <a:t>o</a:t>
            </a:r>
            <a:r>
              <a:rPr lang="pt-BR" sz="2000" dirty="0">
                <a:solidFill>
                  <a:srgbClr val="000000"/>
                </a:solidFill>
                <a:latin typeface="Times New Roman" panose="02020603050405020304" pitchFamily="18" charset="0"/>
                <a:cs typeface="Times New Roman" panose="02020603050405020304" pitchFamily="18" charset="0"/>
              </a:rPr>
              <a:t> O imposto não incide sobre:</a:t>
            </a:r>
          </a:p>
          <a:p>
            <a:pPr algn="just"/>
            <a:r>
              <a:rPr lang="pt-BR" sz="2000" dirty="0">
                <a:solidFill>
                  <a:srgbClr val="000000"/>
                </a:solidFill>
                <a:latin typeface="Times New Roman" panose="02020603050405020304" pitchFamily="18" charset="0"/>
                <a:cs typeface="Times New Roman" panose="02020603050405020304" pitchFamily="18" charset="0"/>
              </a:rPr>
              <a:t>I – as </a:t>
            </a:r>
            <a:r>
              <a:rPr lang="pt-BR" sz="2000" b="1" u="sng" dirty="0">
                <a:solidFill>
                  <a:srgbClr val="C00000"/>
                </a:solidFill>
                <a:latin typeface="Times New Roman" panose="02020603050405020304" pitchFamily="18" charset="0"/>
                <a:cs typeface="Times New Roman" panose="02020603050405020304" pitchFamily="18" charset="0"/>
              </a:rPr>
              <a:t>exportações de serviços </a:t>
            </a:r>
            <a:r>
              <a:rPr lang="pt-BR" sz="2000" dirty="0">
                <a:solidFill>
                  <a:srgbClr val="000000"/>
                </a:solidFill>
                <a:latin typeface="Times New Roman" panose="02020603050405020304" pitchFamily="18" charset="0"/>
                <a:cs typeface="Times New Roman" panose="02020603050405020304" pitchFamily="18" charset="0"/>
              </a:rPr>
              <a:t>para o exterior do País;</a:t>
            </a:r>
          </a:p>
          <a:p>
            <a:pPr algn="just"/>
            <a:r>
              <a:rPr lang="pt-BR" sz="2000" dirty="0">
                <a:solidFill>
                  <a:srgbClr val="000000"/>
                </a:solidFill>
                <a:latin typeface="Times New Roman" panose="02020603050405020304" pitchFamily="18" charset="0"/>
                <a:cs typeface="Times New Roman" panose="02020603050405020304" pitchFamily="18" charset="0"/>
              </a:rPr>
              <a:t>(...)</a:t>
            </a:r>
          </a:p>
          <a:p>
            <a:pPr algn="just"/>
            <a:r>
              <a:rPr lang="pt-BR" sz="2000" dirty="0">
                <a:solidFill>
                  <a:srgbClr val="000000"/>
                </a:solidFill>
                <a:latin typeface="Times New Roman" panose="02020603050405020304" pitchFamily="18" charset="0"/>
                <a:cs typeface="Times New Roman" panose="02020603050405020304" pitchFamily="18" charset="0"/>
              </a:rPr>
              <a:t>Parágrafo único. Não se enquadram no disposto no inciso I os serviços desenvolvidos no Brasil, </a:t>
            </a:r>
            <a:r>
              <a:rPr lang="pt-BR" sz="2000" b="1" u="sng" dirty="0">
                <a:solidFill>
                  <a:srgbClr val="C00000"/>
                </a:solidFill>
                <a:latin typeface="Times New Roman" panose="02020603050405020304" pitchFamily="18" charset="0"/>
                <a:cs typeface="Times New Roman" panose="02020603050405020304" pitchFamily="18" charset="0"/>
              </a:rPr>
              <a:t>cujo resultado aqui se verifique</a:t>
            </a:r>
            <a:r>
              <a:rPr lang="pt-BR" sz="2000" dirty="0">
                <a:solidFill>
                  <a:srgbClr val="000000"/>
                </a:solidFill>
                <a:latin typeface="Times New Roman" panose="02020603050405020304" pitchFamily="18" charset="0"/>
                <a:cs typeface="Times New Roman" panose="02020603050405020304" pitchFamily="18" charset="0"/>
              </a:rPr>
              <a:t>, ainda que o pagamento seja feito por residente no exterior.</a:t>
            </a: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342900" indent="-342900">
              <a:buFontTx/>
              <a:buChar char="-"/>
            </a:pPr>
            <a:r>
              <a:rPr lang="pt-BR" sz="2400" dirty="0">
                <a:latin typeface="Times New Roman" panose="02020603050405020304" pitchFamily="18" charset="0"/>
                <a:cs typeface="Times New Roman" panose="02020603050405020304" pitchFamily="18" charset="0"/>
              </a:rPr>
              <a:t>O que é resultado?</a:t>
            </a:r>
          </a:p>
          <a:p>
            <a:pPr marL="342900" indent="-342900">
              <a:buFontTx/>
              <a:buChar char="-"/>
            </a:pPr>
            <a:endParaRPr lang="pt-BR" sz="2400" dirty="0">
              <a:latin typeface="Times New Roman" panose="02020603050405020304" pitchFamily="18" charset="0"/>
              <a:cs typeface="Times New Roman" panose="02020603050405020304" pitchFamily="18" charset="0"/>
            </a:endParaRPr>
          </a:p>
          <a:p>
            <a:pPr marL="285750" indent="-285750">
              <a:buFontTx/>
              <a:buChar char="-"/>
            </a:pPr>
            <a:r>
              <a:rPr lang="pt-BR" sz="2800" b="1" dirty="0">
                <a:latin typeface="Times New Roman" panose="02020603050405020304" pitchFamily="18" charset="0"/>
                <a:cs typeface="Times New Roman" panose="02020603050405020304" pitchFamily="18" charset="0"/>
              </a:rPr>
              <a:t>Resultado do serviço ≠ Conclusão do serviço</a:t>
            </a:r>
          </a:p>
        </p:txBody>
      </p:sp>
    </p:spTree>
    <p:extLst>
      <p:ext uri="{BB962C8B-B14F-4D97-AF65-F5344CB8AC3E}">
        <p14:creationId xmlns:p14="http://schemas.microsoft.com/office/powerpoint/2010/main" val="242419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091E9-85D9-4F06-9AE5-E01E9A3824C7}"/>
              </a:ext>
            </a:extLst>
          </p:cNvPr>
          <p:cNvSpPr>
            <a:spLocks noGrp="1"/>
          </p:cNvSpPr>
          <p:nvPr>
            <p:ph type="title"/>
          </p:nvPr>
        </p:nvSpPr>
        <p:spPr>
          <a:xfrm>
            <a:off x="1082351" y="918010"/>
            <a:ext cx="7355160" cy="457199"/>
          </a:xfrm>
        </p:spPr>
        <p:txBody>
          <a:bodyPr>
            <a:normAutofit/>
          </a:bodyPr>
          <a:lstStyle/>
          <a:p>
            <a:pPr algn="just"/>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 sobre a Exportação – fundos de investimento</a:t>
            </a:r>
            <a:endParaRPr lang="pt-BR" sz="2400" dirty="0"/>
          </a:p>
        </p:txBody>
      </p:sp>
      <p:pic>
        <p:nvPicPr>
          <p:cNvPr id="4" name="Espaço Reservado para Conteúdo 3">
            <a:extLst>
              <a:ext uri="{FF2B5EF4-FFF2-40B4-BE49-F238E27FC236}">
                <a16:creationId xmlns:a16="http://schemas.microsoft.com/office/drawing/2014/main" id="{68D27EB5-AF10-42ED-A826-C9DBB4D574D4}"/>
              </a:ext>
            </a:extLst>
          </p:cNvPr>
          <p:cNvPicPr>
            <a:picLocks noGrp="1" noChangeAspect="1"/>
          </p:cNvPicPr>
          <p:nvPr>
            <p:ph idx="1"/>
          </p:nvPr>
        </p:nvPicPr>
        <p:blipFill>
          <a:blip r:embed="rId2"/>
          <a:stretch>
            <a:fillRect/>
          </a:stretch>
        </p:blipFill>
        <p:spPr>
          <a:xfrm>
            <a:off x="9120336" y="962411"/>
            <a:ext cx="1207702" cy="932458"/>
          </a:xfrm>
          <a:prstGeom prst="rect">
            <a:avLst/>
          </a:prstGeom>
        </p:spPr>
      </p:pic>
      <p:sp>
        <p:nvSpPr>
          <p:cNvPr id="5" name="CaixaDeTexto 4">
            <a:extLst>
              <a:ext uri="{FF2B5EF4-FFF2-40B4-BE49-F238E27FC236}">
                <a16:creationId xmlns:a16="http://schemas.microsoft.com/office/drawing/2014/main" id="{D07162B9-E236-4E7C-B516-E58187FED3B7}"/>
              </a:ext>
            </a:extLst>
          </p:cNvPr>
          <p:cNvSpPr txBox="1"/>
          <p:nvPr/>
        </p:nvSpPr>
        <p:spPr>
          <a:xfrm>
            <a:off x="1082351" y="1491598"/>
            <a:ext cx="6624736"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Caso NOOR – Processo Administrativo nº 2011-0.125.786-1</a:t>
            </a:r>
          </a:p>
        </p:txBody>
      </p:sp>
      <p:sp>
        <p:nvSpPr>
          <p:cNvPr id="6" name="CaixaDeTexto 5">
            <a:extLst>
              <a:ext uri="{FF2B5EF4-FFF2-40B4-BE49-F238E27FC236}">
                <a16:creationId xmlns:a16="http://schemas.microsoft.com/office/drawing/2014/main" id="{15F35C8E-FAD8-49DA-81DF-02E26CCAF9F1}"/>
              </a:ext>
            </a:extLst>
          </p:cNvPr>
          <p:cNvSpPr txBox="1"/>
          <p:nvPr/>
        </p:nvSpPr>
        <p:spPr>
          <a:xfrm>
            <a:off x="1082351" y="1916832"/>
            <a:ext cx="7920747" cy="4031873"/>
          </a:xfrm>
          <a:prstGeom prst="rect">
            <a:avLst/>
          </a:prstGeom>
          <a:no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A grande indagação que cerca o tema refere-se ao conteúdo semântico da expressão “resultado do serviço”, mas principalmente volta-se para local de sua ocorrência, porque é a definição desse local, no caso concreto, que vai determinar a existência ou não de exportação de serviços. (...)</a:t>
            </a:r>
          </a:p>
          <a:p>
            <a:pPr algn="just"/>
            <a:r>
              <a:rPr lang="pt-BR" sz="1600" b="1" u="sng" dirty="0">
                <a:latin typeface="Times New Roman" panose="02020603050405020304" pitchFamily="18" charset="0"/>
                <a:cs typeface="Times New Roman" panose="02020603050405020304" pitchFamily="18" charset="0"/>
              </a:rPr>
              <a:t>E a pergunta retorna: </a:t>
            </a:r>
            <a:r>
              <a:rPr lang="pt-BR" sz="1600" b="1" u="sng" dirty="0">
                <a:solidFill>
                  <a:srgbClr val="FF0000"/>
                </a:solidFill>
                <a:latin typeface="Times New Roman" panose="02020603050405020304" pitchFamily="18" charset="0"/>
                <a:cs typeface="Times New Roman" panose="02020603050405020304" pitchFamily="18" charset="0"/>
              </a:rPr>
              <a:t>o que é o resultado do serviço e onde ele se dá? </a:t>
            </a:r>
            <a:r>
              <a:rPr lang="pt-BR" sz="1600" dirty="0">
                <a:latin typeface="Times New Roman" panose="02020603050405020304" pitchFamily="18" charset="0"/>
                <a:cs typeface="Times New Roman" panose="02020603050405020304" pitchFamily="18" charset="0"/>
              </a:rPr>
              <a:t>(...)</a:t>
            </a:r>
          </a:p>
          <a:p>
            <a:pPr algn="just"/>
            <a:r>
              <a:rPr lang="pt-BR" sz="1600" dirty="0">
                <a:latin typeface="Times New Roman" panose="02020603050405020304" pitchFamily="18" charset="0"/>
                <a:cs typeface="Times New Roman" panose="02020603050405020304" pitchFamily="18" charset="0"/>
              </a:rPr>
              <a:t>Deu prevalência o legislador complementar, portanto, no caso da tributação do comércio internacional de serviços pelo ISS, à fonte de fruição do serviço, e não à fonte de pagamento. E </a:t>
            </a:r>
            <a:r>
              <a:rPr lang="pt-BR" sz="1600" b="1" u="sng" dirty="0">
                <a:latin typeface="Times New Roman" panose="02020603050405020304" pitchFamily="18" charset="0"/>
                <a:cs typeface="Times New Roman" panose="02020603050405020304" pitchFamily="18" charset="0"/>
              </a:rPr>
              <a:t>a caracterização do local do resultado não pode se dar em outro lugar que não aquele onde se encontra o beneficiário do serviço</a:t>
            </a:r>
            <a:r>
              <a:rPr lang="pt-BR" sz="1600" dirty="0">
                <a:latin typeface="Times New Roman" panose="02020603050405020304" pitchFamily="18" charset="0"/>
                <a:cs typeface="Times New Roman" panose="02020603050405020304" pitchFamily="18" charset="0"/>
              </a:rPr>
              <a:t>, outro elemento fixo aferível que faz parte da relação de prestação de serviço. (...)</a:t>
            </a:r>
          </a:p>
          <a:p>
            <a:pPr algn="just"/>
            <a:r>
              <a:rPr lang="pt-BR" sz="1600" dirty="0">
                <a:latin typeface="Times New Roman" panose="02020603050405020304" pitchFamily="18" charset="0"/>
                <a:cs typeface="Times New Roman" panose="02020603050405020304" pitchFamily="18" charset="0"/>
              </a:rPr>
              <a:t>Como expus acima, </a:t>
            </a:r>
            <a:r>
              <a:rPr lang="pt-BR" sz="1600" b="1" u="sng" dirty="0">
                <a:solidFill>
                  <a:srgbClr val="FF0000"/>
                </a:solidFill>
                <a:latin typeface="Times New Roman" panose="02020603050405020304" pitchFamily="18" charset="0"/>
                <a:cs typeface="Times New Roman" panose="02020603050405020304" pitchFamily="18" charset="0"/>
              </a:rPr>
              <a:t>entendo que o resultado do serviço, sendo a utilidade do mesmo, localiza-se na pessoa do beneficiário imediato dessa utilidade</a:t>
            </a:r>
            <a:r>
              <a:rPr lang="pt-BR" sz="1600" dirty="0">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Caracteriza-se como tal, portanto, aquele que contrata o consultor, ou seja, o fundo offshore ou seu representante, no caso, a AVANT ASSET MANAGEMENT LTD</a:t>
            </a:r>
            <a:r>
              <a:rPr lang="pt-BR" sz="1600" dirty="0">
                <a:latin typeface="Times New Roman" panose="02020603050405020304" pitchFamily="18" charset="0"/>
                <a:cs typeface="Times New Roman" panose="02020603050405020304" pitchFamily="18" charset="0"/>
              </a:rPr>
              <a:t>.. Não há que se considerar, como beneficiários do serviço de consultoria ora prestado os investidores do fundo, e, com isso, alegar que eles poderiam ser os beneficiários mediatos dessa consultoria.</a:t>
            </a:r>
          </a:p>
        </p:txBody>
      </p:sp>
      <p:pic>
        <p:nvPicPr>
          <p:cNvPr id="7" name="Imagem 6">
            <a:extLst>
              <a:ext uri="{FF2B5EF4-FFF2-40B4-BE49-F238E27FC236}">
                <a16:creationId xmlns:a16="http://schemas.microsoft.com/office/drawing/2014/main" id="{2DF9228F-9DF2-4977-B47A-1C2FC2C3F848}"/>
              </a:ext>
            </a:extLst>
          </p:cNvPr>
          <p:cNvPicPr>
            <a:picLocks noChangeAspect="1"/>
          </p:cNvPicPr>
          <p:nvPr/>
        </p:nvPicPr>
        <p:blipFill>
          <a:blip r:embed="rId3"/>
          <a:stretch>
            <a:fillRect/>
          </a:stretch>
        </p:blipFill>
        <p:spPr>
          <a:xfrm>
            <a:off x="9120335" y="2002880"/>
            <a:ext cx="1600537" cy="1784273"/>
          </a:xfrm>
          <a:prstGeom prst="rect">
            <a:avLst/>
          </a:prstGeom>
        </p:spPr>
      </p:pic>
      <p:sp>
        <p:nvSpPr>
          <p:cNvPr id="8" name="CaixaDeTexto 7">
            <a:extLst>
              <a:ext uri="{FF2B5EF4-FFF2-40B4-BE49-F238E27FC236}">
                <a16:creationId xmlns:a16="http://schemas.microsoft.com/office/drawing/2014/main" id="{6650A52A-CB44-4B97-806C-A2AD3B07CE03}"/>
              </a:ext>
            </a:extLst>
          </p:cNvPr>
          <p:cNvSpPr txBox="1"/>
          <p:nvPr/>
        </p:nvSpPr>
        <p:spPr>
          <a:xfrm>
            <a:off x="9316974" y="4251514"/>
            <a:ext cx="1207258" cy="738664"/>
          </a:xfrm>
          <a:prstGeom prst="rect">
            <a:avLst/>
          </a:prstGeom>
          <a:noFill/>
        </p:spPr>
        <p:txBody>
          <a:bodyPr wrap="square" rtlCol="0">
            <a:spAutoFit/>
          </a:bodyPr>
          <a:lstStyle/>
          <a:p>
            <a:pPr algn="ctr"/>
            <a:r>
              <a:rPr lang="pt-BR" sz="1400" cap="small" dirty="0">
                <a:latin typeface="Times New Roman" panose="02020603050405020304" pitchFamily="18" charset="0"/>
                <a:cs typeface="Times New Roman" panose="02020603050405020304" pitchFamily="18" charset="0"/>
              </a:rPr>
              <a:t>Relator  Alberto Macedo</a:t>
            </a:r>
          </a:p>
        </p:txBody>
      </p:sp>
    </p:spTree>
    <p:extLst>
      <p:ext uri="{BB962C8B-B14F-4D97-AF65-F5344CB8AC3E}">
        <p14:creationId xmlns:p14="http://schemas.microsoft.com/office/powerpoint/2010/main" val="99727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970347" y="952426"/>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PARECER NORMATIVO </a:t>
            </a:r>
            <a:r>
              <a:rPr lang="pt-BR" sz="2400" b="1"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SF</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Nº 02/2016</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2" name="CaixaDeTexto 1"/>
          <p:cNvSpPr txBox="1"/>
          <p:nvPr/>
        </p:nvSpPr>
        <p:spPr>
          <a:xfrm>
            <a:off x="1970347" y="1710923"/>
            <a:ext cx="8420582" cy="3785652"/>
          </a:xfrm>
          <a:prstGeom prst="rect">
            <a:avLst/>
          </a:prstGeom>
          <a:noFill/>
        </p:spPr>
        <p:txBody>
          <a:bodyPr wrap="square" rtlCol="0">
            <a:spAutoFit/>
          </a:bodyPr>
          <a:lstStyle/>
          <a:p>
            <a:pPr algn="just"/>
            <a:r>
              <a:rPr lang="pt-BR" sz="2000" b="1" dirty="0">
                <a:latin typeface="Times New Roman" panose="02020603050405020304" pitchFamily="18" charset="0"/>
                <a:cs typeface="Times New Roman" panose="02020603050405020304" pitchFamily="18" charset="0"/>
              </a:rPr>
              <a:t>Art. 1º </a:t>
            </a:r>
            <a:r>
              <a:rPr lang="pt-BR" sz="2000" dirty="0">
                <a:latin typeface="Times New Roman" panose="02020603050405020304" pitchFamily="18" charset="0"/>
                <a:cs typeface="Times New Roman" panose="02020603050405020304" pitchFamily="18" charset="0"/>
              </a:rPr>
              <a:t>Considera-se “resultado”, para fins do disposto no parágrafo único do artigo 2ºda Lei </a:t>
            </a:r>
            <a:r>
              <a:rPr lang="pt-BR" sz="2000" dirty="0" err="1">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 13.701, de 24 de dezembro de 2003, </a:t>
            </a:r>
            <a:r>
              <a:rPr lang="pt-BR" sz="2000" b="1" dirty="0">
                <a:solidFill>
                  <a:srgbClr val="C00000"/>
                </a:solidFill>
                <a:latin typeface="Times New Roman" panose="02020603050405020304" pitchFamily="18" charset="0"/>
                <a:cs typeface="Times New Roman" panose="02020603050405020304" pitchFamily="18" charset="0"/>
              </a:rPr>
              <a:t>a própria realização da atividade </a:t>
            </a:r>
            <a:r>
              <a:rPr lang="pt-BR" sz="2000" dirty="0">
                <a:latin typeface="Times New Roman" panose="02020603050405020304" pitchFamily="18" charset="0"/>
                <a:cs typeface="Times New Roman" panose="02020603050405020304" pitchFamily="18" charset="0"/>
              </a:rPr>
              <a:t>descrita na lista de serviços do artigo 1º da Lei </a:t>
            </a:r>
            <a:r>
              <a:rPr lang="pt-BR" sz="2000" dirty="0" err="1">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 13.701, de 24 de dezembro de 2003, sendo irrelevante que eventuais benefícios ou decorrências oriundas dessa atividade sejam fruídos ou verificados no exterior ou por residente no exterior</a:t>
            </a:r>
            <a:r>
              <a:rPr lang="pt-BR" sz="2000" dirty="0">
                <a:solidFill>
                  <a:srgbClr val="000000"/>
                </a:solidFill>
                <a:latin typeface="Times New Roman" panose="02020603050405020304" pitchFamily="18" charset="0"/>
                <a:cs typeface="Times New Roman" panose="02020603050405020304" pitchFamily="18" charset="0"/>
              </a:rPr>
              <a:t>.</a:t>
            </a:r>
          </a:p>
          <a:p>
            <a:pPr algn="just"/>
            <a:r>
              <a:rPr lang="pt-BR" sz="2000" dirty="0">
                <a:solidFill>
                  <a:srgbClr val="000000"/>
                </a:solidFill>
                <a:latin typeface="Times New Roman" panose="02020603050405020304" pitchFamily="18" charset="0"/>
                <a:cs typeface="Times New Roman" panose="02020603050405020304" pitchFamily="18" charset="0"/>
              </a:rPr>
              <a:t>(...)</a:t>
            </a:r>
          </a:p>
          <a:p>
            <a:pPr algn="just"/>
            <a:endParaRPr lang="pt-BR" sz="2000" dirty="0">
              <a:solidFill>
                <a:srgbClr val="000000"/>
              </a:solidFill>
              <a:latin typeface="Times New Roman" panose="02020603050405020304" pitchFamily="18" charset="0"/>
              <a:cs typeface="Times New Roman" panose="02020603050405020304" pitchFamily="18" charset="0"/>
            </a:endParaRPr>
          </a:p>
          <a:p>
            <a:pPr algn="just"/>
            <a:r>
              <a:rPr lang="pt-BR" sz="2000" b="1" dirty="0">
                <a:solidFill>
                  <a:srgbClr val="000000"/>
                </a:solidFill>
                <a:latin typeface="Times New Roman" panose="02020603050405020304" pitchFamily="18" charset="0"/>
                <a:cs typeface="Times New Roman" panose="02020603050405020304" pitchFamily="18" charset="0"/>
              </a:rPr>
              <a:t>Art. 2º </a:t>
            </a:r>
            <a:r>
              <a:rPr lang="pt-BR" sz="2000" dirty="0">
                <a:solidFill>
                  <a:srgbClr val="000000"/>
                </a:solidFill>
                <a:latin typeface="Times New Roman" panose="02020603050405020304" pitchFamily="18" charset="0"/>
                <a:cs typeface="Times New Roman" panose="02020603050405020304" pitchFamily="18" charset="0"/>
              </a:rPr>
              <a:t>Este Parecer Normativo, de </a:t>
            </a:r>
            <a:r>
              <a:rPr lang="pt-BR" sz="2000" b="1" dirty="0">
                <a:solidFill>
                  <a:srgbClr val="C00000"/>
                </a:solidFill>
                <a:latin typeface="Times New Roman" panose="02020603050405020304" pitchFamily="18" charset="0"/>
                <a:cs typeface="Times New Roman" panose="02020603050405020304" pitchFamily="18" charset="0"/>
              </a:rPr>
              <a:t>caráter interpretativo</a:t>
            </a:r>
            <a:r>
              <a:rPr lang="pt-BR" sz="2000" dirty="0">
                <a:solidFill>
                  <a:srgbClr val="000000"/>
                </a:solidFill>
                <a:latin typeface="Times New Roman" panose="02020603050405020304" pitchFamily="18" charset="0"/>
                <a:cs typeface="Times New Roman" panose="02020603050405020304" pitchFamily="18" charset="0"/>
              </a:rPr>
              <a:t>, revoga as disposições em contrário, especialmente as Soluções de Consulta emitidas antes da data de publicação deste ato, independentemente de comunicação aos consulentes.</a:t>
            </a:r>
          </a:p>
        </p:txBody>
      </p:sp>
      <p:sp>
        <p:nvSpPr>
          <p:cNvPr id="3" name="Quadro 2"/>
          <p:cNvSpPr/>
          <p:nvPr/>
        </p:nvSpPr>
        <p:spPr>
          <a:xfrm>
            <a:off x="6384032" y="4077072"/>
            <a:ext cx="2664296" cy="504056"/>
          </a:xfrm>
          <a:prstGeom prst="frame">
            <a:avLst>
              <a:gd name="adj1" fmla="val 7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6" name="Conector reto 5"/>
          <p:cNvCxnSpPr>
            <a:stCxn id="3" idx="2"/>
          </p:cNvCxnSpPr>
          <p:nvPr/>
        </p:nvCxnSpPr>
        <p:spPr>
          <a:xfrm>
            <a:off x="7716180" y="4581128"/>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771964" y="5517233"/>
            <a:ext cx="3888432" cy="646331"/>
          </a:xfrm>
          <a:prstGeom prst="rect">
            <a:avLst/>
          </a:prstGeom>
          <a:noFill/>
          <a:ln>
            <a:solidFill>
              <a:schemeClr val="accent1"/>
            </a:solidFill>
          </a:ln>
        </p:spPr>
        <p:txBody>
          <a:bodyPr wrap="square" rtlCol="0">
            <a:spAutoFit/>
          </a:bodyPr>
          <a:lstStyle/>
          <a:p>
            <a:pPr algn="ctr"/>
            <a:r>
              <a:rPr lang="pt-BR" b="1" dirty="0">
                <a:solidFill>
                  <a:srgbClr val="C00000"/>
                </a:solidFill>
                <a:latin typeface="Times New Roman" panose="02020603050405020304" pitchFamily="18" charset="0"/>
                <a:cs typeface="Times New Roman" panose="02020603050405020304" pitchFamily="18" charset="0"/>
              </a:rPr>
              <a:t>Caráter meramente interpretativo ou inovou no ordenamento jurídico?</a:t>
            </a:r>
          </a:p>
        </p:txBody>
      </p:sp>
      <p:sp>
        <p:nvSpPr>
          <p:cNvPr id="10" name="Quadro 9"/>
          <p:cNvSpPr/>
          <p:nvPr/>
        </p:nvSpPr>
        <p:spPr>
          <a:xfrm>
            <a:off x="7716180" y="1988840"/>
            <a:ext cx="2268252" cy="504056"/>
          </a:xfrm>
          <a:prstGeom prst="frame">
            <a:avLst>
              <a:gd name="adj1" fmla="val 7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8" name="Picture 2" descr="Resultado de imagem para prefeitura de 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911" y="911110"/>
            <a:ext cx="2179018" cy="6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3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885709" y="1109936"/>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PARECER NORMATIVO </a:t>
            </a:r>
            <a:r>
              <a:rPr lang="pt-BR" sz="2400" b="1"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SF</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Nº 04/2016</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2" name="CaixaDeTexto 1"/>
          <p:cNvSpPr txBox="1"/>
          <p:nvPr/>
        </p:nvSpPr>
        <p:spPr>
          <a:xfrm>
            <a:off x="1885709" y="1916832"/>
            <a:ext cx="8420582" cy="3785652"/>
          </a:xfrm>
          <a:prstGeom prst="rect">
            <a:avLst/>
          </a:prstGeom>
          <a:noFill/>
        </p:spPr>
        <p:txBody>
          <a:bodyPr wrap="square" rtlCol="0">
            <a:spAutoFit/>
          </a:bodyPr>
          <a:lstStyle/>
          <a:p>
            <a:pPr algn="just"/>
            <a:r>
              <a:rPr lang="pt-BR" sz="2000" b="1" dirty="0">
                <a:latin typeface="Times New Roman" panose="02020603050405020304" pitchFamily="18" charset="0"/>
                <a:cs typeface="Times New Roman" panose="02020603050405020304" pitchFamily="18" charset="0"/>
              </a:rPr>
              <a:t>Art. 1º </a:t>
            </a:r>
            <a:r>
              <a:rPr lang="pt-BR" sz="2000" dirty="0">
                <a:latin typeface="Times New Roman" panose="02020603050405020304" pitchFamily="18" charset="0"/>
                <a:cs typeface="Times New Roman" panose="02020603050405020304" pitchFamily="18" charset="0"/>
              </a:rPr>
              <a:t>O serviço prestado por estabelecimento prestador localizado no Município de São Paulo considerar-se-á exportado quando </a:t>
            </a:r>
            <a:r>
              <a:rPr lang="pt-BR" sz="2000" b="1" dirty="0">
                <a:solidFill>
                  <a:srgbClr val="C00000"/>
                </a:solidFill>
                <a:latin typeface="Times New Roman" panose="02020603050405020304" pitchFamily="18" charset="0"/>
                <a:cs typeface="Times New Roman" panose="02020603050405020304" pitchFamily="18" charset="0"/>
              </a:rPr>
              <a:t>a pessoa, o elemento material, imaterial ou o interesse econômico </a:t>
            </a:r>
            <a:r>
              <a:rPr lang="pt-BR" sz="2000" dirty="0">
                <a:latin typeface="Times New Roman" panose="02020603050405020304" pitchFamily="18" charset="0"/>
                <a:cs typeface="Times New Roman" panose="02020603050405020304" pitchFamily="18" charset="0"/>
              </a:rPr>
              <a:t>sobre o qual recaia a prestação estiver localizado no exterior.</a:t>
            </a:r>
          </a:p>
          <a:p>
            <a:pPr algn="just"/>
            <a:endParaRPr lang="pt-BR" sz="2000" dirty="0">
              <a:latin typeface="Times New Roman" panose="02020603050405020304" pitchFamily="18" charset="0"/>
              <a:cs typeface="Times New Roman" panose="02020603050405020304" pitchFamily="18" charset="0"/>
            </a:endParaRPr>
          </a:p>
          <a:p>
            <a:pPr algn="just"/>
            <a:r>
              <a:rPr lang="pt-BR" sz="2000" dirty="0">
                <a:solidFill>
                  <a:srgbClr val="000000"/>
                </a:solidFill>
                <a:latin typeface="Times New Roman" panose="02020603050405020304" pitchFamily="18" charset="0"/>
                <a:cs typeface="Times New Roman" panose="02020603050405020304" pitchFamily="18" charset="0"/>
              </a:rPr>
              <a:t>(...)</a:t>
            </a:r>
          </a:p>
          <a:p>
            <a:pPr algn="just"/>
            <a:endParaRPr lang="pt-BR" sz="2000" dirty="0">
              <a:solidFill>
                <a:srgbClr val="000000"/>
              </a:solidFill>
              <a:latin typeface="Times New Roman" panose="02020603050405020304" pitchFamily="18" charset="0"/>
              <a:cs typeface="Times New Roman" panose="02020603050405020304" pitchFamily="18" charset="0"/>
            </a:endParaRPr>
          </a:p>
          <a:p>
            <a:pPr algn="just"/>
            <a:r>
              <a:rPr lang="pt-BR" sz="2000" b="1" dirty="0">
                <a:solidFill>
                  <a:srgbClr val="000000"/>
                </a:solidFill>
                <a:latin typeface="Times New Roman" panose="02020603050405020304" pitchFamily="18" charset="0"/>
                <a:cs typeface="Times New Roman" panose="02020603050405020304" pitchFamily="18" charset="0"/>
              </a:rPr>
              <a:t>Art. 3º </a:t>
            </a:r>
            <a:r>
              <a:rPr lang="pt-BR" sz="2000" dirty="0">
                <a:solidFill>
                  <a:srgbClr val="000000"/>
                </a:solidFill>
                <a:latin typeface="Times New Roman" panose="02020603050405020304" pitchFamily="18" charset="0"/>
                <a:cs typeface="Times New Roman" panose="02020603050405020304" pitchFamily="18" charset="0"/>
              </a:rPr>
              <a:t>Em qualquer hipótese, </a:t>
            </a:r>
            <a:r>
              <a:rPr lang="pt-BR" sz="2000" b="1" dirty="0">
                <a:latin typeface="Times New Roman" panose="02020603050405020304" pitchFamily="18" charset="0"/>
                <a:cs typeface="Times New Roman" panose="02020603050405020304" pitchFamily="18" charset="0"/>
              </a:rPr>
              <a:t>cabe ao prestador o ônus de comprovar documentalmente</a:t>
            </a:r>
            <a:r>
              <a:rPr lang="pt-BR" sz="2000" dirty="0">
                <a:solidFill>
                  <a:srgbClr val="000000"/>
                </a:solidFill>
                <a:latin typeface="Times New Roman" panose="02020603050405020304" pitchFamily="18" charset="0"/>
                <a:cs typeface="Times New Roman" panose="02020603050405020304" pitchFamily="18" charset="0"/>
              </a:rPr>
              <a:t> o cumprimento dos requisitos descritos no "caput" do artigo 1º deste parecer normativo, bem como, para os serviços lá elencados, a não ocorrência de qualquer das situações impeditivas previstas no artigo 2º, sob pena de não se configurar a exportação.</a:t>
            </a:r>
          </a:p>
        </p:txBody>
      </p:sp>
      <p:pic>
        <p:nvPicPr>
          <p:cNvPr id="8" name="Picture 2" descr="Resultado de imagem para prefeitura de 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240" y="1033400"/>
            <a:ext cx="2179018" cy="6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5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888627" y="1109936"/>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PARECER NORMATIVO </a:t>
            </a:r>
            <a:r>
              <a:rPr lang="pt-BR" sz="2400" b="1"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SF</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Nº 04/2016</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2" name="CaixaDeTexto 1"/>
          <p:cNvSpPr txBox="1"/>
          <p:nvPr/>
        </p:nvSpPr>
        <p:spPr>
          <a:xfrm>
            <a:off x="1615933" y="2552531"/>
            <a:ext cx="8960134" cy="2308324"/>
          </a:xfrm>
          <a:prstGeom prst="rect">
            <a:avLst/>
          </a:prstGeom>
          <a:noFill/>
        </p:spPr>
        <p:txBody>
          <a:bodyPr wrap="square" rtlCol="0">
            <a:spAutoFit/>
          </a:bodyPr>
          <a:lstStyle/>
          <a:p>
            <a:pPr algn="just"/>
            <a:r>
              <a:rPr lang="pt-BR" b="1" dirty="0">
                <a:latin typeface="Times New Roman" panose="02020603050405020304" pitchFamily="18" charset="0"/>
                <a:cs typeface="Times New Roman" panose="02020603050405020304" pitchFamily="18" charset="0"/>
              </a:rPr>
              <a:t>Art. 2º </a:t>
            </a:r>
            <a:r>
              <a:rPr lang="pt-BR" dirty="0">
                <a:latin typeface="Times New Roman" panose="02020603050405020304" pitchFamily="18" charset="0"/>
                <a:cs typeface="Times New Roman" panose="02020603050405020304" pitchFamily="18" charset="0"/>
              </a:rPr>
              <a:t>Sem prejuízo de outras situações em desacordo com o disposto no "caput" do artigo 1º, não configuram exportação de serviços as seguintes situações, referentes a serviços previstos na lista do "caput" do artigo 1º da Lei nº 13.701, de 29 de dezembro de 2003:</a:t>
            </a:r>
          </a:p>
          <a:p>
            <a:pPr algn="just"/>
            <a:r>
              <a:rPr lang="pt-BR" b="1" dirty="0">
                <a:latin typeface="Times New Roman" panose="02020603050405020304" pitchFamily="18" charset="0"/>
                <a:cs typeface="Times New Roman" panose="02020603050405020304" pitchFamily="18" charset="0"/>
              </a:rPr>
              <a:t>(...)</a:t>
            </a:r>
            <a:endParaRPr lang="pt-BR" b="1" dirty="0">
              <a:solidFill>
                <a:srgbClr val="C00000"/>
              </a:solidFill>
              <a:latin typeface="Times New Roman" panose="02020603050405020304" pitchFamily="18" charset="0"/>
              <a:cs typeface="Times New Roman" panose="02020603050405020304" pitchFamily="18" charset="0"/>
            </a:endParaRPr>
          </a:p>
          <a:p>
            <a:pPr algn="just"/>
            <a:r>
              <a:rPr lang="pt-BR" b="1" dirty="0" err="1">
                <a:latin typeface="Times New Roman" panose="02020603050405020304" pitchFamily="18" charset="0"/>
                <a:cs typeface="Times New Roman" panose="02020603050405020304" pitchFamily="18" charset="0"/>
              </a:rPr>
              <a:t>IV</a:t>
            </a:r>
            <a:r>
              <a:rPr lang="pt-BR" b="1" dirty="0">
                <a:latin typeface="Times New Roman" panose="02020603050405020304" pitchFamily="18" charset="0"/>
                <a:cs typeface="Times New Roman" panose="02020603050405020304" pitchFamily="18" charset="0"/>
              </a:rPr>
              <a:t> - para o serviço previsto no subitem 15.01 da Lista de Serviços - "Administração de fundos quaisquer, de consórcio, de cartão de crédito ou débito e congêneres, de carteira de clientes, de cheques pré-datados e congêneres", </a:t>
            </a:r>
            <a:r>
              <a:rPr lang="pt-BR" b="1" dirty="0">
                <a:solidFill>
                  <a:srgbClr val="C00000"/>
                </a:solidFill>
                <a:latin typeface="Times New Roman" panose="02020603050405020304" pitchFamily="18" charset="0"/>
                <a:cs typeface="Times New Roman" panose="02020603050405020304" pitchFamily="18" charset="0"/>
              </a:rPr>
              <a:t>se houver investimento ou aquisição no mercado nacional</a:t>
            </a:r>
            <a:r>
              <a:rPr lang="pt-BR" dirty="0">
                <a:solidFill>
                  <a:srgbClr val="C00000"/>
                </a:solidFill>
                <a:latin typeface="Times New Roman" panose="02020603050405020304" pitchFamily="18" charset="0"/>
                <a:cs typeface="Times New Roman" panose="02020603050405020304" pitchFamily="18" charset="0"/>
              </a:rPr>
              <a:t>.</a:t>
            </a:r>
          </a:p>
        </p:txBody>
      </p:sp>
      <p:pic>
        <p:nvPicPr>
          <p:cNvPr id="8" name="Picture 2" descr="Resultado de imagem para prefeitura de 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416" y="1033400"/>
            <a:ext cx="2179018" cy="6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0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10DC2-F294-474A-A253-6C7243BD7389}"/>
              </a:ext>
            </a:extLst>
          </p:cNvPr>
          <p:cNvSpPr>
            <a:spLocks noGrp="1"/>
          </p:cNvSpPr>
          <p:nvPr>
            <p:ph type="title"/>
          </p:nvPr>
        </p:nvSpPr>
        <p:spPr>
          <a:xfrm>
            <a:off x="1950368" y="987474"/>
            <a:ext cx="6851104" cy="576064"/>
          </a:xfrm>
        </p:spPr>
        <p:txBody>
          <a:bodyPr>
            <a:normAutofit/>
          </a:bodyPr>
          <a:lstStyle/>
          <a:p>
            <a:r>
              <a:rPr lang="pt-BR" sz="22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 sobre a Exportação – Fundos de Investimento</a:t>
            </a:r>
            <a:endParaRPr lang="pt-BR" sz="2200" dirty="0"/>
          </a:p>
        </p:txBody>
      </p:sp>
      <p:sp>
        <p:nvSpPr>
          <p:cNvPr id="3" name="Espaço Reservado para Conteúdo 2">
            <a:extLst>
              <a:ext uri="{FF2B5EF4-FFF2-40B4-BE49-F238E27FC236}">
                <a16:creationId xmlns:a16="http://schemas.microsoft.com/office/drawing/2014/main" id="{0AF5AFFE-FC28-401B-AF0C-0C1E05FEBE55}"/>
              </a:ext>
            </a:extLst>
          </p:cNvPr>
          <p:cNvSpPr>
            <a:spLocks noGrp="1"/>
          </p:cNvSpPr>
          <p:nvPr>
            <p:ph idx="1"/>
          </p:nvPr>
        </p:nvSpPr>
        <p:spPr>
          <a:xfrm>
            <a:off x="1950368" y="2272916"/>
            <a:ext cx="8291264" cy="4152226"/>
          </a:xfrm>
        </p:spPr>
        <p:txBody>
          <a:bodyPr>
            <a:noAutofit/>
          </a:bodyPr>
          <a:lstStyle/>
          <a:p>
            <a:pPr marL="0" indent="0" algn="just">
              <a:buNone/>
            </a:pPr>
            <a:r>
              <a:rPr lang="pt-BR" sz="1600" dirty="0">
                <a:latin typeface="Times New Roman" panose="02020603050405020304" pitchFamily="18" charset="0"/>
                <a:cs typeface="Times New Roman" panose="02020603050405020304" pitchFamily="18" charset="0"/>
              </a:rPr>
              <a:t>PROCESSUAL CIVIL E TRIBUTÁRIO. NEGATIVA DE PRESTAÇÃO JURISDICIONAL. INOCORRÊNCIA. ISS. GESTÃO DE FUNDO DE INVESTIMENTO ESTRANGEIRO. RESULTADO PRODUZIDO NO ÂMBITO DO TERRITÓRIO NACIONAL. EXPORTAÇÃO DE SERVIÇO. DESCARACTERIZAÇÃO. (...) 3. Não incide ISS sobre serviços exportados, assim considerados aqueles cujos resultados não ocorrem no âmbito do território nacional. Inteligência do art. 2º, I e parágrafo único, da LC n. 116/2003. </a:t>
            </a:r>
            <a:r>
              <a:rPr lang="pt-BR" sz="1600" b="1" dirty="0">
                <a:latin typeface="Times New Roman" panose="02020603050405020304" pitchFamily="18" charset="0"/>
                <a:cs typeface="Times New Roman" panose="02020603050405020304" pitchFamily="18" charset="0"/>
              </a:rPr>
              <a:t>4. O resultado do serviço prestado por empresa sediada no Brasil de gestão de carteira de fundo de investimento, ainda que constituído no exterior, </a:t>
            </a:r>
            <a:r>
              <a:rPr lang="pt-BR" sz="1600" b="1" dirty="0">
                <a:solidFill>
                  <a:srgbClr val="FF0000"/>
                </a:solidFill>
                <a:latin typeface="Times New Roman" panose="02020603050405020304" pitchFamily="18" charset="0"/>
                <a:cs typeface="Times New Roman" panose="02020603050405020304" pitchFamily="18" charset="0"/>
              </a:rPr>
              <a:t>realiza-se no lugar onde está situado seu estabelecimento prestador</a:t>
            </a:r>
            <a:r>
              <a:rPr lang="pt-BR" sz="1600" b="1" dirty="0">
                <a:latin typeface="Times New Roman" panose="02020603050405020304" pitchFamily="18" charset="0"/>
                <a:cs typeface="Times New Roman" panose="02020603050405020304" pitchFamily="18" charset="0"/>
              </a:rPr>
              <a:t>, </a:t>
            </a:r>
            <a:r>
              <a:rPr lang="pt-BR" sz="1600" b="1" u="sng" dirty="0">
                <a:latin typeface="Times New Roman" panose="02020603050405020304" pitchFamily="18" charset="0"/>
                <a:cs typeface="Times New Roman" panose="02020603050405020304" pitchFamily="18" charset="0"/>
              </a:rPr>
              <a:t>pois é nele que são apurados os rendimentos (ou prejuízos) decorrentes das ordens de compra e venda de ativos tomadas pelo gestor e que, desde logo, refletem materialmente na variação patrimonial do fundo</a:t>
            </a:r>
            <a:r>
              <a:rPr lang="pt-BR" sz="1600" dirty="0">
                <a:latin typeface="Times New Roman" panose="02020603050405020304" pitchFamily="18" charset="0"/>
                <a:cs typeface="Times New Roman" panose="02020603050405020304" pitchFamily="18" charset="0"/>
              </a:rPr>
              <a:t>. 5. Hipótese em que deve ser mantida a conclusão adotada pela Corte estadual, de que, no caso concreto, a atividade exercida pela recorrente não caracteriza exportação de serviço, de modo que é exigível o ISS sobre os valores que recebe do fundo estrangeiro para gerir os seus ativos. 6. Agravo conhecido para negar provimento ao recurso especial. (</a:t>
            </a:r>
            <a:r>
              <a:rPr lang="pt-BR" sz="1600" dirty="0" err="1">
                <a:latin typeface="Times New Roman" panose="02020603050405020304" pitchFamily="18" charset="0"/>
                <a:cs typeface="Times New Roman" panose="02020603050405020304" pitchFamily="18" charset="0"/>
              </a:rPr>
              <a:t>AREsp</a:t>
            </a:r>
            <a:r>
              <a:rPr lang="pt-BR" sz="1600" dirty="0">
                <a:latin typeface="Times New Roman" panose="02020603050405020304" pitchFamily="18" charset="0"/>
                <a:cs typeface="Times New Roman" panose="02020603050405020304" pitchFamily="18" charset="0"/>
              </a:rPr>
              <a:t> 1150353/SP, Rel. Ministro GURGEL DE FARIA, PRIMEIRA TURMA, julgado em 04/05/2021, </a:t>
            </a:r>
            <a:r>
              <a:rPr lang="pt-BR" sz="1600" dirty="0" err="1">
                <a:latin typeface="Times New Roman" panose="02020603050405020304" pitchFamily="18" charset="0"/>
                <a:cs typeface="Times New Roman" panose="02020603050405020304" pitchFamily="18" charset="0"/>
              </a:rPr>
              <a:t>DJe</a:t>
            </a:r>
            <a:r>
              <a:rPr lang="pt-BR" sz="1600" dirty="0">
                <a:latin typeface="Times New Roman" panose="02020603050405020304" pitchFamily="18" charset="0"/>
                <a:cs typeface="Times New Roman" panose="02020603050405020304" pitchFamily="18" charset="0"/>
              </a:rPr>
              <a:t> 13/05/2021)</a:t>
            </a:r>
          </a:p>
        </p:txBody>
      </p:sp>
      <p:pic>
        <p:nvPicPr>
          <p:cNvPr id="4" name="Picture 2" descr="http://4.bp.blogspot.com/-yVTvceUtVsc/U_ev0bUC1fI/AAAAAAAAOyo/fg414hYPEJc/s1600/STJ-logo-300x207.jpg">
            <a:extLst>
              <a:ext uri="{FF2B5EF4-FFF2-40B4-BE49-F238E27FC236}">
                <a16:creationId xmlns:a16="http://schemas.microsoft.com/office/drawing/2014/main" id="{BCCF597B-6362-4A72-A027-FE97CF54DD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8248" y="1016089"/>
            <a:ext cx="1716449" cy="84465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8F753031-F135-4467-96F5-8B6B1B615C34}"/>
              </a:ext>
            </a:extLst>
          </p:cNvPr>
          <p:cNvSpPr txBox="1"/>
          <p:nvPr/>
        </p:nvSpPr>
        <p:spPr>
          <a:xfrm>
            <a:off x="1981200" y="1733561"/>
            <a:ext cx="4752528"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RESP 1.150.353/SP</a:t>
            </a:r>
            <a:endParaRPr lang="pt-BR" b="1" dirty="0"/>
          </a:p>
        </p:txBody>
      </p:sp>
    </p:spTree>
    <p:extLst>
      <p:ext uri="{BB962C8B-B14F-4D97-AF65-F5344CB8AC3E}">
        <p14:creationId xmlns:p14="http://schemas.microsoft.com/office/powerpoint/2010/main" val="270816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DC21A-B718-42F9-96C1-87E4AAC09547}"/>
              </a:ext>
            </a:extLst>
          </p:cNvPr>
          <p:cNvSpPr>
            <a:spLocks noGrp="1"/>
          </p:cNvSpPr>
          <p:nvPr>
            <p:ph type="title"/>
          </p:nvPr>
        </p:nvSpPr>
        <p:spPr>
          <a:xfrm>
            <a:off x="838200" y="1128907"/>
            <a:ext cx="10515600" cy="1325563"/>
          </a:xfrm>
        </p:spPr>
        <p:txBody>
          <a:bodyPr>
            <a:normAutofit/>
          </a:bodyPr>
          <a:lstStyle/>
          <a:p>
            <a:pPr algn="ctr"/>
            <a:r>
              <a:rPr lang="pt-BR" sz="3000" dirty="0">
                <a:latin typeface="Times New Roman" panose="02020603050405020304" pitchFamily="18" charset="0"/>
                <a:cs typeface="Times New Roman" panose="02020603050405020304" pitchFamily="18" charset="0"/>
              </a:rPr>
              <a:t>Considerações Finais</a:t>
            </a:r>
          </a:p>
        </p:txBody>
      </p:sp>
      <p:sp>
        <p:nvSpPr>
          <p:cNvPr id="3" name="Espaço Reservado para Conteúdo 2">
            <a:extLst>
              <a:ext uri="{FF2B5EF4-FFF2-40B4-BE49-F238E27FC236}">
                <a16:creationId xmlns:a16="http://schemas.microsoft.com/office/drawing/2014/main" id="{BC5D9EB0-BE94-469B-BCAC-FC65C6B256BC}"/>
              </a:ext>
            </a:extLst>
          </p:cNvPr>
          <p:cNvSpPr>
            <a:spLocks noGrp="1"/>
          </p:cNvSpPr>
          <p:nvPr>
            <p:ph idx="1"/>
          </p:nvPr>
        </p:nvSpPr>
        <p:spPr>
          <a:xfrm>
            <a:off x="1434667" y="2454470"/>
            <a:ext cx="9545908" cy="3201494"/>
          </a:xfrm>
        </p:spPr>
        <p:txBody>
          <a:bodyPr>
            <a:normAutofit fontScale="77500" lnSpcReduction="20000"/>
          </a:bodyPr>
          <a:lstStyle/>
          <a:p>
            <a:pPr algn="just"/>
            <a:r>
              <a:rPr lang="pt-BR" dirty="0">
                <a:latin typeface="Times New Roman" panose="02020603050405020304" pitchFamily="18" charset="0"/>
                <a:cs typeface="Times New Roman" panose="02020603050405020304" pitchFamily="18" charset="0"/>
              </a:rPr>
              <a:t>Se operação de crédito, não há se cogitar da incidência de ISS;</a:t>
            </a:r>
          </a:p>
          <a:p>
            <a:pPr marL="0" indent="0" algn="just">
              <a:buNone/>
            </a:pPr>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Sobre o valor residual garantido não deve incidir o Imposto sobre Serviços;</a:t>
            </a:r>
          </a:p>
          <a:p>
            <a:pPr algn="just"/>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É preciso dar eficácia à previsão normativa que prevê a não incidência de ISS na exportação de serviços;</a:t>
            </a:r>
          </a:p>
          <a:p>
            <a:pPr algn="just"/>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Tribunais Superiores devem prestigiar os critérios jurídicos que solucionam conflitos de competência;</a:t>
            </a:r>
          </a:p>
        </p:txBody>
      </p:sp>
    </p:spTree>
    <p:extLst>
      <p:ext uri="{BB962C8B-B14F-4D97-AF65-F5344CB8AC3E}">
        <p14:creationId xmlns:p14="http://schemas.microsoft.com/office/powerpoint/2010/main" val="265404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54F34F3-0C3E-447B-8473-00FB082C41D2}"/>
              </a:ext>
            </a:extLst>
          </p:cNvPr>
          <p:cNvSpPr txBox="1"/>
          <p:nvPr/>
        </p:nvSpPr>
        <p:spPr>
          <a:xfrm>
            <a:off x="2183832" y="1778549"/>
            <a:ext cx="7327721" cy="3323987"/>
          </a:xfrm>
          <a:prstGeom prst="rect">
            <a:avLst/>
          </a:prstGeom>
          <a:noFill/>
        </p:spPr>
        <p:txBody>
          <a:bodyPr wrap="square" rtlCol="0">
            <a:spAutoFit/>
          </a:bodyPr>
          <a:lstStyle/>
          <a:p>
            <a:pPr algn="just"/>
            <a:r>
              <a:rPr lang="pt-BR" sz="3000" dirty="0">
                <a:latin typeface="Times New Roman" panose="02020603050405020304" pitchFamily="18" charset="0"/>
                <a:cs typeface="Times New Roman" panose="02020603050405020304" pitchFamily="18" charset="0"/>
              </a:rPr>
              <a:t>“De um lado, nada mais se pretende do que ‘dar a César o que é de César’, seja ele: a União, os Estados, o Distrito Federal ou os Municípios e, de outro, que, diante de um único fato, o contribuinte se sinta seguro de que, no outro extremo, só existirá um César”. (Aires F. Barreto)</a:t>
            </a:r>
          </a:p>
        </p:txBody>
      </p:sp>
    </p:spTree>
    <p:extLst>
      <p:ext uri="{BB962C8B-B14F-4D97-AF65-F5344CB8AC3E}">
        <p14:creationId xmlns:p14="http://schemas.microsoft.com/office/powerpoint/2010/main" val="143827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96619" y="2218612"/>
            <a:ext cx="917138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80" tIns="26940" rIns="53880" bIns="2694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pt-BR" sz="3400" b="1" cap="small" dirty="0">
                <a:solidFill>
                  <a:schemeClr val="tx2"/>
                </a:solidFill>
                <a:latin typeface="Times New Roman" panose="02020603050405020304" pitchFamily="18" charset="0"/>
                <a:cs typeface="Times New Roman" panose="02020603050405020304" pitchFamily="18" charset="0"/>
              </a:rPr>
              <a:t>Obrigado!</a:t>
            </a:r>
            <a:endParaRPr lang="pt-BR" sz="3400" b="1" dirty="0">
              <a:solidFill>
                <a:schemeClr val="tx2"/>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5224069" y="3004941"/>
            <a:ext cx="2596814" cy="35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80" tIns="26940" rIns="53880" bIns="2694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r>
              <a:rPr lang="pt-BR" sz="1500" b="1" dirty="0">
                <a:solidFill>
                  <a:schemeClr val="tx2"/>
                </a:solidFill>
                <a:latin typeface="Times New Roman" panose="02020603050405020304" pitchFamily="18" charset="0"/>
                <a:cs typeface="Times New Roman" panose="02020603050405020304" pitchFamily="18" charset="0"/>
              </a:rPr>
              <a:t>paulo@airesbarreto.adv.br</a:t>
            </a:r>
          </a:p>
        </p:txBody>
      </p:sp>
      <p:pic>
        <p:nvPicPr>
          <p:cNvPr id="8" name="Picture 5" descr="C:\Users\vinicius.hirata\Desktop\emai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990" y="3053945"/>
            <a:ext cx="289728" cy="29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84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96619" y="863567"/>
            <a:ext cx="917138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80" tIns="26940" rIns="53880" bIns="2694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pt-BR" sz="2700" b="1" cap="small" dirty="0">
                <a:solidFill>
                  <a:srgbClr val="FF0000"/>
                </a:solidFill>
                <a:latin typeface="Times New Roman" panose="02020603050405020304" pitchFamily="18" charset="0"/>
                <a:cs typeface="Times New Roman" panose="02020603050405020304" pitchFamily="18" charset="0"/>
              </a:rPr>
              <a:t>Repartição do IVA na União Europeia</a:t>
            </a:r>
          </a:p>
        </p:txBody>
      </p:sp>
      <p:sp>
        <p:nvSpPr>
          <p:cNvPr id="6" name="Retângulo 5">
            <a:extLst>
              <a:ext uri="{FF2B5EF4-FFF2-40B4-BE49-F238E27FC236}">
                <a16:creationId xmlns:a16="http://schemas.microsoft.com/office/drawing/2014/main" id="{5818DD6E-DDFD-45F8-BD9E-88535F00D613}"/>
              </a:ext>
            </a:extLst>
          </p:cNvPr>
          <p:cNvSpPr/>
          <p:nvPr/>
        </p:nvSpPr>
        <p:spPr>
          <a:xfrm>
            <a:off x="1932963" y="1866515"/>
            <a:ext cx="9022360" cy="2350387"/>
          </a:xfrm>
          <a:prstGeom prst="rect">
            <a:avLst/>
          </a:prstGeom>
        </p:spPr>
        <p:txBody>
          <a:bodyPr wrap="square">
            <a:spAutoFit/>
          </a:bodyPr>
          <a:lstStyle/>
          <a:p>
            <a:pPr marL="171450" indent="-171450">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União Europeia (Diretiva 2006/112/EC)</a:t>
            </a:r>
          </a:p>
          <a:p>
            <a:pPr marL="171450" indent="-171450">
              <a:lnSpc>
                <a:spcPct val="90000"/>
              </a:lnSpc>
              <a:spcBef>
                <a:spcPts val="750"/>
              </a:spcBef>
              <a:buFont typeface="Arial" panose="020B0604020202020204" pitchFamily="34" charset="0"/>
              <a:buChar char="•"/>
            </a:pPr>
            <a:endParaRPr lang="pt-BR" sz="2100" dirty="0">
              <a:solidFill>
                <a:prstClr val="black"/>
              </a:solidFill>
              <a:latin typeface="Times New Roman" panose="02020603050405020304" pitchFamily="18" charset="0"/>
              <a:cs typeface="Times New Roman" panose="02020603050405020304" pitchFamily="18" charset="0"/>
            </a:endParaRPr>
          </a:p>
          <a:p>
            <a:pPr marL="171450" indent="-171450">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1 ente tributante por país;</a:t>
            </a:r>
          </a:p>
          <a:p>
            <a:pPr marL="171450" indent="-171450">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Fato gerador: fornecimento de bens ou serviços (art. 63)</a:t>
            </a:r>
          </a:p>
          <a:p>
            <a:pPr marL="171450" indent="-171450">
              <a:lnSpc>
                <a:spcPct val="90000"/>
              </a:lnSpc>
              <a:spcBef>
                <a:spcPts val="750"/>
              </a:spcBef>
              <a:buFont typeface="Arial" panose="020B0604020202020204" pitchFamily="34" charset="0"/>
              <a:buChar char="•"/>
            </a:pPr>
            <a:endParaRPr lang="pt-BR" sz="2100" dirty="0">
              <a:solidFill>
                <a:prstClr val="black"/>
              </a:solidFill>
              <a:latin typeface="Times New Roman" panose="02020603050405020304" pitchFamily="18" charset="0"/>
              <a:cs typeface="Times New Roman" panose="02020603050405020304" pitchFamily="18" charset="0"/>
            </a:endParaRPr>
          </a:p>
          <a:p>
            <a:pPr marL="171450" indent="-171450">
              <a:lnSpc>
                <a:spcPct val="90000"/>
              </a:lnSpc>
              <a:spcBef>
                <a:spcPts val="750"/>
              </a:spcBef>
              <a:buFont typeface="Arial" panose="020B0604020202020204" pitchFamily="34" charset="0"/>
              <a:buChar char="•"/>
            </a:pPr>
            <a:endParaRPr lang="pt-BR" sz="21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452498FD-405A-4424-98B4-630313775BEE}"/>
              </a:ext>
            </a:extLst>
          </p:cNvPr>
          <p:cNvGraphicFramePr/>
          <p:nvPr/>
        </p:nvGraphicFramePr>
        <p:xfrm>
          <a:off x="1847529" y="2852937"/>
          <a:ext cx="8334261" cy="3229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03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47996" y="951307"/>
            <a:ext cx="935549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80" tIns="26940" rIns="53880" bIns="2694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a:defRPr/>
            </a:pPr>
            <a:r>
              <a:rPr lang="pt-BR" sz="2700" b="1" cap="small" dirty="0">
                <a:solidFill>
                  <a:srgbClr val="FF0000"/>
                </a:solidFill>
                <a:latin typeface="Times New Roman" panose="02020603050405020304" pitchFamily="18" charset="0"/>
                <a:cs typeface="Times New Roman" panose="02020603050405020304" pitchFamily="18" charset="0"/>
              </a:rPr>
              <a:t>Repartição constitucional de competências no Brasil</a:t>
            </a:r>
            <a:endParaRPr lang="pt-BR" sz="2700" b="1" dirty="0">
              <a:solidFill>
                <a:schemeClr val="tx2"/>
              </a:solidFill>
              <a:latin typeface="Times New Roman" panose="02020603050405020304" pitchFamily="18" charset="0"/>
              <a:cs typeface="Times New Roman" panose="02020603050405020304" pitchFamily="18" charset="0"/>
            </a:endParaRPr>
          </a:p>
        </p:txBody>
      </p:sp>
      <p:sp>
        <p:nvSpPr>
          <p:cNvPr id="6" name="Retângulo 5">
            <a:extLst>
              <a:ext uri="{FF2B5EF4-FFF2-40B4-BE49-F238E27FC236}">
                <a16:creationId xmlns:a16="http://schemas.microsoft.com/office/drawing/2014/main" id="{F31D8622-7C6B-48E3-A4DA-BAA71414D04B}"/>
              </a:ext>
            </a:extLst>
          </p:cNvPr>
          <p:cNvSpPr/>
          <p:nvPr/>
        </p:nvSpPr>
        <p:spPr>
          <a:xfrm>
            <a:off x="1681294" y="2098479"/>
            <a:ext cx="8688898" cy="1460913"/>
          </a:xfrm>
          <a:prstGeom prst="rect">
            <a:avLst/>
          </a:prstGeom>
        </p:spPr>
        <p:txBody>
          <a:bodyPr wrap="square">
            <a:spAutoFit/>
          </a:bodyPr>
          <a:lstStyle/>
          <a:p>
            <a:pPr marL="171450" indent="-171450" algn="just">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3 níveis de entes tributantes;</a:t>
            </a:r>
          </a:p>
          <a:p>
            <a:pPr marL="171450" indent="-171450" algn="just">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Subdivisões por materialidade;</a:t>
            </a:r>
          </a:p>
          <a:p>
            <a:pPr marL="171450" indent="-171450" algn="just">
              <a:lnSpc>
                <a:spcPct val="90000"/>
              </a:lnSpc>
              <a:spcBef>
                <a:spcPts val="750"/>
              </a:spcBef>
              <a:buFont typeface="Arial" panose="020B0604020202020204" pitchFamily="34" charset="0"/>
              <a:buChar char="•"/>
            </a:pPr>
            <a:r>
              <a:rPr lang="pt-BR" sz="2100" dirty="0">
                <a:solidFill>
                  <a:prstClr val="black"/>
                </a:solidFill>
                <a:latin typeface="Times New Roman" panose="02020603050405020304" pitchFamily="18" charset="0"/>
                <a:cs typeface="Times New Roman" panose="02020603050405020304" pitchFamily="18" charset="0"/>
              </a:rPr>
              <a:t>Os conceitos não podem ser sobrepostos, sob pena de negar a divisão de competências estabelecida pelo Constituinte.</a:t>
            </a:r>
          </a:p>
        </p:txBody>
      </p:sp>
      <p:graphicFrame>
        <p:nvGraphicFramePr>
          <p:cNvPr id="7" name="Diagrama 6">
            <a:extLst>
              <a:ext uri="{FF2B5EF4-FFF2-40B4-BE49-F238E27FC236}">
                <a16:creationId xmlns:a16="http://schemas.microsoft.com/office/drawing/2014/main" id="{678ED2E1-F970-4498-84B5-B964B0D68295}"/>
              </a:ext>
            </a:extLst>
          </p:cNvPr>
          <p:cNvGraphicFramePr/>
          <p:nvPr/>
        </p:nvGraphicFramePr>
        <p:xfrm>
          <a:off x="2430360" y="3339318"/>
          <a:ext cx="7096738" cy="258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ipse 7">
            <a:extLst>
              <a:ext uri="{FF2B5EF4-FFF2-40B4-BE49-F238E27FC236}">
                <a16:creationId xmlns:a16="http://schemas.microsoft.com/office/drawing/2014/main" id="{57260CD3-5FCE-46B8-B4FB-0A2421174F66}"/>
              </a:ext>
            </a:extLst>
          </p:cNvPr>
          <p:cNvSpPr/>
          <p:nvPr/>
        </p:nvSpPr>
        <p:spPr>
          <a:xfrm>
            <a:off x="5789802" y="4368044"/>
            <a:ext cx="4397928" cy="1557181"/>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Tree>
    <p:extLst>
      <p:ext uri="{BB962C8B-B14F-4D97-AF65-F5344CB8AC3E}">
        <p14:creationId xmlns:p14="http://schemas.microsoft.com/office/powerpoint/2010/main" val="34702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981200" y="940325"/>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STF – RE nº 547.245 – “</a:t>
            </a:r>
            <a:r>
              <a:rPr lang="pt-BR" sz="2400" b="1" i="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Leasing Financeiro</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3935761" y="1556792"/>
            <a:ext cx="6595915" cy="4493538"/>
          </a:xfrm>
          <a:prstGeom prst="rect">
            <a:avLst/>
          </a:prstGeom>
          <a:noFill/>
        </p:spPr>
        <p:txBody>
          <a:bodyPr wrap="square" rtlCol="0">
            <a:spAutoFit/>
          </a:bodyPr>
          <a:lstStyle/>
          <a:p>
            <a:pPr algn="just"/>
            <a:r>
              <a:rPr lang="pt-BR" sz="2200" i="1" dirty="0">
                <a:latin typeface="Times New Roman" panose="02020603050405020304" pitchFamily="18" charset="0"/>
                <a:cs typeface="Times New Roman" panose="02020603050405020304" pitchFamily="18" charset="0"/>
              </a:rPr>
              <a:t>“No leasing financeiro prepondera o caráter de financiamento e nele a arrendadora, que desempenha a função de locadora, surge como intermediária entre o fornecedor e o arrendatário. (...) No </a:t>
            </a:r>
            <a:r>
              <a:rPr lang="pt-BR" sz="2200" i="1" dirty="0" err="1">
                <a:latin typeface="Times New Roman" panose="02020603050405020304" pitchFamily="18" charset="0"/>
                <a:cs typeface="Times New Roman" panose="02020603050405020304" pitchFamily="18" charset="0"/>
              </a:rPr>
              <a:t>sale</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and</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lease-back</a:t>
            </a:r>
            <a:r>
              <a:rPr lang="pt-BR" sz="2200" i="1" dirty="0">
                <a:latin typeface="Times New Roman" panose="02020603050405020304" pitchFamily="18" charset="0"/>
                <a:cs typeface="Times New Roman" panose="02020603050405020304" pitchFamily="18" charset="0"/>
              </a:rPr>
              <a:t> a própria arrendatária vende um bem que lhe pertence à arrendadora e, em seguida, toma-o de volta, em arrendamento mercantil (...). </a:t>
            </a:r>
            <a:r>
              <a:rPr lang="pt-BR" sz="2200" b="1" i="1" u="sng" dirty="0">
                <a:solidFill>
                  <a:srgbClr val="C00000"/>
                </a:solidFill>
                <a:latin typeface="Times New Roman" panose="02020603050405020304" pitchFamily="18" charset="0"/>
                <a:cs typeface="Times New Roman" panose="02020603050405020304" pitchFamily="18" charset="0"/>
              </a:rPr>
              <a:t>Financiamento é serviço, sobre o qual o ISS pode incidir</a:t>
            </a:r>
            <a:r>
              <a:rPr lang="pt-BR" sz="2200" i="1" dirty="0">
                <a:latin typeface="Times New Roman" panose="02020603050405020304" pitchFamily="18" charset="0"/>
                <a:cs typeface="Times New Roman" panose="02020603050405020304" pitchFamily="18" charset="0"/>
              </a:rPr>
              <a:t>. É irrelevante, nas duas últimas hipóteses --- leasing financeiro e </a:t>
            </a:r>
            <a:r>
              <a:rPr lang="pt-BR" sz="2200" i="1" dirty="0" err="1">
                <a:latin typeface="Times New Roman" panose="02020603050405020304" pitchFamily="18" charset="0"/>
                <a:cs typeface="Times New Roman" panose="02020603050405020304" pitchFamily="18" charset="0"/>
              </a:rPr>
              <a:t>lease-back</a:t>
            </a:r>
            <a:r>
              <a:rPr lang="pt-BR" sz="2200" i="1" dirty="0">
                <a:latin typeface="Times New Roman" panose="02020603050405020304" pitchFamily="18" charset="0"/>
                <a:cs typeface="Times New Roman" panose="02020603050405020304" pitchFamily="18" charset="0"/>
              </a:rPr>
              <a:t> ---, existir uma compra. (...) </a:t>
            </a:r>
            <a:r>
              <a:rPr lang="pt-BR" sz="2200" b="1" i="1" dirty="0">
                <a:solidFill>
                  <a:srgbClr val="C00000"/>
                </a:solidFill>
                <a:latin typeface="Times New Roman" panose="02020603050405020304" pitchFamily="18" charset="0"/>
                <a:cs typeface="Times New Roman" panose="02020603050405020304" pitchFamily="18" charset="0"/>
              </a:rPr>
              <a:t>Em síntese, há serviços, para os efeitos do inciso III do artigo 156 da Constituição, que, </a:t>
            </a:r>
            <a:r>
              <a:rPr lang="pt-BR" sz="2200" b="1" i="1" u="sng" dirty="0">
                <a:solidFill>
                  <a:srgbClr val="C00000"/>
                </a:solidFill>
                <a:latin typeface="Times New Roman" panose="02020603050405020304" pitchFamily="18" charset="0"/>
                <a:cs typeface="Times New Roman" panose="02020603050405020304" pitchFamily="18" charset="0"/>
              </a:rPr>
              <a:t>por serem de qualquer natureza</a:t>
            </a:r>
            <a:r>
              <a:rPr lang="pt-BR" sz="2200" b="1" i="1" dirty="0">
                <a:solidFill>
                  <a:srgbClr val="C00000"/>
                </a:solidFill>
                <a:latin typeface="Times New Roman" panose="02020603050405020304" pitchFamily="18" charset="0"/>
                <a:cs typeface="Times New Roman" panose="02020603050405020304" pitchFamily="18" charset="0"/>
              </a:rPr>
              <a:t>, </a:t>
            </a:r>
            <a:r>
              <a:rPr lang="pt-BR"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não</a:t>
            </a:r>
            <a:r>
              <a:rPr lang="pt-BR" sz="2200" b="1" i="1" u="sng" dirty="0">
                <a:solidFill>
                  <a:srgbClr val="C00000"/>
                </a:solidFill>
                <a:latin typeface="Times New Roman" panose="02020603050405020304" pitchFamily="18" charset="0"/>
                <a:cs typeface="Times New Roman" panose="02020603050405020304" pitchFamily="18" charset="0"/>
              </a:rPr>
              <a:t> consubstanciam típicas obrigações de fazer</a:t>
            </a:r>
            <a:r>
              <a:rPr lang="pt-BR" sz="2200" i="1" dirty="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pic>
        <p:nvPicPr>
          <p:cNvPr id="1026" name="Picture 2" descr="http://cadernosdeseguro.funenseg.org.br/fotos/eros-grau40c-foto-edi-pereira-2503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69" y="1733465"/>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1565030" y="4601958"/>
            <a:ext cx="2370730" cy="800219"/>
          </a:xfrm>
          <a:prstGeom prst="rect">
            <a:avLst/>
          </a:prstGeom>
          <a:noFill/>
        </p:spPr>
        <p:txBody>
          <a:bodyPr wrap="square" rtlCol="0">
            <a:spAutoFit/>
          </a:bodyPr>
          <a:lstStyle/>
          <a:p>
            <a:pPr algn="ctr"/>
            <a:r>
              <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Eros Roberto Grau</a:t>
            </a:r>
          </a:p>
          <a:p>
            <a:pPr algn="ctr"/>
            <a:r>
              <a:rPr lang="pt-BR" sz="1400" dirty="0">
                <a:latin typeface="Times New Roman" panose="02020603050405020304" pitchFamily="18" charset="0"/>
                <a:cs typeface="Times New Roman" panose="02020603050405020304" pitchFamily="18" charset="0"/>
              </a:rPr>
              <a:t>Ex-Ministro  STF e Relator do Recurso Extraordinário</a:t>
            </a:r>
          </a:p>
        </p:txBody>
      </p:sp>
    </p:spTree>
    <p:extLst>
      <p:ext uri="{BB962C8B-B14F-4D97-AF65-F5344CB8AC3E}">
        <p14:creationId xmlns:p14="http://schemas.microsoft.com/office/powerpoint/2010/main" val="16876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981200" y="991268"/>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STF – RE nº 547.245 – “</a:t>
            </a:r>
            <a:r>
              <a:rPr lang="pt-BR" sz="2400" b="1" i="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Leasing Financeiro</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2063553" y="1757515"/>
            <a:ext cx="6301281" cy="3816429"/>
          </a:xfrm>
          <a:prstGeom prst="rect">
            <a:avLst/>
          </a:prstGeom>
          <a:noFill/>
        </p:spPr>
        <p:txBody>
          <a:bodyPr wrap="square" rtlCol="0">
            <a:spAutoFit/>
          </a:bodyPr>
          <a:lstStyle/>
          <a:p>
            <a:pPr algn="just"/>
            <a:r>
              <a:rPr lang="pt-BR" sz="2200" i="1" dirty="0">
                <a:latin typeface="Times New Roman" panose="02020603050405020304" pitchFamily="18" charset="0"/>
                <a:cs typeface="Times New Roman" panose="02020603050405020304" pitchFamily="18" charset="0"/>
              </a:rPr>
              <a:t>“</a:t>
            </a:r>
            <a:r>
              <a:rPr lang="pt-BR" sz="2200" b="1" i="1" dirty="0">
                <a:solidFill>
                  <a:srgbClr val="C00000"/>
                </a:solidFill>
                <a:latin typeface="Times New Roman" panose="02020603050405020304" pitchFamily="18" charset="0"/>
                <a:cs typeface="Times New Roman" panose="02020603050405020304" pitchFamily="18" charset="0"/>
              </a:rPr>
              <a:t>Tive a preocupação de consultar o Banco Central do Brasil</a:t>
            </a:r>
            <a:r>
              <a:rPr lang="pt-BR" sz="2200" i="1" dirty="0">
                <a:latin typeface="Times New Roman" panose="02020603050405020304" pitchFamily="18" charset="0"/>
                <a:cs typeface="Times New Roman" panose="02020603050405020304" pitchFamily="18" charset="0"/>
              </a:rPr>
              <a:t>. (...) Procurei saber se havia alguma resolução do Conselho Monetário Nacional, através do Banco Central do Brasil, pois o Banco Central do Brasil é o órgão executivo do Conselho Monetário Nacional, e </a:t>
            </a:r>
            <a:r>
              <a:rPr lang="pt-BR" sz="2200" b="1" i="1" dirty="0">
                <a:solidFill>
                  <a:srgbClr val="C00000"/>
                </a:solidFill>
                <a:latin typeface="Times New Roman" panose="02020603050405020304" pitchFamily="18" charset="0"/>
                <a:cs typeface="Times New Roman" panose="02020603050405020304" pitchFamily="18" charset="0"/>
              </a:rPr>
              <a:t>recebi informação por escrito, subscrita por Procuradores do Banco Central do Brasil, que apontam</a:t>
            </a:r>
            <a:r>
              <a:rPr lang="pt-BR" sz="2200" i="1" dirty="0">
                <a:latin typeface="Times New Roman" panose="02020603050405020304" pitchFamily="18" charset="0"/>
                <a:cs typeface="Times New Roman" panose="02020603050405020304" pitchFamily="18" charset="0"/>
              </a:rPr>
              <a:t>: “Os atos normativos editados pelo Conselho monetário Nacional </a:t>
            </a:r>
            <a:r>
              <a:rPr lang="pt-BR" sz="2200" b="1" i="1" u="sng" dirty="0">
                <a:solidFill>
                  <a:srgbClr val="C00000"/>
                </a:solidFill>
                <a:latin typeface="Times New Roman" panose="02020603050405020304" pitchFamily="18" charset="0"/>
                <a:cs typeface="Times New Roman" panose="02020603050405020304" pitchFamily="18" charset="0"/>
              </a:rPr>
              <a:t>não estabelecem quaisquer restrições à cobrança do ISS</a:t>
            </a:r>
            <a:r>
              <a:rPr lang="pt-BR" sz="2200" b="1" i="1" dirty="0">
                <a:solidFill>
                  <a:srgbClr val="C00000"/>
                </a:solidFill>
                <a:latin typeface="Times New Roman" panose="02020603050405020304" pitchFamily="18" charset="0"/>
                <a:cs typeface="Times New Roman" panose="02020603050405020304" pitchFamily="18" charset="0"/>
              </a:rPr>
              <a:t> </a:t>
            </a:r>
            <a:r>
              <a:rPr lang="pt-BR" sz="2200" i="1" dirty="0">
                <a:latin typeface="Times New Roman" panose="02020603050405020304" pitchFamily="18" charset="0"/>
                <a:cs typeface="Times New Roman" panose="02020603050405020304" pitchFamily="18" charset="0"/>
              </a:rPr>
              <a:t>sobre operações de arrendamento mercantil” </a:t>
            </a:r>
            <a:endParaRPr lang="pt-BR" sz="2200" dirty="0">
              <a:latin typeface="Times New Roman" panose="02020603050405020304" pitchFamily="18" charset="0"/>
              <a:cs typeface="Times New Roman" panose="02020603050405020304" pitchFamily="18" charset="0"/>
            </a:endParaRPr>
          </a:p>
        </p:txBody>
      </p:sp>
      <p:sp>
        <p:nvSpPr>
          <p:cNvPr id="9" name="CaixaDeTexto 8"/>
          <p:cNvSpPr txBox="1"/>
          <p:nvPr/>
        </p:nvSpPr>
        <p:spPr>
          <a:xfrm>
            <a:off x="8293787" y="4626334"/>
            <a:ext cx="2370730" cy="584775"/>
          </a:xfrm>
          <a:prstGeom prst="rect">
            <a:avLst/>
          </a:prstGeom>
          <a:noFill/>
        </p:spPr>
        <p:txBody>
          <a:bodyPr wrap="square" rtlCol="0">
            <a:spAutoFit/>
          </a:bodyPr>
          <a:lstStyle/>
          <a:p>
            <a:pPr algn="ctr"/>
            <a:r>
              <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Dias </a:t>
            </a:r>
            <a:r>
              <a:rPr lang="pt-BR"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Toffoli</a:t>
            </a:r>
            <a:endPar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t-BR" sz="1400" dirty="0">
                <a:latin typeface="Times New Roman" panose="02020603050405020304" pitchFamily="18" charset="0"/>
                <a:cs typeface="Times New Roman" panose="02020603050405020304" pitchFamily="18" charset="0"/>
              </a:rPr>
              <a:t>Ministro  STF</a:t>
            </a:r>
          </a:p>
        </p:txBody>
      </p:sp>
      <p:pic>
        <p:nvPicPr>
          <p:cNvPr id="2050" name="Picture 2" descr="http://poderonline.ig.com.br/wp-content/uploads/2011/07/toffo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6280" y="2043809"/>
            <a:ext cx="1725744" cy="258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8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004448" y="900813"/>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STF – RE nº 547.245 – “</a:t>
            </a:r>
            <a:r>
              <a:rPr lang="pt-BR" sz="2400" b="1" i="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Leasing Financeiro</a:t>
            </a:r>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2001437" y="1525835"/>
            <a:ext cx="5939338" cy="1708160"/>
          </a:xfrm>
          <a:prstGeom prst="rect">
            <a:avLst/>
          </a:prstGeom>
          <a:noFill/>
        </p:spPr>
        <p:txBody>
          <a:bodyPr wrap="square" rtlCol="0">
            <a:spAutoFit/>
          </a:bodyPr>
          <a:lstStyle/>
          <a:p>
            <a:pPr algn="just"/>
            <a:r>
              <a:rPr lang="pt-BR" sz="2100" i="1" dirty="0">
                <a:latin typeface="Times New Roman" panose="02020603050405020304" pitchFamily="18" charset="0"/>
                <a:cs typeface="Times New Roman" panose="02020603050405020304" pitchFamily="18" charset="0"/>
              </a:rPr>
              <a:t>“Observo que </a:t>
            </a:r>
            <a:r>
              <a:rPr lang="pt-BR" sz="2100" b="1" i="1" dirty="0">
                <a:solidFill>
                  <a:srgbClr val="C00000"/>
                </a:solidFill>
                <a:latin typeface="Times New Roman" panose="02020603050405020304" pitchFamily="18" charset="0"/>
                <a:cs typeface="Times New Roman" panose="02020603050405020304" pitchFamily="18" charset="0"/>
              </a:rPr>
              <a:t>os operadores de leasing estão no melhor mundo possível </a:t>
            </a:r>
            <a:r>
              <a:rPr lang="pt-BR" sz="2100" i="1" dirty="0">
                <a:latin typeface="Times New Roman" panose="02020603050405020304" pitchFamily="18" charset="0"/>
                <a:cs typeface="Times New Roman" panose="02020603050405020304" pitchFamily="18" charset="0"/>
              </a:rPr>
              <a:t>porque eles não pagam ISS, não pagam ICMS, não pagam IOF. Qual seria o tributo, então, que incidiria sobre essa operação? Ele está indicado na lei complementar.” </a:t>
            </a:r>
            <a:endParaRPr lang="pt-BR" sz="2100" dirty="0">
              <a:latin typeface="Times New Roman" panose="02020603050405020304" pitchFamily="18" charset="0"/>
              <a:cs typeface="Times New Roman" panose="02020603050405020304" pitchFamily="18" charset="0"/>
            </a:endParaRPr>
          </a:p>
        </p:txBody>
      </p:sp>
      <p:sp>
        <p:nvSpPr>
          <p:cNvPr id="9" name="CaixaDeTexto 8"/>
          <p:cNvSpPr txBox="1"/>
          <p:nvPr/>
        </p:nvSpPr>
        <p:spPr>
          <a:xfrm>
            <a:off x="8194213" y="3311390"/>
            <a:ext cx="2552293" cy="584775"/>
          </a:xfrm>
          <a:prstGeom prst="rect">
            <a:avLst/>
          </a:prstGeom>
          <a:noFill/>
        </p:spPr>
        <p:txBody>
          <a:bodyPr wrap="square" rtlCol="0">
            <a:spAutoFit/>
          </a:bodyPr>
          <a:lstStyle/>
          <a:p>
            <a:pPr algn="ctr"/>
            <a:r>
              <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Ricardo </a:t>
            </a:r>
            <a:r>
              <a:rPr lang="pt-BR"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Lewandowski</a:t>
            </a:r>
            <a:endPar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t-BR" sz="1400" dirty="0">
                <a:latin typeface="Times New Roman" panose="02020603050405020304" pitchFamily="18" charset="0"/>
                <a:cs typeface="Times New Roman" panose="02020603050405020304" pitchFamily="18" charset="0"/>
              </a:rPr>
              <a:t>Ministro  STF e Professor USP</a:t>
            </a:r>
          </a:p>
        </p:txBody>
      </p:sp>
      <p:pic>
        <p:nvPicPr>
          <p:cNvPr id="3074" name="Picture 2" descr="http://www.dicasdepoliticaspublicas.com.br/sites/000/10/CNJRicardoLewandow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110" y="1448441"/>
            <a:ext cx="1510498" cy="18629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penrs.com.br/novo/noticias/15-03-1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438" y="3896165"/>
            <a:ext cx="1409255" cy="1861667"/>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429918" y="5757832"/>
            <a:ext cx="2552293" cy="584775"/>
          </a:xfrm>
          <a:prstGeom prst="rect">
            <a:avLst/>
          </a:prstGeom>
          <a:noFill/>
        </p:spPr>
        <p:txBody>
          <a:bodyPr wrap="square" rtlCol="0">
            <a:spAutoFit/>
          </a:bodyPr>
          <a:lstStyle/>
          <a:p>
            <a:pPr algn="ctr"/>
            <a:r>
              <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Carlos Britto</a:t>
            </a:r>
          </a:p>
          <a:p>
            <a:pPr algn="ctr"/>
            <a:r>
              <a:rPr lang="pt-BR" sz="1400" dirty="0">
                <a:latin typeface="Times New Roman" panose="02020603050405020304" pitchFamily="18" charset="0"/>
                <a:cs typeface="Times New Roman" panose="02020603050405020304" pitchFamily="18" charset="0"/>
              </a:rPr>
              <a:t>Ex-Ministro  STF</a:t>
            </a:r>
          </a:p>
        </p:txBody>
      </p:sp>
      <p:sp>
        <p:nvSpPr>
          <p:cNvPr id="11" name="CaixaDeTexto 10"/>
          <p:cNvSpPr txBox="1"/>
          <p:nvPr/>
        </p:nvSpPr>
        <p:spPr>
          <a:xfrm>
            <a:off x="3863752" y="4091733"/>
            <a:ext cx="5939338" cy="2031325"/>
          </a:xfrm>
          <a:prstGeom prst="rect">
            <a:avLst/>
          </a:prstGeom>
          <a:noFill/>
        </p:spPr>
        <p:txBody>
          <a:bodyPr wrap="square" rtlCol="0">
            <a:spAutoFit/>
          </a:bodyPr>
          <a:lstStyle/>
          <a:p>
            <a:pPr algn="just"/>
            <a:r>
              <a:rPr lang="pt-BR" sz="2100" i="1" dirty="0">
                <a:latin typeface="Times New Roman" panose="02020603050405020304" pitchFamily="18" charset="0"/>
                <a:cs typeface="Times New Roman" panose="02020603050405020304" pitchFamily="18" charset="0"/>
              </a:rPr>
              <a:t>“Entendo que disponibilizar crédito para a obtenção de um bem destinado a uso não é senão um ato de intermediar, ou seja, fazer uma intermediação, obrigação de fazer, portanto. Aliás, </a:t>
            </a:r>
            <a:r>
              <a:rPr lang="pt-BR" sz="2100" b="1" i="1" dirty="0">
                <a:solidFill>
                  <a:srgbClr val="C00000"/>
                </a:solidFill>
                <a:latin typeface="Times New Roman" panose="02020603050405020304" pitchFamily="18" charset="0"/>
                <a:cs typeface="Times New Roman" panose="02020603050405020304" pitchFamily="18" charset="0"/>
              </a:rPr>
              <a:t>na linguagem coloquial, nunca se diz dar um empréstimo, mas sim fazer um empréstimo</a:t>
            </a:r>
            <a:r>
              <a:rPr lang="pt-BR" sz="2100" i="1" dirty="0">
                <a:latin typeface="Times New Roman" panose="02020603050405020304" pitchFamily="18" charset="0"/>
                <a:cs typeface="Times New Roman" panose="02020603050405020304" pitchFamily="18" charset="0"/>
              </a:rPr>
              <a:t>.” </a:t>
            </a:r>
            <a:endParaRPr lang="pt-B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61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981200" y="1139854"/>
            <a:ext cx="8221160" cy="461665"/>
          </a:xfrm>
          <a:prstGeom prst="rect">
            <a:avLst/>
          </a:prstGeom>
          <a:noFill/>
        </p:spPr>
        <p:txBody>
          <a:bodyPr wrap="square" rtlCol="0">
            <a:spAutoFit/>
          </a:bodyPr>
          <a:lstStyle/>
          <a:p>
            <a:r>
              <a:rPr lang="pt-BR" sz="24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STJ – RESP 1.099212/RJ – VRG – LEASING FINANCEIRO</a:t>
            </a:r>
          </a:p>
        </p:txBody>
      </p:sp>
      <p:sp>
        <p:nvSpPr>
          <p:cNvPr id="12" name="Rectangle 3"/>
          <p:cNvSpPr txBox="1">
            <a:spLocks noChangeArrowheads="1"/>
          </p:cNvSpPr>
          <p:nvPr/>
        </p:nvSpPr>
        <p:spPr>
          <a:xfrm>
            <a:off x="1981200" y="134076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pt-BR" altLang="pt-BR" sz="1900"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1981200" y="3159695"/>
            <a:ext cx="5939338" cy="2677656"/>
          </a:xfrm>
          <a:prstGeom prst="rect">
            <a:avLst/>
          </a:prstGeom>
          <a:noFill/>
        </p:spPr>
        <p:txBody>
          <a:bodyPr wrap="square" rtlCol="0">
            <a:spAutoFit/>
          </a:bodyPr>
          <a:lstStyle/>
          <a:p>
            <a:pPr algn="just"/>
            <a:r>
              <a:rPr lang="pt-BR" sz="2100" i="1" dirty="0">
                <a:latin typeface="Times New Roman" panose="02020603050405020304" pitchFamily="18" charset="0"/>
                <a:cs typeface="Times New Roman" panose="02020603050405020304" pitchFamily="18" charset="0"/>
              </a:rPr>
              <a:t>“Como se observa, é ínsita à racionalidade econômica do leasing financeiro a preservação de um valor mínimo em favor do arrendador pelo produto financiado, a servir-lhe de garantia (daí o nome: valor residual garantido), a depender, no caso de não exercida a opção de compra pelo arrendatário, do valor recebido com a venda do produto”. </a:t>
            </a:r>
            <a:endParaRPr lang="pt-BR" sz="2100" dirty="0">
              <a:latin typeface="Times New Roman" panose="02020603050405020304" pitchFamily="18" charset="0"/>
              <a:cs typeface="Times New Roman" panose="02020603050405020304" pitchFamily="18" charset="0"/>
            </a:endParaRPr>
          </a:p>
        </p:txBody>
      </p:sp>
      <p:sp>
        <p:nvSpPr>
          <p:cNvPr id="10" name="CaixaDeTexto 9"/>
          <p:cNvSpPr txBox="1"/>
          <p:nvPr/>
        </p:nvSpPr>
        <p:spPr>
          <a:xfrm>
            <a:off x="8117633" y="5369726"/>
            <a:ext cx="2093167" cy="861774"/>
          </a:xfrm>
          <a:prstGeom prst="rect">
            <a:avLst/>
          </a:prstGeom>
          <a:noFill/>
        </p:spPr>
        <p:txBody>
          <a:bodyPr wrap="square" rtlCol="0">
            <a:spAutoFit/>
          </a:bodyPr>
          <a:lstStyle/>
          <a:p>
            <a:pPr algn="ctr"/>
            <a:r>
              <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Ricardo Villas Bôas </a:t>
            </a:r>
            <a:r>
              <a:rPr lang="pt-BR"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Cueva</a:t>
            </a:r>
            <a:endParaRPr lang="pt-BR"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t-BR" sz="1400" dirty="0">
                <a:latin typeface="Times New Roman" panose="02020603050405020304" pitchFamily="18" charset="0"/>
                <a:cs typeface="Times New Roman" panose="02020603050405020304" pitchFamily="18" charset="0"/>
              </a:rPr>
              <a:t>Ministro STJ</a:t>
            </a:r>
          </a:p>
        </p:txBody>
      </p:sp>
      <p:pic>
        <p:nvPicPr>
          <p:cNvPr id="6" name="Imagem 5">
            <a:extLst>
              <a:ext uri="{FF2B5EF4-FFF2-40B4-BE49-F238E27FC236}">
                <a16:creationId xmlns:a16="http://schemas.microsoft.com/office/drawing/2014/main" id="{441EF75D-FD6D-B7E1-0B23-F5BA7BEAE856}"/>
              </a:ext>
            </a:extLst>
          </p:cNvPr>
          <p:cNvPicPr>
            <a:picLocks noChangeAspect="1"/>
          </p:cNvPicPr>
          <p:nvPr/>
        </p:nvPicPr>
        <p:blipFill>
          <a:blip r:embed="rId2"/>
          <a:stretch>
            <a:fillRect/>
          </a:stretch>
        </p:blipFill>
        <p:spPr>
          <a:xfrm>
            <a:off x="8117633" y="3317781"/>
            <a:ext cx="1995218" cy="1951487"/>
          </a:xfrm>
          <a:prstGeom prst="rect">
            <a:avLst/>
          </a:prstGeom>
        </p:spPr>
      </p:pic>
      <p:sp>
        <p:nvSpPr>
          <p:cNvPr id="8" name="CaixaDeTexto 7">
            <a:extLst>
              <a:ext uri="{FF2B5EF4-FFF2-40B4-BE49-F238E27FC236}">
                <a16:creationId xmlns:a16="http://schemas.microsoft.com/office/drawing/2014/main" id="{6B01B66B-C673-65D3-F6BA-AB075C0A57D9}"/>
              </a:ext>
            </a:extLst>
          </p:cNvPr>
          <p:cNvSpPr txBox="1"/>
          <p:nvPr/>
        </p:nvSpPr>
        <p:spPr>
          <a:xfrm>
            <a:off x="2062065" y="1856792"/>
            <a:ext cx="8050786" cy="1200329"/>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Leasing e o Valor Residual Garantido</a:t>
            </a:r>
          </a:p>
          <a:p>
            <a:endParaRPr lang="pt-B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Duas receitas: (i) contraprestação pelo financiamento (crédito); (</a:t>
            </a:r>
            <a:r>
              <a:rPr lang="pt-BR" dirty="0" err="1">
                <a:latin typeface="Times New Roman" panose="02020603050405020304" pitchFamily="18" charset="0"/>
                <a:cs typeface="Times New Roman" panose="02020603050405020304" pitchFamily="18" charset="0"/>
              </a:rPr>
              <a:t>ii</a:t>
            </a:r>
            <a:r>
              <a:rPr lang="pt-BR" dirty="0">
                <a:latin typeface="Times New Roman" panose="02020603050405020304" pitchFamily="18" charset="0"/>
                <a:cs typeface="Times New Roman" panose="02020603050405020304" pitchFamily="18" charset="0"/>
              </a:rPr>
              <a:t>) valor residual garantido</a:t>
            </a:r>
          </a:p>
        </p:txBody>
      </p:sp>
    </p:spTree>
    <p:extLst>
      <p:ext uri="{BB962C8B-B14F-4D97-AF65-F5344CB8AC3E}">
        <p14:creationId xmlns:p14="http://schemas.microsoft.com/office/powerpoint/2010/main" val="117544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70ADB3-2E13-47E8-9B15-281E0C29172E}"/>
              </a:ext>
            </a:extLst>
          </p:cNvPr>
          <p:cNvSpPr>
            <a:spLocks noGrp="1"/>
          </p:cNvSpPr>
          <p:nvPr>
            <p:ph idx="1"/>
          </p:nvPr>
        </p:nvSpPr>
        <p:spPr>
          <a:xfrm>
            <a:off x="760868" y="2167883"/>
            <a:ext cx="7413159" cy="3716986"/>
          </a:xfrm>
        </p:spPr>
        <p:txBody>
          <a:bodyPr>
            <a:noAutofit/>
          </a:bodyPr>
          <a:lstStyle/>
          <a:p>
            <a:pPr marL="0" indent="0" algn="just">
              <a:buNone/>
            </a:pPr>
            <a:r>
              <a:rPr lang="pt-BR" sz="1600" dirty="0">
                <a:latin typeface="Times New Roman" panose="02020603050405020304" pitchFamily="18" charset="0"/>
                <a:cs typeface="Times New Roman" panose="02020603050405020304" pitchFamily="18" charset="0"/>
              </a:rPr>
              <a:t>“</a:t>
            </a:r>
            <a:r>
              <a:rPr lang="pt-BR" sz="1600" i="1" dirty="0">
                <a:latin typeface="Times New Roman" panose="02020603050405020304" pitchFamily="18" charset="0"/>
                <a:cs typeface="Times New Roman" panose="02020603050405020304" pitchFamily="18" charset="0"/>
              </a:rPr>
              <a:t>Ainda que a contraposição entre obrigações de dar e de fazer para fins de dirimir o conflito de competência entre o ISSQN e o ICMS seja utilizada no âmbito do Direito Tributário, à luz do que dispõem os artigos 109 e 110, do CTN, </a:t>
            </a:r>
            <a:r>
              <a:rPr lang="pt-BR" sz="1600" b="1" i="1" dirty="0">
                <a:latin typeface="Times New Roman" panose="02020603050405020304" pitchFamily="18" charset="0"/>
                <a:cs typeface="Times New Roman" panose="02020603050405020304" pitchFamily="18" charset="0"/>
              </a:rPr>
              <a:t>novos critérios de interpretação têm progressivamente ganhado espaço, permitindo uma releitura do papel conferido aos supracitados dispositivos</a:t>
            </a:r>
            <a:r>
              <a:rPr lang="pt-BR" sz="1600" i="1" dirty="0">
                <a:latin typeface="Times New Roman" panose="02020603050405020304" pitchFamily="18" charset="0"/>
                <a:cs typeface="Times New Roman" panose="02020603050405020304" pitchFamily="18" charset="0"/>
              </a:rPr>
              <a:t>.” (...)</a:t>
            </a:r>
          </a:p>
          <a:p>
            <a:pPr marL="0" indent="0" algn="just">
              <a:buNone/>
            </a:pPr>
            <a:r>
              <a:rPr lang="pt-BR" sz="1600" i="1" dirty="0">
                <a:latin typeface="Times New Roman" panose="02020603050405020304" pitchFamily="18" charset="0"/>
                <a:cs typeface="Times New Roman" panose="02020603050405020304" pitchFamily="18" charset="0"/>
              </a:rPr>
              <a:t>“Ademais, é cediço que </a:t>
            </a:r>
            <a:r>
              <a:rPr lang="pt-BR" sz="1600" b="1" i="1" dirty="0">
                <a:latin typeface="Times New Roman" panose="02020603050405020304" pitchFamily="18" charset="0"/>
                <a:cs typeface="Times New Roman" panose="02020603050405020304" pitchFamily="18" charset="0"/>
              </a:rPr>
              <a:t>a Constituição é carente de conceitos verdadeiramente constitucionais</a:t>
            </a:r>
            <a:r>
              <a:rPr lang="pt-BR" sz="1600" i="1" dirty="0">
                <a:latin typeface="Times New Roman" panose="02020603050405020304" pitchFamily="18" charset="0"/>
                <a:cs typeface="Times New Roman" panose="02020603050405020304" pitchFamily="18" charset="0"/>
              </a:rPr>
              <a:t>, pelo que o princípio da interpretação da lei conforme a Constituição pode ganhar cores de uma </a:t>
            </a:r>
            <a:r>
              <a:rPr lang="pt-BR" sz="1600" b="1" i="1" dirty="0">
                <a:latin typeface="Times New Roman" panose="02020603050405020304" pitchFamily="18" charset="0"/>
                <a:cs typeface="Times New Roman" panose="02020603050405020304" pitchFamily="18" charset="0"/>
              </a:rPr>
              <a:t>interpretação da Constituição conforme a lei</a:t>
            </a:r>
            <a:r>
              <a:rPr lang="pt-BR" sz="1600" i="1" dirty="0">
                <a:latin typeface="Times New Roman" panose="02020603050405020304" pitchFamily="18" charset="0"/>
                <a:cs typeface="Times New Roman" panose="02020603050405020304" pitchFamily="18" charset="0"/>
              </a:rPr>
              <a:t>. No entanto, a referida assertiva não significa que os conceitos constitucionais são necessariamente aqueles encontrados na lei ordinária.”(...)</a:t>
            </a:r>
          </a:p>
          <a:p>
            <a:pPr marL="0" indent="0" algn="just">
              <a:buNone/>
            </a:pPr>
            <a:r>
              <a:rPr lang="pt-BR" sz="1600" i="1" dirty="0">
                <a:latin typeface="Times New Roman" panose="02020603050405020304" pitchFamily="18" charset="0"/>
                <a:cs typeface="Times New Roman" panose="02020603050405020304" pitchFamily="18" charset="0"/>
              </a:rPr>
              <a:t>“Dentro dessa ordem de ideias, a </a:t>
            </a:r>
            <a:r>
              <a:rPr lang="pt-BR" sz="1600" i="1" dirty="0" err="1">
                <a:latin typeface="Times New Roman" panose="02020603050405020304" pitchFamily="18" charset="0"/>
                <a:cs typeface="Times New Roman" panose="02020603050405020304" pitchFamily="18" charset="0"/>
              </a:rPr>
              <a:t>opinio</a:t>
            </a:r>
            <a:r>
              <a:rPr lang="pt-BR" sz="1600" i="1" dirty="0">
                <a:latin typeface="Times New Roman" panose="02020603050405020304" pitchFamily="18" charset="0"/>
                <a:cs typeface="Times New Roman" panose="02020603050405020304" pitchFamily="18" charset="0"/>
              </a:rPr>
              <a:t> </a:t>
            </a:r>
            <a:r>
              <a:rPr lang="pt-BR" sz="1600" i="1" dirty="0" err="1">
                <a:latin typeface="Times New Roman" panose="02020603050405020304" pitchFamily="18" charset="0"/>
                <a:cs typeface="Times New Roman" panose="02020603050405020304" pitchFamily="18" charset="0"/>
              </a:rPr>
              <a:t>doctorum</a:t>
            </a:r>
            <a:r>
              <a:rPr lang="pt-BR" sz="1600" i="1" dirty="0">
                <a:latin typeface="Times New Roman" panose="02020603050405020304" pitchFamily="18" charset="0"/>
                <a:cs typeface="Times New Roman" panose="02020603050405020304" pitchFamily="18" charset="0"/>
              </a:rPr>
              <a:t> encarta-se no sentido de que a Constituição Tributária dever ser interpretada de acordo com o </a:t>
            </a:r>
            <a:r>
              <a:rPr lang="pt-BR" sz="1600" b="1" i="1" dirty="0">
                <a:latin typeface="Times New Roman" panose="02020603050405020304" pitchFamily="18" charset="0"/>
                <a:cs typeface="Times New Roman" panose="02020603050405020304" pitchFamily="18" charset="0"/>
              </a:rPr>
              <a:t>pluralismo metodológico</a:t>
            </a:r>
            <a:r>
              <a:rPr lang="pt-BR" sz="1600" i="1" dirty="0">
                <a:latin typeface="Times New Roman" panose="02020603050405020304" pitchFamily="18" charset="0"/>
                <a:cs typeface="Times New Roman" panose="02020603050405020304" pitchFamily="18" charset="0"/>
              </a:rPr>
              <a:t>, abrindo-se para a interpretação segundo variados métodos, que vão desde o literal até o sistemático e teleológico; por isso que os conceitos constitucionais tributários não são fechados e unívocos, devendo-se recorrer também aos aportes de ciências afins para a sua exegese, como </a:t>
            </a:r>
            <a:r>
              <a:rPr lang="pt-BR" sz="1600" b="1" i="1" dirty="0">
                <a:latin typeface="Times New Roman" panose="02020603050405020304" pitchFamily="18" charset="0"/>
                <a:cs typeface="Times New Roman" panose="02020603050405020304" pitchFamily="18" charset="0"/>
              </a:rPr>
              <a:t>a Ciência das Finanças, a Economia e a Contabilidade</a:t>
            </a:r>
            <a:r>
              <a:rPr lang="pt-BR" sz="1600" i="1" dirty="0">
                <a:latin typeface="Times New Roman" panose="02020603050405020304" pitchFamily="18" charset="0"/>
                <a:cs typeface="Times New Roman" panose="02020603050405020304" pitchFamily="18" charset="0"/>
              </a:rPr>
              <a:t>.”(...)</a:t>
            </a:r>
          </a:p>
        </p:txBody>
      </p:sp>
      <p:sp>
        <p:nvSpPr>
          <p:cNvPr id="4" name="Título 1">
            <a:extLst>
              <a:ext uri="{FF2B5EF4-FFF2-40B4-BE49-F238E27FC236}">
                <a16:creationId xmlns:a16="http://schemas.microsoft.com/office/drawing/2014/main" id="{39CCF4E0-55F6-440D-8022-1439C151A6DB}"/>
              </a:ext>
            </a:extLst>
          </p:cNvPr>
          <p:cNvSpPr>
            <a:spLocks noGrp="1"/>
          </p:cNvSpPr>
          <p:nvPr>
            <p:ph type="title"/>
          </p:nvPr>
        </p:nvSpPr>
        <p:spPr>
          <a:xfrm>
            <a:off x="1054734" y="983036"/>
            <a:ext cx="9190277" cy="994172"/>
          </a:xfrm>
        </p:spPr>
        <p:txBody>
          <a:bodyPr>
            <a:normAutofit/>
          </a:bodyPr>
          <a:lstStyle/>
          <a:p>
            <a:pPr algn="ctr"/>
            <a:r>
              <a:rPr lang="pt-BR" sz="2400" b="1" dirty="0">
                <a:latin typeface="Times New Roman" panose="02020603050405020304" pitchFamily="18" charset="0"/>
                <a:cs typeface="Times New Roman" panose="02020603050405020304" pitchFamily="18" charset="0"/>
              </a:rPr>
              <a:t>STF: ISS sobre planos de saúde e seguro saúde (RE 651.703)</a:t>
            </a:r>
            <a:endParaRPr lang="pt-BR" sz="2400" b="1" dirty="0"/>
          </a:p>
        </p:txBody>
      </p:sp>
      <p:pic>
        <p:nvPicPr>
          <p:cNvPr id="5" name="Gráfico 4" descr="Seta: Reta">
            <a:extLst>
              <a:ext uri="{FF2B5EF4-FFF2-40B4-BE49-F238E27FC236}">
                <a16:creationId xmlns:a16="http://schemas.microsoft.com/office/drawing/2014/main" id="{660A31BD-18ED-4139-96FC-DFB175F65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174027" y="2398716"/>
            <a:ext cx="514350" cy="514350"/>
          </a:xfrm>
          <a:prstGeom prst="rect">
            <a:avLst/>
          </a:prstGeom>
        </p:spPr>
      </p:pic>
      <p:pic>
        <p:nvPicPr>
          <p:cNvPr id="6" name="Gráfico 5" descr="Seta: Reta">
            <a:extLst>
              <a:ext uri="{FF2B5EF4-FFF2-40B4-BE49-F238E27FC236}">
                <a16:creationId xmlns:a16="http://schemas.microsoft.com/office/drawing/2014/main" id="{BD0AF6C7-19BF-48D1-85FA-72BE15F90E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174027" y="3532096"/>
            <a:ext cx="514350" cy="514350"/>
          </a:xfrm>
          <a:prstGeom prst="rect">
            <a:avLst/>
          </a:prstGeom>
        </p:spPr>
      </p:pic>
      <p:pic>
        <p:nvPicPr>
          <p:cNvPr id="7" name="Gráfico 6" descr="Seta: Reta">
            <a:extLst>
              <a:ext uri="{FF2B5EF4-FFF2-40B4-BE49-F238E27FC236}">
                <a16:creationId xmlns:a16="http://schemas.microsoft.com/office/drawing/2014/main" id="{92D015E4-0025-447D-944B-89A07613F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243582" y="5022123"/>
            <a:ext cx="514350" cy="514350"/>
          </a:xfrm>
          <a:prstGeom prst="rect">
            <a:avLst/>
          </a:prstGeom>
        </p:spPr>
      </p:pic>
      <p:sp>
        <p:nvSpPr>
          <p:cNvPr id="11" name="CaixaDeTexto 10">
            <a:extLst>
              <a:ext uri="{FF2B5EF4-FFF2-40B4-BE49-F238E27FC236}">
                <a16:creationId xmlns:a16="http://schemas.microsoft.com/office/drawing/2014/main" id="{654710CD-F37C-4BB3-9C0F-8539B9E09483}"/>
              </a:ext>
            </a:extLst>
          </p:cNvPr>
          <p:cNvSpPr txBox="1"/>
          <p:nvPr/>
        </p:nvSpPr>
        <p:spPr>
          <a:xfrm>
            <a:off x="8941434" y="2398716"/>
            <a:ext cx="1630073" cy="584775"/>
          </a:xfrm>
          <a:prstGeom prst="rect">
            <a:avLst/>
          </a:prstGeom>
          <a:solidFill>
            <a:schemeClr val="bg1">
              <a:lumMod val="85000"/>
            </a:schemeClr>
          </a:solid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Afasta o art. 110 do CTN</a:t>
            </a:r>
          </a:p>
        </p:txBody>
      </p:sp>
      <p:sp>
        <p:nvSpPr>
          <p:cNvPr id="12" name="CaixaDeTexto 11">
            <a:extLst>
              <a:ext uri="{FF2B5EF4-FFF2-40B4-BE49-F238E27FC236}">
                <a16:creationId xmlns:a16="http://schemas.microsoft.com/office/drawing/2014/main" id="{C52041C3-F5A1-4461-ABCC-E8AA7EF80241}"/>
              </a:ext>
            </a:extLst>
          </p:cNvPr>
          <p:cNvSpPr txBox="1"/>
          <p:nvPr/>
        </p:nvSpPr>
        <p:spPr>
          <a:xfrm>
            <a:off x="8864022" y="3397456"/>
            <a:ext cx="1784895" cy="954107"/>
          </a:xfrm>
          <a:prstGeom prst="rect">
            <a:avLst/>
          </a:prstGeom>
          <a:solidFill>
            <a:schemeClr val="bg1">
              <a:lumMod val="85000"/>
            </a:schemeClr>
          </a:solidFill>
        </p:spPr>
        <p:txBody>
          <a:bodyPr wrap="square" rtlCol="0">
            <a:spAutoFit/>
          </a:bodyPr>
          <a:lstStyle/>
          <a:p>
            <a:pPr algn="just"/>
            <a:r>
              <a:rPr lang="pt-BR" sz="1400" dirty="0">
                <a:latin typeface="Times New Roman" panose="02020603050405020304" pitchFamily="18" charset="0"/>
                <a:cs typeface="Times New Roman" panose="02020603050405020304" pitchFamily="18" charset="0"/>
              </a:rPr>
              <a:t>Ausência de conceitos constitucionais e interpretação da CF conforme a lei</a:t>
            </a:r>
          </a:p>
        </p:txBody>
      </p:sp>
      <p:sp>
        <p:nvSpPr>
          <p:cNvPr id="13" name="CaixaDeTexto 12">
            <a:extLst>
              <a:ext uri="{FF2B5EF4-FFF2-40B4-BE49-F238E27FC236}">
                <a16:creationId xmlns:a16="http://schemas.microsoft.com/office/drawing/2014/main" id="{190E6D8B-1599-4EE6-BC55-5376B3812FDB}"/>
              </a:ext>
            </a:extLst>
          </p:cNvPr>
          <p:cNvSpPr txBox="1"/>
          <p:nvPr/>
        </p:nvSpPr>
        <p:spPr>
          <a:xfrm>
            <a:off x="8941434" y="5074809"/>
            <a:ext cx="1630073" cy="584775"/>
          </a:xfrm>
          <a:prstGeom prst="rect">
            <a:avLst/>
          </a:prstGeom>
          <a:solidFill>
            <a:schemeClr val="bg1">
              <a:lumMod val="85000"/>
            </a:schemeClr>
          </a:solid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Pluralismo metodológico</a:t>
            </a:r>
          </a:p>
        </p:txBody>
      </p:sp>
    </p:spTree>
    <p:extLst>
      <p:ext uri="{BB962C8B-B14F-4D97-AF65-F5344CB8AC3E}">
        <p14:creationId xmlns:p14="http://schemas.microsoft.com/office/powerpoint/2010/main" val="102530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70ADB3-2E13-47E8-9B15-281E0C29172E}"/>
              </a:ext>
            </a:extLst>
          </p:cNvPr>
          <p:cNvSpPr>
            <a:spLocks noGrp="1"/>
          </p:cNvSpPr>
          <p:nvPr>
            <p:ph idx="1"/>
          </p:nvPr>
        </p:nvSpPr>
        <p:spPr>
          <a:xfrm>
            <a:off x="780204" y="1928698"/>
            <a:ext cx="7357175" cy="4165171"/>
          </a:xfrm>
        </p:spPr>
        <p:txBody>
          <a:bodyPr>
            <a:noAutofit/>
          </a:bodyPr>
          <a:lstStyle/>
          <a:p>
            <a:pPr marL="0" indent="0" algn="just">
              <a:buNone/>
            </a:pPr>
            <a:r>
              <a:rPr lang="pt-BR" sz="1600" i="1" dirty="0">
                <a:latin typeface="Times New Roman" panose="02020603050405020304" pitchFamily="18" charset="0"/>
                <a:cs typeface="Times New Roman" panose="02020603050405020304" pitchFamily="18" charset="0"/>
              </a:rPr>
              <a:t>“Nos dias atuais, ao contrário, a </a:t>
            </a:r>
            <a:r>
              <a:rPr lang="pt-BR" sz="1600" b="1" i="1" dirty="0">
                <a:latin typeface="Times New Roman" panose="02020603050405020304" pitchFamily="18" charset="0"/>
                <a:cs typeface="Times New Roman" panose="02020603050405020304" pitchFamily="18" charset="0"/>
              </a:rPr>
              <a:t>utilização do critério econômico como decorrência do aspecto teleológico </a:t>
            </a:r>
            <a:r>
              <a:rPr lang="pt-BR" sz="1600" i="1" dirty="0">
                <a:latin typeface="Times New Roman" panose="02020603050405020304" pitchFamily="18" charset="0"/>
                <a:cs typeface="Times New Roman" panose="02020603050405020304" pitchFamily="18" charset="0"/>
              </a:rPr>
              <a:t>não deriva de uma preocupação arrecadatória, mas de uma </a:t>
            </a:r>
            <a:r>
              <a:rPr lang="pt-BR" sz="1600" b="1" i="1" dirty="0">
                <a:latin typeface="Times New Roman" panose="02020603050405020304" pitchFamily="18" charset="0"/>
                <a:cs typeface="Times New Roman" panose="02020603050405020304" pitchFamily="18" charset="0"/>
              </a:rPr>
              <a:t>apreciação axiológica baseada nos Valores da Igualdade e da Solidariedade, dos quais derivam os Princípios da Igualdade, Capacidade Contributiva e Solidariedade</a:t>
            </a:r>
            <a:r>
              <a:rPr lang="pt-BR" sz="1600" i="1" dirty="0">
                <a:latin typeface="Times New Roman" panose="02020603050405020304" pitchFamily="18" charset="0"/>
                <a:cs typeface="Times New Roman" panose="02020603050405020304" pitchFamily="18" charset="0"/>
              </a:rPr>
              <a:t>.”(...)</a:t>
            </a:r>
          </a:p>
          <a:p>
            <a:pPr marL="0" indent="0" algn="just">
              <a:buNone/>
            </a:pPr>
            <a:r>
              <a:rPr lang="pt-BR" sz="1600" i="1" dirty="0">
                <a:latin typeface="Times New Roman" panose="02020603050405020304" pitchFamily="18" charset="0"/>
                <a:cs typeface="Times New Roman" panose="02020603050405020304" pitchFamily="18" charset="0"/>
              </a:rPr>
              <a:t>“É que </a:t>
            </a:r>
            <a:r>
              <a:rPr lang="pt-BR" sz="1600" b="1" i="1" dirty="0">
                <a:latin typeface="Times New Roman" panose="02020603050405020304" pitchFamily="18" charset="0"/>
                <a:cs typeface="Times New Roman" panose="02020603050405020304" pitchFamily="18" charset="0"/>
              </a:rPr>
              <a:t>uníssona a doutrina no sentido de que a Constituição, ao dividir competências tributárias, valeu-se eminentemente de tipos, e não de conceitos</a:t>
            </a:r>
            <a:r>
              <a:rPr lang="pt-BR" sz="1600" i="1" dirty="0">
                <a:latin typeface="Times New Roman" panose="02020603050405020304" pitchFamily="18" charset="0"/>
                <a:cs typeface="Times New Roman" panose="02020603050405020304" pitchFamily="18" charset="0"/>
              </a:rPr>
              <a:t>, estes pressupostos por uma definição clara e a indicação exaustiva de todas as notas que o compõem, permitem a aplicação do método </a:t>
            </a:r>
            <a:r>
              <a:rPr lang="pt-BR" sz="1600" i="1" dirty="0" err="1">
                <a:latin typeface="Times New Roman" panose="02020603050405020304" pitchFamily="18" charset="0"/>
                <a:cs typeface="Times New Roman" panose="02020603050405020304" pitchFamily="18" charset="0"/>
              </a:rPr>
              <a:t>subsuntivo</a:t>
            </a:r>
            <a:r>
              <a:rPr lang="pt-BR" sz="1600" i="1" dirty="0">
                <a:latin typeface="Times New Roman" panose="02020603050405020304" pitchFamily="18" charset="0"/>
                <a:cs typeface="Times New Roman" panose="02020603050405020304" pitchFamily="18" charset="0"/>
              </a:rPr>
              <a:t>, ao passo que aqueles, não se definem, mas se descrevem, e pela sua própria abertura, estão voltados à concretização de valores.”(...)</a:t>
            </a:r>
          </a:p>
          <a:p>
            <a:pPr marL="0" indent="0" algn="just">
              <a:buNone/>
            </a:pPr>
            <a:r>
              <a:rPr lang="pt-BR" sz="1600" i="1" dirty="0">
                <a:latin typeface="Times New Roman" panose="02020603050405020304" pitchFamily="18" charset="0"/>
                <a:cs typeface="Times New Roman" panose="02020603050405020304" pitchFamily="18" charset="0"/>
              </a:rPr>
              <a:t>“Sob este ângulo, </a:t>
            </a:r>
            <a:r>
              <a:rPr lang="pt-BR" sz="1600" b="1" i="1" dirty="0">
                <a:latin typeface="Times New Roman" panose="02020603050405020304" pitchFamily="18" charset="0"/>
                <a:cs typeface="Times New Roman" panose="02020603050405020304" pitchFamily="18" charset="0"/>
              </a:rPr>
              <a:t>o conceito de prestação de serviços não tem por premissa a configuração dada pelo Direito Civil, mas relacionado ao oferecimento de uma utilidade para outrem, a partir de um conjunto de atividades imateriais, prestados com habitualidade e intuito de lucro, podendo estar conjugada ou não com a entrega de bens ao tomador</a:t>
            </a:r>
            <a:r>
              <a:rPr lang="pt-BR" sz="1600" dirty="0">
                <a:latin typeface="Times New Roman" panose="02020603050405020304" pitchFamily="18" charset="0"/>
                <a:cs typeface="Times New Roman" panose="02020603050405020304" pitchFamily="18" charset="0"/>
              </a:rPr>
              <a:t>.” (...)</a:t>
            </a:r>
          </a:p>
        </p:txBody>
      </p:sp>
      <p:sp>
        <p:nvSpPr>
          <p:cNvPr id="4" name="Título 1">
            <a:extLst>
              <a:ext uri="{FF2B5EF4-FFF2-40B4-BE49-F238E27FC236}">
                <a16:creationId xmlns:a16="http://schemas.microsoft.com/office/drawing/2014/main" id="{39CCF4E0-55F6-440D-8022-1439C151A6DB}"/>
              </a:ext>
            </a:extLst>
          </p:cNvPr>
          <p:cNvSpPr>
            <a:spLocks noGrp="1"/>
          </p:cNvSpPr>
          <p:nvPr>
            <p:ph type="title"/>
          </p:nvPr>
        </p:nvSpPr>
        <p:spPr>
          <a:xfrm>
            <a:off x="1655089" y="934526"/>
            <a:ext cx="9084369" cy="994172"/>
          </a:xfrm>
        </p:spPr>
        <p:txBody>
          <a:bodyPr>
            <a:normAutofit/>
          </a:bodyPr>
          <a:lstStyle/>
          <a:p>
            <a:pPr algn="ctr"/>
            <a:r>
              <a:rPr lang="pt-BR" sz="2600" b="1" dirty="0">
                <a:latin typeface="Times New Roman" panose="02020603050405020304" pitchFamily="18" charset="0"/>
                <a:cs typeface="Times New Roman" panose="02020603050405020304" pitchFamily="18" charset="0"/>
              </a:rPr>
              <a:t>STF: ISS sobre planos de saúde e seguro saúde (RE 651.703)</a:t>
            </a:r>
            <a:endParaRPr lang="pt-BR" sz="2600" b="1" dirty="0"/>
          </a:p>
        </p:txBody>
      </p:sp>
      <p:pic>
        <p:nvPicPr>
          <p:cNvPr id="8" name="Gráfico 7" descr="Seta: Reta">
            <a:extLst>
              <a:ext uri="{FF2B5EF4-FFF2-40B4-BE49-F238E27FC236}">
                <a16:creationId xmlns:a16="http://schemas.microsoft.com/office/drawing/2014/main" id="{0410E9B3-FC72-4AA5-8F37-A185CA07E1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290259" y="2272506"/>
            <a:ext cx="514350" cy="514350"/>
          </a:xfrm>
          <a:prstGeom prst="rect">
            <a:avLst/>
          </a:prstGeom>
        </p:spPr>
      </p:pic>
      <p:pic>
        <p:nvPicPr>
          <p:cNvPr id="9" name="Gráfico 8" descr="Seta: Reta">
            <a:extLst>
              <a:ext uri="{FF2B5EF4-FFF2-40B4-BE49-F238E27FC236}">
                <a16:creationId xmlns:a16="http://schemas.microsoft.com/office/drawing/2014/main" id="{66999219-AB27-4484-8BF6-2B801A8914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290259" y="3469011"/>
            <a:ext cx="514350" cy="514350"/>
          </a:xfrm>
          <a:prstGeom prst="rect">
            <a:avLst/>
          </a:prstGeom>
        </p:spPr>
      </p:pic>
      <p:pic>
        <p:nvPicPr>
          <p:cNvPr id="10" name="Gráfico 9" descr="Seta: Reta">
            <a:extLst>
              <a:ext uri="{FF2B5EF4-FFF2-40B4-BE49-F238E27FC236}">
                <a16:creationId xmlns:a16="http://schemas.microsoft.com/office/drawing/2014/main" id="{F654EFCA-D5D5-441C-9D17-1A91B1697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279944" y="4833586"/>
            <a:ext cx="514350" cy="514350"/>
          </a:xfrm>
          <a:prstGeom prst="rect">
            <a:avLst/>
          </a:prstGeom>
        </p:spPr>
      </p:pic>
      <p:sp>
        <p:nvSpPr>
          <p:cNvPr id="14" name="CaixaDeTexto 13">
            <a:extLst>
              <a:ext uri="{FF2B5EF4-FFF2-40B4-BE49-F238E27FC236}">
                <a16:creationId xmlns:a16="http://schemas.microsoft.com/office/drawing/2014/main" id="{93AF22A8-64BA-4C89-B098-10A931784C88}"/>
              </a:ext>
            </a:extLst>
          </p:cNvPr>
          <p:cNvSpPr txBox="1"/>
          <p:nvPr/>
        </p:nvSpPr>
        <p:spPr>
          <a:xfrm>
            <a:off x="9100056" y="2114182"/>
            <a:ext cx="1630073" cy="1077218"/>
          </a:xfrm>
          <a:prstGeom prst="rect">
            <a:avLst/>
          </a:prstGeom>
          <a:solidFill>
            <a:schemeClr val="bg1">
              <a:lumMod val="85000"/>
            </a:schemeClr>
          </a:solid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Solidariedade e eficácia positiva da capacidade contributiva</a:t>
            </a:r>
          </a:p>
        </p:txBody>
      </p:sp>
      <p:sp>
        <p:nvSpPr>
          <p:cNvPr id="15" name="CaixaDeTexto 14">
            <a:extLst>
              <a:ext uri="{FF2B5EF4-FFF2-40B4-BE49-F238E27FC236}">
                <a16:creationId xmlns:a16="http://schemas.microsoft.com/office/drawing/2014/main" id="{95D0A473-2BFA-4F75-AF6B-067EDEF58A26}"/>
              </a:ext>
            </a:extLst>
          </p:cNvPr>
          <p:cNvSpPr txBox="1"/>
          <p:nvPr/>
        </p:nvSpPr>
        <p:spPr>
          <a:xfrm>
            <a:off x="9100055" y="3485647"/>
            <a:ext cx="1630073" cy="830997"/>
          </a:xfrm>
          <a:prstGeom prst="rect">
            <a:avLst/>
          </a:prstGeom>
          <a:solidFill>
            <a:schemeClr val="bg1">
              <a:lumMod val="85000"/>
            </a:schemeClr>
          </a:solid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Doutrina tipológica seria uníssona</a:t>
            </a:r>
          </a:p>
        </p:txBody>
      </p:sp>
      <p:sp>
        <p:nvSpPr>
          <p:cNvPr id="16" name="CaixaDeTexto 15">
            <a:extLst>
              <a:ext uri="{FF2B5EF4-FFF2-40B4-BE49-F238E27FC236}">
                <a16:creationId xmlns:a16="http://schemas.microsoft.com/office/drawing/2014/main" id="{8A592460-B587-4FBE-ADDC-35A98DF5B9E4}"/>
              </a:ext>
            </a:extLst>
          </p:cNvPr>
          <p:cNvSpPr txBox="1"/>
          <p:nvPr/>
        </p:nvSpPr>
        <p:spPr>
          <a:xfrm>
            <a:off x="9100054" y="4816421"/>
            <a:ext cx="1630073" cy="1077218"/>
          </a:xfrm>
          <a:prstGeom prst="rect">
            <a:avLst/>
          </a:prstGeom>
          <a:solidFill>
            <a:schemeClr val="bg1">
              <a:lumMod val="85000"/>
            </a:schemeClr>
          </a:solidFill>
        </p:spPr>
        <p:txBody>
          <a:bodyPr wrap="square" rtlCol="0">
            <a:spAutoFit/>
          </a:bodyPr>
          <a:lstStyle/>
          <a:p>
            <a:pPr algn="just"/>
            <a:r>
              <a:rPr lang="pt-BR" sz="1600" dirty="0">
                <a:latin typeface="Times New Roman" panose="02020603050405020304" pitchFamily="18" charset="0"/>
                <a:cs typeface="Times New Roman" panose="02020603050405020304" pitchFamily="18" charset="0"/>
              </a:rPr>
              <a:t>Conceito de serviço pautado no critério econômico</a:t>
            </a:r>
          </a:p>
        </p:txBody>
      </p:sp>
    </p:spTree>
    <p:extLst>
      <p:ext uri="{BB962C8B-B14F-4D97-AF65-F5344CB8AC3E}">
        <p14:creationId xmlns:p14="http://schemas.microsoft.com/office/powerpoint/2010/main" val="258416061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2269</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Calibri Light</vt:lpstr>
      <vt:lpstr>Times New Roman</vt:lpstr>
      <vt:lpstr>Wingdings</vt:lpstr>
      <vt:lpstr>Tema do Office</vt:lpstr>
      <vt:lpstr>Controvérsias do Imposto Sobre Serviços para as empresas de arrendamento mercantil e fundos de investimento </vt:lpstr>
      <vt:lpstr>Apresentação do PowerPoint</vt:lpstr>
      <vt:lpstr>Apresentação do PowerPoint</vt:lpstr>
      <vt:lpstr>Apresentação do PowerPoint</vt:lpstr>
      <vt:lpstr>Apresentação do PowerPoint</vt:lpstr>
      <vt:lpstr>Apresentação do PowerPoint</vt:lpstr>
      <vt:lpstr>Apresentação do PowerPoint</vt:lpstr>
      <vt:lpstr>STF: ISS sobre planos de saúde e seguro saúde (RE 651.703)</vt:lpstr>
      <vt:lpstr>STF: ISS sobre planos de saúde e seguro saúde (RE 651.703)</vt:lpstr>
      <vt:lpstr>Apresentação do PowerPoint</vt:lpstr>
      <vt:lpstr>ISS sobre a Exportação – fundos de investimento</vt:lpstr>
      <vt:lpstr>Apresentação do PowerPoint</vt:lpstr>
      <vt:lpstr>Apresentação do PowerPoint</vt:lpstr>
      <vt:lpstr>Apresentação do PowerPoint</vt:lpstr>
      <vt:lpstr>ISS sobre a Exportação – Fundos de Investimento</vt:lpstr>
      <vt:lpstr>Considerações Finais</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15</cp:revision>
  <dcterms:created xsi:type="dcterms:W3CDTF">2022-11-18T18:20:41Z</dcterms:created>
  <dcterms:modified xsi:type="dcterms:W3CDTF">2022-12-07T19:11:10Z</dcterms:modified>
</cp:coreProperties>
</file>