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30" r:id="rId3"/>
    <p:sldId id="431" r:id="rId4"/>
    <p:sldId id="432" r:id="rId5"/>
    <p:sldId id="433" r:id="rId6"/>
    <p:sldId id="434" r:id="rId7"/>
    <p:sldId id="421" r:id="rId8"/>
    <p:sldId id="426" r:id="rId9"/>
    <p:sldId id="435" r:id="rId10"/>
    <p:sldId id="422" r:id="rId11"/>
    <p:sldId id="423" r:id="rId12"/>
    <p:sldId id="429" r:id="rId13"/>
    <p:sldId id="428" r:id="rId14"/>
    <p:sldId id="438" r:id="rId15"/>
    <p:sldId id="424" r:id="rId16"/>
    <p:sldId id="440" r:id="rId17"/>
    <p:sldId id="439" r:id="rId18"/>
    <p:sldId id="427" r:id="rId19"/>
    <p:sldId id="436" r:id="rId20"/>
    <p:sldId id="425" r:id="rId21"/>
    <p:sldId id="415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EEF7E9"/>
    <a:srgbClr val="FFF8E5"/>
    <a:srgbClr val="0C2342"/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CF771-8E09-4996-96F4-6387FA46EBE5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4112D-72C2-4690-8936-38350D47D5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43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5165F6A4-C7CA-2206-3A27-285B549955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398500" y="-6842125"/>
            <a:ext cx="26798588" cy="15074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47361F6-9BCA-FE90-026E-A7D0867A3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47000"/>
            </a:schemeClr>
          </a:solidFill>
        </p:spPr>
        <p:txBody>
          <a:bodyPr anchor="b"/>
          <a:lstStyle>
            <a:lvl1pPr algn="ctr"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>
              <a:alpha val="49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B233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bg1">
              <a:alpha val="18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rgbClr val="0C2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661377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23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3024"/>
            <a:ext cx="9144000" cy="271772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atin typeface="Palatino Linotype" panose="02040502050505030304" pitchFamily="18" charset="0"/>
              </a:rPr>
              <a:t> </a:t>
            </a:r>
            <a:br>
              <a:rPr lang="pt-BR" sz="6000" b="1" dirty="0">
                <a:latin typeface="Palatino Linotype" panose="02040502050505030304" pitchFamily="18" charset="0"/>
              </a:rPr>
            </a:br>
            <a:br>
              <a:rPr lang="pt-BR" sz="6000" b="1" dirty="0">
                <a:latin typeface="Palatino Linotype" panose="02040502050505030304" pitchFamily="18" charset="0"/>
              </a:rPr>
            </a:br>
            <a:br>
              <a:rPr lang="pt-BR" sz="6000" b="1" dirty="0">
                <a:latin typeface="Palatino Linotype" panose="02040502050505030304" pitchFamily="18" charset="0"/>
              </a:rPr>
            </a:br>
            <a:br>
              <a:rPr lang="pt-BR" sz="6000" b="1" dirty="0">
                <a:latin typeface="Palatino Linotype" panose="02040502050505030304" pitchFamily="18" charset="0"/>
              </a:rPr>
            </a:br>
            <a:br>
              <a:rPr lang="pt-BR" sz="6000" b="1" dirty="0">
                <a:latin typeface="Palatino Linotype" panose="02040502050505030304" pitchFamily="18" charset="0"/>
              </a:rPr>
            </a:br>
            <a:br>
              <a:rPr lang="pt-BR" sz="6000" b="1" dirty="0">
                <a:latin typeface="Palatino Linotype" panose="02040502050505030304" pitchFamily="18" charset="0"/>
              </a:rPr>
            </a:br>
            <a:br>
              <a:rPr lang="pt-BR" sz="6000" b="1" dirty="0">
                <a:latin typeface="Palatino Linotype" panose="02040502050505030304" pitchFamily="18" charset="0"/>
              </a:rPr>
            </a:br>
            <a:br>
              <a:rPr lang="pt-BR" sz="6000" b="1" dirty="0">
                <a:latin typeface="Palatino Linotype" panose="02040502050505030304" pitchFamily="18" charset="0"/>
              </a:rPr>
            </a:br>
            <a:br>
              <a:rPr lang="pt-BR" sz="6000" b="1" dirty="0">
                <a:latin typeface="Palatino Linotype" panose="02040502050505030304" pitchFamily="18" charset="0"/>
              </a:rPr>
            </a:br>
            <a:br>
              <a:rPr lang="pt-BR" sz="6000" b="1" dirty="0">
                <a:latin typeface="Palatino Linotype" panose="02040502050505030304" pitchFamily="18" charset="0"/>
              </a:rPr>
            </a:br>
            <a:br>
              <a:rPr lang="pt-BR" sz="6000" b="1" dirty="0">
                <a:latin typeface="Palatino Linotype" panose="02040502050505030304" pitchFamily="18" charset="0"/>
              </a:rPr>
            </a:br>
            <a:br>
              <a:rPr lang="pt-BR" sz="6000" b="1" dirty="0">
                <a:latin typeface="Palatino Linotype" panose="02040502050505030304" pitchFamily="18" charset="0"/>
              </a:rPr>
            </a:br>
            <a:b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b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b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b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b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b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b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b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b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b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b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RECURSO ESPECIAL</a:t>
            </a:r>
            <a:b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E RELEVÂNCIA: DO </a:t>
            </a:r>
            <a:b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OUTEIRO AO ALTAR</a:t>
            </a:r>
            <a:b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5551"/>
            <a:ext cx="9144000" cy="1924618"/>
          </a:xfrm>
        </p:spPr>
        <p:txBody>
          <a:bodyPr>
            <a:normAutofit/>
          </a:bodyPr>
          <a:lstStyle/>
          <a:p>
            <a:pPr algn="r"/>
            <a:endParaRPr lang="pt-BR" sz="3200" b="1" i="1" dirty="0">
              <a:solidFill>
                <a:srgbClr val="0C2342"/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pt-BR" sz="3200" b="1" i="1" dirty="0">
                <a:solidFill>
                  <a:srgbClr val="0C2342"/>
                </a:solidFill>
                <a:latin typeface="+mj-lt"/>
                <a:ea typeface="+mj-ea"/>
                <a:cs typeface="+mj-cs"/>
              </a:rPr>
              <a:t>Mantovanni Colares Cavalcante</a:t>
            </a:r>
          </a:p>
          <a:p>
            <a:pPr algn="r"/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Mestre UFC, Doutor PUC/SP, Juiz TJ/CE, Professor UFC e IBET</a:t>
            </a:r>
            <a:endParaRPr lang="pt-BR" b="1" i="1" dirty="0">
              <a:solidFill>
                <a:srgbClr val="0C234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>
            <a:extLst>
              <a:ext uri="{FF2B5EF4-FFF2-40B4-BE49-F238E27FC236}">
                <a16:creationId xmlns:a16="http://schemas.microsoft.com/office/drawing/2014/main" id="{65109E19-31AF-583A-58AF-2364AB8B0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08" y="1023257"/>
            <a:ext cx="4402329" cy="541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>
            <a:extLst>
              <a:ext uri="{FF2B5EF4-FFF2-40B4-BE49-F238E27FC236}">
                <a16:creationId xmlns:a16="http://schemas.microsoft.com/office/drawing/2014/main" id="{D32E341E-EDE8-74A2-2882-E15332793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018462"/>
            <a:ext cx="52578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>
            <a:extLst>
              <a:ext uri="{FF2B5EF4-FFF2-40B4-BE49-F238E27FC236}">
                <a16:creationId xmlns:a16="http://schemas.microsoft.com/office/drawing/2014/main" id="{C307CE01-DB2A-056F-286B-09422E9E1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600075"/>
            <a:ext cx="35718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tângulo 6">
            <a:extLst>
              <a:ext uri="{FF2B5EF4-FFF2-40B4-BE49-F238E27FC236}">
                <a16:creationId xmlns:a16="http://schemas.microsoft.com/office/drawing/2014/main" id="{5ECB90D8-DC55-706F-8918-BF6E84F95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4187825"/>
            <a:ext cx="6096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EC 125/2022: Art. 2º A </a:t>
            </a: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relevância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que trata o § 2º do art. 105 da Constituição Federal será </a:t>
            </a: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exigida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nos recursos especiais interpostos </a:t>
            </a: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após a entrada em vigor desta Emenda Constitucional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ocasião em que a parte poderá atualizar o valor da causa para os fins de que trata o inciso III do § 3º do referido artigo.</a:t>
            </a:r>
            <a:endParaRPr lang="pt-BR" altLang="pt-BR" sz="1800"/>
          </a:p>
        </p:txBody>
      </p:sp>
      <p:sp>
        <p:nvSpPr>
          <p:cNvPr id="15364" name="Retângulo 7">
            <a:extLst>
              <a:ext uri="{FF2B5EF4-FFF2-40B4-BE49-F238E27FC236}">
                <a16:creationId xmlns:a16="http://schemas.microsoft.com/office/drawing/2014/main" id="{273AE1AE-C917-8E9D-EDB9-187A3999A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1000125"/>
            <a:ext cx="60960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Enunciado Administrativo 8 do STJ: “A indicação, no recurso especial, dos fundamentos de relevância da questão de direito federal infraconstitucional </a:t>
            </a: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somente será exigida</a:t>
            </a:r>
            <a:r>
              <a:rPr lang="pt-BR" altLang="pt-BR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recursos interpostos contra acórdãos publicados </a:t>
            </a: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após a data de entrada em vigor da lei regulamentadora</a:t>
            </a:r>
            <a:r>
              <a:rPr lang="pt-BR" altLang="pt-BR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prevista no artigo 105, parágrafo 2º, da Constituição Federal”.</a:t>
            </a:r>
            <a:endParaRPr lang="pt-BR" altLang="pt-BR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AEB7BC5-F72D-99E6-861E-39312D6379DC}"/>
              </a:ext>
            </a:extLst>
          </p:cNvPr>
          <p:cNvSpPr txBox="1"/>
          <p:nvPr/>
        </p:nvSpPr>
        <p:spPr>
          <a:xfrm>
            <a:off x="1147665" y="1192447"/>
            <a:ext cx="9582539" cy="4765407"/>
          </a:xfrm>
          <a:prstGeom prst="rect">
            <a:avLst/>
          </a:prstGeom>
          <a:solidFill>
            <a:srgbClr val="EEF7E9"/>
          </a:solidFill>
        </p:spPr>
        <p:txBody>
          <a:bodyPr wrap="square">
            <a:spAutoFit/>
          </a:bodyPr>
          <a:lstStyle/>
          <a:p>
            <a:pPr marL="215265" indent="-215265" algn="just">
              <a:spcAft>
                <a:spcPts val="600"/>
              </a:spcAft>
            </a:pPr>
            <a:endParaRPr lang="pt-BR" sz="2800" kern="100" baseline="30000" dirty="0">
              <a:solidFill>
                <a:srgbClr val="00000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§§ 4º a 11 do art. 1.035 do</a:t>
            </a: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Código de Processo Civil</a:t>
            </a:r>
            <a:r>
              <a:rPr lang="pt-BR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800" kern="100" baseline="30000" dirty="0">
              <a:effectLst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/>
            <a:endParaRPr lang="pt-BR" sz="2800" kern="100" dirty="0">
              <a:effectLst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/>
            <a:r>
              <a:rPr lang="pt-BR" sz="2800" kern="100" dirty="0">
                <a:effectLst/>
                <a:ea typeface="NSimSun" panose="02010609030101010101" pitchFamily="49" charset="-122"/>
                <a:cs typeface="Arial" panose="020B0604020202020204" pitchFamily="34" charset="0"/>
              </a:rPr>
              <a:t>Art. 326 do Regimento Interno do Supremo Tribunal Federal, com as modificações feitas pela Emenda Regimental 54, de 1º de julho de 2020, referendada no julgamento do ARE 1.273.640, de 24/9/2020, pelo Plenário do Supremo Tribunal Federal.</a:t>
            </a:r>
          </a:p>
          <a:p>
            <a:pPr algn="just"/>
            <a:endParaRPr lang="pt-BR" sz="2800" kern="100" dirty="0">
              <a:effectLst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Agravo Regimental no Recurso Extraordinário com Agravo 1.385.423, julgado em 22 de agosto de 2022, em Sessão Virtual do Plenário.</a:t>
            </a:r>
            <a:endParaRPr lang="pt-B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>
            <a:extLst>
              <a:ext uri="{FF2B5EF4-FFF2-40B4-BE49-F238E27FC236}">
                <a16:creationId xmlns:a16="http://schemas.microsoft.com/office/drawing/2014/main" id="{7FB952E9-AE12-351B-E3FD-340803887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2" y="947350"/>
            <a:ext cx="3819414" cy="559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3460A2C-D02F-E319-A2C3-274818D6EE2B}"/>
              </a:ext>
            </a:extLst>
          </p:cNvPr>
          <p:cNvSpPr/>
          <p:nvPr/>
        </p:nvSpPr>
        <p:spPr>
          <a:xfrm>
            <a:off x="6246197" y="1039522"/>
            <a:ext cx="4371975" cy="5278438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sz="2800" kern="1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Resta saber se do </a:t>
            </a:r>
            <a:r>
              <a:rPr lang="pt-BR" sz="2800" i="1" kern="1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outeiro</a:t>
            </a:r>
            <a:r>
              <a:rPr lang="pt-BR" sz="2800" kern="1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não se corre o risco de se chegar ao </a:t>
            </a:r>
            <a:r>
              <a:rPr lang="pt-BR" sz="2800" i="1" kern="1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altar</a:t>
            </a:r>
            <a:r>
              <a:rPr lang="pt-BR" sz="2800" kern="1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kern="100" dirty="0">
              <a:latin typeface="Bookman Old Style" panose="020506040505050202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  <a:defRPr/>
            </a:pPr>
            <a:r>
              <a:rPr lang="pt-BR" sz="2800" b="1" kern="100" dirty="0">
                <a:solidFill>
                  <a:srgbClr val="1A1A1A"/>
                </a:solidFill>
                <a:latin typeface="Bookman Old Style" panose="020506040505050202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  <a:endParaRPr lang="pt-BR" sz="2800" kern="100" dirty="0">
              <a:latin typeface="Bookman Old Style" panose="020506040505050202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  <a:defRPr/>
            </a:pPr>
            <a:r>
              <a:rPr lang="pt-BR" sz="2800" b="1" kern="100" dirty="0">
                <a:solidFill>
                  <a:srgbClr val="1A1A1A"/>
                </a:solidFill>
                <a:latin typeface="Bookman Old Style" panose="020506040505050202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No altar se fecham os olhos, pouco importa a elevação do terreno...</a:t>
            </a:r>
            <a:endParaRPr lang="pt-BR" sz="2800" kern="100" dirty="0">
              <a:latin typeface="Bookman Old Style" panose="020506040505050202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pt-BR" sz="2400" b="1" kern="100" dirty="0">
                <a:solidFill>
                  <a:srgbClr val="1A1A1A"/>
                </a:solidFill>
                <a:latin typeface="Times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  <a:endParaRPr lang="pt-BR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>
            <a:extLst>
              <a:ext uri="{FF2B5EF4-FFF2-40B4-BE49-F238E27FC236}">
                <a16:creationId xmlns:a16="http://schemas.microsoft.com/office/drawing/2014/main" id="{4F641572-2B0E-1401-1FF0-FC4FD61A0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2" y="777875"/>
            <a:ext cx="4291206" cy="572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tângulo 2">
            <a:extLst>
              <a:ext uri="{FF2B5EF4-FFF2-40B4-BE49-F238E27FC236}">
                <a16:creationId xmlns:a16="http://schemas.microsoft.com/office/drawing/2014/main" id="{DAE3BD38-7340-EB0F-5C55-CC8DB1033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526" y="1897549"/>
            <a:ext cx="70739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“Farás também um altar para queimares nele o incenso; </a:t>
            </a:r>
            <a:endParaRPr lang="pt-BR" alt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madeira e acácia o farás. </a:t>
            </a:r>
            <a:endParaRPr lang="pt-BR" alt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Arão queimará sobre ele o incenso aromático; </a:t>
            </a:r>
            <a:endParaRPr lang="pt-BR" alt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manhã, quando preparar as lâmpadas, o queimará. </a:t>
            </a:r>
            <a:endParaRPr lang="pt-BR" alt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ao crepúsculo da tarde, acender as lâmpadas, o queimará; </a:t>
            </a:r>
            <a:endParaRPr lang="pt-BR" alt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 incenso contínuo perante o Senhor pelas vossas gerações”</a:t>
            </a:r>
            <a:endParaRPr lang="pt-BR" alt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Êxodo, 30.1-7-8.</a:t>
            </a:r>
            <a:endParaRPr lang="pt-BR" alt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8B354A6-6759-A152-A6D0-0BA1AAE68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09" y="1833466"/>
            <a:ext cx="5262465" cy="394684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0E1CB1D-403A-5BB1-376B-BBF89E5A725C}"/>
              </a:ext>
            </a:extLst>
          </p:cNvPr>
          <p:cNvSpPr txBox="1"/>
          <p:nvPr/>
        </p:nvSpPr>
        <p:spPr>
          <a:xfrm>
            <a:off x="8440318" y="5031819"/>
            <a:ext cx="6097554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PREVALÊNCIA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INSTÂNCIAS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ORDINÁRIAS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C0A9F71C-F969-B39E-AF12-DB129E7FD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51" y="1175657"/>
            <a:ext cx="3539982" cy="526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>
            <a:extLst>
              <a:ext uri="{FF2B5EF4-FFF2-40B4-BE49-F238E27FC236}">
                <a16:creationId xmlns:a16="http://schemas.microsoft.com/office/drawing/2014/main" id="{A97917FF-FBD3-309E-D4DD-0809DEC06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64" y="954607"/>
            <a:ext cx="3412283" cy="56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FAC439C-BEC3-D86E-9BB3-AAACC46D4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176" y="995796"/>
            <a:ext cx="3749058" cy="556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048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3B64422-9072-7219-812E-B2262E97F3C2}"/>
              </a:ext>
            </a:extLst>
          </p:cNvPr>
          <p:cNvSpPr txBox="1"/>
          <p:nvPr/>
        </p:nvSpPr>
        <p:spPr>
          <a:xfrm>
            <a:off x="1996750" y="1170382"/>
            <a:ext cx="8063981" cy="5016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Art. 1.029. (...)</a:t>
            </a:r>
          </a:p>
          <a:p>
            <a:pPr algn="just"/>
            <a:endParaRPr lang="pt-BR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§ 5º O pedido de concessão de efeito suspensivo a recurso extraordinário ou a recurso especial poderá ser formulado por requerimento dirigido: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algn="just"/>
            <a:endParaRPr lang="pt-BR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 – ao tribunal superior respectivo, no período compreendido entre a publicação da decisão de admissão do recurso e sua distribuição, ficando o relator designado para seu exame prevento para julgá-lo (</a:t>
            </a:r>
            <a:r>
              <a:rPr lang="pt-BR" sz="2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redação dada pela Lei 13.256/2016</a:t>
            </a:r>
            <a:r>
              <a:rPr lang="pt-B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); 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algn="just"/>
            <a:endParaRPr lang="pt-BR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II - ao relator, se já distribuído o recurso;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endParaRPr lang="pt-BR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r>
              <a:rPr lang="pt-B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III – ao presidente ou ao vice-presidente do tribunal recorrido, no período compreendido entre a interposição do recurso e a publicação da decisão de admissão do recurso, assim como no caso de o recurso ter sido sobrestado, nos termos do art. 1.037 (</a:t>
            </a:r>
            <a:r>
              <a:rPr lang="pt-BR" sz="20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redação dada pela Lei 13.256/2016</a:t>
            </a:r>
            <a:r>
              <a:rPr lang="pt-B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).</a:t>
            </a:r>
            <a:endParaRPr lang="pt-BR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7BF2E77-974A-3515-ADEA-8A15AF2D4430}"/>
              </a:ext>
            </a:extLst>
          </p:cNvPr>
          <p:cNvSpPr txBox="1"/>
          <p:nvPr/>
        </p:nvSpPr>
        <p:spPr>
          <a:xfrm>
            <a:off x="1406589" y="1179341"/>
            <a:ext cx="9192985" cy="4843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Pedido de Tutela Provisória 4113 no STJ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deferido o efeito suspensivo a recurso especial sequer examinado pelo presidente ou vice-presidente do tribunal recorrido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sobrestando os efeitos do acórdão que anulou a decisão que homologou plano de recuperação judicial de uma empresa.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 dos julgados tidos como paradigma faz referência à presença dos requisitos do </a:t>
            </a:r>
            <a:r>
              <a:rPr lang="pt-B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periculum in mora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do </a:t>
            </a:r>
            <a:r>
              <a:rPr lang="pt-B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fumus boni juris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juntamente com a teratologia ou manifesta ilegalidade da decisão (</a:t>
            </a:r>
            <a:r>
              <a:rPr lang="pt-B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AgIng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 TP 3.539, julgado em 28/3/2022)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outro julgamento apontado como precedente (</a:t>
            </a:r>
            <a:r>
              <a:rPr lang="pt-B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AgInt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 Pet 14.287, julgado em 16/8/2021), ao indicar a </a:t>
            </a:r>
            <a:r>
              <a:rPr lang="pt-B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plausibilidade do direito alegado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(que corresponde ao </a:t>
            </a:r>
            <a:r>
              <a:rPr lang="pt-B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fumus boni juris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e ao mesmo tempo falar em decisão </a:t>
            </a:r>
            <a:r>
              <a:rPr lang="pt-B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manifestamente teratológica.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Cognição sumária e densa ao mesmo tempo.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2E1C3C-A5EB-4052-650C-C527C6C5C4C5}"/>
              </a:ext>
            </a:extLst>
          </p:cNvPr>
          <p:cNvSpPr/>
          <p:nvPr/>
        </p:nvSpPr>
        <p:spPr>
          <a:xfrm>
            <a:off x="2951389" y="1008858"/>
            <a:ext cx="8364538" cy="2185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15265" indent="-215265" algn="just">
              <a:spcAft>
                <a:spcPts val="600"/>
              </a:spcAft>
              <a:defRPr/>
            </a:pPr>
            <a:r>
              <a:rPr lang="pt-BR" kern="100" dirty="0">
                <a:latin typeface="Arial" panose="020B0604020202020204" pitchFamily="34" charset="0"/>
                <a:ea typeface="NSimSun" panose="02010609030101010101" pitchFamily="49" charset="-122"/>
              </a:rPr>
              <a:t> </a:t>
            </a:r>
            <a:r>
              <a:rPr lang="pt-BR" kern="100" dirty="0">
                <a:latin typeface="+mn-lt"/>
                <a:ea typeface="NSimSun" panose="02010609030101010101" pitchFamily="49" charset="-122"/>
              </a:rPr>
              <a:t>A tentativa de implantação da cultura de </a:t>
            </a:r>
            <a:r>
              <a:rPr lang="pt-BR" b="1" kern="100" dirty="0">
                <a:latin typeface="+mn-lt"/>
                <a:ea typeface="NSimSun" panose="02010609030101010101" pitchFamily="49" charset="-122"/>
              </a:rPr>
              <a:t>prevalência do entendimento </a:t>
            </a:r>
            <a:r>
              <a:rPr lang="pt-BR" kern="100" dirty="0">
                <a:latin typeface="+mn-lt"/>
                <a:ea typeface="NSimSun" panose="02010609030101010101" pitchFamily="49" charset="-122"/>
              </a:rPr>
              <a:t>firmado pelos tribunais constitucionalmente encarregados da interpretação final na jurisdição (erroneamente chamada de “precedentes”)</a:t>
            </a:r>
          </a:p>
          <a:p>
            <a:pPr marL="215265" indent="-215265" algn="just">
              <a:spcAft>
                <a:spcPts val="600"/>
              </a:spcAft>
              <a:defRPr/>
            </a:pPr>
            <a:endParaRPr lang="pt-BR" kern="100" dirty="0">
              <a:latin typeface="+mn-lt"/>
              <a:ea typeface="NSimSun" panose="02010609030101010101" pitchFamily="49" charset="-122"/>
            </a:endParaRPr>
          </a:p>
          <a:p>
            <a:pPr marL="215265" indent="-215265" algn="just">
              <a:spcAft>
                <a:spcPts val="600"/>
              </a:spcAft>
              <a:defRPr/>
            </a:pPr>
            <a:r>
              <a:rPr lang="pt-BR" kern="100" dirty="0">
                <a:latin typeface="+mn-lt"/>
                <a:ea typeface="NSimSun" panose="02010609030101010101" pitchFamily="49" charset="-122"/>
              </a:rPr>
              <a:t>Atividade prospectiva da jurisdição: </a:t>
            </a:r>
            <a:r>
              <a:rPr lang="pt-BR" dirty="0">
                <a:latin typeface="+mn-lt"/>
              </a:rPr>
              <a:t>interpretação não como parâmetro – isso a jurisprudência sempre fez, como referência para situações semelhantes – e sim </a:t>
            </a:r>
            <a:r>
              <a:rPr lang="pt-BR" b="1" dirty="0">
                <a:latin typeface="+mn-lt"/>
              </a:rPr>
              <a:t>vinculação de julgamento em casos futuros</a:t>
            </a:r>
            <a:endParaRPr lang="pt-BR" sz="1200" kern="100" dirty="0">
              <a:latin typeface="+mn-lt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ADA2C7A-2963-FE95-5AC4-F60E5C7B3E51}"/>
              </a:ext>
            </a:extLst>
          </p:cNvPr>
          <p:cNvSpPr/>
          <p:nvPr/>
        </p:nvSpPr>
        <p:spPr>
          <a:xfrm>
            <a:off x="379413" y="3540125"/>
            <a:ext cx="6096000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kern="100" dirty="0">
                <a:latin typeface="Arial" panose="020B0604020202020204" pitchFamily="34" charset="0"/>
                <a:ea typeface="NSimSun" panose="02010609030101010101" pitchFamily="49" charset="-122"/>
              </a:rPr>
              <a:t>A </a:t>
            </a:r>
            <a:r>
              <a:rPr lang="pt-BR" b="1" i="1" kern="100" dirty="0">
                <a:latin typeface="Arial" panose="020B0604020202020204" pitchFamily="34" charset="0"/>
                <a:ea typeface="NSimSun" panose="02010609030101010101" pitchFamily="49" charset="-122"/>
              </a:rPr>
              <a:t>feição transindividual </a:t>
            </a:r>
            <a:r>
              <a:rPr lang="pt-BR" kern="100" dirty="0">
                <a:latin typeface="Arial" panose="020B0604020202020204" pitchFamily="34" charset="0"/>
                <a:ea typeface="NSimSun" panose="02010609030101010101" pitchFamily="49" charset="-122"/>
              </a:rPr>
              <a:t>dos recursos excepcionais (recursos especial e extraordinário)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0756095-0CA4-3091-6A0E-7B123A3D47AE}"/>
              </a:ext>
            </a:extLst>
          </p:cNvPr>
          <p:cNvSpPr/>
          <p:nvPr/>
        </p:nvSpPr>
        <p:spPr>
          <a:xfrm>
            <a:off x="5611813" y="4389438"/>
            <a:ext cx="6096000" cy="2030412"/>
          </a:xfrm>
          <a:prstGeom prst="rect">
            <a:avLst/>
          </a:prstGeom>
          <a:solidFill>
            <a:srgbClr val="FFF8E5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kern="100" dirty="0">
                <a:latin typeface="Arial" panose="020B06040202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	É preciso, antes de se falar em </a:t>
            </a:r>
            <a:r>
              <a:rPr lang="pt-BR" b="1" kern="100" dirty="0">
                <a:latin typeface="Arial" panose="020B06040202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relevância no recurso especial</a:t>
            </a:r>
            <a:r>
              <a:rPr lang="pt-BR" kern="100" dirty="0">
                <a:latin typeface="Arial" panose="020B06040202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, entender o desenho firmado pela Constituição Federal, quanto à superposição das instâncias, diferenciadas entre si. </a:t>
            </a:r>
          </a:p>
          <a:p>
            <a:pPr algn="just">
              <a:defRPr/>
            </a:pPr>
            <a:r>
              <a:rPr lang="pt-BR" kern="100" dirty="0">
                <a:latin typeface="Arial" panose="020B06040202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	E nesse ponto faço uma </a:t>
            </a:r>
            <a:r>
              <a:rPr lang="pt-BR" b="1" kern="100" dirty="0">
                <a:latin typeface="Arial" panose="020B06040202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distinção</a:t>
            </a:r>
            <a:r>
              <a:rPr lang="pt-BR" kern="100" dirty="0">
                <a:latin typeface="Arial" panose="020B06040202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 entre </a:t>
            </a:r>
            <a:r>
              <a:rPr lang="pt-BR" i="1" kern="100" dirty="0">
                <a:latin typeface="Arial" panose="020B06040202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grau de jurisdição </a:t>
            </a:r>
            <a:r>
              <a:rPr lang="pt-BR" kern="100" dirty="0">
                <a:latin typeface="Arial" panose="020B06040202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e </a:t>
            </a:r>
            <a:r>
              <a:rPr lang="pt-BR" i="1" kern="100" dirty="0">
                <a:latin typeface="Arial" panose="020B06040202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instância</a:t>
            </a:r>
            <a:r>
              <a:rPr lang="pt-BR" kern="100" dirty="0">
                <a:latin typeface="Arial" panose="020B06040202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, com a divisão dessa última em </a:t>
            </a:r>
            <a:r>
              <a:rPr lang="pt-BR" i="1" kern="100" dirty="0">
                <a:latin typeface="Arial" panose="020B06040202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instâncias ordinárias </a:t>
            </a:r>
            <a:r>
              <a:rPr lang="pt-BR" kern="100" dirty="0">
                <a:latin typeface="Arial" panose="020B06040202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e </a:t>
            </a:r>
            <a:r>
              <a:rPr lang="pt-BR" i="1" kern="100" dirty="0">
                <a:latin typeface="Arial" panose="020B06040202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instância especial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>
            <a:extLst>
              <a:ext uri="{FF2B5EF4-FFF2-40B4-BE49-F238E27FC236}">
                <a16:creationId xmlns:a16="http://schemas.microsoft.com/office/drawing/2014/main" id="{3655AD57-007F-B249-C28F-C57386F50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1813152"/>
            <a:ext cx="47069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tângulo 2">
            <a:extLst>
              <a:ext uri="{FF2B5EF4-FFF2-40B4-BE49-F238E27FC236}">
                <a16:creationId xmlns:a16="http://schemas.microsoft.com/office/drawing/2014/main" id="{0B72F8F0-5797-8847-1D6D-DE68B7D29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880091"/>
            <a:ext cx="6096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Roboto"/>
              </a:rPr>
              <a:t>Mar sonoro, mar sem fundo, mar sem fim.</a:t>
            </a:r>
            <a:br>
              <a:rPr lang="pt-BR" altLang="pt-BR" sz="1800" b="1" dirty="0">
                <a:latin typeface="Roboto"/>
              </a:rPr>
            </a:br>
            <a:r>
              <a:rPr lang="pt-BR" altLang="pt-BR" sz="1800" b="1" dirty="0">
                <a:latin typeface="Roboto"/>
              </a:rPr>
              <a:t>A tua beleza aumenta quando estamos sós</a:t>
            </a:r>
            <a:br>
              <a:rPr lang="pt-BR" altLang="pt-BR" sz="1800" b="1" dirty="0">
                <a:latin typeface="Roboto"/>
              </a:rPr>
            </a:br>
            <a:r>
              <a:rPr lang="pt-BR" altLang="pt-BR" sz="1800" b="1" dirty="0">
                <a:latin typeface="Roboto"/>
              </a:rPr>
              <a:t>E tão fundo intimamente a tua voz</a:t>
            </a:r>
            <a:br>
              <a:rPr lang="pt-BR" altLang="pt-BR" sz="1800" b="1" dirty="0">
                <a:latin typeface="Roboto"/>
              </a:rPr>
            </a:br>
            <a:r>
              <a:rPr lang="pt-BR" altLang="pt-BR" sz="1800" b="1" dirty="0">
                <a:latin typeface="Roboto"/>
              </a:rPr>
              <a:t>Segue o mais secreto bailar do meu sonho.</a:t>
            </a:r>
            <a:br>
              <a:rPr lang="pt-BR" altLang="pt-BR" sz="1800" b="1" dirty="0">
                <a:latin typeface="Roboto"/>
              </a:rPr>
            </a:br>
            <a:r>
              <a:rPr lang="pt-BR" altLang="pt-BR" sz="1800" b="1" dirty="0">
                <a:latin typeface="Roboto"/>
              </a:rPr>
              <a:t>Que momentos há em que eu suponho</a:t>
            </a:r>
            <a:br>
              <a:rPr lang="pt-BR" altLang="pt-BR" sz="1800" b="1" dirty="0">
                <a:latin typeface="Roboto"/>
              </a:rPr>
            </a:br>
            <a:r>
              <a:rPr lang="pt-BR" altLang="pt-BR" sz="1800" b="1" dirty="0">
                <a:latin typeface="Roboto"/>
              </a:rPr>
              <a:t>Seres um milagre criado só para mim.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rgbClr val="403E3B"/>
              </a:solidFill>
              <a:latin typeface="Robot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rgbClr val="403E3B"/>
              </a:solidFill>
              <a:latin typeface="Robot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i="1" dirty="0">
                <a:latin typeface="Roboto"/>
              </a:rPr>
              <a:t>                                Sophia de Mello </a:t>
            </a:r>
            <a:r>
              <a:rPr lang="pt-BR" altLang="pt-BR" sz="1800" i="1" dirty="0" err="1">
                <a:latin typeface="Roboto"/>
              </a:rPr>
              <a:t>Breyner</a:t>
            </a:r>
            <a:r>
              <a:rPr lang="pt-BR" altLang="pt-BR" sz="1800" i="1" dirty="0">
                <a:latin typeface="Roboto"/>
              </a:rPr>
              <a:t> </a:t>
            </a:r>
            <a:r>
              <a:rPr lang="pt-BR" altLang="pt-BR" sz="1800" i="1" dirty="0" err="1">
                <a:latin typeface="Roboto"/>
              </a:rPr>
              <a:t>Andresen</a:t>
            </a:r>
            <a:endParaRPr lang="pt-BR" altLang="pt-BR" sz="1800" i="1" dirty="0">
              <a:latin typeface="Robot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rgbClr val="403E3B"/>
              </a:solidFill>
              <a:latin typeface="Roboto"/>
            </a:endParaRPr>
          </a:p>
        </p:txBody>
      </p:sp>
      <p:pic>
        <p:nvPicPr>
          <p:cNvPr id="20484" name="Imagem 3">
            <a:extLst>
              <a:ext uri="{FF2B5EF4-FFF2-40B4-BE49-F238E27FC236}">
                <a16:creationId xmlns:a16="http://schemas.microsoft.com/office/drawing/2014/main" id="{B405CCA6-CA95-50A4-98FC-5216C212A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57" y="3429000"/>
            <a:ext cx="4544203" cy="301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04E104C0-E7F6-0956-ED0A-1A83DC07F81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05225" y="-144463"/>
            <a:ext cx="8070850" cy="367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Tx/>
              <a:buNone/>
            </a:pPr>
            <a:endParaRPr lang="en-GB" altLang="pt-BR" sz="2000" dirty="0">
              <a:solidFill>
                <a:srgbClr val="000000"/>
              </a:solidFill>
              <a:latin typeface="Palatino Linotype" panose="02040502050505030304" pitchFamily="18" charset="0"/>
              <a:ea typeface="MS Gothic" panose="020B0609070205080204" pitchFamily="49" charset="-128"/>
            </a:endParaRPr>
          </a:p>
          <a:p>
            <a:pPr eaLnBrk="1" hangingPunct="1">
              <a:buClr>
                <a:srgbClr val="000000"/>
              </a:buClr>
              <a:buFontTx/>
              <a:buNone/>
            </a:pPr>
            <a:r>
              <a:rPr lang="en-GB" altLang="pt-BR" b="1" dirty="0">
                <a:solidFill>
                  <a:srgbClr val="002060"/>
                </a:solidFill>
                <a:latin typeface="Bahnschrift SemiLight" panose="020B0502040204020203" pitchFamily="34" charset="0"/>
                <a:ea typeface="MS Gothic" panose="020B0609070205080204" pitchFamily="49" charset="-128"/>
              </a:rPr>
              <a:t>		 				     	       	 			 	</a:t>
            </a:r>
          </a:p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pt-BR" b="1" dirty="0">
                <a:solidFill>
                  <a:srgbClr val="002060"/>
                </a:solidFill>
                <a:latin typeface="Bahnschrift SemiLight" panose="020B0502040204020203" pitchFamily="34" charset="0"/>
                <a:ea typeface="MS Gothic" panose="020B0609070205080204" pitchFamily="49" charset="-128"/>
              </a:rPr>
              <a:t>                                                                   </a:t>
            </a:r>
          </a:p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pt-BR" b="1" dirty="0">
                <a:solidFill>
                  <a:srgbClr val="002060"/>
                </a:solidFill>
                <a:latin typeface="Bahnschrift SemiLight" panose="020B0502040204020203" pitchFamily="34" charset="0"/>
                <a:ea typeface="MS Gothic" panose="020B0609070205080204" pitchFamily="49" charset="-128"/>
              </a:rPr>
              <a:t>                   </a:t>
            </a:r>
            <a:endParaRPr lang="en-GB" altLang="pt-BR" sz="4800" b="1" dirty="0">
              <a:solidFill>
                <a:srgbClr val="002060"/>
              </a:solidFill>
              <a:latin typeface="Bahnschrift SemiLight" panose="020B0502040204020203" pitchFamily="34" charset="0"/>
              <a:ea typeface="MS Gothic" panose="020B0609070205080204" pitchFamily="49" charset="-128"/>
            </a:endParaRPr>
          </a:p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pt-BR" sz="4800" b="1" dirty="0">
              <a:solidFill>
                <a:srgbClr val="002060"/>
              </a:solidFill>
              <a:latin typeface="Bahnschrift SemiLight" panose="020B0502040204020203" pitchFamily="34" charset="0"/>
              <a:ea typeface="MS Gothic" panose="020B0609070205080204" pitchFamily="49" charset="-128"/>
            </a:endParaRP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pt-BR" sz="1400" dirty="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pt-BR" sz="1400" dirty="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pt-BR" sz="1400" dirty="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pt-BR" sz="1400" dirty="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pt-BR" sz="1400" dirty="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pt-BR" sz="1400" dirty="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pt-BR" sz="1400" dirty="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pt-BR" sz="1400" dirty="0">
                <a:solidFill>
                  <a:srgbClr val="000000"/>
                </a:solidFill>
                <a:ea typeface="MS Gothic" panose="020B0609070205080204" pitchFamily="49" charset="-128"/>
              </a:rPr>
              <a:t>   </a:t>
            </a: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pt-BR" sz="1400" dirty="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pt-BR" sz="1400" dirty="0">
              <a:solidFill>
                <a:srgbClr val="000000"/>
              </a:solidFill>
              <a:ea typeface="MS Gothic" panose="020B0609070205080204" pitchFamily="49" charset="-128"/>
            </a:endParaRPr>
          </a:p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pt-BR" sz="1400" b="1" dirty="0">
                <a:ea typeface="MS Gothic" panose="020B0609070205080204" pitchFamily="49" charset="-128"/>
              </a:rPr>
              <a:t>                                            PRAIA DO FUTURO. FORTALEZA. CEARÁ </a:t>
            </a:r>
          </a:p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pt-BR" sz="1400" b="1" dirty="0">
                <a:ea typeface="MS Gothic" panose="020B0609070205080204" pitchFamily="49" charset="-128"/>
              </a:rPr>
              <a:t>                                            FOTO SEM FILTRO, 1</a:t>
            </a:r>
            <a:r>
              <a:rPr lang="pt-BR" altLang="pt-BR" sz="1400" b="1" dirty="0"/>
              <a:t>3º</a:t>
            </a:r>
            <a:r>
              <a:rPr lang="en-GB" altLang="pt-BR" sz="1400" b="1" dirty="0">
                <a:ea typeface="MS Gothic" panose="020B0609070205080204" pitchFamily="49" charset="-128"/>
              </a:rPr>
              <a:t> ANDAR DO BEACH OFFICE</a:t>
            </a:r>
          </a:p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pt-BR" sz="3600" b="1" dirty="0">
              <a:solidFill>
                <a:srgbClr val="002060"/>
              </a:solidFill>
              <a:latin typeface="Bahnschrift SemiLight" panose="020B0502040204020203" pitchFamily="34" charset="0"/>
              <a:ea typeface="MS Gothic" panose="020B0609070205080204" pitchFamily="49" charset="-128"/>
            </a:endParaRPr>
          </a:p>
          <a:p>
            <a:pPr eaLnBrk="1" hangingPunct="1">
              <a:buClr>
                <a:srgbClr val="000000"/>
              </a:buClr>
              <a:buFontTx/>
              <a:buNone/>
            </a:pPr>
            <a:endParaRPr lang="en-GB" altLang="pt-BR" b="1" dirty="0">
              <a:solidFill>
                <a:srgbClr val="002060"/>
              </a:solidFill>
              <a:latin typeface="Bahnschrift SemiLight" panose="020B0502040204020203" pitchFamily="34" charset="0"/>
              <a:ea typeface="MS Gothic" panose="020B0609070205080204" pitchFamily="49" charset="-128"/>
            </a:endParaRPr>
          </a:p>
          <a:p>
            <a:pPr eaLnBrk="1" hangingPunct="1">
              <a:buClr>
                <a:srgbClr val="000000"/>
              </a:buClr>
              <a:buFontTx/>
              <a:buNone/>
            </a:pPr>
            <a:endParaRPr lang="en-GB" altLang="pt-BR" sz="3600" b="1" dirty="0">
              <a:solidFill>
                <a:srgbClr val="002060"/>
              </a:solidFill>
              <a:latin typeface="Bahnschrift SemiLight" panose="020B0502040204020203" pitchFamily="34" charset="0"/>
              <a:ea typeface="MS Gothic" panose="020B0609070205080204" pitchFamily="49" charset="-128"/>
            </a:endParaRPr>
          </a:p>
          <a:p>
            <a:pPr eaLnBrk="1" hangingPunct="1">
              <a:buClr>
                <a:srgbClr val="000000"/>
              </a:buClr>
              <a:buFontTx/>
              <a:buNone/>
            </a:pPr>
            <a:r>
              <a:rPr lang="en-GB" altLang="pt-BR" sz="3600" b="1" dirty="0">
                <a:solidFill>
                  <a:srgbClr val="002060"/>
                </a:solidFill>
                <a:ea typeface="MS Gothic" panose="020B0609070205080204" pitchFamily="49" charset="-128"/>
              </a:rPr>
              <a:t>   		  		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A60BCA2-D29D-304D-2DD6-A8673804B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D8351889-4FCC-82A1-0FDF-F3F50AEF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466975"/>
            <a:ext cx="7080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3">
            <a:extLst>
              <a:ext uri="{FF2B5EF4-FFF2-40B4-BE49-F238E27FC236}">
                <a16:creationId xmlns:a16="http://schemas.microsoft.com/office/drawing/2014/main" id="{2B5957DC-A8BE-0CA5-C08D-BF873ABA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433513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Imagem 1">
            <a:extLst>
              <a:ext uri="{FF2B5EF4-FFF2-40B4-BE49-F238E27FC236}">
                <a16:creationId xmlns:a16="http://schemas.microsoft.com/office/drawing/2014/main" id="{6709A211-7FD3-3B55-6E72-1AFE89A59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45" y="955934"/>
            <a:ext cx="6215030" cy="477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tângulo 2">
            <a:extLst>
              <a:ext uri="{FF2B5EF4-FFF2-40B4-BE49-F238E27FC236}">
                <a16:creationId xmlns:a16="http://schemas.microsoft.com/office/drawing/2014/main" id="{62F59DB1-8E93-C9ED-F03E-8DBE5E81B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1443038"/>
            <a:ext cx="40655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pt-BR" sz="3200" b="1">
                <a:solidFill>
                  <a:srgbClr val="002060"/>
                </a:solidFill>
                <a:latin typeface="Bahnschrift SemiLight" panose="020B0502040204020203" pitchFamily="34" charset="0"/>
                <a:ea typeface="MS Gothic" panose="020B0609070205080204" pitchFamily="49" charset="-128"/>
              </a:rPr>
              <a:t>@mantovannicolares</a:t>
            </a:r>
          </a:p>
        </p:txBody>
      </p:sp>
      <p:sp>
        <p:nvSpPr>
          <p:cNvPr id="21512" name="Retângulo 3">
            <a:extLst>
              <a:ext uri="{FF2B5EF4-FFF2-40B4-BE49-F238E27FC236}">
                <a16:creationId xmlns:a16="http://schemas.microsoft.com/office/drawing/2014/main" id="{770850E4-89A4-B37D-1A53-689BB57D5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2528888"/>
            <a:ext cx="382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pt-BR" sz="3200" b="1">
                <a:solidFill>
                  <a:srgbClr val="002060"/>
                </a:solidFill>
                <a:latin typeface="Bahnschrift SemiLight" panose="020B0502040204020203" pitchFamily="34" charset="0"/>
                <a:ea typeface="MS Gothic" panose="020B0609070205080204" pitchFamily="49" charset="-128"/>
              </a:rPr>
              <a:t>@prof_mantovanni</a:t>
            </a:r>
          </a:p>
        </p:txBody>
      </p:sp>
      <p:sp>
        <p:nvSpPr>
          <p:cNvPr id="21513" name="Retângulo 4">
            <a:extLst>
              <a:ext uri="{FF2B5EF4-FFF2-40B4-BE49-F238E27FC236}">
                <a16:creationId xmlns:a16="http://schemas.microsoft.com/office/drawing/2014/main" id="{6B7D4D10-8CB2-001E-CA3E-216E0CB17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4391025"/>
            <a:ext cx="50292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pt-BR" altLang="pt-BR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“Sentir tudo de todas as maneiras.”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pt-BR" altLang="pt-BR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Fernando Pessoa</a:t>
            </a:r>
            <a:endParaRPr lang="pt-BR" altLang="pt-BR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CFC7C9A-7D6C-8493-E258-C059022B4C75}"/>
              </a:ext>
            </a:extLst>
          </p:cNvPr>
          <p:cNvSpPr/>
          <p:nvPr/>
        </p:nvSpPr>
        <p:spPr>
          <a:xfrm>
            <a:off x="176440" y="1236598"/>
            <a:ext cx="5407025" cy="2584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b="1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Grau de jurisdição </a:t>
            </a:r>
            <a:r>
              <a:rPr lang="pt-BR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é a posição que o órgão ocupa na estrutura do Poder Judiciário nacional; desse modo, é um conceito estático, de organização judiciária, por traduzir o lugar do órgão dentro do Poder, independentemente dos processos a ele submetidos. </a:t>
            </a:r>
            <a:endParaRPr lang="pt-BR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F129D7D-3CE8-8B97-39F8-D803D7EEA2D4}"/>
              </a:ext>
            </a:extLst>
          </p:cNvPr>
          <p:cNvSpPr/>
          <p:nvPr/>
        </p:nvSpPr>
        <p:spPr>
          <a:xfrm>
            <a:off x="5721350" y="2784475"/>
            <a:ext cx="6096000" cy="3832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kern="10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O vocábulo </a:t>
            </a:r>
            <a:r>
              <a:rPr lang="pt-BR" b="1" kern="10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instância</a:t>
            </a:r>
            <a:r>
              <a:rPr lang="pt-BR" i="1" kern="10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,</a:t>
            </a:r>
            <a:r>
              <a:rPr lang="pt-BR" kern="10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por sua vez,</a:t>
            </a:r>
            <a:r>
              <a:rPr lang="pt-BR" i="1" kern="10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pt-BR" kern="10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deve ser utilizado sem considerar essa posição do órgão na estrutura do Poder Judiciário, e sim o seu modo de atuação no processo. Tem-se aí um conceito dinâmico, diferenciado para cada relação processual submetida a órgãos do Poder Judiciário, que atuam em várias </a:t>
            </a:r>
            <a:r>
              <a:rPr lang="pt-BR" i="1" kern="10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instâncias, </a:t>
            </a:r>
            <a:r>
              <a:rPr lang="pt-BR" kern="10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seja a inicial (da ação), seja a de revisão (do recurso). </a:t>
            </a:r>
            <a:r>
              <a:rPr lang="pt-BR" i="1" kern="10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Instância</a:t>
            </a:r>
            <a:r>
              <a:rPr lang="pt-BR" kern="10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, por esse motivo, é elemento próprio de Direito Processual. </a:t>
            </a:r>
            <a:endParaRPr lang="pt-BR" kern="10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610DA19-9B01-D247-B189-D083D086F240}"/>
              </a:ext>
            </a:extLst>
          </p:cNvPr>
          <p:cNvSpPr/>
          <p:nvPr/>
        </p:nvSpPr>
        <p:spPr>
          <a:xfrm>
            <a:off x="2185987" y="1122558"/>
            <a:ext cx="7820025" cy="52625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 i="1" kern="100" dirty="0">
                <a:latin typeface="Arial" panose="020B0604020202020204" pitchFamily="34" charset="0"/>
                <a:ea typeface="NSimSun" panose="02010609030101010101" pitchFamily="49" charset="-122"/>
              </a:rPr>
              <a:t>instâncias ordinárias:</a:t>
            </a:r>
            <a:r>
              <a:rPr lang="pt-BR" sz="2400" kern="100" dirty="0">
                <a:latin typeface="Arial" panose="020B0604020202020204" pitchFamily="34" charset="0"/>
                <a:ea typeface="NSimSun" panose="02010609030101010101" pitchFamily="49" charset="-122"/>
              </a:rPr>
              <a:t> plena apreciação e desenvolvimento de meios de investigação e análise dos fatos e de interpretação do direito</a:t>
            </a:r>
          </a:p>
          <a:p>
            <a:pPr>
              <a:defRPr/>
            </a:pPr>
            <a:endParaRPr lang="pt-BR" sz="2400" i="1" kern="100" dirty="0">
              <a:latin typeface="Arial" panose="020B0604020202020204" pitchFamily="34" charset="0"/>
              <a:ea typeface="NSimSun" panose="02010609030101010101" pitchFamily="49" charset="-122"/>
            </a:endParaRPr>
          </a:p>
          <a:p>
            <a:pPr>
              <a:defRPr/>
            </a:pPr>
            <a:endParaRPr lang="pt-BR" sz="2400" i="1" kern="100" dirty="0">
              <a:latin typeface="Arial" panose="020B0604020202020204" pitchFamily="34" charset="0"/>
              <a:ea typeface="NSimSun" panose="02010609030101010101" pitchFamily="49" charset="-122"/>
            </a:endParaRPr>
          </a:p>
          <a:p>
            <a:pPr>
              <a:defRPr/>
            </a:pPr>
            <a:r>
              <a:rPr lang="pt-BR" sz="2400" i="1" kern="100" dirty="0">
                <a:latin typeface="Arial" panose="020B0604020202020204" pitchFamily="34" charset="0"/>
                <a:ea typeface="NSimSun" panose="02010609030101010101" pitchFamily="49" charset="-122"/>
              </a:rPr>
              <a:t>instância especial:</a:t>
            </a:r>
            <a:r>
              <a:rPr lang="pt-BR" sz="2400" kern="100" dirty="0">
                <a:latin typeface="Arial" panose="020B0604020202020204" pitchFamily="34" charset="0"/>
                <a:ea typeface="NSimSun" panose="02010609030101010101" pitchFamily="49" charset="-122"/>
              </a:rPr>
              <a:t> etapa processual na qual a causa deverá ser revista sob o exclusivo foco da observância do ordenamento jurídico</a:t>
            </a:r>
          </a:p>
          <a:p>
            <a:pPr>
              <a:defRPr/>
            </a:pPr>
            <a:endParaRPr lang="pt-BR" sz="2400" kern="100" dirty="0">
              <a:latin typeface="Arial" panose="020B0604020202020204" pitchFamily="34" charset="0"/>
              <a:ea typeface="NSimSun" panose="02010609030101010101" pitchFamily="49" charset="-122"/>
            </a:endParaRPr>
          </a:p>
          <a:p>
            <a:pPr>
              <a:defRPr/>
            </a:pPr>
            <a:endParaRPr lang="pt-BR" sz="2400" kern="100" dirty="0">
              <a:latin typeface="Arial" panose="020B0604020202020204" pitchFamily="34" charset="0"/>
              <a:ea typeface="NSimSun" panose="02010609030101010101" pitchFamily="49" charset="-122"/>
            </a:endParaRPr>
          </a:p>
          <a:p>
            <a:pPr>
              <a:defRPr/>
            </a:pPr>
            <a:r>
              <a:rPr lang="pt-BR" sz="2400" kern="100" dirty="0">
                <a:latin typeface="Arial" panose="020B0604020202020204" pitchFamily="34" charset="0"/>
                <a:ea typeface="NSimSun" panose="02010609030101010101" pitchFamily="49" charset="-122"/>
              </a:rPr>
              <a:t>recursos excepcionais ou de estrito direito (recursos especial e extraordinário): análise quanto à legalidade ou à constitucionalidade da decisão recorrida, só se realiza a interpretação do direito.</a:t>
            </a:r>
            <a:endParaRPr lang="pt-B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E2FC658-5F6C-BDC5-47C2-A2A4D33E9EDB}"/>
              </a:ext>
            </a:extLst>
          </p:cNvPr>
          <p:cNvSpPr/>
          <p:nvPr/>
        </p:nvSpPr>
        <p:spPr>
          <a:xfrm>
            <a:off x="208384" y="828934"/>
            <a:ext cx="11775232" cy="548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b="1" u="sng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rigoroso controle de acesso à instância especial</a:t>
            </a:r>
            <a:r>
              <a:rPr lang="pt-BR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  <a:defRPr/>
            </a:pPr>
            <a:endParaRPr lang="pt-BR" kern="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reduzidas hipóteses de cabimento dos recursos excepcionais (não é mais uma instância de análise exaustiva dos aspectos fáticos e jurídicos da causa)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  <a:defRPr/>
            </a:pPr>
            <a:endParaRPr lang="pt-BR" kern="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juízo de admissibilidade nos recursos especial e extraordinário exercido em </a:t>
            </a:r>
            <a:r>
              <a:rPr lang="pt-BR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três etapas </a:t>
            </a:r>
            <a:r>
              <a:rPr lang="pt-BR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distintas: 1) perante o próprio tribunal recorrido, 2) pelo relator no Tribunal encarregado do julgamento do recurso especial ou extraordinário e 3) pelo próprio colegiado competente para o julgamento do recurso excepcional. 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  <a:defRPr/>
            </a:pPr>
            <a:endParaRPr lang="pt-BR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partir da EC 45/2004, passou-se a exigir mais, no recurso extraordinário, a demonstração da </a:t>
            </a:r>
            <a:r>
              <a:rPr lang="pt-BR" b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repercussão geral das questões constitucionais discutidas</a:t>
            </a:r>
            <a:r>
              <a:rPr lang="pt-BR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vale dizer, implantou-se a transcendência da matéria como condição de seu exame no recurso, deixando de ser um meio de impugnação restrito ao caso concreto. </a:t>
            </a:r>
            <a:endParaRPr lang="pt-BR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2E79BE1-A2E4-7218-2F58-3CFB9C156148}"/>
              </a:ext>
            </a:extLst>
          </p:cNvPr>
          <p:cNvSpPr/>
          <p:nvPr/>
        </p:nvSpPr>
        <p:spPr>
          <a:xfrm>
            <a:off x="908180" y="1436691"/>
            <a:ext cx="10375640" cy="39846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t-BR" sz="2400" b="1" kern="100" dirty="0">
                <a:solidFill>
                  <a:srgbClr val="1A1A1A"/>
                </a:solidFill>
                <a:latin typeface="Bookman Old Style" panose="020506040505050202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O outeiro no qual o Superior Tribunal de Justiça </a:t>
            </a:r>
          </a:p>
          <a:p>
            <a:pPr algn="ctr">
              <a:spcAft>
                <a:spcPts val="0"/>
              </a:spcAft>
              <a:defRPr/>
            </a:pPr>
            <a:r>
              <a:rPr lang="pt-BR" sz="2400" b="1" kern="100" dirty="0">
                <a:solidFill>
                  <a:srgbClr val="1A1A1A"/>
                </a:solidFill>
                <a:latin typeface="Bookman Old Style" panose="020506040505050202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há de olhar o outro dele próprio</a:t>
            </a:r>
            <a:endParaRPr lang="pt-BR" sz="2400" kern="100" dirty="0">
              <a:latin typeface="Bookman Old Style" panose="020506040505050202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pt-BR" sz="2400" b="1" kern="100" dirty="0">
                <a:solidFill>
                  <a:srgbClr val="1A1A1A"/>
                </a:solidFill>
                <a:latin typeface="Bookman Old Style" panose="020506040505050202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  <a:endParaRPr lang="pt-BR" sz="2400" kern="100" dirty="0">
              <a:latin typeface="Bookman Old Style" panose="020506040505050202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sz="2400" kern="1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No recurso especial – agora essa é a imposição constitucional – o recorrente deve demonstrar a </a:t>
            </a:r>
            <a:r>
              <a:rPr lang="pt-BR" sz="2400" b="1" kern="1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relevância</a:t>
            </a:r>
            <a:r>
              <a:rPr lang="pt-BR" sz="2400" kern="1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questões de direito federal infraconstitucional discutidas no caso, a fim de que o Superior Tribunal de Justiça examine a admissão do recurso.</a:t>
            </a:r>
            <a:endParaRPr lang="pt-BR" sz="2400" kern="100" dirty="0">
              <a:latin typeface="Bookman Old Style" panose="020506040505050202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sz="2400" kern="1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Emenda Constitucional 125, de 14 de julho de 2012.</a:t>
            </a:r>
            <a:endParaRPr lang="pt-BR" sz="24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71F5C43E-239B-0E4C-D864-BA2D7858A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4" y="882909"/>
            <a:ext cx="3898188" cy="574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DF1C732-445F-6E64-8090-98BE639DF1CF}"/>
              </a:ext>
            </a:extLst>
          </p:cNvPr>
          <p:cNvSpPr/>
          <p:nvPr/>
        </p:nvSpPr>
        <p:spPr>
          <a:xfrm>
            <a:off x="4929188" y="745218"/>
            <a:ext cx="6800850" cy="5708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i="1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  <a:defRPr/>
            </a:pPr>
            <a:r>
              <a:rPr lang="pt-BR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“Quando me sento a escrever versos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pt-BR" kern="100" dirty="0">
                <a:solidFill>
                  <a:srgbClr val="1A1A1A"/>
                </a:solidFill>
                <a:latin typeface="Arial" panose="020B0604020202020204" pitchFamily="34" charset="0"/>
                <a:ea typeface="NSimSun" panose="02010609030101010101" pitchFamily="49" charset="-122"/>
                <a:cs typeface="Times" panose="02020603050405020304" pitchFamily="18" charset="0"/>
              </a:rPr>
              <a:t>Ou, passeando pelos caminhos ou pelos atalhos, 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pt-BR" kern="100" dirty="0">
                <a:solidFill>
                  <a:srgbClr val="1A1A1A"/>
                </a:solidFill>
                <a:latin typeface="Arial" panose="020B0604020202020204" pitchFamily="34" charset="0"/>
                <a:ea typeface="NSimSun" panose="02010609030101010101" pitchFamily="49" charset="-122"/>
                <a:cs typeface="Times" panose="02020603050405020304" pitchFamily="18" charset="0"/>
              </a:rPr>
              <a:t>Escrevo versos num papel que está no meu pensamento, 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pt-BR" kern="100" dirty="0">
                <a:solidFill>
                  <a:srgbClr val="1A1A1A"/>
                </a:solidFill>
                <a:latin typeface="Arial" panose="020B0604020202020204" pitchFamily="34" charset="0"/>
                <a:ea typeface="NSimSun" panose="02010609030101010101" pitchFamily="49" charset="-122"/>
                <a:cs typeface="Times" panose="02020603050405020304" pitchFamily="18" charset="0"/>
              </a:rPr>
              <a:t>Sinto um cajado nas mãos 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pt-BR" kern="100" dirty="0">
                <a:solidFill>
                  <a:srgbClr val="1A1A1A"/>
                </a:solidFill>
                <a:latin typeface="Arial" panose="020B0604020202020204" pitchFamily="34" charset="0"/>
                <a:ea typeface="NSimSun" panose="02010609030101010101" pitchFamily="49" charset="-122"/>
                <a:cs typeface="Times" panose="02020603050405020304" pitchFamily="18" charset="0"/>
              </a:rPr>
              <a:t>E vejo um outro de mim 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pt-BR" kern="100" dirty="0">
                <a:solidFill>
                  <a:srgbClr val="1A1A1A"/>
                </a:solidFill>
                <a:latin typeface="Arial" panose="020B0604020202020204" pitchFamily="34" charset="0"/>
                <a:ea typeface="NSimSun" panose="02010609030101010101" pitchFamily="49" charset="-122"/>
                <a:cs typeface="Times" panose="02020603050405020304" pitchFamily="18" charset="0"/>
              </a:rPr>
              <a:t>No cimo d´um outeiro, 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pt-BR" kern="100" dirty="0">
                <a:solidFill>
                  <a:srgbClr val="1A1A1A"/>
                </a:solidFill>
                <a:latin typeface="Arial" panose="020B0604020202020204" pitchFamily="34" charset="0"/>
                <a:ea typeface="NSimSun" panose="02010609030101010101" pitchFamily="49" charset="-122"/>
                <a:cs typeface="Times" panose="02020603050405020304" pitchFamily="18" charset="0"/>
              </a:rPr>
              <a:t>Olhando para o meu rebanho e vendo as minhas ideias, 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pt-BR" kern="100" dirty="0">
                <a:solidFill>
                  <a:srgbClr val="1A1A1A"/>
                </a:solidFill>
                <a:latin typeface="Arial" panose="020B0604020202020204" pitchFamily="34" charset="0"/>
                <a:ea typeface="NSimSun" panose="02010609030101010101" pitchFamily="49" charset="-122"/>
                <a:cs typeface="Times" panose="02020603050405020304" pitchFamily="18" charset="0"/>
              </a:rPr>
              <a:t>Ou olhando para as minhas ideias e vendo o meu rebanho, 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pt-BR" kern="100" dirty="0">
                <a:solidFill>
                  <a:srgbClr val="1A1A1A"/>
                </a:solidFill>
                <a:latin typeface="Arial" panose="020B0604020202020204" pitchFamily="34" charset="0"/>
                <a:ea typeface="NSimSun" panose="02010609030101010101" pitchFamily="49" charset="-122"/>
                <a:cs typeface="Times" panose="02020603050405020304" pitchFamily="18" charset="0"/>
              </a:rPr>
              <a:t>E sorrindo vagamente como quem não compreende o que se diz 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pt-BR" kern="100" dirty="0">
                <a:solidFill>
                  <a:srgbClr val="1A1A1A"/>
                </a:solidFill>
                <a:latin typeface="Arial" panose="020B0604020202020204" pitchFamily="34" charset="0"/>
                <a:ea typeface="NSimSun" panose="02010609030101010101" pitchFamily="49" charset="-122"/>
                <a:cs typeface="Times" panose="02020603050405020304" pitchFamily="18" charset="0"/>
              </a:rPr>
              <a:t>E quer fingir que compreende.</a:t>
            </a:r>
            <a:r>
              <a:rPr lang="pt-BR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”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  <a:defRPr/>
            </a:pPr>
            <a:r>
              <a:rPr lang="pt-BR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  <a:defRPr/>
            </a:pPr>
            <a:r>
              <a:rPr lang="pt-BR" sz="1400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(Fernando Pessoa, sob o heterônimo 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  <a:defRPr/>
            </a:pPr>
            <a:r>
              <a:rPr lang="pt-BR" sz="1400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Alberto Caeiro, versos 39 a 48 do 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  <a:defRPr/>
            </a:pPr>
            <a:r>
              <a:rPr lang="pt-BR" sz="1400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primeiro poema, escrito em 4/3/1914, de 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  <a:defRPr/>
            </a:pPr>
            <a:r>
              <a:rPr lang="pt-BR" sz="1400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“O Guardador de Rebanhos”</a:t>
            </a:r>
            <a:r>
              <a:rPr lang="pt-BR" sz="1400" i="1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– Obra Completa 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  <a:defRPr/>
            </a:pPr>
            <a:r>
              <a:rPr lang="pt-BR" sz="1400" i="1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de Alberto Caeiro, </a:t>
            </a:r>
            <a:r>
              <a:rPr lang="pt-BR" sz="1400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edição da Tinta da China. 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  <a:defRPr/>
            </a:pPr>
            <a:r>
              <a:rPr lang="pt-BR" sz="1400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Editores Jerónimo Pizarro e Patricio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  <a:defRPr/>
            </a:pPr>
            <a:r>
              <a:rPr lang="pt-BR" sz="1400" kern="10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Ferrari. Lisboa: 2016. p. 32.)</a:t>
            </a:r>
            <a:endParaRPr lang="pt-BR" sz="20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>
            <a:extLst>
              <a:ext uri="{FF2B5EF4-FFF2-40B4-BE49-F238E27FC236}">
                <a16:creationId xmlns:a16="http://schemas.microsoft.com/office/drawing/2014/main" id="{E948DFEA-69B5-730F-A5ED-04E705966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30" y="835382"/>
            <a:ext cx="3933274" cy="576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DCAA7AC-D6C3-19CB-29C9-E6261504DFC3}"/>
              </a:ext>
            </a:extLst>
          </p:cNvPr>
          <p:cNvSpPr/>
          <p:nvPr/>
        </p:nvSpPr>
        <p:spPr>
          <a:xfrm>
            <a:off x="5281613" y="1481138"/>
            <a:ext cx="6096000" cy="3902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sz="24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Superior Tribunal de Justiça em cima do seu outeiro (a colina do exame de admissibilidade do recurso), olhando a ele próprio (quando no futuro julgará o recurso especial), tentando apreender esse futuro (fixação de tese) que justifique o presente (a constatação da relevância).</a:t>
            </a:r>
            <a:endParaRPr lang="pt-BR" sz="2400" kern="10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FCB7F19-DABD-489E-3CFC-98DF2D2F0802}"/>
              </a:ext>
            </a:extLst>
          </p:cNvPr>
          <p:cNvSpPr/>
          <p:nvPr/>
        </p:nvSpPr>
        <p:spPr>
          <a:xfrm>
            <a:off x="2670175" y="915988"/>
            <a:ext cx="6940550" cy="49863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sz="2400" b="1" kern="10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EC 125/2022 instituiu</a:t>
            </a:r>
            <a:r>
              <a:rPr lang="pt-BR" sz="2400" b="1" kern="100">
                <a:latin typeface="Garamond" panose="020204040303010108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no recurso especial o requisito da relevância em </a:t>
            </a:r>
            <a:r>
              <a:rPr lang="pt-BR" sz="2400" b="1" i="1" kern="100">
                <a:latin typeface="Garamond" panose="020204040303010108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três espécies: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  <a:defRPr/>
            </a:pPr>
            <a:endParaRPr lang="pt-BR" sz="2400" b="1" i="1" kern="100">
              <a:latin typeface="Garamond" panose="02020404030301010803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sz="2400" b="1" kern="100">
                <a:latin typeface="Garamond" panose="020204040303010108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I) relevância impositiva constitucional, 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  <a:defRPr/>
            </a:pPr>
            <a:endParaRPr lang="pt-BR" sz="2400" b="1" kern="100">
              <a:latin typeface="Garamond" panose="02020404030301010803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sz="2400" b="1" kern="100">
                <a:latin typeface="Garamond" panose="020204040303010108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II) relevância impositiva infraconstitucional e 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  <a:defRPr/>
            </a:pPr>
            <a:endParaRPr lang="pt-BR" sz="2400" b="1" kern="100">
              <a:latin typeface="Garamond" panose="02020404030301010803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sz="2400" b="1" kern="100">
                <a:latin typeface="Garamond" panose="020204040303010108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III) relevância condicional.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1505</Words>
  <Application>Microsoft Office PowerPoint</Application>
  <PresentationFormat>Widescreen</PresentationFormat>
  <Paragraphs>121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3" baseType="lpstr">
      <vt:lpstr>Arial</vt:lpstr>
      <vt:lpstr>Bahnschrift SemiLight</vt:lpstr>
      <vt:lpstr>Bookman Old Style</vt:lpstr>
      <vt:lpstr>Calibri</vt:lpstr>
      <vt:lpstr>Calibri Light</vt:lpstr>
      <vt:lpstr>Garamond</vt:lpstr>
      <vt:lpstr>Liberation Serif</vt:lpstr>
      <vt:lpstr>Palatino Linotype</vt:lpstr>
      <vt:lpstr>Roboto</vt:lpstr>
      <vt:lpstr>Times</vt:lpstr>
      <vt:lpstr>Times New Roman</vt:lpstr>
      <vt:lpstr>Tema do Office</vt:lpstr>
      <vt:lpstr>                        RECURSO ESPECIAL E RELEVÂNCIA: DO  OUTEIRO AO ALTAR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IBET-023</cp:lastModifiedBy>
  <cp:revision>18</cp:revision>
  <dcterms:created xsi:type="dcterms:W3CDTF">2022-11-18T18:20:41Z</dcterms:created>
  <dcterms:modified xsi:type="dcterms:W3CDTF">2022-12-05T14:16:20Z</dcterms:modified>
</cp:coreProperties>
</file>