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EF4E-D708-4D4A-8FD8-5EB63AAC8E2B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E634-513A-444E-8044-099FF7FCF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93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976C7-ED6F-4B73-9D49-BC4434845C0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4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647" y="1328003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b="1" dirty="0"/>
              <a:t>Planejamento Tributário no CARF: </a:t>
            </a:r>
            <a:br>
              <a:rPr lang="pt-BR" sz="4400" b="1" dirty="0"/>
            </a:br>
            <a:r>
              <a:rPr lang="pt-BR" sz="4400" b="1" dirty="0"/>
              <a:t>antes e depois da alteração na regra do voto de qualidade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Autofit/>
          </a:bodyPr>
          <a:lstStyle/>
          <a:p>
            <a:r>
              <a:rPr lang="pt-BR" sz="2600" b="1" i="1" dirty="0">
                <a:latin typeface="+mj-lt"/>
                <a:ea typeface="+mj-ea"/>
                <a:cs typeface="+mj-cs"/>
              </a:rPr>
              <a:t>Moisés de Sousa Carvalho</a:t>
            </a:r>
          </a:p>
          <a:p>
            <a:r>
              <a:rPr lang="pt-BR" sz="2600" b="1" i="1" dirty="0">
                <a:latin typeface="+mj-lt"/>
                <a:ea typeface="+mj-ea"/>
                <a:cs typeface="+mj-cs"/>
              </a:rPr>
              <a:t>Coordenador-Geral da Atuação da PGFN no CARF</a:t>
            </a:r>
          </a:p>
          <a:p>
            <a:r>
              <a:rPr lang="pt-BR" sz="2600" b="1" i="1" dirty="0">
                <a:latin typeface="+mj-lt"/>
                <a:ea typeface="+mj-ea"/>
                <a:cs typeface="+mj-cs"/>
              </a:rPr>
              <a:t>Professor e Especialista IBET</a:t>
            </a:r>
          </a:p>
          <a:p>
            <a:endParaRPr lang="pt-BR" sz="2600" b="1" i="1" dirty="0">
              <a:latin typeface="+mj-lt"/>
              <a:ea typeface="+mj-ea"/>
              <a:cs typeface="+mj-cs"/>
            </a:endParaRPr>
          </a:p>
          <a:p>
            <a:endParaRPr lang="pt-BR" sz="4400" b="1" i="1" dirty="0">
              <a:solidFill>
                <a:srgbClr val="0C234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537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As “correntes” na 1ª Turma/CSRF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SzPct val="100000"/>
              <a:buNone/>
            </a:pPr>
            <a:r>
              <a:rPr lang="pt-BR" altLang="pt-BR" sz="2400" kern="0" dirty="0">
                <a:cs typeface="Tahoma" panose="020B0604030504040204" pitchFamily="34" charset="0"/>
              </a:rPr>
              <a:t>1) Impossibilidade do Fisco questionar a substância da empresa veículo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Lei 9.532/97: “norma indutora de comportamento”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SzPct val="100000"/>
              <a:buAutoNum type="arabicParenR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SzPct val="100000"/>
              <a:buNone/>
            </a:pPr>
            <a:r>
              <a:rPr lang="pt-BR" altLang="pt-BR" sz="2400" kern="0" dirty="0">
                <a:solidFill>
                  <a:srgbClr val="D0A482"/>
                </a:solidFill>
                <a:cs typeface="Tahoma" panose="020B0604030504040204" pitchFamily="34" charset="0"/>
              </a:rPr>
              <a:t>2)</a:t>
            </a:r>
            <a:r>
              <a:rPr lang="pt-BR" altLang="pt-BR" sz="2400" kern="0" dirty="0">
                <a:cs typeface="Tahoma" panose="020B0604030504040204" pitchFamily="34" charset="0"/>
              </a:rPr>
              <a:t> Possibilidade de utilização da empresa veículo, desde que não haja </a:t>
            </a:r>
            <a:r>
              <a:rPr lang="pt-BR" altLang="pt-BR" sz="2400" u="sng" kern="0" dirty="0">
                <a:cs typeface="Tahoma" panose="020B0604030504040204" pitchFamily="34" charset="0"/>
              </a:rPr>
              <a:t>SIMULAÇÃO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SzPct val="100000"/>
              <a:buNone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SzPct val="100000"/>
              <a:buNone/>
            </a:pPr>
            <a:r>
              <a:rPr lang="pt-BR" altLang="pt-BR" sz="2400" kern="0" dirty="0">
                <a:cs typeface="Tahoma" panose="020B0604030504040204" pitchFamily="34" charset="0"/>
              </a:rPr>
              <a:t>3) Necessidade de analisar a substância da empresa veículo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Demonstração de razões além do aproveitamento do ágio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SzPct val="100000"/>
              <a:buNone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SzPct val="100000"/>
              <a:buNone/>
            </a:pPr>
            <a:r>
              <a:rPr lang="pt-BR" altLang="pt-BR" sz="2400" kern="0" dirty="0">
                <a:cs typeface="Tahoma" panose="020B0604030504040204" pitchFamily="34" charset="0"/>
              </a:rPr>
              <a:t>4) Exigência de confusão patrimonial entre o investimento e o “real adquirente”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Análise complementar de substância da empresa veículo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1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1ª Turma/CSRF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03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altLang="pt-BR" i="1" kern="0" dirty="0">
                <a:cs typeface="Tahoma" panose="020B0604030504040204" pitchFamily="34" charset="0"/>
              </a:rPr>
              <a:t>Amortização de ágio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13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400" kern="0" dirty="0">
                <a:cs typeface="Tahoma" panose="020B0604030504040204" pitchFamily="34" charset="0"/>
              </a:rPr>
              <a:t>Multa qualificada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sz="1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9101-005.761 (</a:t>
            </a:r>
            <a:r>
              <a:rPr lang="pt-BR" sz="22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Lafargeholcim</a:t>
            </a: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Brasil): favorável por maioria</a:t>
            </a:r>
          </a:p>
          <a:p>
            <a:pPr marL="1200150" lvl="2" indent="-285750" algn="just"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Impossibilidade de qualificação por abuso de direito ou fraude à lei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9101-006.002 (Sul América): favorável por maioria</a:t>
            </a:r>
          </a:p>
          <a:p>
            <a:pPr marL="1200150" lvl="2" indent="-285750" algn="just"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Ágio interno 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9101-006.249 (Procópio Indústria e Comércio): </a:t>
            </a:r>
            <a:r>
              <a:rPr lang="pt-BR" sz="2200" dirty="0">
                <a:solidFill>
                  <a:srgbClr val="D0A48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favorável pelo 19-E</a:t>
            </a:r>
          </a:p>
          <a:p>
            <a:pPr marL="1200150" lvl="2" indent="-285750" algn="just">
              <a:spcAft>
                <a:spcPts val="600"/>
              </a:spcAft>
            </a:pPr>
            <a:r>
              <a:rPr lang="pt-B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Ágio interno posterior a 2005 (art. 36 da Lei 10.637/02)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9101-006.250 (Sky Brasil): favorável por maioria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6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1ª Turma/CSRF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altLang="pt-BR" i="1" kern="0" dirty="0">
                <a:cs typeface="Tahoma" panose="020B0604030504040204" pitchFamily="34" charset="0"/>
              </a:rPr>
              <a:t>Amortização de ágio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400" kern="0" dirty="0">
                <a:cs typeface="Tahoma" panose="020B0604030504040204" pitchFamily="34" charset="0"/>
              </a:rPr>
              <a:t>Ágio interno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9101-005.778 (Copagaz): desfavorável por maioria (</a:t>
            </a:r>
            <a:r>
              <a:rPr lang="pt-BR" sz="2200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composição anterior</a:t>
            </a: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9101-006.358 (A. </a:t>
            </a:r>
            <a:r>
              <a:rPr lang="pt-BR" sz="22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Angeloni</a:t>
            </a: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): </a:t>
            </a:r>
            <a:r>
              <a:rPr lang="pt-BR" sz="2200" dirty="0">
                <a:solidFill>
                  <a:srgbClr val="D0A48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favorável pelo art. 19-E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solidFill>
                <a:srgbClr val="D0A482"/>
              </a:solidFill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sz="2400" dirty="0"/>
              <a:t>Adição do ágio na base de cálculo da CSLL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sz="2200" dirty="0"/>
              <a:t>9101-006.164 (AMBEV): desfavorável por maioria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9101-006.255 (BB - Banco de Investimento): </a:t>
            </a:r>
            <a:r>
              <a:rPr lang="pt-BR" sz="2200" dirty="0"/>
              <a:t>desfavorável por maioria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altLang="pt-BR" sz="22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0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b="1" dirty="0"/>
              <a:t>As “grandes teses” na 1ª Turma/CSRF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Lucros no exterior. Aplicação de tratados para evitar a dupla tributação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solidFill>
                  <a:srgbClr val="D0A482"/>
                </a:solidFill>
                <a:cs typeface="Tahoma" panose="020B0604030504040204" pitchFamily="34" charset="0"/>
              </a:rPr>
              <a:t>Favorável pelo art. 19-E na composição anterior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Favorável por maioria na composição atual</a:t>
            </a:r>
            <a:r>
              <a:rPr lang="pt-BR" altLang="pt-BR" sz="2200" kern="0" dirty="0">
                <a:cs typeface="Tahoma" panose="020B0604030504040204" pitchFamily="34" charset="0"/>
              </a:rPr>
              <a:t> (</a:t>
            </a:r>
            <a:r>
              <a:rPr lang="pt-BR" altLang="pt-BR" sz="2200" u="sng" kern="0" dirty="0">
                <a:cs typeface="Tahoma" panose="020B0604030504040204" pitchFamily="34" charset="0"/>
              </a:rPr>
              <a:t>até ontem</a:t>
            </a:r>
            <a:r>
              <a:rPr lang="pt-BR" altLang="pt-BR" sz="2200" kern="0" dirty="0">
                <a:cs typeface="Tahoma" panose="020B0604030504040204" pitchFamily="34" charset="0"/>
              </a:rPr>
              <a:t>)*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18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dirty="0"/>
              <a:t>Trava de 30% na extinção da pessoa jurídica</a:t>
            </a:r>
            <a:endParaRPr lang="pt-BR" altLang="pt-BR" sz="2200" kern="0" dirty="0">
              <a:cs typeface="Tahoma" panose="020B060403050404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solidFill>
                  <a:srgbClr val="D0A482"/>
                </a:solidFill>
                <a:cs typeface="Tahoma" panose="020B0604030504040204" pitchFamily="34" charset="0"/>
              </a:rPr>
              <a:t>Favorável pelo art. 19-E na composição anterior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Favorável por maioria na composição atual</a:t>
            </a:r>
            <a:r>
              <a:rPr lang="pt-BR" altLang="pt-BR" sz="2200" kern="0" dirty="0"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18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CSLL/coisa julgada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solidFill>
                  <a:srgbClr val="D0A482"/>
                </a:solidFill>
                <a:cs typeface="Tahoma" panose="020B0604030504040204" pitchFamily="34" charset="0"/>
              </a:rPr>
              <a:t>Favorável pelo art. 19-E na composição anterior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Favorável por maioria na composição atual</a:t>
            </a:r>
            <a:r>
              <a:rPr lang="pt-BR" altLang="pt-BR" sz="2200" kern="0" dirty="0"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18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dirty="0"/>
              <a:t>JCP. Possibilidade de pagamento acumulado</a:t>
            </a:r>
            <a:endParaRPr lang="pt-BR" altLang="pt-BR" sz="2200" kern="0" dirty="0">
              <a:cs typeface="Tahoma" panose="020B060403050404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solidFill>
                  <a:srgbClr val="D0A482"/>
                </a:solidFill>
                <a:cs typeface="Tahoma" panose="020B0604030504040204" pitchFamily="34" charset="0"/>
              </a:rPr>
              <a:t>Favorável pelo art. 19-E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6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b="1" dirty="0"/>
              <a:t>Por outro lado...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sz="2400" u="sng" dirty="0"/>
              <a:t>Acórdão 9101-006.170 (07/2022)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sz="2400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sz="2200" dirty="0"/>
              <a:t>OPERAÇÕES SIMULADAS PARA AFASTAR A TRIBUTAÇÃO DE GANHO DE CAPITAL. INTERPOSIÇÃO DE PESSOAS. REQUALIFICAÇÃO DOS FATOS PELO FISCO. LEGITIMIDADE PARA COBRAR OS TRIBUTOS DOS EFETIVOS ALIENANTES.</a:t>
            </a:r>
            <a:br>
              <a:rPr lang="pt-BR" sz="2200" dirty="0"/>
            </a:br>
            <a:r>
              <a:rPr lang="pt-BR" sz="2400" dirty="0"/>
              <a:t>A formalização de negócios jurídicos simulados permite o fisco requalificar juridicamente os fatos, exigindo do verdadeiro alienante os tributos incidentes sobre o ganho de capital que deixou de ser oferecido à tributação.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400" dirty="0"/>
              <a:t>Operação “</a:t>
            </a:r>
            <a:r>
              <a:rPr lang="pt-BR" sz="2400" dirty="0" err="1"/>
              <a:t>casa-separa</a:t>
            </a:r>
            <a:r>
              <a:rPr lang="pt-BR" sz="2400" dirty="0"/>
              <a:t>” </a:t>
            </a:r>
            <a:r>
              <a:rPr lang="pt-BR" sz="2400" dirty="0">
                <a:latin typeface="Calibri"/>
              </a:rPr>
              <a:t>→</a:t>
            </a:r>
            <a:r>
              <a:rPr lang="pt-BR" sz="2400" dirty="0"/>
              <a:t> possibilidade de requalificação dos fatos pelo Fisco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b="1" dirty="0"/>
              <a:t>Simulação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200" b="1" u="sng" dirty="0"/>
              <a:t>Unanimidade</a:t>
            </a:r>
            <a:r>
              <a:rPr lang="pt-BR" sz="2200" b="1" dirty="0"/>
              <a:t> de votos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b="1" dirty="0"/>
              <a:t>As “grandes teses” na 2ª Turma/CSRF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PLR. Requisitos da Lei 10.101/00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Pacto prévio: </a:t>
            </a:r>
            <a:r>
              <a:rPr lang="pt-BR" altLang="pt-BR" sz="2200" kern="0" dirty="0">
                <a:solidFill>
                  <a:srgbClr val="D0A482"/>
                </a:solidFill>
                <a:cs typeface="Tahoma" panose="020B0604030504040204" pitchFamily="34" charset="0"/>
              </a:rPr>
              <a:t>favorável pelo art. 19-E (composição atual)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Participação do sindicato: </a:t>
            </a:r>
            <a:r>
              <a:rPr lang="pt-BR" altLang="pt-BR" sz="2200" kern="0" dirty="0">
                <a:solidFill>
                  <a:srgbClr val="D0A482"/>
                </a:solidFill>
                <a:cs typeface="Tahoma" panose="020B0604030504040204" pitchFamily="34" charset="0"/>
              </a:rPr>
              <a:t>favorável pelo art. 19-E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PLR – Diretores: </a:t>
            </a:r>
            <a:r>
              <a:rPr lang="pt-BR" altLang="pt-BR" sz="2200" kern="0" dirty="0">
                <a:solidFill>
                  <a:srgbClr val="D0A482"/>
                </a:solidFill>
                <a:cs typeface="Tahoma" panose="020B0604030504040204" pitchFamily="34" charset="0"/>
              </a:rPr>
              <a:t>favorável pelo art. 19-E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Stock options. Caráter remuneratório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Favorável por maioria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 err="1">
                <a:cs typeface="Tahoma" panose="020B0604030504040204" pitchFamily="34" charset="0"/>
              </a:rPr>
              <a:t>Hiring</a:t>
            </a:r>
            <a:r>
              <a:rPr lang="pt-BR" altLang="pt-BR" sz="2200" kern="0" dirty="0">
                <a:cs typeface="Tahoma" panose="020B0604030504040204" pitchFamily="34" charset="0"/>
              </a:rPr>
              <a:t> </a:t>
            </a:r>
            <a:r>
              <a:rPr lang="pt-BR" altLang="pt-BR" sz="2200" kern="0" dirty="0" err="1">
                <a:cs typeface="Tahoma" panose="020B0604030504040204" pitchFamily="34" charset="0"/>
              </a:rPr>
              <a:t>bonus</a:t>
            </a:r>
            <a:r>
              <a:rPr lang="pt-BR" altLang="pt-BR" sz="2200" kern="0" dirty="0">
                <a:cs typeface="Tahoma" panose="020B0604030504040204" pitchFamily="34" charset="0"/>
              </a:rPr>
              <a:t>. Caráter remuneratório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Favorável por maioria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0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sz="3600" b="1" dirty="0"/>
              <a:t>Por outro lado: o Acórdão 9202-010.497 (10/2022)</a:t>
            </a:r>
            <a:r>
              <a:rPr lang="pt-BR" b="1" dirty="0"/>
              <a:t>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sz="2200" u="sng" dirty="0"/>
              <a:t>Aplicação do art. 23 da Lei 9.249/95 (opção fiscal)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sz="2000" u="sng" dirty="0"/>
          </a:p>
          <a:p>
            <a:pPr marL="0" lvl="0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pt-BR" sz="2000" dirty="0">
                <a:sym typeface="Calibri"/>
              </a:rPr>
              <a:t>Integralização de capital de imobiliária com entrega de imóveis rurais pelo valor da declaração</a:t>
            </a:r>
          </a:p>
          <a:p>
            <a:pPr marL="215900" lvl="0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000" b="1" u="sng" dirty="0">
              <a:solidFill>
                <a:srgbClr val="0C2342"/>
              </a:solidFill>
              <a:sym typeface="Calibri"/>
            </a:endParaRPr>
          </a:p>
          <a:p>
            <a:pPr marL="215900" lvl="0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pt-BR" sz="2000" b="1" dirty="0">
                <a:sym typeface="Calibri"/>
              </a:rPr>
              <a:t>Os problemas: </a:t>
            </a:r>
          </a:p>
          <a:p>
            <a:pPr marL="673100" lvl="1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2000" dirty="0"/>
              <a:t>Negociação realizada pelo “sócio” pessoa física (99,9%); imobiliária recém constituída (lucro presumido)</a:t>
            </a:r>
          </a:p>
          <a:p>
            <a:pPr marL="673100" lvl="1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endParaRPr lang="pt-BR" sz="1200" dirty="0"/>
          </a:p>
          <a:p>
            <a:pPr marL="673100" lvl="1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2000" dirty="0"/>
              <a:t>Alienação dos imóveis rurais no </a:t>
            </a:r>
            <a:r>
              <a:rPr lang="pt-BR" sz="2000" u="sng" dirty="0"/>
              <a:t>dia seguinte</a:t>
            </a:r>
            <a:r>
              <a:rPr lang="pt-BR" sz="2000" dirty="0"/>
              <a:t> à integralização</a:t>
            </a:r>
          </a:p>
          <a:p>
            <a:pPr marL="673100" lvl="1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endParaRPr lang="pt-BR" sz="1200" dirty="0"/>
          </a:p>
          <a:p>
            <a:pPr marL="673100" lvl="1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2000" b="1" dirty="0"/>
              <a:t>Distribuição de dividendos ao sócio logo após a alienação</a:t>
            </a:r>
          </a:p>
          <a:p>
            <a:pPr marL="787400" lvl="2" indent="0" algn="just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pt-BR" b="1" dirty="0">
                <a:solidFill>
                  <a:srgbClr val="D0A482"/>
                </a:solidFill>
              </a:rPr>
              <a:t>X</a:t>
            </a:r>
            <a:r>
              <a:rPr lang="pt-BR" dirty="0"/>
              <a:t>   Desfazimento material do aumento de capital</a:t>
            </a:r>
          </a:p>
          <a:p>
            <a:pPr marL="1130300" lvl="2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b="1" dirty="0"/>
              <a:t>Análise do antes/depois: </a:t>
            </a:r>
          </a:p>
          <a:p>
            <a:pPr marL="1587500" lvl="3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2000" dirty="0"/>
              <a:t>PF com imóveis/dinheiro</a:t>
            </a:r>
          </a:p>
          <a:p>
            <a:pPr marL="1587500" lvl="3" indent="-342900"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2000" dirty="0"/>
              <a:t>PJ com ???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  <p:pic>
        <p:nvPicPr>
          <p:cNvPr id="5122" name="Picture 2" descr="C:\Users\pgfn\Pictures\Mes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297" y="4774711"/>
            <a:ext cx="2255722" cy="12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sz="3600" b="1" dirty="0"/>
              <a:t>Considerações finais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sz="2400" i="1" dirty="0"/>
              <a:t>Planejamento tributário no CARF: antes e após o art. 19-E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sz="2000" u="sng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pt-BR" sz="2400" dirty="0">
                <a:sym typeface="Calibri"/>
              </a:rPr>
              <a:t>- </a:t>
            </a:r>
            <a:r>
              <a:rPr lang="pt-BR" sz="2400" b="1" dirty="0">
                <a:sym typeface="Calibri"/>
              </a:rPr>
              <a:t>O que mudou:</a:t>
            </a:r>
          </a:p>
          <a:p>
            <a:pPr marL="457200" lvl="1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pt-BR" sz="2200" dirty="0">
                <a:sym typeface="Calibri"/>
              </a:rPr>
              <a:t>Resultados nas “grandes teses” </a:t>
            </a:r>
            <a:r>
              <a:rPr lang="pt-BR" sz="2200" dirty="0">
                <a:latin typeface="Calibri"/>
                <a:sym typeface="Calibri"/>
              </a:rPr>
              <a:t>→</a:t>
            </a:r>
            <a:r>
              <a:rPr lang="pt-BR" sz="2200" dirty="0">
                <a:sym typeface="Calibri"/>
              </a:rPr>
              <a:t> julgamentos por </a:t>
            </a:r>
            <a:r>
              <a:rPr lang="pt-BR" sz="2200" u="sng" dirty="0">
                <a:sym typeface="Calibri"/>
              </a:rPr>
              <a:t>maioria</a:t>
            </a:r>
            <a:r>
              <a:rPr lang="pt-BR" sz="2200" dirty="0">
                <a:sym typeface="Calibri"/>
              </a:rPr>
              <a:t> de votos</a:t>
            </a:r>
          </a:p>
          <a:p>
            <a:pPr marL="457200" lvl="1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pt-BR" sz="2200" dirty="0">
                <a:sym typeface="Calibri"/>
              </a:rPr>
              <a:t>O problema era o voto de qualidade?</a:t>
            </a:r>
          </a:p>
          <a:p>
            <a:pPr marL="457200" lvl="1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200" dirty="0">
              <a:sym typeface="Calibri"/>
            </a:endParaRPr>
          </a:p>
          <a:p>
            <a:pPr marL="114300" lvl="1" indent="0" algn="just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endParaRPr lang="pt-BR" sz="2200" dirty="0">
              <a:sym typeface="Calibri"/>
            </a:endParaRPr>
          </a:p>
          <a:p>
            <a:pPr marL="215900" lvl="0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400" b="1" u="sng" dirty="0">
              <a:solidFill>
                <a:srgbClr val="0C2342"/>
              </a:solidFill>
              <a:sym typeface="Calibri"/>
            </a:endParaRPr>
          </a:p>
          <a:p>
            <a:pPr marL="215900" lvl="0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400" b="1" dirty="0">
              <a:sym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  <p:pic>
        <p:nvPicPr>
          <p:cNvPr id="5" name="Picture 2" descr="Resultado de imagem para var c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0" y="3939116"/>
            <a:ext cx="3446585" cy="22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sz="3600" b="1" dirty="0"/>
              <a:t>Considerações finais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sz="2400" i="1" dirty="0"/>
              <a:t>Planejamento tributário no CARF: antes e após o art. 19-E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sz="2000" u="sng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pt-BR" sz="2400" b="1" dirty="0">
                <a:sym typeface="Calibri"/>
              </a:rPr>
              <a:t>- O que </a:t>
            </a:r>
            <a:r>
              <a:rPr lang="pt-BR" sz="2400" b="1" u="sng" dirty="0">
                <a:sym typeface="Calibri"/>
              </a:rPr>
              <a:t>não</a:t>
            </a:r>
            <a:r>
              <a:rPr lang="pt-BR" sz="2400" b="1" dirty="0">
                <a:sym typeface="Calibri"/>
              </a:rPr>
              <a:t> mudou:</a:t>
            </a:r>
          </a:p>
          <a:p>
            <a:pPr marL="914400" lvl="2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pt-BR" sz="2200" dirty="0">
                <a:sym typeface="Calibri"/>
              </a:rPr>
              <a:t>Abordagem dos planejamentos tributários </a:t>
            </a:r>
            <a:r>
              <a:rPr lang="pt-BR" sz="2200" dirty="0">
                <a:latin typeface="Calibri"/>
                <a:sym typeface="Calibri"/>
              </a:rPr>
              <a:t>→</a:t>
            </a:r>
            <a:r>
              <a:rPr lang="pt-BR" sz="2200" dirty="0">
                <a:sym typeface="Calibri"/>
              </a:rPr>
              <a:t> análise dos fatos</a:t>
            </a:r>
          </a:p>
          <a:p>
            <a:pPr marL="571500" lvl="2" indent="0" algn="ctr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endParaRPr lang="pt-BR" sz="2200" i="1" dirty="0">
              <a:latin typeface="Calibri" panose="020F0502020204030204" pitchFamily="34" charset="0"/>
            </a:endParaRPr>
          </a:p>
          <a:p>
            <a:pPr marL="571500" lvl="2" indent="0" algn="ctr">
              <a:lnSpc>
                <a:spcPct val="100000"/>
              </a:lnSpc>
              <a:spcBef>
                <a:spcPts val="0"/>
              </a:spcBef>
              <a:buSzPts val="1600"/>
              <a:buNone/>
            </a:pPr>
            <a:r>
              <a:rPr lang="pt-BR" sz="2200" i="1" dirty="0">
                <a:latin typeface="Calibri" panose="020F0502020204030204" pitchFamily="34" charset="0"/>
              </a:rPr>
              <a:t>“Forma declarada é confirmada pela realidade?”</a:t>
            </a:r>
          </a:p>
          <a:p>
            <a:pPr marL="457200" lvl="1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200" dirty="0">
              <a:latin typeface="Calibri" panose="020F0502020204030204" pitchFamily="34" charset="0"/>
              <a:sym typeface="Calibri"/>
            </a:endParaRPr>
          </a:p>
          <a:p>
            <a:pPr marL="215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Legalidade material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latin typeface="Calibri" panose="020F0502020204030204" pitchFamily="34" charset="0"/>
              </a:rPr>
              <a:t>Vivência dos efeitos do ato ou negócio jurídico</a:t>
            </a:r>
          </a:p>
          <a:p>
            <a:pPr marL="215900" indent="-342900" algn="just">
              <a:lnSpc>
                <a:spcPct val="100000"/>
              </a:lnSpc>
              <a:spcBef>
                <a:spcPts val="0"/>
              </a:spcBef>
            </a:pPr>
            <a:endParaRPr lang="pt-BR" sz="2200" b="1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>
                <a:solidFill>
                  <a:srgbClr val="D0A482"/>
                </a:solidFill>
                <a:latin typeface="Calibri" panose="020F0502020204030204" pitchFamily="34" charset="0"/>
              </a:rPr>
              <a:t>X</a:t>
            </a:r>
            <a:r>
              <a:rPr lang="pt-BR" sz="2200" b="1" dirty="0">
                <a:latin typeface="Calibri" panose="020F0502020204030204" pitchFamily="34" charset="0"/>
              </a:rPr>
              <a:t>   Legalidade formal</a:t>
            </a:r>
          </a:p>
          <a:p>
            <a:pPr marL="673100" lvl="1"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latin typeface="Calibri" panose="020F0502020204030204" pitchFamily="34" charset="0"/>
              </a:rPr>
              <a:t>Forma desprovida de conteúdo (simulação)</a:t>
            </a:r>
          </a:p>
          <a:p>
            <a:pPr marL="673100" lvl="1" algn="just">
              <a:lnSpc>
                <a:spcPct val="100000"/>
              </a:lnSpc>
              <a:spcBef>
                <a:spcPts val="0"/>
              </a:spcBef>
            </a:pPr>
            <a:endParaRPr lang="pt-BR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2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1800" dirty="0">
              <a:sym typeface="Calibri"/>
            </a:endParaRPr>
          </a:p>
          <a:p>
            <a:pPr marL="457200" lvl="1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200" dirty="0">
              <a:sym typeface="Calibri"/>
            </a:endParaRPr>
          </a:p>
          <a:p>
            <a:pPr marL="215900" lvl="0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400" b="1" u="sng" dirty="0">
              <a:solidFill>
                <a:srgbClr val="0C2342"/>
              </a:solidFill>
              <a:sym typeface="Calibri"/>
            </a:endParaRPr>
          </a:p>
          <a:p>
            <a:pPr marL="215900" lvl="0" indent="-342900" algn="just">
              <a:lnSpc>
                <a:spcPct val="100000"/>
              </a:lnSpc>
              <a:spcBef>
                <a:spcPts val="0"/>
              </a:spcBef>
              <a:buSzPts val="1600"/>
            </a:pPr>
            <a:endParaRPr lang="pt-BR" sz="2400" b="1" dirty="0">
              <a:sym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7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b="1" dirty="0"/>
              <a:t>Muito obrigado!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Autofit/>
          </a:bodyPr>
          <a:lstStyle/>
          <a:p>
            <a:r>
              <a:rPr lang="pt-BR" sz="2600" b="1" i="1" dirty="0">
                <a:latin typeface="+mj-lt"/>
                <a:ea typeface="+mj-ea"/>
                <a:cs typeface="+mj-cs"/>
              </a:rPr>
              <a:t>Moisés de Sousa Carvalho Pereira</a:t>
            </a:r>
          </a:p>
          <a:p>
            <a:r>
              <a:rPr lang="pt-BR" sz="2600" b="1" i="1" dirty="0">
                <a:latin typeface="+mj-lt"/>
                <a:ea typeface="+mj-ea"/>
                <a:cs typeface="+mj-cs"/>
              </a:rPr>
              <a:t>moises.pereira@pgfn.gov.br</a:t>
            </a:r>
          </a:p>
          <a:p>
            <a:r>
              <a:rPr lang="pt-BR" sz="2600" b="1" i="1" dirty="0" err="1">
                <a:latin typeface="+mj-lt"/>
                <a:ea typeface="+mj-ea"/>
                <a:cs typeface="+mj-cs"/>
              </a:rPr>
              <a:t>LinkedIn</a:t>
            </a:r>
            <a:endParaRPr lang="pt-BR" sz="2600" b="1" i="1" dirty="0">
              <a:latin typeface="+mj-lt"/>
              <a:ea typeface="+mj-ea"/>
              <a:cs typeface="+mj-cs"/>
            </a:endParaRPr>
          </a:p>
          <a:p>
            <a:endParaRPr lang="pt-BR" sz="2600" b="1" i="1" dirty="0">
              <a:solidFill>
                <a:srgbClr val="0C2342"/>
              </a:solidFill>
              <a:latin typeface="+mj-lt"/>
              <a:ea typeface="+mj-ea"/>
              <a:cs typeface="+mj-cs"/>
            </a:endParaRPr>
          </a:p>
          <a:p>
            <a:endParaRPr lang="pt-BR" sz="4400" b="1" i="1" dirty="0">
              <a:solidFill>
                <a:srgbClr val="0C234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228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b="1" dirty="0"/>
              <a:t>O Artigo 28 da Lei 13.988/2020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altLang="pt-BR" sz="2600" kern="0" dirty="0">
                <a:cs typeface="Tahoma" panose="020B0604030504040204" pitchFamily="34" charset="0"/>
              </a:rPr>
              <a:t>Art. 28. A Lei nº 10.522, de 19 de julho de 2002, passa a vigorar acrescida do seguinte art. 19-E: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600" b="1" u="sng" kern="0" dirty="0"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altLang="pt-BR" sz="2600" kern="0" dirty="0">
                <a:cs typeface="Tahoma" panose="020B0604030504040204" pitchFamily="34" charset="0"/>
              </a:rPr>
              <a:t>“Art. 19-E. Em caso de empate no julgamento do processo administrativo de determinação e exigência do crédito tributário, não se aplica o voto de qualidade a que se refere o § 9º do art. 25 do Decreto nº 70.235, de 6 de março de 1972, resolvendo-se favoravelmente ao contribuinte.”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i="1" dirty="0"/>
              <a:t>“Abuso do voto de qualidade”</a:t>
            </a:r>
          </a:p>
        </p:txBody>
      </p:sp>
    </p:spTree>
    <p:extLst>
      <p:ext uri="{BB962C8B-B14F-4D97-AF65-F5344CB8AC3E}">
        <p14:creationId xmlns:p14="http://schemas.microsoft.com/office/powerpoint/2010/main" val="48554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892" y="1122362"/>
            <a:ext cx="6049108" cy="4645391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3200" b="1" dirty="0"/>
              <a:t>A jurisprudência da CSRF </a:t>
            </a:r>
            <a:r>
              <a:rPr lang="pt-BR" sz="3200" b="1" u="sng" dirty="0"/>
              <a:t>antes</a:t>
            </a:r>
            <a:r>
              <a:rPr lang="pt-BR" sz="3200" b="1" dirty="0"/>
              <a:t> do art. 19-E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000" b="1" dirty="0"/>
              <a:t>“Planejamentos tributários”</a:t>
            </a:r>
            <a:br>
              <a:rPr lang="pt-BR" sz="3000" b="1" dirty="0"/>
            </a:br>
            <a:br>
              <a:rPr lang="pt-BR" sz="3200" b="1" dirty="0"/>
            </a:br>
            <a:r>
              <a:rPr lang="pt-BR" sz="3000" b="1" i="1" dirty="0"/>
              <a:t>As grandes teses</a:t>
            </a:r>
          </a:p>
        </p:txBody>
      </p:sp>
      <p:pic>
        <p:nvPicPr>
          <p:cNvPr id="1026" name="Picture 2" descr="C:\Users\pgfn\Pictures\Ed. Alvor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" y="1266091"/>
            <a:ext cx="3305907" cy="4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b="1" dirty="0"/>
              <a:t>1ª Turma/CSRF: teses resolvidas por VQ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100" kern="0" dirty="0">
                <a:cs typeface="Tahoma" panose="020B0604030504040204" pitchFamily="34" charset="0"/>
              </a:rPr>
              <a:t>Amortização do ágio pago – uso de empresa veículo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100" kern="0" dirty="0">
                <a:solidFill>
                  <a:srgbClr val="D0A482"/>
                </a:solidFill>
                <a:cs typeface="Tahoma" panose="020B0604030504040204" pitchFamily="34" charset="0"/>
              </a:rPr>
              <a:t>Multa qualificada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1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100" kern="0" dirty="0">
                <a:cs typeface="Tahoma" panose="020B0604030504040204" pitchFamily="34" charset="0"/>
              </a:rPr>
              <a:t>Lucros no exterior. Aplicação de tratados para evitar a dupla tributação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1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100" dirty="0"/>
              <a:t>JCP. Possibilidade de pagamento acumulado</a:t>
            </a:r>
            <a:endParaRPr lang="pt-BR" altLang="pt-BR" sz="21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1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2100" dirty="0"/>
              <a:t>Trava de 30% na extinção da pessoa jurídica</a:t>
            </a:r>
            <a:endParaRPr lang="pt-BR" altLang="pt-BR" sz="21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1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100" kern="0" dirty="0">
                <a:cs typeface="Tahoma" panose="020B0604030504040204" pitchFamily="34" charset="0"/>
              </a:rPr>
              <a:t>Planejamentos tributários com transferência do ganho de capital para pessoas ou entidades com tributação favorecida (não-residentes, fundos de investimento em participações)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1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100" kern="0" dirty="0">
                <a:cs typeface="Tahoma" panose="020B0604030504040204" pitchFamily="34" charset="0"/>
              </a:rPr>
              <a:t>CSLL/coisa julgada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  <p:pic>
        <p:nvPicPr>
          <p:cNvPr id="3074" name="Picture 2" descr="C:\Users\pgfn\Desktop\Mestrado\FGV SP\2022.1\Políticas de Tributação para o Financiamento das Atividades Estatais\Trabalho!\Darth v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0" y="2225555"/>
            <a:ext cx="1436782" cy="24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b="1" dirty="0"/>
              <a:t>2ª Turma/CSRF: teses resolvidas por VQ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PLR. Requisitos da Lei 10.101/00 (composição)*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Pacto prévio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Periodicidade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Regras claras (caso concreto)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Participação do sindicato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000" kern="0" dirty="0">
                <a:cs typeface="Tahoma" panose="020B0604030504040204" pitchFamily="34" charset="0"/>
              </a:rPr>
              <a:t>PLR - Diretores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Exploração do direito de imagem através de pessoa jurídica (atletas)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Stock options. Caráter remuneratório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Capitalização de lucros em duplicidade</a:t>
            </a:r>
            <a:endParaRPr lang="pt-BR" altLang="pt-BR" sz="2400" kern="0" dirty="0">
              <a:cs typeface="Tahoma" panose="020B0604030504040204" pitchFamily="34" charset="0"/>
            </a:endParaRPr>
          </a:p>
        </p:txBody>
      </p:sp>
      <p:pic>
        <p:nvPicPr>
          <p:cNvPr id="4" name="Picture 2" descr="C:\Users\pgfn\Pictures\A regra é cl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30" y="2260280"/>
            <a:ext cx="2691956" cy="203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7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	</a:t>
            </a:r>
            <a:r>
              <a:rPr lang="pt-BR" b="1" dirty="0"/>
              <a:t>3ª Turma/CSRF: teses resolvidas por VQ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PIS/</a:t>
            </a:r>
            <a:r>
              <a:rPr lang="pt-BR" altLang="pt-BR" sz="2200" kern="0" dirty="0" err="1">
                <a:cs typeface="Tahoma" panose="020B0604030504040204" pitchFamily="34" charset="0"/>
              </a:rPr>
              <a:t>Cofins</a:t>
            </a:r>
            <a:r>
              <a:rPr lang="pt-BR" altLang="pt-BR" sz="2200" kern="0" dirty="0">
                <a:cs typeface="Tahoma" panose="020B0604030504040204" pitchFamily="34" charset="0"/>
              </a:rPr>
              <a:t> e CIDE. Planejamento “90-10”. Separação artificial dos contratos de afretamento de plataformas e de prestação de serviços de exploração de petróleo</a:t>
            </a: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PIS/</a:t>
            </a:r>
            <a:r>
              <a:rPr lang="pt-BR" altLang="pt-BR" sz="2200" kern="0" dirty="0" err="1">
                <a:cs typeface="Tahoma" panose="020B0604030504040204" pitchFamily="34" charset="0"/>
              </a:rPr>
              <a:t>Cofins</a:t>
            </a:r>
            <a:r>
              <a:rPr lang="pt-BR" altLang="pt-BR" sz="2200" kern="0" dirty="0">
                <a:cs typeface="Tahoma" panose="020B0604030504040204" pitchFamily="34" charset="0"/>
              </a:rPr>
              <a:t>. Planejamento tributário para quebrar a cadeia monofásica. Segregação artificial da empresa em mais de uma pessoa jurídica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200" kern="0" dirty="0">
                <a:cs typeface="Tahoma" panose="020B0604030504040204" pitchFamily="34" charset="0"/>
              </a:rPr>
              <a:t>IPI. Aplicação do valor tributável mínimo (VTM) em operações realizadas entre partes interdependentes. Conceito de “praça”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2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5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gfn\Pictures\Provérb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46" y="1384543"/>
            <a:ext cx="4794739" cy="47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7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892" y="1122362"/>
            <a:ext cx="6049108" cy="4645391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3200" b="1" dirty="0"/>
              <a:t>A jurisprudência da CSRF </a:t>
            </a:r>
            <a:r>
              <a:rPr lang="pt-BR" sz="3200" b="1" u="sng" dirty="0"/>
              <a:t>após</a:t>
            </a:r>
            <a:r>
              <a:rPr lang="pt-BR" sz="3200" b="1" dirty="0"/>
              <a:t> o </a:t>
            </a:r>
            <a:br>
              <a:rPr lang="pt-BR" sz="3200" b="1" dirty="0"/>
            </a:br>
            <a:r>
              <a:rPr lang="pt-BR" sz="3200" b="1" dirty="0"/>
              <a:t>art. 19-E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000" b="1" i="1" dirty="0"/>
              <a:t>Inversão nas grandes teses?</a:t>
            </a:r>
          </a:p>
        </p:txBody>
      </p:sp>
      <p:pic>
        <p:nvPicPr>
          <p:cNvPr id="1026" name="Picture 2" descr="C:\Users\pgfn\Pictures\Ed. Alvor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" y="1266091"/>
            <a:ext cx="3305907" cy="4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2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1ª Turma/CSRF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pt-BR" altLang="pt-BR" i="1" kern="0" dirty="0">
                <a:cs typeface="Tahoma" panose="020B0604030504040204" pitchFamily="34" charset="0"/>
              </a:rPr>
              <a:t>Amortização de ágio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altLang="pt-BR" sz="2400" kern="0" dirty="0">
                <a:cs typeface="Tahoma" panose="020B0604030504040204" pitchFamily="34" charset="0"/>
              </a:rPr>
              <a:t>Ágio pago – utilização de empresa veículo</a:t>
            </a:r>
          </a:p>
          <a:p>
            <a:pPr marL="742950" lvl="1" indent="-285750" algn="just">
              <a:spcAft>
                <a:spcPts val="600"/>
              </a:spcAft>
            </a:pPr>
            <a:endParaRPr lang="pt-BR" sz="1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9101-006.049 (Banco Cacique): favorável por maioria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9101-006.240 (Gol Linhas Aéreas): favorável por maioria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9101-006.250 (Sky Brasil): </a:t>
            </a:r>
            <a:r>
              <a:rPr lang="pt-BR" sz="2200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desfavorável</a:t>
            </a: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por maioria 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9101-006.287 (Via S.A.): favorável por maioria</a:t>
            </a:r>
          </a:p>
          <a:p>
            <a:pPr marL="742950" lvl="1" indent="-285750" algn="just"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9101-006.289  (GVT): favorável por maioria</a:t>
            </a:r>
          </a:p>
          <a:p>
            <a:pPr marL="742950" lvl="1" indent="-285750" algn="just">
              <a:spcAft>
                <a:spcPts val="600"/>
              </a:spcAft>
            </a:pPr>
            <a:endParaRPr lang="pt-BR" sz="2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pt-BR" i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Análise do caso concreto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altLang="pt-BR" sz="2400" kern="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11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1129</Words>
  <Application>Microsoft Office PowerPoint</Application>
  <PresentationFormat>Widescreen</PresentationFormat>
  <Paragraphs>194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do Office</vt:lpstr>
      <vt:lpstr>Planejamento Tributário no CARF:  antes e depois da alteração na regra do voto de qualidade </vt:lpstr>
      <vt:lpstr> O Artigo 28 da Lei 13.988/2020</vt:lpstr>
      <vt:lpstr>A jurisprudência da CSRF antes do art. 19-E  “Planejamentos tributários”  As grandes teses</vt:lpstr>
      <vt:lpstr> 1ª Turma/CSRF: teses resolvidas por VQ</vt:lpstr>
      <vt:lpstr> 2ª Turma/CSRF: teses resolvidas por VQ</vt:lpstr>
      <vt:lpstr> 3ª Turma/CSRF: teses resolvidas por VQ</vt:lpstr>
      <vt:lpstr>Apresentação do PowerPoint</vt:lpstr>
      <vt:lpstr>A jurisprudência da CSRF após o  art. 19-E  Inversão nas grandes teses?</vt:lpstr>
      <vt:lpstr>1ª Turma/CSRF</vt:lpstr>
      <vt:lpstr>As “correntes” na 1ª Turma/CSRF</vt:lpstr>
      <vt:lpstr>1ª Turma/CSRF</vt:lpstr>
      <vt:lpstr>1ª Turma/CSRF</vt:lpstr>
      <vt:lpstr> As “grandes teses” na 1ª Turma/CSRF</vt:lpstr>
      <vt:lpstr> Por outro lado...</vt:lpstr>
      <vt:lpstr> As “grandes teses” na 2ª Turma/CSRF</vt:lpstr>
      <vt:lpstr> Por outro lado: o Acórdão 9202-010.497 (10/2022) </vt:lpstr>
      <vt:lpstr> Considerações finais</vt:lpstr>
      <vt:lpstr> Considerações finais</vt:lpstr>
      <vt:lpstr>Muito obrigado!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11</cp:revision>
  <dcterms:created xsi:type="dcterms:W3CDTF">2022-11-18T18:20:41Z</dcterms:created>
  <dcterms:modified xsi:type="dcterms:W3CDTF">2022-12-07T17:21:52Z</dcterms:modified>
</cp:coreProperties>
</file>