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61" r:id="rId6"/>
    <p:sldId id="265" r:id="rId7"/>
    <p:sldId id="264" r:id="rId8"/>
    <p:sldId id="263" r:id="rId9"/>
    <p:sldId id="266" r:id="rId10"/>
    <p:sldId id="267" r:id="rId11"/>
    <p:sldId id="258"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2342"/>
    <a:srgbClr val="0B233F"/>
    <a:srgbClr val="D0A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B5E9E-5012-0EE1-2798-4673F9DFB373}"/>
              </a:ext>
            </a:extLst>
          </p:cNvPr>
          <p:cNvSpPr>
            <a:spLocks noGrp="1"/>
          </p:cNvSpPr>
          <p:nvPr>
            <p:ph type="ctrTitle"/>
          </p:nvPr>
        </p:nvSpPr>
        <p:spPr>
          <a:xfrm>
            <a:off x="1524000" y="1122363"/>
            <a:ext cx="9144000" cy="2387600"/>
          </a:xfrm>
          <a:solidFill>
            <a:schemeClr val="bg1">
              <a:alpha val="47000"/>
            </a:schemeClr>
          </a:solidFill>
        </p:spPr>
        <p:txBody>
          <a:bodyPr anchor="b"/>
          <a:lstStyle>
            <a:lvl1pPr algn="ctr">
              <a:defRPr sz="6000">
                <a:solidFill>
                  <a:srgbClr val="0C2342"/>
                </a:solidFill>
              </a:defRPr>
            </a:lvl1pPr>
          </a:lstStyle>
          <a:p>
            <a:r>
              <a:rPr lang="pt-BR" dirty="0"/>
              <a:t>Clique para editar o título Mestre</a:t>
            </a:r>
          </a:p>
        </p:txBody>
      </p:sp>
      <p:sp>
        <p:nvSpPr>
          <p:cNvPr id="3" name="Subtítulo 2">
            <a:extLst>
              <a:ext uri="{FF2B5EF4-FFF2-40B4-BE49-F238E27FC236}">
                <a16:creationId xmlns:a16="http://schemas.microsoft.com/office/drawing/2014/main" id="{E1633A5C-2ED7-F24E-B940-CDE0C455A413}"/>
              </a:ext>
            </a:extLst>
          </p:cNvPr>
          <p:cNvSpPr>
            <a:spLocks noGrp="1"/>
          </p:cNvSpPr>
          <p:nvPr>
            <p:ph type="subTitle" idx="1"/>
          </p:nvPr>
        </p:nvSpPr>
        <p:spPr>
          <a:xfrm>
            <a:off x="1524000" y="3602038"/>
            <a:ext cx="9144000" cy="1655762"/>
          </a:xfrm>
          <a:solidFill>
            <a:schemeClr val="bg1">
              <a:alpha val="49000"/>
            </a:schemeClr>
          </a:solidFill>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sp>
        <p:nvSpPr>
          <p:cNvPr id="4" name="Espaço Reservado para Data 3">
            <a:extLst>
              <a:ext uri="{FF2B5EF4-FFF2-40B4-BE49-F238E27FC236}">
                <a16:creationId xmlns:a16="http://schemas.microsoft.com/office/drawing/2014/main" id="{11CA8E0A-BBBE-ED7D-2ABA-D3E5EF124856}"/>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4892F5CA-113D-7460-F203-A165BB28224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AD67A33-DD1A-7DFD-A633-733E634A9CCA}"/>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47386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AAA2B-5609-DC53-3642-B0E14B05807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FB11D44-EF41-D28E-3F68-F0F062CF104D}"/>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AB3CD6-B193-ACC4-17DD-1A836E977A3E}"/>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C6E77051-19EF-ED79-A8AE-6075669495A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B7F2141-BDED-10B7-640B-022DDE8D4B36}"/>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5194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E3A0E7A-4631-D669-596D-C05B419AC96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C8EE6E0-92FB-E524-2C7D-10DAB64A54B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CC3E123-2EC7-60C3-4A73-A24549BB1F21}"/>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2FC4B891-71B0-29EA-8FEA-D3EE7FE88AB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472E7FC-E601-9455-8A09-9325FF285DDF}"/>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27132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699C6-6167-B96D-F3D1-E2D9F5DC89DA}"/>
              </a:ext>
            </a:extLst>
          </p:cNvPr>
          <p:cNvSpPr>
            <a:spLocks noGrp="1"/>
          </p:cNvSpPr>
          <p:nvPr>
            <p:ph type="title"/>
          </p:nvPr>
        </p:nvSpPr>
        <p:spPr>
          <a:xfrm>
            <a:off x="838200" y="681037"/>
            <a:ext cx="10515600" cy="1325563"/>
          </a:xfrm>
        </p:spPr>
        <p:txBody>
          <a:bodyPr/>
          <a:lstStyle>
            <a:lvl1pPr>
              <a:defRPr>
                <a:solidFill>
                  <a:srgbClr val="0B233F"/>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5F551148-3B9E-2584-F9B3-135A7F3D5FF7}"/>
              </a:ext>
            </a:extLst>
          </p:cNvPr>
          <p:cNvSpPr>
            <a:spLocks noGrp="1"/>
          </p:cNvSpPr>
          <p:nvPr>
            <p:ph idx="1"/>
          </p:nvPr>
        </p:nvSpPr>
        <p:spPr>
          <a:solidFill>
            <a:schemeClr val="bg1">
              <a:alpha val="7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3F95C0E7-FF09-72EB-4332-D1E0696D102D}"/>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DA2A6B57-AA43-4631-95E9-FB032EF43E9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5F32F89-74CA-CE09-5F5E-6CB29B300C31}"/>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812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C8F116-B2BC-A486-0906-778006F79039}"/>
              </a:ext>
            </a:extLst>
          </p:cNvPr>
          <p:cNvSpPr>
            <a:spLocks noGrp="1"/>
          </p:cNvSpPr>
          <p:nvPr>
            <p:ph type="title"/>
          </p:nvPr>
        </p:nvSpPr>
        <p:spPr>
          <a:xfrm>
            <a:off x="831850" y="1709738"/>
            <a:ext cx="10515600" cy="2852737"/>
          </a:xfrm>
        </p:spPr>
        <p:txBody>
          <a:bodyPr anchor="b"/>
          <a:lstStyle>
            <a:lvl1pPr>
              <a:defRPr sz="6000">
                <a:solidFill>
                  <a:srgbClr val="0C2342"/>
                </a:solidFill>
              </a:defRPr>
            </a:lvl1pPr>
          </a:lstStyle>
          <a:p>
            <a:r>
              <a:rPr lang="pt-BR" dirty="0"/>
              <a:t>Clique para editar o título Mestre</a:t>
            </a:r>
          </a:p>
        </p:txBody>
      </p:sp>
      <p:sp>
        <p:nvSpPr>
          <p:cNvPr id="3" name="Espaço Reservado para Texto 2">
            <a:extLst>
              <a:ext uri="{FF2B5EF4-FFF2-40B4-BE49-F238E27FC236}">
                <a16:creationId xmlns:a16="http://schemas.microsoft.com/office/drawing/2014/main" id="{1A2DE913-D2E5-F52F-845B-95FC8513B6C8}"/>
              </a:ext>
            </a:extLst>
          </p:cNvPr>
          <p:cNvSpPr>
            <a:spLocks noGrp="1"/>
          </p:cNvSpPr>
          <p:nvPr>
            <p:ph type="body" idx="1"/>
          </p:nvPr>
        </p:nvSpPr>
        <p:spPr>
          <a:xfrm>
            <a:off x="831850" y="4589463"/>
            <a:ext cx="10515600" cy="1500187"/>
          </a:xfrm>
          <a:solidFill>
            <a:schemeClr val="bg1">
              <a:alpha val="18000"/>
            </a:schemeClr>
          </a:solidFill>
        </p:spPr>
        <p:txBody>
          <a:bodyPr/>
          <a:lstStyle>
            <a:lvl1pPr marL="0" indent="0">
              <a:buNone/>
              <a:defRPr sz="2400">
                <a:solidFill>
                  <a:srgbClr val="0C234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3C284E4B-2476-CE2C-5D5B-52770AB75B82}"/>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7FE8FECE-A252-D22F-B9AB-2CE7F0454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8C55A3C-28BE-F91F-5D4F-9EF769A455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99843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98283A-799D-3223-274E-990E93374A3C}"/>
              </a:ext>
            </a:extLst>
          </p:cNvPr>
          <p:cNvSpPr>
            <a:spLocks noGrp="1"/>
          </p:cNvSpPr>
          <p:nvPr>
            <p:ph type="title"/>
          </p:nvPr>
        </p:nvSpPr>
        <p:spPr>
          <a:xfrm>
            <a:off x="838200" y="681037"/>
            <a:ext cx="10515600" cy="1325563"/>
          </a:xfrm>
        </p:spPr>
        <p:txBody>
          <a:bodyPr/>
          <a:lstStyle>
            <a:lvl1pPr>
              <a:defRPr>
                <a:solidFill>
                  <a:srgbClr val="0C2342"/>
                </a:solidFill>
              </a:defRPr>
            </a:lvl1pPr>
          </a:lstStyle>
          <a:p>
            <a:r>
              <a:rPr lang="pt-BR" dirty="0"/>
              <a:t>Clique para editar o título Mestre</a:t>
            </a:r>
          </a:p>
        </p:txBody>
      </p:sp>
      <p:sp>
        <p:nvSpPr>
          <p:cNvPr id="3" name="Espaço Reservado para Conteúdo 2">
            <a:extLst>
              <a:ext uri="{FF2B5EF4-FFF2-40B4-BE49-F238E27FC236}">
                <a16:creationId xmlns:a16="http://schemas.microsoft.com/office/drawing/2014/main" id="{CEFEF5CC-E4D5-A79A-3435-837AEE2B38A3}"/>
              </a:ext>
            </a:extLst>
          </p:cNvPr>
          <p:cNvSpPr>
            <a:spLocks noGrp="1"/>
          </p:cNvSpPr>
          <p:nvPr>
            <p:ph sz="half" idx="1"/>
          </p:nvPr>
        </p:nvSpPr>
        <p:spPr>
          <a:xfrm>
            <a:off x="838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a:extLst>
              <a:ext uri="{FF2B5EF4-FFF2-40B4-BE49-F238E27FC236}">
                <a16:creationId xmlns:a16="http://schemas.microsoft.com/office/drawing/2014/main" id="{E1B75CC1-321C-46F2-D1B8-2F31DD1EF64E}"/>
              </a:ext>
            </a:extLst>
          </p:cNvPr>
          <p:cNvSpPr>
            <a:spLocks noGrp="1"/>
          </p:cNvSpPr>
          <p:nvPr>
            <p:ph sz="half" idx="2"/>
          </p:nvPr>
        </p:nvSpPr>
        <p:spPr>
          <a:xfrm>
            <a:off x="6172200" y="1825625"/>
            <a:ext cx="5181600" cy="4351338"/>
          </a:xfrm>
          <a:no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5" name="Espaço Reservado para Data 4">
            <a:extLst>
              <a:ext uri="{FF2B5EF4-FFF2-40B4-BE49-F238E27FC236}">
                <a16:creationId xmlns:a16="http://schemas.microsoft.com/office/drawing/2014/main" id="{588104CB-EEFA-FB6F-1D8F-63FF2F93DFE6}"/>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6" name="Espaço Reservado para Rodapé 5">
            <a:extLst>
              <a:ext uri="{FF2B5EF4-FFF2-40B4-BE49-F238E27FC236}">
                <a16:creationId xmlns:a16="http://schemas.microsoft.com/office/drawing/2014/main" id="{0F150189-76E6-804A-A58D-17C3A5F4E63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42C353-D14E-B424-AD59-919347BD566E}"/>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4182948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8E56F9-70ED-764B-A60E-7CD502AF5EBB}"/>
              </a:ext>
            </a:extLst>
          </p:cNvPr>
          <p:cNvSpPr>
            <a:spLocks noGrp="1"/>
          </p:cNvSpPr>
          <p:nvPr>
            <p:ph type="title"/>
          </p:nvPr>
        </p:nvSpPr>
        <p:spPr>
          <a:xfrm>
            <a:off x="827088" y="661377"/>
            <a:ext cx="10515600" cy="1325563"/>
          </a:xfrm>
        </p:spPr>
        <p:txBody>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27001727-529D-7DD8-EF63-1CBF92949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8E869AC5-8F8A-5BE4-459E-CD26B47A283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D0BBFE8-D50B-F5E5-380F-26FA4FEC83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30F9F57-9CB9-3ED1-75ED-05B2327C48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C8E6E5DF-B7CA-BB69-409D-3F9962E79D88}"/>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8" name="Espaço Reservado para Rodapé 7">
            <a:extLst>
              <a:ext uri="{FF2B5EF4-FFF2-40B4-BE49-F238E27FC236}">
                <a16:creationId xmlns:a16="http://schemas.microsoft.com/office/drawing/2014/main" id="{C0AE13A9-0CBA-EB1C-C4D3-BD14ECD319B1}"/>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F5FE3474-0686-8F78-335B-E66B54532057}"/>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392300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18340-868C-2C34-0C49-BF0993DDED3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9CFE7F4-8F6C-7C93-EA5D-65700B57F063}"/>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4" name="Espaço Reservado para Rodapé 3">
            <a:extLst>
              <a:ext uri="{FF2B5EF4-FFF2-40B4-BE49-F238E27FC236}">
                <a16:creationId xmlns:a16="http://schemas.microsoft.com/office/drawing/2014/main" id="{FF3D936A-693B-5491-0B53-45ACE1DF9542}"/>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83A97424-DA7A-57F0-439E-D66424AD5C49}"/>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74371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D399CD9-0248-BD48-19E3-DBFD5B923F45}"/>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3" name="Espaço Reservado para Rodapé 2">
            <a:extLst>
              <a:ext uri="{FF2B5EF4-FFF2-40B4-BE49-F238E27FC236}">
                <a16:creationId xmlns:a16="http://schemas.microsoft.com/office/drawing/2014/main" id="{56D5284F-E431-EC75-38EA-6E90314A5AE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1D9E294A-FF84-7728-64A4-82287D146BAD}"/>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225324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F9F54-0B1E-07C2-42C6-0A796A2022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89FD64FB-F5EF-7FBF-2DD0-AEBEB8D61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7D8ED09-AA1E-267C-629B-5653A4488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8D459DF-CF82-39F2-9F2C-10B19463CF3B}"/>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6" name="Espaço Reservado para Rodapé 5">
            <a:extLst>
              <a:ext uri="{FF2B5EF4-FFF2-40B4-BE49-F238E27FC236}">
                <a16:creationId xmlns:a16="http://schemas.microsoft.com/office/drawing/2014/main" id="{40C91952-D97B-6D3C-6F0D-CE7DB9B371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F90E08B-F15B-8D83-1BA8-D0AB35A7D59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197900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E4DD7-F45D-0CCC-9C1A-2B5BB6C5BCE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246B81C-79D7-92D4-8BFD-91811F9D76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524B409-3477-CDFF-0D71-CC6CD7481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1D01DA-BCB4-0F14-8F03-9CECA7EC4181}"/>
              </a:ext>
            </a:extLst>
          </p:cNvPr>
          <p:cNvSpPr>
            <a:spLocks noGrp="1"/>
          </p:cNvSpPr>
          <p:nvPr>
            <p:ph type="dt" sz="half" idx="10"/>
          </p:nvPr>
        </p:nvSpPr>
        <p:spPr/>
        <p:txBody>
          <a:bodyPr/>
          <a:lstStyle/>
          <a:p>
            <a:fld id="{6443086A-F014-46A4-8149-43AF3A34B26F}" type="datetimeFigureOut">
              <a:rPr lang="pt-BR" smtClean="0"/>
              <a:t>08/12/2022</a:t>
            </a:fld>
            <a:endParaRPr lang="pt-BR"/>
          </a:p>
        </p:txBody>
      </p:sp>
      <p:sp>
        <p:nvSpPr>
          <p:cNvPr id="6" name="Espaço Reservado para Rodapé 5">
            <a:extLst>
              <a:ext uri="{FF2B5EF4-FFF2-40B4-BE49-F238E27FC236}">
                <a16:creationId xmlns:a16="http://schemas.microsoft.com/office/drawing/2014/main" id="{350989F1-9D25-73D7-28CC-34B35F9AF8C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A3EF11E-E18C-0021-4BFD-5C66863D6DA5}"/>
              </a:ext>
            </a:extLst>
          </p:cNvPr>
          <p:cNvSpPr>
            <a:spLocks noGrp="1"/>
          </p:cNvSpPr>
          <p:nvPr>
            <p:ph type="sldNum" sz="quarter" idx="12"/>
          </p:nvPr>
        </p:nvSpPr>
        <p:spPr/>
        <p:txBody>
          <a:bodyPr/>
          <a:lstStyle/>
          <a:p>
            <a:fld id="{6B9DC0EC-6908-4C41-9A73-E4F37BF7A866}" type="slidenum">
              <a:rPr lang="pt-BR" smtClean="0"/>
              <a:t>‹nº›</a:t>
            </a:fld>
            <a:endParaRPr lang="pt-BR"/>
          </a:p>
        </p:txBody>
      </p:sp>
    </p:spTree>
    <p:extLst>
      <p:ext uri="{BB962C8B-B14F-4D97-AF65-F5344CB8AC3E}">
        <p14:creationId xmlns:p14="http://schemas.microsoft.com/office/powerpoint/2010/main" val="72479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945E10AE-DE31-7BFB-3D98-6E0E01A10451}"/>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69F0DD0-A071-F5B8-70EA-4D5B0039F319}"/>
              </a:ext>
            </a:extLst>
          </p:cNvPr>
          <p:cNvSpPr>
            <a:spLocks noGrp="1"/>
          </p:cNvSpPr>
          <p:nvPr>
            <p:ph type="body" idx="1"/>
          </p:nvPr>
        </p:nvSpPr>
        <p:spPr>
          <a:xfrm>
            <a:off x="838200" y="1825625"/>
            <a:ext cx="10515600" cy="4351338"/>
          </a:xfrm>
          <a:prstGeom prst="rect">
            <a:avLst/>
          </a:prstGeom>
          <a:solidFill>
            <a:schemeClr val="bg1">
              <a:alpha val="54000"/>
            </a:schemeClr>
          </a:solidFill>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460B94AE-054E-E6E3-B08D-3C524D9E7B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3086A-F014-46A4-8149-43AF3A34B26F}" type="datetimeFigureOut">
              <a:rPr lang="pt-BR" smtClean="0"/>
              <a:t>08/12/2022</a:t>
            </a:fld>
            <a:endParaRPr lang="pt-BR"/>
          </a:p>
        </p:txBody>
      </p:sp>
      <p:sp>
        <p:nvSpPr>
          <p:cNvPr id="5" name="Espaço Reservado para Rodapé 4">
            <a:extLst>
              <a:ext uri="{FF2B5EF4-FFF2-40B4-BE49-F238E27FC236}">
                <a16:creationId xmlns:a16="http://schemas.microsoft.com/office/drawing/2014/main" id="{8D42742E-872B-CD29-F097-B8FB9626B3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D742C15F-A720-A04D-F684-267B334B6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DC0EC-6908-4C41-9A73-E4F37BF7A866}" type="slidenum">
              <a:rPr lang="pt-BR" smtClean="0"/>
              <a:t>‹nº›</a:t>
            </a:fld>
            <a:endParaRPr lang="pt-BR"/>
          </a:p>
        </p:txBody>
      </p:sp>
    </p:spTree>
    <p:extLst>
      <p:ext uri="{BB962C8B-B14F-4D97-AF65-F5344CB8AC3E}">
        <p14:creationId xmlns:p14="http://schemas.microsoft.com/office/powerpoint/2010/main" val="211070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0C234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524000" y="1041400"/>
            <a:ext cx="9144000" cy="2387600"/>
          </a:xfrm>
        </p:spPr>
        <p:txBody>
          <a:bodyPr>
            <a:normAutofit fontScale="90000"/>
          </a:bodyPr>
          <a:lstStyle/>
          <a:p>
            <a:r>
              <a:rPr lang="pt-BR" sz="4400" b="1" i="1" dirty="0"/>
              <a:t>Salário-maternidade e a cobrança de contribuição previdenciária patronal: uma decisão histórica do STF</a:t>
            </a:r>
            <a:br>
              <a:rPr lang="pt-BR" sz="4400" b="1" i="1" dirty="0"/>
            </a:br>
            <a:r>
              <a:rPr lang="pt-BR" sz="4400" b="1" i="1" dirty="0"/>
              <a:t>	</a:t>
            </a: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4094407"/>
            <a:ext cx="9144000" cy="1655762"/>
          </a:xfrm>
        </p:spPr>
        <p:txBody>
          <a:bodyPr>
            <a:normAutofit/>
          </a:bodyPr>
          <a:lstStyle/>
          <a:p>
            <a:r>
              <a:rPr lang="pt-BR" sz="4400" b="1" i="1" dirty="0">
                <a:solidFill>
                  <a:srgbClr val="0C2342"/>
                </a:solidFill>
                <a:latin typeface="+mj-lt"/>
                <a:ea typeface="+mj-ea"/>
                <a:cs typeface="+mj-cs"/>
              </a:rPr>
              <a:t>Catarina Rodrigues</a:t>
            </a:r>
          </a:p>
        </p:txBody>
      </p:sp>
    </p:spTree>
    <p:extLst>
      <p:ext uri="{BB962C8B-B14F-4D97-AF65-F5344CB8AC3E}">
        <p14:creationId xmlns:p14="http://schemas.microsoft.com/office/powerpoint/2010/main" val="26290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a:bodyPr>
          <a:lstStyle/>
          <a:p>
            <a:pPr marL="0" indent="0">
              <a:buNone/>
            </a:pPr>
            <a:r>
              <a:rPr lang="pt-BR" dirty="0"/>
              <a:t> </a:t>
            </a:r>
          </a:p>
          <a:p>
            <a:pPr lvl="1"/>
            <a:r>
              <a:rPr lang="pt-BR" dirty="0"/>
              <a:t>Nova perspectiva no exame de validade da norma tributária:</a:t>
            </a:r>
          </a:p>
          <a:p>
            <a:pPr lvl="1"/>
            <a:endParaRPr lang="pt-BR" dirty="0"/>
          </a:p>
          <a:p>
            <a:pPr lvl="2"/>
            <a:r>
              <a:rPr lang="pt-BR" sz="2400" dirty="0"/>
              <a:t>O Estado jamais pode ser fonte de discriminação e, por isso, uma tributação que gere prejuízo à mulher é inaceitável. </a:t>
            </a:r>
          </a:p>
          <a:p>
            <a:pPr lvl="2"/>
            <a:endParaRPr lang="pt-BR" sz="2400" dirty="0"/>
          </a:p>
          <a:p>
            <a:pPr lvl="2"/>
            <a:r>
              <a:rPr lang="pt-BR" sz="2400" dirty="0"/>
              <a:t>A ausência de efeito discriminatório como condição de validade da norma tributária. Tributo com efeito discriminatório é inconstitucional.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pt-BR" sz="2400" dirty="0"/>
          </a:p>
          <a:p>
            <a:endParaRPr lang="pt-BR" dirty="0"/>
          </a:p>
          <a:p>
            <a:endParaRPr lang="pt-BR" dirty="0"/>
          </a:p>
        </p:txBody>
      </p:sp>
    </p:spTree>
    <p:extLst>
      <p:ext uri="{BB962C8B-B14F-4D97-AF65-F5344CB8AC3E}">
        <p14:creationId xmlns:p14="http://schemas.microsoft.com/office/powerpoint/2010/main" val="908511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FEBC8-E457-4652-7443-F902D934C149}"/>
              </a:ext>
            </a:extLst>
          </p:cNvPr>
          <p:cNvSpPr>
            <a:spLocks noGrp="1"/>
          </p:cNvSpPr>
          <p:nvPr>
            <p:ph type="ctrTitle"/>
          </p:nvPr>
        </p:nvSpPr>
        <p:spPr>
          <a:xfrm>
            <a:off x="1524000" y="1041400"/>
            <a:ext cx="9144000" cy="2387600"/>
          </a:xfrm>
        </p:spPr>
        <p:txBody>
          <a:bodyPr>
            <a:normAutofit/>
          </a:bodyPr>
          <a:lstStyle/>
          <a:p>
            <a:r>
              <a:rPr lang="pt-BR" sz="4400" b="1" i="1" dirty="0"/>
              <a:t>Obrigada !</a:t>
            </a:r>
            <a:br>
              <a:rPr lang="pt-BR" sz="4400" b="1" i="1" dirty="0"/>
            </a:br>
            <a:r>
              <a:rPr lang="pt-BR" sz="4400" b="1" i="1" dirty="0"/>
              <a:t>	</a:t>
            </a:r>
          </a:p>
        </p:txBody>
      </p:sp>
      <p:sp>
        <p:nvSpPr>
          <p:cNvPr id="3" name="Subtítulo 2">
            <a:extLst>
              <a:ext uri="{FF2B5EF4-FFF2-40B4-BE49-F238E27FC236}">
                <a16:creationId xmlns:a16="http://schemas.microsoft.com/office/drawing/2014/main" id="{432CE946-027A-C608-966E-4102197DA282}"/>
              </a:ext>
            </a:extLst>
          </p:cNvPr>
          <p:cNvSpPr>
            <a:spLocks noGrp="1"/>
          </p:cNvSpPr>
          <p:nvPr>
            <p:ph type="subTitle" idx="1"/>
          </p:nvPr>
        </p:nvSpPr>
        <p:spPr>
          <a:xfrm>
            <a:off x="1524000" y="4094407"/>
            <a:ext cx="9144000" cy="1655762"/>
          </a:xfrm>
        </p:spPr>
        <p:txBody>
          <a:bodyPr>
            <a:normAutofit/>
          </a:bodyPr>
          <a:lstStyle/>
          <a:p>
            <a:r>
              <a:rPr lang="pt-BR" sz="4400" b="1" i="1" dirty="0">
                <a:solidFill>
                  <a:srgbClr val="0C2342"/>
                </a:solidFill>
                <a:latin typeface="+mj-lt"/>
                <a:ea typeface="+mj-ea"/>
                <a:cs typeface="+mj-cs"/>
              </a:rPr>
              <a:t>Catarina Rodrigues</a:t>
            </a:r>
          </a:p>
        </p:txBody>
      </p:sp>
    </p:spTree>
    <p:extLst>
      <p:ext uri="{BB962C8B-B14F-4D97-AF65-F5344CB8AC3E}">
        <p14:creationId xmlns:p14="http://schemas.microsoft.com/office/powerpoint/2010/main" val="310688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lstStyle/>
          <a:p>
            <a:r>
              <a:rPr lang="pt-BR" dirty="0"/>
              <a:t>Decisão proferida em agosto de 2020 no julgamento do RE 576.967 com repercussão geral reconhecida – Tema 72</a:t>
            </a:r>
          </a:p>
          <a:p>
            <a:endParaRPr lang="pt-BR" dirty="0"/>
          </a:p>
          <a:p>
            <a:r>
              <a:rPr lang="pt-BR" dirty="0"/>
              <a:t>Questão em debate: constitucionalidade ou não da exigência de contribuições previdenciárias sobre salário-maternidade</a:t>
            </a:r>
          </a:p>
          <a:p>
            <a:endParaRPr lang="pt-BR" dirty="0"/>
          </a:p>
          <a:p>
            <a:r>
              <a:rPr lang="pt-BR" dirty="0"/>
              <a:t>Tese fixada: “É inconstitucional a incidência da contribuição previdenciária a cargo do empregador sobre o salário maternidade.”</a:t>
            </a:r>
          </a:p>
          <a:p>
            <a:endParaRPr lang="pt-BR" dirty="0"/>
          </a:p>
          <a:p>
            <a:endParaRPr lang="pt-BR" dirty="0"/>
          </a:p>
        </p:txBody>
      </p:sp>
    </p:spTree>
    <p:extLst>
      <p:ext uri="{BB962C8B-B14F-4D97-AF65-F5344CB8AC3E}">
        <p14:creationId xmlns:p14="http://schemas.microsoft.com/office/powerpoint/2010/main" val="3867118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fontScale="92500" lnSpcReduction="10000"/>
          </a:bodyPr>
          <a:lstStyle/>
          <a:p>
            <a:r>
              <a:rPr lang="pt-BR" dirty="0"/>
              <a:t>Seguridade social como conjunto integrado de ações de iniciativa dos Poderes Públicos e da sociedade, destinadas a assegurar direitos relativos à saúde, à previdência e à assistência social, englobando proteção à maternidade, à gestante e à infância. </a:t>
            </a:r>
          </a:p>
          <a:p>
            <a:endParaRPr lang="pt-BR" dirty="0"/>
          </a:p>
          <a:p>
            <a:r>
              <a:rPr lang="pt-BR" dirty="0"/>
              <a:t>Benefícios e custeio previstos nas Leis n. 8.212 e 8.213, estando elencados dentre os benefícios o salário-maternidade</a:t>
            </a:r>
          </a:p>
          <a:p>
            <a:endParaRPr lang="pt-BR" dirty="0"/>
          </a:p>
          <a:p>
            <a:r>
              <a:rPr lang="pt-BR" dirty="0"/>
              <a:t>Contribuição patronal sobre a remuneração do trabalho como uma das fontes de custeio. Previsão de incidência sobre o salário-maternidade no art. 28 da Lei n. 8.212</a:t>
            </a:r>
          </a:p>
          <a:p>
            <a:endParaRPr lang="pt-BR" dirty="0"/>
          </a:p>
          <a:p>
            <a:endParaRPr lang="pt-BR" dirty="0"/>
          </a:p>
        </p:txBody>
      </p:sp>
    </p:spTree>
    <p:extLst>
      <p:ext uri="{BB962C8B-B14F-4D97-AF65-F5344CB8AC3E}">
        <p14:creationId xmlns:p14="http://schemas.microsoft.com/office/powerpoint/2010/main" val="408974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lstStyle/>
          <a:p>
            <a:r>
              <a:rPr lang="pt-BR" dirty="0"/>
              <a:t>Alegação de inconstitucionalidade da cobrança da contribuição patronal sobre o salário-maternidade, em afronta ao art. 195, I, a, da CF com base em dois principais argumentos:</a:t>
            </a:r>
          </a:p>
          <a:p>
            <a:endParaRPr lang="pt-BR" dirty="0"/>
          </a:p>
          <a:p>
            <a:pPr lvl="2"/>
            <a:r>
              <a:rPr lang="pt-BR" sz="2800" dirty="0"/>
              <a:t>Por ser um ônus da Previdência Social (Estado), e não do empregador</a:t>
            </a:r>
          </a:p>
          <a:p>
            <a:pPr lvl="2"/>
            <a:endParaRPr lang="pt-BR" sz="2800" dirty="0"/>
          </a:p>
          <a:p>
            <a:pPr lvl="2"/>
            <a:r>
              <a:rPr lang="pt-BR" sz="2800" dirty="0"/>
              <a:t>Por não decorrer de atividade laboral, e sim do afastamento dessa atividade</a:t>
            </a:r>
          </a:p>
          <a:p>
            <a:endParaRPr lang="pt-BR" dirty="0"/>
          </a:p>
          <a:p>
            <a:endParaRPr lang="pt-BR" dirty="0"/>
          </a:p>
          <a:p>
            <a:endParaRPr lang="pt-BR" dirty="0"/>
          </a:p>
        </p:txBody>
      </p:sp>
    </p:spTree>
    <p:extLst>
      <p:ext uri="{BB962C8B-B14F-4D97-AF65-F5344CB8AC3E}">
        <p14:creationId xmlns:p14="http://schemas.microsoft.com/office/powerpoint/2010/main" val="2030806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lnSpcReduction="10000"/>
          </a:bodyPr>
          <a:lstStyle/>
          <a:p>
            <a:r>
              <a:rPr lang="pt-BR" dirty="0"/>
              <a:t>Decisão STF proferida com base em dois fundamentos:</a:t>
            </a:r>
          </a:p>
          <a:p>
            <a:pPr marL="0" indent="0">
              <a:buNone/>
            </a:pPr>
            <a:r>
              <a:rPr lang="pt-BR" dirty="0"/>
              <a:t> </a:t>
            </a:r>
          </a:p>
          <a:p>
            <a:pPr lvl="1"/>
            <a:r>
              <a:rPr lang="pt-BR" dirty="0"/>
              <a:t>Fundamento formal, atrelado à ausência de remuneração paga pelo empregador em decorrência do contrato de trabalho, materialidade constitucionalmente eleita como passível de tributação, com necessidade de Lei Complementar para instituição de novas fontes de custeio</a:t>
            </a:r>
          </a:p>
          <a:p>
            <a:pPr marL="457200" lvl="1" indent="0">
              <a:buNone/>
            </a:pPr>
            <a:endParaRPr lang="pt-BR" dirty="0"/>
          </a:p>
          <a:p>
            <a:pPr lvl="1"/>
            <a:r>
              <a:rPr lang="pt-BR" dirty="0"/>
              <a:t>Fundamento com base em equidade de gênero, considerando inconstitucional admitir incidência tributária que onerasse especificamente a contratação de mulheres, principais beneficiárias do salário-maternidade e prejudicando o acesso das mulheres ao mercado de trabalho, o que resultaria em discriminação incompatível com o texto constitucional, ferindo diretamente o princípio da isonomia e a igualdade. </a:t>
            </a:r>
          </a:p>
          <a:p>
            <a:endParaRPr lang="pt-BR" dirty="0"/>
          </a:p>
          <a:p>
            <a:endParaRPr lang="pt-BR" dirty="0"/>
          </a:p>
          <a:p>
            <a:endParaRPr lang="pt-BR" dirty="0"/>
          </a:p>
        </p:txBody>
      </p:sp>
    </p:spTree>
    <p:extLst>
      <p:ext uri="{BB962C8B-B14F-4D97-AF65-F5344CB8AC3E}">
        <p14:creationId xmlns:p14="http://schemas.microsoft.com/office/powerpoint/2010/main" val="2463493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fontScale="92500" lnSpcReduction="10000"/>
          </a:bodyPr>
          <a:lstStyle/>
          <a:p>
            <a:pPr marL="0" indent="0">
              <a:buNone/>
            </a:pPr>
            <a:r>
              <a:rPr lang="pt-BR" dirty="0"/>
              <a:t> </a:t>
            </a:r>
          </a:p>
          <a:p>
            <a:pPr lvl="1"/>
            <a:r>
              <a:rPr lang="pt-BR" dirty="0"/>
              <a:t>Decisão do STF:</a:t>
            </a:r>
          </a:p>
          <a:p>
            <a:pPr lvl="1"/>
            <a:endParaRPr lang="pt-BR" dirty="0"/>
          </a:p>
          <a:p>
            <a:pPr lvl="2"/>
            <a:r>
              <a:rPr lang="pt-BR" sz="2400" dirty="0"/>
              <a:t>Reconhece explicitamente a desigualdade de posição e reiterada discriminação das mulheres no mercado de trabalho</a:t>
            </a:r>
          </a:p>
          <a:p>
            <a:pPr lvl="2"/>
            <a:endParaRPr lang="pt-BR" sz="2400" dirty="0"/>
          </a:p>
          <a:p>
            <a:pPr lvl="2"/>
            <a:r>
              <a:rPr lang="pt-BR" sz="2400" dirty="0"/>
              <a:t>Afirma a necessidade de afastar quaisquer ônus adicionais, inclusive no campo tributário, que possam impactar negativamente a contratação de mão de obra feminina</a:t>
            </a:r>
          </a:p>
          <a:p>
            <a:pPr lvl="2"/>
            <a:endParaRPr lang="pt-BR" sz="2400" dirty="0"/>
          </a:p>
          <a:p>
            <a:pPr lvl="2"/>
            <a:r>
              <a:rPr lang="pt-BR" sz="2400" dirty="0"/>
              <a:t>Determina que não pode ser aceito como válido um tributo que tenha como efeito estigmatizar a maternidade e prejudicar a mulher, na medida em que equidade de gênero e maternidade são interesses públicos, de toda a coletividade e, por isso, constitucionalmente protegidos </a:t>
            </a:r>
          </a:p>
          <a:p>
            <a:endParaRPr lang="pt-BR" dirty="0"/>
          </a:p>
          <a:p>
            <a:endParaRPr lang="pt-BR" dirty="0"/>
          </a:p>
          <a:p>
            <a:endParaRPr lang="pt-BR" dirty="0"/>
          </a:p>
        </p:txBody>
      </p:sp>
    </p:spTree>
    <p:extLst>
      <p:ext uri="{BB962C8B-B14F-4D97-AF65-F5344CB8AC3E}">
        <p14:creationId xmlns:p14="http://schemas.microsoft.com/office/powerpoint/2010/main" val="2964456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fontScale="92500" lnSpcReduction="10000"/>
          </a:bodyPr>
          <a:lstStyle/>
          <a:p>
            <a:pPr marL="0" indent="0">
              <a:buNone/>
            </a:pPr>
            <a:r>
              <a:rPr lang="pt-BR" dirty="0"/>
              <a:t> </a:t>
            </a:r>
          </a:p>
          <a:p>
            <a:pPr lvl="1"/>
            <a:r>
              <a:rPr lang="pt-BR" dirty="0"/>
              <a:t>Voto do Min Barroso:</a:t>
            </a:r>
          </a:p>
          <a:p>
            <a:pPr algn="just">
              <a:lnSpc>
                <a:spcPct val="107000"/>
              </a:lnSpc>
              <a:spcAft>
                <a:spcPts val="800"/>
              </a:spcAft>
            </a:pP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Nessa linha, segundo pesquisas recentes sobre a realidade brasileira do mercado de trabalho para as mães, </a:t>
            </a: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70% das mulheres já foram questionadas em entrevistas de emprego sobre se desejam engravidar</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 relatam terem sido demitidas após o término da licença, mesmo com a previsão constitucional de estabilidade por 5 meses</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30% das mulheres deixam o trabalho por causa dos filhos (enquanto, dentre os homens, são apenas 7%)</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48% dizem que já passaram por problemas no emprego por ausência motivada por questões de saúde dos filhos. </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Outras dificuldades citadas pelas empregadas mães são pedidos para chegar mais tarde por reuniões escolares (24%), atraso por exaustão (10%), necessidade de levar o filho ao trabalho (10%) e atraso pela rotina (10%) [32]. 58. O papel de cuidadora atribuído à mulher na sociedade é um fato e não se discute que ele precisa ser revisto com medidas, inclusive políticas públicas, que incentivem a participação do pai na criação dos filhos. No entanto, essa perspectiva está longe de se concretizar no nosso país, cuja legislação impõe uma </a:t>
            </a:r>
            <a:r>
              <a:rPr lang="pt-BR"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licença-paternidade</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apenas 5 (cinco) dias, em que o empregado homem continua a receber do empregador. Com base na realidade brasileira, em que, ao menos 30 milhões de lares são chefiados por mulheres [33], faz-se imperioso acabar com qualquer forma de discriminação ou empecilho para o acesso de mulheres ao mercado de trabalho.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endParaRPr lang="pt-BR" dirty="0"/>
          </a:p>
          <a:p>
            <a:pPr lvl="1"/>
            <a:endParaRPr lang="pt-BR" dirty="0"/>
          </a:p>
          <a:p>
            <a:pPr marL="457200" lvl="1" indent="0">
              <a:buNone/>
            </a:pPr>
            <a:endParaRPr lang="pt-BR" dirty="0"/>
          </a:p>
          <a:p>
            <a:endParaRPr lang="pt-BR" dirty="0"/>
          </a:p>
          <a:p>
            <a:endParaRPr lang="pt-BR" dirty="0"/>
          </a:p>
          <a:p>
            <a:endParaRPr lang="pt-BR" dirty="0"/>
          </a:p>
        </p:txBody>
      </p:sp>
    </p:spTree>
    <p:extLst>
      <p:ext uri="{BB962C8B-B14F-4D97-AF65-F5344CB8AC3E}">
        <p14:creationId xmlns:p14="http://schemas.microsoft.com/office/powerpoint/2010/main" val="278164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lnSpcReduction="10000"/>
          </a:bodyPr>
          <a:lstStyle/>
          <a:p>
            <a:pPr marL="0" indent="0">
              <a:buNone/>
            </a:pPr>
            <a:r>
              <a:rPr lang="pt-BR" dirty="0"/>
              <a:t> </a:t>
            </a:r>
          </a:p>
          <a:p>
            <a:pPr lvl="1"/>
            <a:r>
              <a:rPr lang="pt-BR" dirty="0"/>
              <a:t>Tema da equidade de gênero e sua relevância para decidir uma questão eminentemente tributária</a:t>
            </a:r>
          </a:p>
          <a:p>
            <a:pPr lvl="1"/>
            <a:endParaRPr lang="pt-BR" dirty="0"/>
          </a:p>
          <a:p>
            <a:pPr lvl="1"/>
            <a:r>
              <a:rPr lang="pt-BR" dirty="0"/>
              <a:t>Importância da abertura e permeabilidade do sistema do Direito Tributário a outros temas constitucionais</a:t>
            </a:r>
          </a:p>
          <a:p>
            <a:pPr lvl="1"/>
            <a:endParaRPr lang="pt-BR" dirty="0"/>
          </a:p>
          <a:p>
            <a:pPr lvl="1"/>
            <a:r>
              <a:rPr lang="pt-BR" dirty="0"/>
              <a:t>Possibilidade de o exame de validade das normas tributárias se dar para além dos aspectos formais e materiais inerentes ao sistema tributário, para ser muito mais abrangente. Isso resulta na avaliação mais ampla da relação entre tributação e todo o eixo valorativo que emana da ordem constitucional, especialmente quanto à questão da equidade, inclusive na sua dimensão de gênero. </a:t>
            </a:r>
          </a:p>
          <a:p>
            <a:pPr marL="457200" lvl="1" indent="0">
              <a:buNone/>
            </a:pPr>
            <a:endParaRPr lang="pt-BR" dirty="0"/>
          </a:p>
          <a:p>
            <a:endParaRPr lang="pt-BR" dirty="0"/>
          </a:p>
          <a:p>
            <a:endParaRPr lang="pt-BR" dirty="0"/>
          </a:p>
          <a:p>
            <a:endParaRPr lang="pt-BR" dirty="0"/>
          </a:p>
        </p:txBody>
      </p:sp>
    </p:spTree>
    <p:extLst>
      <p:ext uri="{BB962C8B-B14F-4D97-AF65-F5344CB8AC3E}">
        <p14:creationId xmlns:p14="http://schemas.microsoft.com/office/powerpoint/2010/main" val="327633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D723F-8F57-7E75-38D2-DB9E18AD7F58}"/>
              </a:ext>
            </a:extLst>
          </p:cNvPr>
          <p:cNvSpPr>
            <a:spLocks noGrp="1"/>
          </p:cNvSpPr>
          <p:nvPr>
            <p:ph type="title"/>
          </p:nvPr>
        </p:nvSpPr>
        <p:spPr/>
        <p:txBody>
          <a:bodyPr>
            <a:normAutofit/>
          </a:bodyPr>
          <a:lstStyle/>
          <a:p>
            <a:r>
              <a:rPr lang="pt-BR" sz="2400" b="1" dirty="0"/>
              <a:t>Inconstitucionalidade de contribuições previdenciárias sobre salário-maternidade</a:t>
            </a:r>
          </a:p>
        </p:txBody>
      </p:sp>
      <p:sp>
        <p:nvSpPr>
          <p:cNvPr id="3" name="Espaço Reservado para Conteúdo 2">
            <a:extLst>
              <a:ext uri="{FF2B5EF4-FFF2-40B4-BE49-F238E27FC236}">
                <a16:creationId xmlns:a16="http://schemas.microsoft.com/office/drawing/2014/main" id="{9CA1D706-782E-D8DF-6172-9FC4FDEDA817}"/>
              </a:ext>
            </a:extLst>
          </p:cNvPr>
          <p:cNvSpPr>
            <a:spLocks noGrp="1"/>
          </p:cNvSpPr>
          <p:nvPr>
            <p:ph idx="1"/>
          </p:nvPr>
        </p:nvSpPr>
        <p:spPr/>
        <p:txBody>
          <a:bodyPr>
            <a:normAutofit/>
          </a:bodyPr>
          <a:lstStyle/>
          <a:p>
            <a:pPr marL="0" indent="0">
              <a:buNone/>
            </a:pPr>
            <a:r>
              <a:rPr lang="pt-BR" dirty="0"/>
              <a:t> </a:t>
            </a:r>
          </a:p>
          <a:p>
            <a:pPr lvl="1"/>
            <a:r>
              <a:rPr lang="pt-BR" dirty="0"/>
              <a:t>Nova perspectiva no exame de validade da norma tributária:</a:t>
            </a:r>
          </a:p>
          <a:p>
            <a:pPr lvl="1"/>
            <a:endParaRPr lang="pt-BR" dirty="0"/>
          </a:p>
          <a:p>
            <a:pPr lvl="2"/>
            <a:r>
              <a:rPr lang="pt-BR" sz="2400" dirty="0"/>
              <a:t>Não é suficiente que atenda aos comandos constitucionais ditos tributários</a:t>
            </a:r>
          </a:p>
          <a:p>
            <a:pPr lvl="2"/>
            <a:endParaRPr lang="pt-BR" sz="2400" dirty="0"/>
          </a:p>
          <a:p>
            <a:pPr lvl="2"/>
            <a:r>
              <a:rPr lang="pt-BR" sz="2400" dirty="0"/>
              <a:t>Além disso, o tributo também precisa ser compatível e coerente, de modo amplo e inclusive pragmático, com os demais valores e princípios da ordem constitucional, especialmente com o valor da equidade, inclusive de gênero, avaliando-se inclusive os impactos da tributação e efeitos discriminatórios.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pt-BR" sz="2400" dirty="0"/>
          </a:p>
          <a:p>
            <a:endParaRPr lang="pt-BR" dirty="0"/>
          </a:p>
          <a:p>
            <a:endParaRPr lang="pt-BR" dirty="0"/>
          </a:p>
        </p:txBody>
      </p:sp>
    </p:spTree>
    <p:extLst>
      <p:ext uri="{BB962C8B-B14F-4D97-AF65-F5344CB8AC3E}">
        <p14:creationId xmlns:p14="http://schemas.microsoft.com/office/powerpoint/2010/main" val="364058963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477</TotalTime>
  <Words>963</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11</vt:i4>
      </vt:variant>
    </vt:vector>
  </HeadingPairs>
  <TitlesOfParts>
    <vt:vector size="16" baseType="lpstr">
      <vt:lpstr>Arial</vt:lpstr>
      <vt:lpstr>Calibri</vt:lpstr>
      <vt:lpstr>Calibri Light</vt:lpstr>
      <vt:lpstr>Times New Roman</vt:lpstr>
      <vt:lpstr>Tema do Office</vt:lpstr>
      <vt:lpstr>Salário-maternidade e a cobrança de contribuição previdenciária patronal: uma decisão histórica do STF  </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Inconstitucionalidade de contribuições previdenciárias sobre salário-maternidade</vt:lpstr>
      <vt:lpstr>Obrigada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Caca de Oliveira</dc:creator>
  <cp:lastModifiedBy>Congresso IBET</cp:lastModifiedBy>
  <cp:revision>12</cp:revision>
  <dcterms:created xsi:type="dcterms:W3CDTF">2022-11-18T18:20:41Z</dcterms:created>
  <dcterms:modified xsi:type="dcterms:W3CDTF">2022-12-08T11:48:57Z</dcterms:modified>
</cp:coreProperties>
</file>