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08" r:id="rId3"/>
    <p:sldId id="622" r:id="rId4"/>
    <p:sldId id="624" r:id="rId5"/>
    <p:sldId id="768" r:id="rId6"/>
    <p:sldId id="717" r:id="rId7"/>
    <p:sldId id="770" r:id="rId8"/>
    <p:sldId id="769" r:id="rId9"/>
    <p:sldId id="764" r:id="rId10"/>
    <p:sldId id="767" r:id="rId11"/>
    <p:sldId id="765" r:id="rId12"/>
    <p:sldId id="766" r:id="rId13"/>
    <p:sldId id="771" r:id="rId14"/>
    <p:sldId id="773" r:id="rId15"/>
    <p:sldId id="774" r:id="rId16"/>
    <p:sldId id="775" r:id="rId17"/>
    <p:sldId id="337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D7B890-2ED3-45D4-B69F-6CEB0DF8C40F}" v="2" dt="2022-12-08T11:58:51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08/12/2022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6/Decreto/D8853.htm#art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pt-BR" altLang="pt-BR" sz="4800" b="1" dirty="0">
                <a:solidFill>
                  <a:srgbClr val="002060"/>
                </a:solidFill>
              </a:rPr>
              <a:t>TEMAS CONTROVERSOS </a:t>
            </a:r>
            <a:br>
              <a:rPr lang="pt-BR" altLang="pt-BR" sz="4800" b="1" dirty="0">
                <a:solidFill>
                  <a:srgbClr val="002060"/>
                </a:solidFill>
              </a:rPr>
            </a:br>
            <a:r>
              <a:rPr lang="pt-BR" altLang="pt-BR" sz="4800" b="1" dirty="0">
                <a:solidFill>
                  <a:srgbClr val="002060"/>
                </a:solidFill>
              </a:rPr>
              <a:t>NA COMPENSAÇÃO TRIBUTÁRIA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655762"/>
          </a:xfrm>
        </p:spPr>
        <p:txBody>
          <a:bodyPr>
            <a:normAutofit/>
          </a:bodyPr>
          <a:lstStyle/>
          <a:p>
            <a:r>
              <a:rPr lang="pt-BR" sz="36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Cristiane Silva Costa</a:t>
            </a:r>
            <a:endParaRPr lang="pt-BR" sz="4400" b="1" i="1" dirty="0">
              <a:solidFill>
                <a:srgbClr val="0C2342"/>
              </a:solidFill>
              <a:latin typeface="+mj-lt"/>
              <a:ea typeface="+mj-ea"/>
              <a:cs typeface="+mj-cs"/>
            </a:endParaRPr>
          </a:p>
          <a:p>
            <a:r>
              <a:rPr lang="pt-BR" sz="20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Mestre em Direito Tributário pela PUC, </a:t>
            </a:r>
          </a:p>
          <a:p>
            <a:r>
              <a:rPr lang="pt-BR" sz="20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Ex-Vice-Presidente do CARF, advogada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4501" y="985421"/>
            <a:ext cx="10519299" cy="10211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 hangingPunct="0"/>
            <a:r>
              <a:rPr lang="pt-BR" sz="3200" b="1" dirty="0"/>
              <a:t>Compensação de ofício:</a:t>
            </a:r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923278" y="1553592"/>
            <a:ext cx="9287522" cy="5115769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2100" b="1" dirty="0"/>
              <a:t>Lei .9430:</a:t>
            </a:r>
          </a:p>
          <a:p>
            <a:pPr marL="0" indent="0">
              <a:buNone/>
            </a:pPr>
            <a:endParaRPr lang="pt-BR" sz="1800" b="1" i="1" dirty="0"/>
          </a:p>
          <a:p>
            <a:pPr marL="0" indent="0">
              <a:buNone/>
            </a:pPr>
            <a:r>
              <a:rPr lang="pt-BR" sz="2000" b="1" i="1" dirty="0"/>
              <a:t>Art. 73</a:t>
            </a:r>
            <a:r>
              <a:rPr lang="pt-BR" sz="2000" i="1" dirty="0"/>
              <a:t>. </a:t>
            </a:r>
            <a:r>
              <a:rPr lang="pt-BR" sz="2000" i="1" u="sng" dirty="0"/>
              <a:t>A restituição e o ressarcimento de tributos administrados </a:t>
            </a:r>
            <a:r>
              <a:rPr lang="pt-BR" sz="2000" i="1" dirty="0"/>
              <a:t>pela SRF ou a restituição de pagamentos efetuados mediante DARF e GPS cuja receita não seja administrada pela SRF será efetuada </a:t>
            </a:r>
            <a:r>
              <a:rPr lang="pt-BR" sz="2000" i="1" u="sng" dirty="0"/>
              <a:t>depois de verificada a ausência de débitos </a:t>
            </a:r>
            <a:r>
              <a:rPr lang="pt-BR" sz="2000" i="1" dirty="0"/>
              <a:t>em nome do sujeito passivo credor.</a:t>
            </a:r>
            <a:endParaRPr lang="pt-BR" sz="1800" i="1" dirty="0"/>
          </a:p>
          <a:p>
            <a:pPr marL="0" indent="0">
              <a:buNone/>
            </a:pPr>
            <a:endParaRPr lang="pt-BR" sz="1800" i="1" dirty="0"/>
          </a:p>
          <a:p>
            <a:pPr marL="0" indent="0">
              <a:buNone/>
            </a:pPr>
            <a:endParaRPr lang="pt-BR" sz="1800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1800" b="1" dirty="0">
                <a:solidFill>
                  <a:srgbClr val="002060"/>
                </a:solidFill>
              </a:rPr>
              <a:t>A Lei não prevê</a:t>
            </a:r>
            <a:r>
              <a:rPr lang="pt-BR" sz="1800" dirty="0">
                <a:solidFill>
                  <a:srgbClr val="002060"/>
                </a:solidFill>
              </a:rPr>
              <a:t>: (i) defesa; (</a:t>
            </a:r>
            <a:r>
              <a:rPr lang="pt-BR" sz="1800" dirty="0" err="1">
                <a:solidFill>
                  <a:srgbClr val="002060"/>
                </a:solidFill>
              </a:rPr>
              <a:t>ii</a:t>
            </a:r>
            <a:r>
              <a:rPr lang="pt-BR" sz="1800" dirty="0">
                <a:solidFill>
                  <a:srgbClr val="002060"/>
                </a:solidFill>
              </a:rPr>
              <a:t>) recurso ao CARF (</a:t>
            </a:r>
            <a:r>
              <a:rPr lang="pt-BR" sz="1800" dirty="0" err="1">
                <a:solidFill>
                  <a:srgbClr val="002060"/>
                </a:solidFill>
              </a:rPr>
              <a:t>iii</a:t>
            </a:r>
            <a:r>
              <a:rPr lang="pt-BR" sz="1800" dirty="0">
                <a:solidFill>
                  <a:srgbClr val="002060"/>
                </a:solidFill>
              </a:rPr>
              <a:t>) acesso à DRJ.</a:t>
            </a:r>
          </a:p>
        </p:txBody>
      </p:sp>
    </p:spTree>
    <p:extLst>
      <p:ext uri="{BB962C8B-B14F-4D97-AF65-F5344CB8AC3E}">
        <p14:creationId xmlns:p14="http://schemas.microsoft.com/office/powerpoint/2010/main" val="1577125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28700" y="1200150"/>
            <a:ext cx="10325100" cy="806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sz="3200" b="1" dirty="0"/>
              <a:t>Compensação de ofício: </a:t>
            </a:r>
            <a:br>
              <a:rPr lang="pt-BR" sz="3200" b="1" dirty="0"/>
            </a:br>
            <a:r>
              <a:rPr lang="pt-BR" sz="2000" dirty="0"/>
              <a:t>Procedimento segundo IN 2055</a:t>
            </a:r>
            <a:br>
              <a:rPr lang="pt-BR" sz="2400" b="1" dirty="0"/>
            </a:br>
            <a:endParaRPr lang="pt-BR" altLang="pt-BR" sz="3000" dirty="0"/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028700" y="2006600"/>
            <a:ext cx="9182100" cy="4662761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pt-BR" altLang="pt-BR" sz="1800" i="1" dirty="0"/>
              <a:t>Art. 92 (...)</a:t>
            </a:r>
          </a:p>
          <a:p>
            <a:pPr marL="0" indent="0" algn="just">
              <a:buNone/>
            </a:pPr>
            <a:r>
              <a:rPr lang="pt-BR" sz="1800" i="1" dirty="0"/>
              <a:t>§ 2º Não se aplica a compensação de ofício a débito objeto de </a:t>
            </a:r>
            <a:r>
              <a:rPr lang="pt-BR" sz="1800" i="1" u="sng" dirty="0"/>
              <a:t>parcelamento ativo.</a:t>
            </a:r>
          </a:p>
          <a:p>
            <a:pPr marL="0" indent="0" algn="just">
              <a:buNone/>
            </a:pPr>
            <a:r>
              <a:rPr lang="pt-BR" sz="1800" i="1" dirty="0"/>
              <a:t>§ 3º Previamente à compensação de ofício, deverá ser solicitado ao sujeito passivo que </a:t>
            </a:r>
            <a:r>
              <a:rPr lang="pt-BR" sz="1800" b="1" i="1" u="sng" dirty="0">
                <a:solidFill>
                  <a:srgbClr val="0070C0"/>
                </a:solidFill>
              </a:rPr>
              <a:t>se manifeste quanto ao procedimento no prazo de 15 (quinze) dias</a:t>
            </a:r>
            <a:r>
              <a:rPr lang="pt-BR" sz="1800" i="1" dirty="0"/>
              <a:t>, contado da data do recebimento de comunicação formal enviada pela RFB, ao final do qual seu silêncio será considerado como aquiescência.</a:t>
            </a:r>
          </a:p>
          <a:p>
            <a:pPr marL="0" indent="0" algn="just">
              <a:buNone/>
            </a:pPr>
            <a:r>
              <a:rPr lang="pt-BR" sz="1800" i="1" dirty="0"/>
              <a:t>§ 4º Na hipótese de o sujeito passivo </a:t>
            </a:r>
            <a:r>
              <a:rPr lang="pt-BR" sz="1800" i="1" u="sng" dirty="0">
                <a:solidFill>
                  <a:srgbClr val="0070C0"/>
                </a:solidFill>
              </a:rPr>
              <a:t>discordar da compensação de ofício</a:t>
            </a:r>
            <a:r>
              <a:rPr lang="pt-BR" sz="1800" i="1" dirty="0"/>
              <a:t>, a unidade da </a:t>
            </a:r>
            <a:r>
              <a:rPr lang="pt-BR" sz="1800" i="1" u="sng" dirty="0"/>
              <a:t>RFB </a:t>
            </a:r>
            <a:r>
              <a:rPr lang="pt-BR" sz="1800" i="1" dirty="0"/>
              <a:t>competente para efetuá-la </a:t>
            </a:r>
            <a:r>
              <a:rPr lang="pt-BR" sz="1800" b="1" i="1" u="sng" dirty="0">
                <a:solidFill>
                  <a:srgbClr val="0070C0"/>
                </a:solidFill>
              </a:rPr>
              <a:t>reterá o valor da restituição ou do ressarcimento até que o débito seja liquidado</a:t>
            </a:r>
            <a:r>
              <a:rPr lang="pt-BR" sz="1800" i="1" dirty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pt-BR" sz="1800" i="1" dirty="0"/>
              <a:t>§ 5º </a:t>
            </a:r>
            <a:r>
              <a:rPr lang="pt-BR" sz="1800" i="1" u="sng" dirty="0"/>
              <a:t>Se houver concordância </a:t>
            </a:r>
            <a:r>
              <a:rPr lang="pt-BR" sz="1800" i="1" dirty="0"/>
              <a:t>do sujeito passivo, expressa ou tácita, quanto à compensação, esta será efetuada na ordem estabelecida nesta Instrução Normativa.</a:t>
            </a:r>
          </a:p>
          <a:p>
            <a:pPr marL="0" indent="0">
              <a:buNone/>
            </a:pPr>
            <a:endParaRPr lang="pt-BR" altLang="pt-BR" sz="1100" u="sng" dirty="0"/>
          </a:p>
        </p:txBody>
      </p:sp>
    </p:spTree>
    <p:extLst>
      <p:ext uri="{BB962C8B-B14F-4D97-AF65-F5344CB8AC3E}">
        <p14:creationId xmlns:p14="http://schemas.microsoft.com/office/powerpoint/2010/main" val="906109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71550" y="1400175"/>
            <a:ext cx="10382250" cy="606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 hangingPunct="0"/>
            <a:r>
              <a:rPr lang="pt-BR" sz="3200" b="1" dirty="0"/>
              <a:t>Compensação de ofício: </a:t>
            </a:r>
            <a:r>
              <a:rPr lang="pt-BR" sz="2800" dirty="0"/>
              <a:t>valores garantidos</a:t>
            </a:r>
            <a:endParaRPr lang="pt-BR" sz="3200" dirty="0"/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095375" y="1885950"/>
            <a:ext cx="9115425" cy="4783411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pt-BR" sz="1800" i="1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STJ: </a:t>
            </a:r>
          </a:p>
          <a:p>
            <a:pPr marL="0" indent="0">
              <a:buNone/>
            </a:pPr>
            <a:r>
              <a:rPr lang="pt-BR" sz="2200" i="1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“</a:t>
            </a:r>
            <a:r>
              <a:rPr lang="pt-BR" sz="2200" b="1" i="1" dirty="0">
                <a:latin typeface="+mj-lt"/>
                <a:ea typeface="Calibri" panose="020F0502020204030204" pitchFamily="34" charset="0"/>
              </a:rPr>
              <a:t>inviável a equiparação do seguro-garantia</a:t>
            </a:r>
            <a:r>
              <a:rPr lang="pt-BR" sz="2200" i="1" dirty="0">
                <a:latin typeface="+mj-lt"/>
                <a:ea typeface="Calibri" panose="020F0502020204030204" pitchFamily="34" charset="0"/>
              </a:rPr>
              <a:t> ou </a:t>
            </a:r>
            <a:r>
              <a:rPr lang="pt-BR" sz="2200" b="1" i="1" dirty="0">
                <a:latin typeface="+mj-lt"/>
                <a:ea typeface="Calibri" panose="020F0502020204030204" pitchFamily="34" charset="0"/>
              </a:rPr>
              <a:t>da fiança bancária ao depósito judicia</a:t>
            </a:r>
            <a:r>
              <a:rPr lang="pt-BR" sz="2200" i="1" dirty="0">
                <a:latin typeface="+mj-lt"/>
                <a:ea typeface="Calibri" panose="020F0502020204030204" pitchFamily="34" charset="0"/>
              </a:rPr>
              <a:t>l em dinheiro e pelo montante integral </a:t>
            </a:r>
            <a:r>
              <a:rPr lang="pt-BR" sz="2200" b="1" i="1" dirty="0">
                <a:latin typeface="+mj-lt"/>
                <a:ea typeface="Calibri" panose="020F0502020204030204" pitchFamily="34" charset="0"/>
              </a:rPr>
              <a:t>para efeito de suspensão da exigibilidade do crédito, sob pena de afronta ao art. 151 do CTN</a:t>
            </a:r>
            <a:r>
              <a:rPr lang="pt-BR" sz="2200" i="1" dirty="0">
                <a:latin typeface="+mj-lt"/>
                <a:ea typeface="Calibri" panose="020F0502020204030204" pitchFamily="34" charset="0"/>
              </a:rPr>
              <a:t>”.</a:t>
            </a:r>
            <a:r>
              <a:rPr lang="pt-BR" sz="2200" dirty="0">
                <a:latin typeface="+mj-lt"/>
                <a:ea typeface="Calibri" panose="020F0502020204030204" pitchFamily="34" charset="0"/>
              </a:rPr>
              <a:t> </a:t>
            </a:r>
            <a:r>
              <a:rPr lang="pt-BR" sz="22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RESP 1.944.488, julgamento em </a:t>
            </a:r>
            <a:r>
              <a:rPr lang="pt-BR" sz="2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16/11/2021, 1ª Turma. Relatora Ministra Regina Helena Costa.</a:t>
            </a:r>
          </a:p>
          <a:p>
            <a:pPr marL="0" indent="0">
              <a:buNone/>
            </a:pPr>
            <a:endParaRPr lang="pt-BR" sz="1800" i="1" dirty="0">
              <a:solidFill>
                <a:srgbClr val="0070C0"/>
              </a:solidFill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É possível a compensação de ofício no caso de débito garantido por seguro-garantia ou fiança?</a:t>
            </a:r>
          </a:p>
        </p:txBody>
      </p:sp>
    </p:spTree>
    <p:extLst>
      <p:ext uri="{BB962C8B-B14F-4D97-AF65-F5344CB8AC3E}">
        <p14:creationId xmlns:p14="http://schemas.microsoft.com/office/powerpoint/2010/main" val="2355037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1009650"/>
            <a:ext cx="10515600" cy="996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 hangingPunct="0"/>
            <a:r>
              <a:rPr lang="pt-BR" sz="3200" b="1" dirty="0"/>
              <a:t>Compensação de ofício: </a:t>
            </a:r>
            <a:r>
              <a:rPr lang="pt-BR" sz="2800" dirty="0"/>
              <a:t>valores garantidos</a:t>
            </a:r>
            <a:endParaRPr lang="pt-BR" sz="3200" dirty="0"/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838200" y="1343025"/>
            <a:ext cx="9439275" cy="5219128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pt-BR" sz="1100" i="1" dirty="0"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000" dirty="0">
                <a:ea typeface="Calibri" panose="020F0502020204030204" pitchFamily="34" charset="0"/>
                <a:cs typeface="Calibri Light" panose="020F0302020204030204" pitchFamily="34" charset="0"/>
              </a:rPr>
              <a:t>Na prática, se houver compensação de ofício:</a:t>
            </a:r>
          </a:p>
          <a:p>
            <a:pPr marL="0" indent="0">
              <a:buNone/>
            </a:pPr>
            <a:endParaRPr lang="pt-BR" sz="1400" dirty="0">
              <a:solidFill>
                <a:srgbClr val="0070C0"/>
              </a:solidFill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000" dirty="0">
                <a:cs typeface="Calibri Light" panose="020F0302020204030204" pitchFamily="34" charset="0"/>
              </a:rPr>
              <a:t>Débito garantido, com discussão em embargos (por </a:t>
            </a:r>
            <a:r>
              <a:rPr lang="pt-BR" sz="2000" dirty="0" err="1">
                <a:cs typeface="Calibri Light" panose="020F0302020204030204" pitchFamily="34" charset="0"/>
              </a:rPr>
              <a:t>ex</a:t>
            </a:r>
            <a:r>
              <a:rPr lang="pt-BR" sz="2000" dirty="0">
                <a:cs typeface="Calibri Light" panose="020F0302020204030204" pitchFamily="34" charset="0"/>
              </a:rPr>
              <a:t>). </a:t>
            </a:r>
          </a:p>
          <a:p>
            <a:pPr marL="0" indent="0">
              <a:buNone/>
            </a:pPr>
            <a:endParaRPr lang="pt-BR" sz="1400" dirty="0"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70C0"/>
                </a:solidFill>
                <a:cs typeface="Calibri Light" panose="020F0302020204030204" pitchFamily="34" charset="0"/>
              </a:rPr>
              <a:t>Se contribuinte não discordar </a:t>
            </a:r>
            <a:r>
              <a:rPr lang="pt-BR" sz="2000" dirty="0">
                <a:cs typeface="Calibri Light" panose="020F0302020204030204" pitchFamily="34" charset="0"/>
              </a:rPr>
              <a:t>da compensação de ofício: a </a:t>
            </a:r>
            <a:r>
              <a:rPr lang="pt-BR" sz="2000" dirty="0" err="1">
                <a:cs typeface="Calibri Light" panose="020F0302020204030204" pitchFamily="34" charset="0"/>
              </a:rPr>
              <a:t>A</a:t>
            </a:r>
            <a:r>
              <a:rPr lang="pt-BR" sz="2000" dirty="0">
                <a:cs typeface="Calibri Light" panose="020F0302020204030204" pitchFamily="34" charset="0"/>
              </a:rPr>
              <a:t> </a:t>
            </a:r>
            <a:r>
              <a:rPr lang="pt-BR" sz="2000" b="1" dirty="0">
                <a:cs typeface="Calibri Light" panose="020F0302020204030204" pitchFamily="34" charset="0"/>
              </a:rPr>
              <a:t>RFB</a:t>
            </a:r>
            <a:r>
              <a:rPr lang="pt-BR" sz="2000" dirty="0">
                <a:cs typeface="Calibri Light" panose="020F0302020204030204" pitchFamily="34" charset="0"/>
              </a:rPr>
              <a:t> /</a:t>
            </a:r>
            <a:r>
              <a:rPr lang="pt-BR" sz="2000" dirty="0">
                <a:solidFill>
                  <a:srgbClr val="0070C0"/>
                </a:solidFill>
                <a:cs typeface="Calibri Light" panose="020F0302020204030204" pitchFamily="34" charset="0"/>
              </a:rPr>
              <a:t>PGFN extinguiria</a:t>
            </a:r>
            <a:r>
              <a:rPr lang="pt-BR" sz="2000" dirty="0">
                <a:cs typeface="Calibri Light" panose="020F0302020204030204" pitchFamily="34" charset="0"/>
              </a:rPr>
              <a:t> o débito do contribuinte (ou parte dele).</a:t>
            </a:r>
          </a:p>
          <a:p>
            <a:pPr marL="0" indent="0">
              <a:buNone/>
            </a:pPr>
            <a:r>
              <a:rPr lang="pt-BR" sz="2000" dirty="0">
                <a:cs typeface="Calibri Light" panose="020F0302020204030204" pitchFamily="34" charset="0"/>
              </a:rPr>
              <a:t>Assim:</a:t>
            </a:r>
          </a:p>
          <a:p>
            <a:pPr>
              <a:buFontTx/>
              <a:buChar char="-"/>
            </a:pPr>
            <a:r>
              <a:rPr lang="pt-BR" sz="2000" dirty="0">
                <a:cs typeface="Calibri Light" panose="020F0302020204030204" pitchFamily="34" charset="0"/>
              </a:rPr>
              <a:t>Haveria interesse de agir para prosseguimento dos embargos?</a:t>
            </a:r>
          </a:p>
          <a:p>
            <a:pPr>
              <a:buFontTx/>
              <a:buChar char="-"/>
            </a:pPr>
            <a:r>
              <a:rPr lang="pt-BR" sz="2000" dirty="0">
                <a:cs typeface="Calibri Light" panose="020F0302020204030204" pitchFamily="34" charset="0"/>
              </a:rPr>
              <a:t>Há litispendência para propositura de nova ação (tratando da matéria já alegada em embargos – </a:t>
            </a:r>
            <a:r>
              <a:rPr lang="pt-BR" sz="2000" i="1" dirty="0">
                <a:cs typeface="Calibri Light" panose="020F0302020204030204" pitchFamily="34" charset="0"/>
              </a:rPr>
              <a:t>“a</a:t>
            </a:r>
            <a:r>
              <a:rPr lang="pt-PT" sz="2000" i="1" dirty="0"/>
              <a:t>s mesmas partes, as mesmas causas e os mesmos pedidos </a:t>
            </a:r>
            <a:r>
              <a:rPr lang="pt-BR" sz="2000" dirty="0">
                <a:cs typeface="Calibri Light" panose="020F0302020204030204" pitchFamily="34" charset="0"/>
              </a:rPr>
              <a:t>”)?</a:t>
            </a:r>
          </a:p>
          <a:p>
            <a:pPr>
              <a:buFontTx/>
              <a:buChar char="-"/>
            </a:pPr>
            <a:endParaRPr lang="pt-BR" sz="1200" dirty="0"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70C0"/>
                </a:solidFill>
                <a:cs typeface="Calibri Light" panose="020F0302020204030204" pitchFamily="34" charset="0"/>
              </a:rPr>
              <a:t>Se contribuinte concordar </a:t>
            </a:r>
            <a:r>
              <a:rPr lang="pt-BR" sz="2000" dirty="0">
                <a:cs typeface="Calibri Light" panose="020F0302020204030204" pitchFamily="34" charset="0"/>
              </a:rPr>
              <a:t>(</a:t>
            </a:r>
            <a:r>
              <a:rPr lang="pt-BR" sz="1800" dirty="0">
                <a:cs typeface="Calibri Light" panose="020F0302020204030204" pitchFamily="34" charset="0"/>
              </a:rPr>
              <a:t>mesmo que tacitamente</a:t>
            </a:r>
            <a:r>
              <a:rPr lang="pt-BR" sz="2000" dirty="0">
                <a:cs typeface="Calibri Light" panose="020F0302020204030204" pitchFamily="34" charset="0"/>
              </a:rPr>
              <a:t>)</a:t>
            </a:r>
            <a:r>
              <a:rPr lang="pt-BR" sz="2000" b="1" dirty="0">
                <a:cs typeface="Calibri Light" panose="020F0302020204030204" pitchFamily="34" charset="0"/>
              </a:rPr>
              <a:t> </a:t>
            </a:r>
            <a:r>
              <a:rPr lang="pt-BR" sz="2000" dirty="0">
                <a:cs typeface="Calibri Light" panose="020F0302020204030204" pitchFamily="34" charset="0"/>
              </a:rPr>
              <a:t>: a unidade da RFB competente </a:t>
            </a:r>
            <a:r>
              <a:rPr lang="pt-BR" sz="2000" dirty="0">
                <a:solidFill>
                  <a:srgbClr val="0070C0"/>
                </a:solidFill>
                <a:cs typeface="Calibri Light" panose="020F0302020204030204" pitchFamily="34" charset="0"/>
              </a:rPr>
              <a:t>reterá o valor da restituição </a:t>
            </a:r>
            <a:r>
              <a:rPr lang="pt-BR" sz="2000" dirty="0">
                <a:cs typeface="Calibri Light" panose="020F0302020204030204" pitchFamily="34" charset="0"/>
              </a:rPr>
              <a:t>até que o débito seja liquidado.</a:t>
            </a:r>
          </a:p>
          <a:p>
            <a:pPr>
              <a:buFontTx/>
              <a:buChar char="-"/>
            </a:pPr>
            <a:endParaRPr lang="pt-BR" sz="2000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67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 hangingPunct="0"/>
            <a:br>
              <a:rPr lang="pt-BR" sz="3200" b="1" dirty="0"/>
            </a:br>
            <a:r>
              <a:rPr lang="pt-BR" sz="3200" b="1" dirty="0"/>
              <a:t>Compensação de ofício: </a:t>
            </a:r>
            <a:r>
              <a:rPr lang="pt-BR" sz="2800" dirty="0"/>
              <a:t>valores garantidos</a:t>
            </a:r>
            <a:endParaRPr lang="pt-BR" sz="3200" dirty="0"/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279679" y="1737883"/>
            <a:ext cx="8362950" cy="5242197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pt-BR" sz="1100" i="1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70C0"/>
                </a:solidFill>
                <a:ea typeface="Times New Roman" panose="02020603050405020304" pitchFamily="18" charset="0"/>
                <a:cs typeface="Calibri Light" panose="020F0302020204030204" pitchFamily="34" charset="0"/>
              </a:rPr>
              <a:t>Se houver extinção do débito:</a:t>
            </a:r>
          </a:p>
          <a:p>
            <a:pPr marL="0" indent="0">
              <a:buNone/>
            </a:pPr>
            <a:endParaRPr lang="pt-BR" sz="2000" i="1" dirty="0"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000" dirty="0">
                <a:ea typeface="Calibri" panose="020F0502020204030204" pitchFamily="34" charset="0"/>
                <a:cs typeface="Calibri Light" panose="020F0302020204030204" pitchFamily="34" charset="0"/>
              </a:rPr>
              <a:t>- Competência para execução fiscal: Poder Judiciário (LEF, art. 5º)</a:t>
            </a:r>
          </a:p>
          <a:p>
            <a:pPr marL="0" indent="0">
              <a:buNone/>
            </a:pPr>
            <a:endParaRPr lang="pt-BR" sz="2000" dirty="0"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000" dirty="0">
                <a:cs typeface="Calibri Light" panose="020F0302020204030204" pitchFamily="34" charset="0"/>
              </a:rPr>
              <a:t>- PGFN é responsável privativamente por débitos inscritos em dívida ativa (LC 73, 6830, art. 2º, §4º e CF, art. 131, §3º)</a:t>
            </a:r>
          </a:p>
          <a:p>
            <a:pPr marL="0" indent="0">
              <a:buNone/>
            </a:pPr>
            <a:endParaRPr lang="pt-BR" sz="2000" dirty="0"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70C0"/>
                </a:solidFill>
                <a:ea typeface="Times New Roman" panose="02020603050405020304" pitchFamily="18" charset="0"/>
                <a:cs typeface="Calibri Light" panose="020F0302020204030204" pitchFamily="34" charset="0"/>
              </a:rPr>
              <a:t>Se houver retenção dos valores:</a:t>
            </a:r>
          </a:p>
          <a:p>
            <a:pPr marL="0" indent="0">
              <a:buNone/>
            </a:pPr>
            <a:endParaRPr lang="pt-BR" sz="2000" dirty="0">
              <a:cs typeface="Calibri Light" panose="020F0302020204030204" pitchFamily="34" charset="0"/>
            </a:endParaRPr>
          </a:p>
          <a:p>
            <a:pPr>
              <a:buFontTx/>
              <a:buChar char="-"/>
            </a:pPr>
            <a:r>
              <a:rPr lang="pt-BR" sz="2000" dirty="0">
                <a:cs typeface="Calibri Light" panose="020F0302020204030204" pitchFamily="34" charset="0"/>
              </a:rPr>
              <a:t>Dupla garantia do mesmo débito (executado)</a:t>
            </a:r>
          </a:p>
        </p:txBody>
      </p:sp>
    </p:spTree>
    <p:extLst>
      <p:ext uri="{BB962C8B-B14F-4D97-AF65-F5344CB8AC3E}">
        <p14:creationId xmlns:p14="http://schemas.microsoft.com/office/powerpoint/2010/main" val="51722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90600"/>
            <a:ext cx="10515600" cy="101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 hangingPunct="0"/>
            <a:r>
              <a:rPr lang="pt-BR" sz="3200" b="1" dirty="0"/>
              <a:t>Compensação – saldo negativo e estimativas mensais</a:t>
            </a:r>
            <a:endParaRPr lang="pt-BR" sz="3200" dirty="0"/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838200" y="1703389"/>
            <a:ext cx="8362950" cy="5242197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pt-BR" sz="1100" i="1" dirty="0"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cs typeface="Calibri Light" panose="020F0302020204030204" pitchFamily="34" charset="0"/>
              </a:rPr>
              <a:t>Desde 2018, é vedada a compensação para quitação de “débitos relativos ao recolhimento mensal por estimativa”. Antes, eram comuns tais compensações.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000" dirty="0">
              <a:cs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cs typeface="Calibri Light" panose="020F0302020204030204" pitchFamily="34" charset="0"/>
              </a:rPr>
              <a:t>Súmula CARF 84: “</a:t>
            </a:r>
            <a:r>
              <a:rPr lang="pt-BR" sz="2000" i="1" dirty="0">
                <a:cs typeface="Calibri Light" panose="020F0302020204030204" pitchFamily="34" charset="0"/>
              </a:rPr>
              <a:t>É possível a caracterização de indébito, para fins de restituição ou compensação, na data do recolhimento de estimativa.</a:t>
            </a:r>
            <a:r>
              <a:rPr lang="pt-BR" sz="2000" dirty="0">
                <a:cs typeface="Calibri Light" panose="020F0302020204030204" pitchFamily="34" charset="0"/>
              </a:rPr>
              <a:t>”</a:t>
            </a:r>
          </a:p>
          <a:p>
            <a:pPr marL="0" indent="0">
              <a:buNone/>
            </a:pPr>
            <a:endParaRPr lang="pt-BR" sz="2000" dirty="0">
              <a:cs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cs typeface="Calibri Light" panose="020F0302020204030204" pitchFamily="34" charset="0"/>
              </a:rPr>
              <a:t>Súmula CARF 175: </a:t>
            </a:r>
            <a:r>
              <a:rPr lang="pt-BR" sz="2000" i="1" dirty="0">
                <a:cs typeface="Calibri Light" panose="020F0302020204030204" pitchFamily="34" charset="0"/>
              </a:rPr>
              <a:t>“É possível a análise de indébito correspondente a tributos incidentes sobre o lucro sob a natureza de saldo </a:t>
            </a:r>
            <a:r>
              <a:rPr lang="pt-BR" sz="2000" i="1" u="sng" dirty="0">
                <a:cs typeface="Calibri Light" panose="020F0302020204030204" pitchFamily="34" charset="0"/>
              </a:rPr>
              <a:t>negativo se o sujeito passivo demonstrar, mesmo depois do despacho decisório de não homologação, que </a:t>
            </a:r>
            <a:r>
              <a:rPr lang="pt-BR" sz="2000" b="1" i="1" u="sng" dirty="0">
                <a:cs typeface="Calibri Light" panose="020F0302020204030204" pitchFamily="34" charset="0"/>
              </a:rPr>
              <a:t>errou ao preencher a Declaração de Compensação </a:t>
            </a:r>
            <a:r>
              <a:rPr lang="pt-BR" sz="2000" i="1" dirty="0">
                <a:cs typeface="Calibri Light" panose="020F0302020204030204" pitchFamily="34" charset="0"/>
              </a:rPr>
              <a:t>– DCOMP e informou como crédito pagamento indevido ou a maior de estimativa integrante daquele saldo negativo.”</a:t>
            </a:r>
          </a:p>
        </p:txBody>
      </p:sp>
    </p:spTree>
    <p:extLst>
      <p:ext uri="{BB962C8B-B14F-4D97-AF65-F5344CB8AC3E}">
        <p14:creationId xmlns:p14="http://schemas.microsoft.com/office/powerpoint/2010/main" val="3841132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1242218"/>
            <a:ext cx="10515600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 hangingPunct="0"/>
            <a:r>
              <a:rPr lang="pt-BR" sz="3200" b="1" dirty="0"/>
              <a:t>Compensação – saldo negativo e estimativas mensais</a:t>
            </a:r>
            <a:endParaRPr lang="pt-BR" sz="3200" dirty="0"/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942975" y="1905000"/>
            <a:ext cx="9267825" cy="4764361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pt-BR" sz="1100" i="1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t-BR" sz="2000" dirty="0">
              <a:cs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cs typeface="Calibri Light" panose="020F0302020204030204" pitchFamily="34" charset="0"/>
              </a:rPr>
              <a:t>Súmula CARF 177: “</a:t>
            </a:r>
            <a:r>
              <a:rPr lang="pt-BR" sz="2000" i="1" dirty="0">
                <a:cs typeface="Calibri Light" panose="020F0302020204030204" pitchFamily="34" charset="0"/>
              </a:rPr>
              <a:t>Estimativas compensadas e confessadas mediante Declaração de Compensação (DCOMP) integram o saldo negativo de IRPJ ou CSLL ainda que não homologadas ou pendentes de homologação</a:t>
            </a:r>
            <a:r>
              <a:rPr lang="pt-BR" sz="2000" dirty="0">
                <a:cs typeface="Calibri Light" panose="020F0302020204030204" pitchFamily="34" charset="0"/>
              </a:rPr>
              <a:t>” (Parecer Normativo nº 2 da COSIT)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000" dirty="0">
              <a:cs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t-BR" sz="2000" dirty="0">
              <a:cs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cs typeface="Calibri Light" panose="020F0302020204030204" pitchFamily="34" charset="0"/>
              </a:rPr>
              <a:t>Despacho decisório: pode ser eletrônico</a:t>
            </a:r>
          </a:p>
          <a:p>
            <a:pPr marL="0" indent="0">
              <a:buNone/>
            </a:pPr>
            <a:endParaRPr lang="pt-BR" sz="2000" dirty="0">
              <a:cs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cs typeface="Calibri Light" panose="020F0302020204030204" pitchFamily="34" charset="0"/>
              </a:rPr>
              <a:t>Pode haver intimação prévia para apresentação de docs. </a:t>
            </a:r>
            <a:r>
              <a:rPr lang="pt-BR" sz="1600" dirty="0">
                <a:cs typeface="Calibri Light" panose="020F0302020204030204" pitchFamily="34" charset="0"/>
              </a:rPr>
              <a:t>(art. 116, parágrafo único, IN RFB 2055)</a:t>
            </a:r>
            <a:endParaRPr lang="pt-BR" sz="2000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412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ítulo 1">
            <a:extLst>
              <a:ext uri="{FF2B5EF4-FFF2-40B4-BE49-F238E27FC236}">
                <a16:creationId xmlns:a16="http://schemas.microsoft.com/office/drawing/2014/main" id="{78F9EA91-D6DD-453D-B1D7-03D9C6069F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sz="100" dirty="0"/>
              <a:t>.</a:t>
            </a:r>
            <a:endParaRPr lang="pt-BR" alt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9D0159-3F0D-4C6A-A297-D367CCDF0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/>
          </a:p>
          <a:p>
            <a:pPr marL="109728" indent="0">
              <a:buNone/>
              <a:defRPr/>
            </a:pPr>
            <a:endParaRPr lang="pt-BR" dirty="0"/>
          </a:p>
          <a:p>
            <a:pPr marL="109728" indent="0" algn="ctr">
              <a:buNone/>
              <a:defRPr/>
            </a:pPr>
            <a:r>
              <a:rPr lang="pt-BR" dirty="0"/>
              <a:t>Obrigada!</a:t>
            </a:r>
          </a:p>
          <a:p>
            <a:pPr marL="109728" indent="0" algn="ctr">
              <a:buNone/>
              <a:defRPr/>
            </a:pPr>
            <a:endParaRPr lang="pt-BR" sz="2400" dirty="0"/>
          </a:p>
          <a:p>
            <a:pPr marL="109728" indent="0" algn="ctr">
              <a:buNone/>
              <a:defRPr/>
            </a:pPr>
            <a:r>
              <a:rPr lang="pt-BR" sz="2400" i="1" dirty="0">
                <a:solidFill>
                  <a:srgbClr val="002060"/>
                </a:solidFill>
              </a:rPr>
              <a:t>cristiane.costa@urbanovitalino.com.br</a:t>
            </a:r>
          </a:p>
          <a:p>
            <a:pPr eaLnBrk="1" hangingPunct="1"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>
            <a:extLst>
              <a:ext uri="{FF2B5EF4-FFF2-40B4-BE49-F238E27FC236}">
                <a16:creationId xmlns:a16="http://schemas.microsoft.com/office/drawing/2014/main" id="{5B9612C7-6D77-4391-A345-AF054E94C0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75677" y="1363184"/>
            <a:ext cx="8229600" cy="155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pt-BR" altLang="pt-BR" sz="3200" b="1" dirty="0"/>
              <a:t>Compensação na esfera federal</a:t>
            </a:r>
            <a:endParaRPr lang="pt-BR" altLang="pt-BR" sz="4000" dirty="0"/>
          </a:p>
        </p:txBody>
      </p:sp>
      <p:sp>
        <p:nvSpPr>
          <p:cNvPr id="14339" name="Espaço Reservado para Conteúdo 2">
            <a:extLst>
              <a:ext uri="{FF2B5EF4-FFF2-40B4-BE49-F238E27FC236}">
                <a16:creationId xmlns:a16="http://schemas.microsoft.com/office/drawing/2014/main" id="{68B32BE0-8B43-4600-9F72-F663A0E19CA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978024" y="2263251"/>
            <a:ext cx="8229600" cy="3965576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pt-BR" altLang="pt-BR" sz="2000" b="1" dirty="0"/>
              <a:t>Regime atual </a:t>
            </a:r>
            <a:r>
              <a:rPr lang="pt-BR" altLang="pt-BR" sz="1800" dirty="0"/>
              <a:t>(art. 74, Lei 9.430, com alterações, Decreto 7.574/2011, IN RFB 2.055/2021)</a:t>
            </a:r>
          </a:p>
          <a:p>
            <a:pPr marL="0" indent="0">
              <a:buNone/>
              <a:defRPr/>
            </a:pPr>
            <a:endParaRPr lang="pt-BR" altLang="pt-BR" sz="2000" dirty="0"/>
          </a:p>
          <a:p>
            <a:pPr marL="0" indent="0">
              <a:buNone/>
              <a:defRPr/>
            </a:pPr>
            <a:r>
              <a:rPr lang="pt-BR" altLang="pt-BR" sz="2000" dirty="0"/>
              <a:t>a) Pedido de Restituição e Declaração de compensação</a:t>
            </a:r>
          </a:p>
          <a:p>
            <a:pPr marL="0" indent="0">
              <a:buNone/>
              <a:defRPr/>
            </a:pPr>
            <a:r>
              <a:rPr lang="pt-BR" altLang="pt-BR" sz="2000" dirty="0"/>
              <a:t>b) Prazo de 5 anos para homologação</a:t>
            </a:r>
          </a:p>
          <a:p>
            <a:pPr marL="0" indent="0">
              <a:buNone/>
              <a:defRPr/>
            </a:pPr>
            <a:r>
              <a:rPr lang="pt-BR" altLang="pt-BR" sz="2000" dirty="0"/>
              <a:t>c) Compensação vedada em algumas situações </a:t>
            </a:r>
            <a:r>
              <a:rPr lang="pt-BR" altLang="pt-BR" sz="1600" dirty="0"/>
              <a:t>(compensação “não declarada”, sem contencioso e sem suspensão da exigibilidade do crédito)</a:t>
            </a:r>
          </a:p>
          <a:p>
            <a:pPr marL="0" indent="0">
              <a:buNone/>
              <a:defRPr/>
            </a:pPr>
            <a:r>
              <a:rPr lang="pt-BR" altLang="pt-BR" sz="2000" dirty="0"/>
              <a:t>d) PERDCOMP é confissão de dívida</a:t>
            </a:r>
          </a:p>
          <a:p>
            <a:pPr marL="0" indent="0">
              <a:buNone/>
              <a:defRPr/>
            </a:pPr>
            <a:r>
              <a:rPr lang="pt-BR" altLang="pt-BR" sz="2000" dirty="0"/>
              <a:t>e) Contencioso administrativo para compensação declarada</a:t>
            </a:r>
          </a:p>
          <a:p>
            <a:pPr marL="0" indent="0">
              <a:buNone/>
              <a:defRPr/>
            </a:pPr>
            <a:endParaRPr lang="pt-BR" altLang="pt-BR" sz="2000" dirty="0"/>
          </a:p>
          <a:p>
            <a:pPr>
              <a:buFontTx/>
              <a:buChar char="-"/>
              <a:defRPr/>
            </a:pPr>
            <a:endParaRPr lang="pt-BR" altLang="pt-B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>
            <a:extLst>
              <a:ext uri="{FF2B5EF4-FFF2-40B4-BE49-F238E27FC236}">
                <a16:creationId xmlns:a16="http://schemas.microsoft.com/office/drawing/2014/main" id="{6DCFFBEB-CC35-4B74-A4B1-99CDED249D3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66824" y="1019175"/>
            <a:ext cx="10086975" cy="987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sz="3000" b="1" dirty="0"/>
              <a:t>Compensação - Procedimento</a:t>
            </a:r>
            <a:endParaRPr lang="pt-BR" altLang="pt-BR" sz="3000" dirty="0"/>
          </a:p>
        </p:txBody>
      </p:sp>
      <p:sp>
        <p:nvSpPr>
          <p:cNvPr id="40963" name="Espaço Reservado para Conteúdo 2">
            <a:extLst>
              <a:ext uri="{FF2B5EF4-FFF2-40B4-BE49-F238E27FC236}">
                <a16:creationId xmlns:a16="http://schemas.microsoft.com/office/drawing/2014/main" id="{B7E75271-BA17-407C-AA8F-7537F8D100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66825" y="1781175"/>
            <a:ext cx="8943975" cy="434498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109538" indent="0">
              <a:buNone/>
            </a:pPr>
            <a:r>
              <a:rPr lang="pt-BR" altLang="pt-BR" sz="2000" b="1" dirty="0"/>
              <a:t>Em comum com processo originado por Auto de Infração:</a:t>
            </a:r>
          </a:p>
          <a:p>
            <a:pPr marL="452438" algn="just">
              <a:buFont typeface="Wingdings" panose="05000000000000000000" pitchFamily="2" charset="2"/>
              <a:buChar char="Ø"/>
            </a:pPr>
            <a:endParaRPr lang="pt-BR" altLang="pt-BR" sz="1000" dirty="0"/>
          </a:p>
          <a:p>
            <a:pPr marL="452438" algn="just">
              <a:buFont typeface="Wingdings" panose="05000000000000000000" pitchFamily="2" charset="2"/>
              <a:buChar char="Ø"/>
            </a:pPr>
            <a:r>
              <a:rPr lang="pt-BR" altLang="pt-BR" sz="2000" dirty="0"/>
              <a:t>     Recurso voluntário, recurso especial, embargos de declaração, embargos inominados, agravo </a:t>
            </a:r>
            <a:r>
              <a:rPr lang="pt-BR" altLang="pt-BR" sz="1600" dirty="0"/>
              <a:t>(</a:t>
            </a:r>
            <a:r>
              <a:rPr lang="pt-BR" altLang="pt-BR" sz="1600" dirty="0" err="1"/>
              <a:t>Resp</a:t>
            </a:r>
            <a:r>
              <a:rPr lang="pt-BR" altLang="pt-BR" sz="1600" dirty="0"/>
              <a:t> não admitido)</a:t>
            </a:r>
          </a:p>
          <a:p>
            <a:pPr marL="452438" algn="just">
              <a:buFont typeface="Wingdings" panose="05000000000000000000" pitchFamily="2" charset="2"/>
              <a:buChar char="Ø"/>
            </a:pPr>
            <a:endParaRPr lang="pt-BR" altLang="pt-BR" sz="1200" b="1" dirty="0">
              <a:solidFill>
                <a:srgbClr val="0070C0"/>
              </a:solidFill>
            </a:endParaRPr>
          </a:p>
          <a:p>
            <a:pPr marL="452438" algn="just">
              <a:buFont typeface="Wingdings" panose="05000000000000000000" pitchFamily="2" charset="2"/>
              <a:buChar char="Ø"/>
            </a:pPr>
            <a:r>
              <a:rPr lang="pt-BR" altLang="pt-BR" sz="2000" b="1" dirty="0">
                <a:solidFill>
                  <a:srgbClr val="0070C0"/>
                </a:solidFill>
              </a:rPr>
              <a:t>     Até 60 salários-mínimos: só julgado pela DRJ (não sobe para CARF) </a:t>
            </a:r>
            <a:r>
              <a:rPr lang="pt-BR" altLang="pt-BR" sz="1600" b="1" dirty="0">
                <a:solidFill>
                  <a:srgbClr val="0070C0"/>
                </a:solidFill>
              </a:rPr>
              <a:t>– art. 23, parágrafo único, Lei 13.988</a:t>
            </a:r>
            <a:endParaRPr lang="pt-BR" altLang="pt-BR" sz="2000" b="1" dirty="0">
              <a:solidFill>
                <a:srgbClr val="0070C0"/>
              </a:solidFill>
            </a:endParaRPr>
          </a:p>
          <a:p>
            <a:pPr marL="452438" defTabSz="447675">
              <a:buFont typeface="Wingdings" panose="05000000000000000000" pitchFamily="2" charset="2"/>
              <a:buChar char="Ø"/>
            </a:pPr>
            <a:endParaRPr lang="pt-BR" altLang="pt-BR" sz="1400" dirty="0"/>
          </a:p>
          <a:p>
            <a:pPr marL="452438" defTabSz="447675">
              <a:buFont typeface="Wingdings" panose="05000000000000000000" pitchFamily="2" charset="2"/>
              <a:buChar char="Ø"/>
            </a:pPr>
            <a:r>
              <a:rPr lang="pt-BR" altLang="pt-BR" sz="2000" dirty="0"/>
              <a:t>     Competência da DRJ, CARF </a:t>
            </a:r>
            <a:r>
              <a:rPr lang="pt-BR" altLang="pt-BR" sz="1600" dirty="0"/>
              <a:t>(se acima de 60 </a:t>
            </a:r>
            <a:r>
              <a:rPr lang="pt-BR" altLang="pt-BR" sz="1600" dirty="0" err="1"/>
              <a:t>s.m</a:t>
            </a:r>
            <a:r>
              <a:rPr lang="pt-BR" altLang="pt-BR" sz="1600" dirty="0"/>
              <a:t>)</a:t>
            </a:r>
            <a:r>
              <a:rPr lang="pt-BR" altLang="pt-BR" sz="2000" dirty="0"/>
              <a:t> e CSRF </a:t>
            </a:r>
            <a:r>
              <a:rPr lang="pt-BR" altLang="pt-BR" sz="1600" dirty="0"/>
              <a:t>(se acima de 60 </a:t>
            </a:r>
            <a:r>
              <a:rPr lang="pt-BR" altLang="pt-BR" sz="1600" dirty="0" err="1"/>
              <a:t>s.m</a:t>
            </a:r>
            <a:r>
              <a:rPr lang="pt-BR" altLang="pt-BR" sz="1600" dirty="0"/>
              <a:t>)</a:t>
            </a:r>
          </a:p>
          <a:p>
            <a:pPr marL="452438" defTabSz="447675">
              <a:buFont typeface="Wingdings" panose="05000000000000000000" pitchFamily="2" charset="2"/>
              <a:buChar char="Ø"/>
            </a:pPr>
            <a:endParaRPr lang="pt-BR" altLang="pt-BR" sz="1200" b="1" dirty="0">
              <a:solidFill>
                <a:srgbClr val="0070C0"/>
              </a:solidFill>
            </a:endParaRPr>
          </a:p>
          <a:p>
            <a:pPr marL="452438" defTabSz="447675">
              <a:buFont typeface="Wingdings" panose="05000000000000000000" pitchFamily="2" charset="2"/>
              <a:buChar char="Ø"/>
            </a:pPr>
            <a:r>
              <a:rPr lang="pt-BR" altLang="pt-BR" sz="2000" b="1" dirty="0">
                <a:solidFill>
                  <a:srgbClr val="0070C0"/>
                </a:solidFill>
              </a:rPr>
              <a:t>DRJ vinculada “aos entendimentos do CARF”</a:t>
            </a:r>
            <a:r>
              <a:rPr lang="pt-BR" altLang="pt-BR" sz="2000" b="1" dirty="0"/>
              <a:t> </a:t>
            </a:r>
            <a:r>
              <a:rPr lang="pt-BR" altLang="pt-BR" sz="1600" dirty="0"/>
              <a:t>(Lei 13.988)</a:t>
            </a:r>
          </a:p>
          <a:p>
            <a:pPr marL="452438" defTabSz="447675">
              <a:buFont typeface="Wingdings" panose="05000000000000000000" pitchFamily="2" charset="2"/>
              <a:buChar char="Ø"/>
            </a:pPr>
            <a:endParaRPr lang="pt-BR" altLang="pt-BR" sz="1200" b="1" dirty="0">
              <a:solidFill>
                <a:srgbClr val="0070C0"/>
              </a:solidFill>
            </a:endParaRPr>
          </a:p>
          <a:p>
            <a:pPr marL="452438" defTabSz="447675">
              <a:buFont typeface="Wingdings" panose="05000000000000000000" pitchFamily="2" charset="2"/>
              <a:buChar char="Ø"/>
            </a:pPr>
            <a:r>
              <a:rPr lang="pt-BR" altLang="pt-BR" sz="2000" b="1" dirty="0">
                <a:solidFill>
                  <a:srgbClr val="0070C0"/>
                </a:solidFill>
              </a:rPr>
              <a:t>DRJ deve observar orientação da RFB</a:t>
            </a:r>
            <a:r>
              <a:rPr lang="pt-BR" altLang="pt-BR" sz="2000" dirty="0"/>
              <a:t> </a:t>
            </a:r>
            <a:r>
              <a:rPr lang="pt-BR" altLang="pt-BR" sz="1600" dirty="0"/>
              <a:t>(Efeito vinculante no âmbito da RFB das SC da </a:t>
            </a:r>
            <a:r>
              <a:rPr lang="pt-BR" altLang="pt-BR" sz="1600" dirty="0" err="1"/>
              <a:t>Cosit</a:t>
            </a:r>
            <a:r>
              <a:rPr lang="pt-BR" altLang="pt-BR" sz="1600" dirty="0"/>
              <a:t> – art. 33, IN 2058/2021)</a:t>
            </a:r>
            <a:endParaRPr lang="pt-BR" altLang="pt-BR" sz="2000" dirty="0"/>
          </a:p>
          <a:p>
            <a:pPr marL="704850" indent="-614363">
              <a:buFont typeface="Wingdings" panose="05000000000000000000" pitchFamily="2" charset="2"/>
              <a:buChar char="Ø"/>
            </a:pPr>
            <a:r>
              <a:rPr lang="pt-BR" altLang="pt-BR" sz="2000" dirty="0"/>
              <a:t>Não pode analisar inconstitucionalidade </a:t>
            </a:r>
            <a:r>
              <a:rPr lang="pt-BR" altLang="pt-BR" sz="1800" dirty="0"/>
              <a:t>(salvo exceções previstas no Decreto 70.235/72 e RICARF)</a:t>
            </a:r>
            <a:endParaRPr lang="pt-BR" altLang="pt-B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>
            <a:extLst>
              <a:ext uri="{FF2B5EF4-FFF2-40B4-BE49-F238E27FC236}">
                <a16:creationId xmlns:a16="http://schemas.microsoft.com/office/drawing/2014/main" id="{7CC89DD0-A179-4766-A195-EC1F54B04B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71525" y="1202532"/>
            <a:ext cx="10515600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sz="3000" b="1" dirty="0"/>
              <a:t>Compensação - Procedimento</a:t>
            </a:r>
            <a:endParaRPr lang="pt-BR" altLang="pt-BR" sz="3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5C0A2F-8EC7-4BDA-B0B9-98908F6AA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802168"/>
            <a:ext cx="9105900" cy="477167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  <a:defRPr/>
            </a:pPr>
            <a:endParaRPr lang="pt-BR" sz="2000" b="1" dirty="0"/>
          </a:p>
          <a:p>
            <a:pPr marL="109728" indent="0">
              <a:buNone/>
              <a:defRPr/>
            </a:pPr>
            <a:r>
              <a:rPr lang="pt-BR" sz="2400" b="1" dirty="0"/>
              <a:t>Distinto do processo originado por Auto de Infração</a:t>
            </a:r>
          </a:p>
          <a:p>
            <a:pPr marL="109728" indent="0">
              <a:buNone/>
              <a:defRPr/>
            </a:pPr>
            <a:endParaRPr lang="pt-BR" altLang="pt-BR" sz="2300" dirty="0"/>
          </a:p>
          <a:p>
            <a:pPr marL="452628">
              <a:buFont typeface="Wingdings" panose="05000000000000000000" pitchFamily="2" charset="2"/>
              <a:buChar char="Ø"/>
              <a:defRPr/>
            </a:pPr>
            <a:r>
              <a:rPr lang="pt-BR" altLang="pt-BR" sz="2300" b="1" dirty="0">
                <a:solidFill>
                  <a:srgbClr val="0070C0"/>
                </a:solidFill>
              </a:rPr>
              <a:t>Discussão pulverizada </a:t>
            </a:r>
            <a:r>
              <a:rPr lang="pt-BR" altLang="pt-BR" sz="1800" dirty="0"/>
              <a:t>(muitos processos administrativos tratando de cada tema);</a:t>
            </a:r>
            <a:endParaRPr lang="pt-BR" altLang="pt-BR" sz="2300" dirty="0"/>
          </a:p>
          <a:p>
            <a:pPr marL="109728" indent="0">
              <a:buNone/>
              <a:defRPr/>
            </a:pPr>
            <a:endParaRPr lang="pt-BR" altLang="pt-BR" sz="2300" dirty="0"/>
          </a:p>
          <a:p>
            <a:pPr marL="452628">
              <a:buFont typeface="Wingdings" panose="05000000000000000000" pitchFamily="2" charset="2"/>
              <a:buChar char="Ø"/>
              <a:defRPr/>
            </a:pPr>
            <a:r>
              <a:rPr lang="pt-BR" sz="2300" b="1" dirty="0">
                <a:solidFill>
                  <a:srgbClr val="0070C0"/>
                </a:solidFill>
              </a:rPr>
              <a:t>Ônus da prova é do contribuinte </a:t>
            </a:r>
            <a:r>
              <a:rPr lang="pt-BR" sz="2000" dirty="0"/>
              <a:t>(súmula não aprovada pelo Pleno em 2019, novamente em 2021 – mas prevalece entendimento na jurisprudência)</a:t>
            </a:r>
          </a:p>
          <a:p>
            <a:pPr marL="452628">
              <a:buFont typeface="Wingdings" panose="05000000000000000000" pitchFamily="2" charset="2"/>
              <a:buChar char="Ø"/>
              <a:defRPr/>
            </a:pPr>
            <a:endParaRPr lang="pt-BR" sz="2000" dirty="0"/>
          </a:p>
          <a:p>
            <a:pPr marL="452628">
              <a:buFont typeface="Wingdings" panose="05000000000000000000" pitchFamily="2" charset="2"/>
              <a:buChar char="Ø"/>
              <a:defRPr/>
            </a:pPr>
            <a:r>
              <a:rPr lang="pt-BR" sz="2300" b="1" dirty="0">
                <a:solidFill>
                  <a:srgbClr val="0070C0"/>
                </a:solidFill>
              </a:rPr>
              <a:t>Voto de qualidade é aplicável </a:t>
            </a:r>
            <a:r>
              <a:rPr lang="pt-BR" sz="2200" dirty="0"/>
              <a:t>(Portaria ME 260/2020 e Despacho do ME)</a:t>
            </a:r>
            <a:endParaRPr lang="pt-BR" sz="2300" dirty="0"/>
          </a:p>
          <a:p>
            <a:pPr marL="452628">
              <a:buFont typeface="Wingdings" panose="05000000000000000000" pitchFamily="2" charset="2"/>
              <a:buChar char="Ø"/>
              <a:defRPr/>
            </a:pPr>
            <a:endParaRPr lang="pt-BR" altLang="pt-BR" sz="2300" dirty="0"/>
          </a:p>
          <a:p>
            <a:pPr marL="452628">
              <a:buFont typeface="Wingdings" panose="05000000000000000000" pitchFamily="2" charset="2"/>
              <a:buChar char="Ø"/>
              <a:defRPr/>
            </a:pPr>
            <a:r>
              <a:rPr lang="pt-BR" altLang="pt-BR" sz="2300" dirty="0"/>
              <a:t>Não há previsão de recurso de ofício</a:t>
            </a:r>
          </a:p>
          <a:p>
            <a:pPr marL="452628">
              <a:buFont typeface="Wingdings" panose="05000000000000000000" pitchFamily="2" charset="2"/>
              <a:buChar char="Ø"/>
              <a:defRPr/>
            </a:pPr>
            <a:endParaRPr lang="pt-BR" sz="23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>
            <a:extLst>
              <a:ext uri="{FF2B5EF4-FFF2-40B4-BE49-F238E27FC236}">
                <a16:creationId xmlns:a16="http://schemas.microsoft.com/office/drawing/2014/main" id="{7CC89DD0-A179-4766-A195-EC1F54B04B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1276350"/>
            <a:ext cx="10515600" cy="730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sz="3000" b="1" dirty="0"/>
              <a:t>Compensação - Procedimento</a:t>
            </a:r>
            <a:endParaRPr lang="pt-BR" altLang="pt-BR" sz="3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5C0A2F-8EC7-4BDA-B0B9-98908F6AA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defRPr/>
            </a:pPr>
            <a:endParaRPr lang="pt-BR" sz="2400" b="1" dirty="0"/>
          </a:p>
          <a:p>
            <a:pPr marL="109728" indent="0">
              <a:buNone/>
              <a:defRPr/>
            </a:pPr>
            <a:endParaRPr lang="pt-BR" altLang="pt-BR" sz="2300" dirty="0"/>
          </a:p>
          <a:p>
            <a:pPr marL="452628">
              <a:buFont typeface="Wingdings" panose="05000000000000000000" pitchFamily="2" charset="2"/>
              <a:buChar char="Ø"/>
              <a:defRPr/>
            </a:pPr>
            <a:r>
              <a:rPr lang="pt-BR" sz="2300" dirty="0"/>
              <a:t>Voto de qualidade é aplicável (no CARF)</a:t>
            </a:r>
          </a:p>
          <a:p>
            <a:pPr marL="452628">
              <a:buFont typeface="Wingdings" panose="05000000000000000000" pitchFamily="2" charset="2"/>
              <a:buChar char="Ø"/>
              <a:defRPr/>
            </a:pPr>
            <a:endParaRPr lang="pt-BR" altLang="pt-BR" sz="2300" dirty="0"/>
          </a:p>
          <a:p>
            <a:pPr marL="452628">
              <a:buFont typeface="Wingdings" panose="05000000000000000000" pitchFamily="2" charset="2"/>
              <a:buChar char="Ø"/>
              <a:defRPr/>
            </a:pPr>
            <a:r>
              <a:rPr lang="pt-BR" altLang="pt-BR" sz="2300" dirty="0"/>
              <a:t>DRJ vinculada aos “entendimentos do CARF”</a:t>
            </a:r>
          </a:p>
          <a:p>
            <a:pPr marL="109728" indent="0">
              <a:buNone/>
              <a:defRPr/>
            </a:pPr>
            <a:endParaRPr lang="pt-BR" altLang="pt-BR" sz="2300" dirty="0"/>
          </a:p>
          <a:p>
            <a:pPr marL="452628">
              <a:buFont typeface="Wingdings" panose="05000000000000000000" pitchFamily="2" charset="2"/>
              <a:buChar char="Ø"/>
              <a:defRPr/>
            </a:pPr>
            <a:r>
              <a:rPr lang="pt-BR" altLang="pt-BR" sz="2300" dirty="0"/>
              <a:t>DRJ vinculada à RFB (SC </a:t>
            </a:r>
            <a:r>
              <a:rPr lang="pt-BR" altLang="pt-BR" sz="2300" dirty="0" err="1"/>
              <a:t>Cosit</a:t>
            </a:r>
            <a:r>
              <a:rPr lang="pt-BR" altLang="pt-BR" sz="2300" dirty="0"/>
              <a:t>)</a:t>
            </a:r>
          </a:p>
          <a:p>
            <a:pPr marL="452628">
              <a:buFont typeface="Wingdings" panose="05000000000000000000" pitchFamily="2" charset="2"/>
              <a:buChar char="Ø"/>
              <a:defRPr/>
            </a:pPr>
            <a:endParaRPr lang="pt-BR" sz="23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88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66774" y="1371600"/>
            <a:ext cx="10487025" cy="63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 hangingPunct="0"/>
            <a:r>
              <a:rPr lang="pt-BR" sz="3200" b="1" dirty="0"/>
              <a:t>Compensação de ofício:</a:t>
            </a:r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552575" y="2006600"/>
            <a:ext cx="8658225" cy="4662761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endParaRPr lang="pt-B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Alcance da norma </a:t>
            </a:r>
          </a:p>
          <a:p>
            <a:pPr marL="0" indent="0">
              <a:buNone/>
            </a:pPr>
            <a:endParaRPr lang="pt-B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“Procedimento”</a:t>
            </a:r>
          </a:p>
          <a:p>
            <a:pPr marL="0" indent="0">
              <a:buNone/>
            </a:pPr>
            <a:endParaRPr lang="pt-B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Débitos garantidos em Execução Fiscal</a:t>
            </a:r>
          </a:p>
          <a:p>
            <a:pPr marL="0" indent="0">
              <a:buNone/>
            </a:pPr>
            <a:endParaRPr lang="pt-BR" sz="1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657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04874" y="1543050"/>
            <a:ext cx="10448925" cy="463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fontAlgn="base" hangingPunct="0"/>
            <a:r>
              <a:rPr lang="pt-BR" sz="3200" b="1" dirty="0"/>
              <a:t>Compensação de ofício:</a:t>
            </a:r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409700" y="2571750"/>
            <a:ext cx="8801100" cy="4097611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2100" b="1" dirty="0"/>
              <a:t>Lei .9430:</a:t>
            </a:r>
          </a:p>
          <a:p>
            <a:pPr marL="0" indent="0">
              <a:buNone/>
            </a:pPr>
            <a:r>
              <a:rPr lang="pt-BR" sz="1800" b="1" i="1" dirty="0"/>
              <a:t>Art. 73</a:t>
            </a:r>
            <a:r>
              <a:rPr lang="pt-BR" sz="1800" i="1" dirty="0"/>
              <a:t>. </a:t>
            </a:r>
            <a:r>
              <a:rPr lang="pt-BR" sz="1800" i="1" u="sng" dirty="0"/>
              <a:t>A restituição e o ressarcimento de tributos administrados</a:t>
            </a:r>
            <a:r>
              <a:rPr lang="pt-BR" sz="1800" i="1" dirty="0"/>
              <a:t> pela SRF ou a restituição de pagamentos efetuados mediante DARF e GPS cuja receita não seja administrada pela SRF será efetuada </a:t>
            </a:r>
            <a:r>
              <a:rPr lang="pt-BR" sz="1800" i="1" u="sng" dirty="0"/>
              <a:t>depois de verificada a ausência de débitos </a:t>
            </a:r>
            <a:r>
              <a:rPr lang="pt-BR" sz="1800" i="1" dirty="0"/>
              <a:t>em nome do sujeito passivo credor.</a:t>
            </a:r>
          </a:p>
          <a:p>
            <a:pPr marL="0" indent="0">
              <a:buNone/>
            </a:pPr>
            <a:endParaRPr lang="pt-BR" sz="1800" i="1" dirty="0"/>
          </a:p>
          <a:p>
            <a:pPr marL="0" indent="0">
              <a:buNone/>
            </a:pPr>
            <a:r>
              <a:rPr lang="pt-BR" sz="1800" i="1" dirty="0"/>
              <a:t>Parágrafo único. Existindo débitos, não parcelados </a:t>
            </a:r>
            <a:r>
              <a:rPr lang="pt-BR" sz="1800" i="1" strike="sngStrike" dirty="0">
                <a:solidFill>
                  <a:srgbClr val="002060"/>
                </a:solidFill>
              </a:rPr>
              <a:t>ou parcelados sem garantia</a:t>
            </a:r>
            <a:r>
              <a:rPr lang="pt-BR" sz="1800" i="1" dirty="0"/>
              <a:t>, inclusive inscritos em Dívida Ativa da União, os créditos serão utilizados para quitação destes débitos.... </a:t>
            </a:r>
            <a:r>
              <a:rPr lang="pt-BR" sz="1800" dirty="0">
                <a:solidFill>
                  <a:srgbClr val="002060"/>
                </a:solidFill>
              </a:rPr>
              <a:t>(RE 917285)</a:t>
            </a:r>
          </a:p>
          <a:p>
            <a:pPr marL="0" indent="0">
              <a:buNone/>
            </a:pPr>
            <a:endParaRPr lang="pt-BR" sz="1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086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47724" y="1400175"/>
            <a:ext cx="10506075" cy="606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 hangingPunct="0"/>
            <a:r>
              <a:rPr lang="pt-BR" sz="3200" b="1" dirty="0"/>
              <a:t>Compensação de ofício:</a:t>
            </a:r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14375" y="1847850"/>
            <a:ext cx="9496425" cy="4821511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endParaRPr lang="pt-BR" sz="2100" b="1" dirty="0"/>
          </a:p>
          <a:p>
            <a:pPr marL="0" indent="0">
              <a:buNone/>
            </a:pPr>
            <a:r>
              <a:rPr lang="pt-BR" sz="2400" b="1" dirty="0"/>
              <a:t>STF – RE 917.285:</a:t>
            </a:r>
          </a:p>
          <a:p>
            <a:pPr marL="0" indent="0">
              <a:buNone/>
            </a:pPr>
            <a:endParaRPr lang="pt-BR" sz="2000" i="1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“3. A</a:t>
            </a:r>
            <a:r>
              <a:rPr lang="pt-BR" sz="2000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jurisprudência da Corte já assentou que a compensação de ofício não viola a liberdade do credor e que o suporte fático da compensação prescinde de anuência ou acordo, perfazendo-se </a:t>
            </a:r>
            <a:r>
              <a:rPr lang="pt-BR" sz="2000" i="1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lege, diante das seguintes circunstâncias objetivas: </a:t>
            </a:r>
            <a:r>
              <a:rPr lang="pt-BR" sz="2000" i="1" u="sng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(i) reciprocidade de dívidas</a:t>
            </a: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(</a:t>
            </a:r>
            <a:r>
              <a:rPr lang="pt-BR" sz="2000" i="1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pt-BR" sz="2000" i="1" u="sng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liquidez das prestações</a:t>
            </a: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(</a:t>
            </a:r>
            <a:r>
              <a:rPr lang="pt-BR" sz="2000" i="1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pt-BR" sz="2000" i="1" u="sng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exigibilidade dos débitos </a:t>
            </a: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 (</a:t>
            </a:r>
            <a:r>
              <a:rPr lang="pt-BR" sz="2000" i="1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iv</a:t>
            </a: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pt-BR" sz="2000" i="1" u="sng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fungibilidade dos objetos</a:t>
            </a: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.” </a:t>
            </a:r>
          </a:p>
          <a:p>
            <a:pPr marL="0" indent="0">
              <a:buNone/>
            </a:pPr>
            <a:r>
              <a:rPr lang="pt-BR" sz="2000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(...)</a:t>
            </a:r>
            <a:endParaRPr lang="pt-BR" sz="20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000" i="1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É inconstitucional, por afronta ao art. 146, III, b, da CF, a expressão </a:t>
            </a:r>
            <a:r>
              <a:rPr lang="pt-BR" sz="2000" i="1" u="sng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’ou parcelados sem garantia</a:t>
            </a:r>
            <a:r>
              <a:rPr lang="pt-BR" sz="2000" i="1" dirty="0">
                <a:latin typeface="+mj-lt"/>
                <a:cs typeface="Arial" panose="020B0604020202020204" pitchFamily="34" charset="0"/>
              </a:rPr>
              <a:t>’ constante do parágrafo único do art. 73, da Lei nº 9.430/96, incluído pela Lei nº 12.844/13, na medida em que retira os efeitos da suspensão da exigibilidade do crédito tributário prevista no CTN.”</a:t>
            </a:r>
          </a:p>
          <a:p>
            <a:pPr marL="0" indent="0">
              <a:buNone/>
            </a:pPr>
            <a:endParaRPr lang="pt-BR" sz="1900" i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9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CB077437-B30B-4520-9E43-F9A2B2384A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52524" y="1133475"/>
            <a:ext cx="10201275" cy="873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 hangingPunct="0"/>
            <a:r>
              <a:rPr lang="pt-BR" sz="3200" b="1" dirty="0"/>
              <a:t>Compensação de ofício:</a:t>
            </a:r>
          </a:p>
        </p:txBody>
      </p:sp>
      <p:sp>
        <p:nvSpPr>
          <p:cNvPr id="64515" name="Espaço Reservado para Conteúdo 2">
            <a:extLst>
              <a:ext uri="{FF2B5EF4-FFF2-40B4-BE49-F238E27FC236}">
                <a16:creationId xmlns:a16="http://schemas.microsoft.com/office/drawing/2014/main" id="{77C1B68F-8DFA-448D-A6F3-4ACA67AD9C9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152525" y="1828800"/>
            <a:ext cx="9058275" cy="4840561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pt-BR" sz="1800" b="1"/>
              <a:t>Decreto </a:t>
            </a:r>
            <a:r>
              <a:rPr lang="pt-BR" sz="1800" b="1" dirty="0"/>
              <a:t>7.574/2021:</a:t>
            </a:r>
            <a:endParaRPr lang="pt-BR" sz="1800" dirty="0"/>
          </a:p>
          <a:p>
            <a:pPr marL="0" indent="0">
              <a:buNone/>
            </a:pPr>
            <a:r>
              <a:rPr lang="pt-BR" sz="1800" dirty="0"/>
              <a:t>Art. 118. A Secretaria da Receita Federal do Brasil, antes de proceder à restituição ou ao ressarcimento de tributos, deverá verificar se o sujeito passivo é devedor à Fazenda Nacional. </a:t>
            </a:r>
            <a:r>
              <a:rPr lang="pt-BR" sz="1800" dirty="0">
                <a:hlinkClick r:id="rId2"/>
              </a:rPr>
              <a:t>(Redação dada pelo Decreto nº 8.853, de 2016) </a:t>
            </a:r>
            <a:endParaRPr lang="pt-BR" sz="1800" dirty="0"/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1800" dirty="0"/>
              <a:t>Parágrafo único. Na hipótese de haver débito em nome do sujeito passivo, </a:t>
            </a:r>
            <a:r>
              <a:rPr lang="pt-BR" sz="1800" dirty="0">
                <a:solidFill>
                  <a:srgbClr val="002060"/>
                </a:solidFill>
              </a:rPr>
              <a:t>não parcelado </a:t>
            </a:r>
            <a:r>
              <a:rPr lang="pt-BR" sz="1800" b="1" u="sng" dirty="0">
                <a:solidFill>
                  <a:srgbClr val="002060"/>
                </a:solidFill>
              </a:rPr>
              <a:t>ou parcelado sem garantia, inclusive inscrito em Dívida Ativa da União</a:t>
            </a:r>
            <a:r>
              <a:rPr lang="pt-BR" sz="1800" dirty="0"/>
              <a:t>, o valor da restituição ou do ressarcimento será compensado, total ou parcialmente, com o valor do débito. </a:t>
            </a:r>
            <a:r>
              <a:rPr lang="pt-BR" sz="1800" dirty="0">
                <a:hlinkClick r:id="rId2"/>
              </a:rPr>
              <a:t>(Redação dada pelo Decreto nº 8.853, de 2016) </a:t>
            </a:r>
            <a:endParaRPr lang="pt-BR" sz="1800" dirty="0"/>
          </a:p>
          <a:p>
            <a:pPr marL="0" indent="0">
              <a:buNone/>
              <a:defRPr/>
            </a:pPr>
            <a:endParaRPr lang="pt-BR" altLang="pt-BR" sz="1600" dirty="0"/>
          </a:p>
          <a:p>
            <a:pPr marL="0" indent="0">
              <a:buNone/>
              <a:defRPr/>
            </a:pPr>
            <a:r>
              <a:rPr lang="pt-BR" altLang="pt-BR" sz="1400" u="sng" dirty="0"/>
              <a:t>Redação anterior:</a:t>
            </a:r>
          </a:p>
          <a:p>
            <a:pPr marL="0" indent="0">
              <a:buNone/>
              <a:defRPr/>
            </a:pPr>
            <a:r>
              <a:rPr lang="pt-PT" sz="1600" strike="sngStrike" dirty="0"/>
              <a:t>Parágrafo único. Existindo débito em nome do sujeito passivo, o valor da restituição ou do ressarcimento será compensado, total ou parcialmente, com o valor do débito. </a:t>
            </a:r>
            <a:endParaRPr lang="pt-BR" altLang="pt-BR" sz="1100" u="sng" dirty="0"/>
          </a:p>
        </p:txBody>
      </p:sp>
    </p:spTree>
    <p:extLst>
      <p:ext uri="{BB962C8B-B14F-4D97-AF65-F5344CB8AC3E}">
        <p14:creationId xmlns:p14="http://schemas.microsoft.com/office/powerpoint/2010/main" val="3993820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1429</Words>
  <Application>Microsoft Office PowerPoint</Application>
  <PresentationFormat>Widescreen</PresentationFormat>
  <Paragraphs>138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do Office</vt:lpstr>
      <vt:lpstr>TEMAS CONTROVERSOS  NA COMPENSAÇÃO TRIBUTÁRIA</vt:lpstr>
      <vt:lpstr>Compensação na esfera federal</vt:lpstr>
      <vt:lpstr>Compensação - Procedimento</vt:lpstr>
      <vt:lpstr>Compensação - Procedimento</vt:lpstr>
      <vt:lpstr>Compensação - Procedimento</vt:lpstr>
      <vt:lpstr>Compensação de ofício:</vt:lpstr>
      <vt:lpstr>Compensação de ofício:</vt:lpstr>
      <vt:lpstr>Compensação de ofício:</vt:lpstr>
      <vt:lpstr>Compensação de ofício:</vt:lpstr>
      <vt:lpstr>Compensação de ofício:</vt:lpstr>
      <vt:lpstr>Compensação de ofício:  Procedimento segundo IN 2055 </vt:lpstr>
      <vt:lpstr>Compensação de ofício: valores garantidos</vt:lpstr>
      <vt:lpstr>Compensação de ofício: valores garantidos</vt:lpstr>
      <vt:lpstr> Compensação de ofício: valores garantidos</vt:lpstr>
      <vt:lpstr>Compensação – saldo negativo e estimativas mensais</vt:lpstr>
      <vt:lpstr>Compensação – saldo negativo e estimativas mensais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11</cp:revision>
  <dcterms:created xsi:type="dcterms:W3CDTF">2022-11-18T18:20:41Z</dcterms:created>
  <dcterms:modified xsi:type="dcterms:W3CDTF">2022-12-08T12:04:59Z</dcterms:modified>
</cp:coreProperties>
</file>