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astas.corp.febraban.org.br\ECO.ECONOMIA\Conjuntura\Dados\Brasil\Cr&#233;dito\Dados\Inadimpl&#234;nci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50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17-4DEB-A7A8-914F064F3E0F}"/>
              </c:ext>
            </c:extLst>
          </c:dPt>
          <c:dPt>
            <c:idx val="1"/>
            <c:bubble3D val="0"/>
            <c:spPr>
              <a:solidFill>
                <a:srgbClr val="8080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17-4DEB-A7A8-914F064F3E0F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17-4DEB-A7A8-914F064F3E0F}"/>
              </c:ext>
            </c:extLst>
          </c:dPt>
          <c:dPt>
            <c:idx val="3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17-4DEB-A7A8-914F064F3E0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'REB2021'!$F$2:$F$5</c:f>
              <c:strCache>
                <c:ptCount val="4"/>
                <c:pt idx="0">
                  <c:v>Inadimplência</c:v>
                </c:pt>
                <c:pt idx="1">
                  <c:v>Despesas administrativas</c:v>
                </c:pt>
                <c:pt idx="2">
                  <c:v>Tributos e FGC</c:v>
                </c:pt>
                <c:pt idx="3">
                  <c:v>Margem Financeira do ICC</c:v>
                </c:pt>
              </c:strCache>
            </c:strRef>
          </c:cat>
          <c:val>
            <c:numRef>
              <c:f>'REB2021'!$G$2:$G$5</c:f>
              <c:numCache>
                <c:formatCode>0.0%</c:formatCode>
                <c:ptCount val="4"/>
                <c:pt idx="0">
                  <c:v>0.29470000000000002</c:v>
                </c:pt>
                <c:pt idx="1">
                  <c:v>0.29299999999999998</c:v>
                </c:pt>
                <c:pt idx="2">
                  <c:v>0.2112</c:v>
                </c:pt>
                <c:pt idx="3">
                  <c:v>0.2011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17-4DEB-A7A8-914F064F3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001573893384644"/>
          <c:y val="3.6962365591397851E-2"/>
          <c:w val="0.61932568221000106"/>
          <c:h val="0.943440251440468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A2-4504-BE33-8F29515808ED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A2-4504-BE33-8F29515808ED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A2-4504-BE33-8F29515808ED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A2-4504-BE33-8F29515808ED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BA2-4504-BE33-8F29515808ED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BA2-4504-BE33-8F29515808ED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BA2-4504-BE33-8F29515808ED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BA2-4504-BE33-8F29515808ED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BA2-4504-BE33-8F29515808ED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BA2-4504-BE33-8F29515808ED}"/>
              </c:ext>
            </c:extLst>
          </c:dPt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8BA2-4504-BE33-8F29515808ED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45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BA2-4504-BE33-8F29515808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Dados!$N$9:$N$27</c:f>
              <c:strCache>
                <c:ptCount val="19"/>
                <c:pt idx="0">
                  <c:v>Reino Unido</c:v>
                </c:pt>
                <c:pt idx="1">
                  <c:v>Rússia</c:v>
                </c:pt>
                <c:pt idx="2">
                  <c:v>Turquia</c:v>
                </c:pt>
                <c:pt idx="3">
                  <c:v>Chile</c:v>
                </c:pt>
                <c:pt idx="4">
                  <c:v>China</c:v>
                </c:pt>
                <c:pt idx="5">
                  <c:v>Indonésia</c:v>
                </c:pt>
                <c:pt idx="6">
                  <c:v>EUA</c:v>
                </c:pt>
                <c:pt idx="7">
                  <c:v>Coréia do Sul</c:v>
                </c:pt>
                <c:pt idx="8">
                  <c:v>Itália</c:v>
                </c:pt>
                <c:pt idx="9">
                  <c:v>África do Sul</c:v>
                </c:pt>
                <c:pt idx="10">
                  <c:v>Japão</c:v>
                </c:pt>
                <c:pt idx="11">
                  <c:v>Alemanha</c:v>
                </c:pt>
                <c:pt idx="12">
                  <c:v>Austrália</c:v>
                </c:pt>
                <c:pt idx="13">
                  <c:v>México</c:v>
                </c:pt>
                <c:pt idx="14">
                  <c:v>Colômbia</c:v>
                </c:pt>
                <c:pt idx="15">
                  <c:v>França</c:v>
                </c:pt>
                <c:pt idx="16">
                  <c:v>Bancos - Outros</c:v>
                </c:pt>
                <c:pt idx="17">
                  <c:v>Brasil - Bancos</c:v>
                </c:pt>
                <c:pt idx="18">
                  <c:v>Índia</c:v>
                </c:pt>
              </c:strCache>
            </c:strRef>
          </c:cat>
          <c:val>
            <c:numRef>
              <c:f>Dados!$O$9:$O$27</c:f>
              <c:numCache>
                <c:formatCode>0.0</c:formatCode>
                <c:ptCount val="19"/>
                <c:pt idx="0">
                  <c:v>19</c:v>
                </c:pt>
                <c:pt idx="1">
                  <c:v>20</c:v>
                </c:pt>
                <c:pt idx="2">
                  <c:v>22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25.766999999999999</c:v>
                </c:pt>
                <c:pt idx="7">
                  <c:v>27.5</c:v>
                </c:pt>
                <c:pt idx="8">
                  <c:v>27.81</c:v>
                </c:pt>
                <c:pt idx="9">
                  <c:v>28</c:v>
                </c:pt>
                <c:pt idx="10">
                  <c:v>29.74</c:v>
                </c:pt>
                <c:pt idx="11">
                  <c:v>29.896999999999998</c:v>
                </c:pt>
                <c:pt idx="12">
                  <c:v>30</c:v>
                </c:pt>
                <c:pt idx="13">
                  <c:v>30</c:v>
                </c:pt>
                <c:pt idx="14">
                  <c:v>32</c:v>
                </c:pt>
                <c:pt idx="15">
                  <c:v>32.020000000000003</c:v>
                </c:pt>
                <c:pt idx="16">
                  <c:v>34</c:v>
                </c:pt>
                <c:pt idx="17">
                  <c:v>45</c:v>
                </c:pt>
                <c:pt idx="18">
                  <c:v>48.316000000000003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BA2-4504-BE33-8F2951580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775887"/>
        <c:axId val="62777551"/>
      </c:barChart>
      <c:catAx>
        <c:axId val="62775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777551"/>
        <c:crosses val="autoZero"/>
        <c:auto val="1"/>
        <c:lblAlgn val="ctr"/>
        <c:lblOffset val="100"/>
        <c:noMultiLvlLbl val="0"/>
      </c:catAx>
      <c:valAx>
        <c:axId val="62777551"/>
        <c:scaling>
          <c:orientation val="minMax"/>
          <c:max val="50"/>
        </c:scaling>
        <c:delete val="1"/>
        <c:axPos val="b"/>
        <c:numFmt formatCode="0.0" sourceLinked="1"/>
        <c:majorTickMark val="none"/>
        <c:minorTickMark val="none"/>
        <c:tickLblPos val="nextTo"/>
        <c:crossAx val="6277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chart" Target="../charts/chart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Reforma Tributária e aumento de tributos. Impactos no custo das operações de crédito na perspectiva das </a:t>
            </a:r>
            <a:r>
              <a:rPr lang="pt-BR" sz="4400" b="1" dirty="0" err="1"/>
              <a:t>IFs</a:t>
            </a:r>
            <a:r>
              <a:rPr lang="pt-BR" b="1" dirty="0"/>
              <a:t>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4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Decio Porchat</a:t>
            </a:r>
          </a:p>
          <a:p>
            <a:r>
              <a:rPr lang="pt-BR" sz="32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Mestre em Direito Tributário - PUC/SP</a:t>
            </a:r>
            <a:endParaRPr lang="pt-BR" sz="4400" b="1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i="1" dirty="0">
                <a:solidFill>
                  <a:srgbClr val="FF0000"/>
                </a:solidFill>
                <a:latin typeface="Trebuchet MS" pitchFamily="34" charset="0"/>
              </a:rPr>
              <a:t>Desafios do modelo VAT - Intermediação financeira</a:t>
            </a:r>
            <a:br>
              <a:rPr lang="pt-BR" sz="3200" i="1" dirty="0">
                <a:solidFill>
                  <a:srgbClr val="FF0000"/>
                </a:solidFill>
                <a:latin typeface="Trebuchet MS" pitchFamily="34" charset="0"/>
              </a:rPr>
            </a:b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Intermediação Financeira não é serviço e não é bem </a:t>
            </a:r>
          </a:p>
          <a:p>
            <a:pPr lvl="1"/>
            <a:endParaRPr lang="pt-BR" dirty="0"/>
          </a:p>
          <a:p>
            <a:pPr lvl="1"/>
            <a:r>
              <a:rPr lang="pt-BR" u="sng" dirty="0"/>
              <a:t>Nas atividades de intermediação financeira não é possível identificar de forma clara qual é exatamente o valor agregado objeto de tributação pelo IV</a:t>
            </a:r>
            <a:r>
              <a:rPr lang="pt-BR" dirty="0"/>
              <a:t>A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Nenhum país do mundo tributa o valor adicionado aos serviços de intermediação pelo método de crédito fiscal</a:t>
            </a:r>
          </a:p>
          <a:p>
            <a:pPr lvl="1"/>
            <a:endParaRPr lang="pt-BR" b="1" dirty="0"/>
          </a:p>
          <a:p>
            <a:pPr lvl="1"/>
            <a:r>
              <a:rPr lang="pt-BR" b="1" dirty="0"/>
              <a:t>A maioria dos países isenta as atividades financeiras do IVA, sendo que os modelos considerados mais modernos tributam apenas as receitas de tarifas e comissões, isentando a intermediação financeira</a:t>
            </a: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51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i="1" dirty="0">
                <a:solidFill>
                  <a:srgbClr val="FF0000"/>
                </a:solidFill>
                <a:latin typeface="Trebuchet MS" pitchFamily="34" charset="0"/>
              </a:rPr>
              <a:t>Reforma tributária - consumo e renda. </a:t>
            </a:r>
            <a:r>
              <a:rPr lang="pt-BR" sz="3200" dirty="0">
                <a:solidFill>
                  <a:srgbClr val="FF0000"/>
                </a:solidFill>
                <a:latin typeface="Trebuchet MS" pitchFamily="34" charset="0"/>
              </a:rPr>
              <a:t>Principais propostas em tramitação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  <a:latin typeface="Trebuchet MS" pitchFamily="34" charset="0"/>
              </a:rPr>
              <a:t>Consumo:</a:t>
            </a:r>
          </a:p>
          <a:p>
            <a:pPr lvl="1"/>
            <a:r>
              <a:rPr lang="pt-BR" dirty="0">
                <a:solidFill>
                  <a:srgbClr val="002060"/>
                </a:solidFill>
                <a:latin typeface="Trebuchet MS" pitchFamily="34" charset="0"/>
              </a:rPr>
              <a:t>PEC 45 – IBS + imposto seletivo</a:t>
            </a:r>
          </a:p>
          <a:p>
            <a:pPr lvl="1"/>
            <a:r>
              <a:rPr lang="pt-BR" dirty="0">
                <a:solidFill>
                  <a:srgbClr val="002060"/>
                </a:solidFill>
                <a:latin typeface="Trebuchet MS" pitchFamily="34" charset="0"/>
              </a:rPr>
              <a:t>PEC 110  - IBS + imposto seletivo</a:t>
            </a:r>
          </a:p>
          <a:p>
            <a:pPr lvl="1"/>
            <a:r>
              <a:rPr lang="pt-BR" dirty="0">
                <a:solidFill>
                  <a:srgbClr val="002060"/>
                </a:solidFill>
                <a:latin typeface="Trebuchet MS" pitchFamily="34" charset="0"/>
              </a:rPr>
              <a:t>PL 3887/2020 – Contribuição Social sobre Operações com Bens e Serviços</a:t>
            </a:r>
          </a:p>
          <a:p>
            <a:pPr lvl="1"/>
            <a:endParaRPr lang="pt-BR" dirty="0">
              <a:solidFill>
                <a:srgbClr val="002060"/>
              </a:solidFill>
              <a:latin typeface="Trebuchet MS" pitchFamily="34" charset="0"/>
            </a:endParaRPr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  <a:latin typeface="Trebuchet MS" pitchFamily="34" charset="0"/>
              </a:rPr>
              <a:t>Renda:</a:t>
            </a:r>
          </a:p>
          <a:p>
            <a:pPr lvl="1"/>
            <a:r>
              <a:rPr lang="pt-BR" dirty="0">
                <a:solidFill>
                  <a:srgbClr val="002060"/>
                </a:solidFill>
                <a:latin typeface="Trebuchet MS" pitchFamily="34" charset="0"/>
              </a:rPr>
              <a:t>PL 2337/2021  - IRPJ e IRPF</a:t>
            </a: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7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pt-BR" sz="3200" b="1" dirty="0">
                <a:solidFill>
                  <a:schemeClr val="tx1"/>
                </a:solidFill>
              </a:rPr>
              <a:t>Intermediação financeira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Atividade de captação de recursos e a realização de empréstimos </a:t>
            </a:r>
          </a:p>
          <a:p>
            <a:endParaRPr lang="pt-BR" dirty="0"/>
          </a:p>
          <a:p>
            <a:r>
              <a:rPr lang="pt-BR" dirty="0"/>
              <a:t>As </a:t>
            </a:r>
            <a:r>
              <a:rPr lang="pt-BR" dirty="0" err="1"/>
              <a:t>IFs</a:t>
            </a:r>
            <a:r>
              <a:rPr lang="pt-BR" dirty="0"/>
              <a:t> captam os recursos dos poupadores, mediante determinada remuneração, para emprestar a agentes que demandam este crédito para financiar produção, consumo ou investimentos, mediante determinada taxa de juros cobrada na operação. </a:t>
            </a:r>
          </a:p>
          <a:p>
            <a:endParaRPr lang="pt-BR" dirty="0"/>
          </a:p>
          <a:p>
            <a:r>
              <a:rPr lang="pt-BR" dirty="0"/>
              <a:t>A diferença entre os juros finais que os bancos cobram aos tomadores de crédito e a taxa de captação do banco, que é a remuneração que o banco paga aos poupadores, é denominada </a:t>
            </a:r>
            <a:r>
              <a:rPr lang="pt-BR" i="1" dirty="0"/>
              <a:t>spread</a:t>
            </a:r>
            <a:r>
              <a:rPr lang="pt-BR" dirty="0"/>
              <a:t> bancário.</a:t>
            </a:r>
          </a:p>
          <a:p>
            <a:endParaRPr lang="pt-BR" dirty="0"/>
          </a:p>
          <a:p>
            <a:r>
              <a:rPr lang="pt-BR" dirty="0"/>
              <a:t>Os juros finais cobrados aos demandantes de crédito devem cobrir os custos de captação dos bancos, as despesas de intermediação financeira, o risco de crédito, os tributos e ainda gerar retorno compatível com a estrutura econômica e capital aplicado. </a:t>
            </a:r>
          </a:p>
          <a:p>
            <a:pPr marL="0" indent="0">
              <a:buNone/>
            </a:pP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4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tx1"/>
                </a:solidFill>
              </a:rPr>
              <a:t>Spread Bancário: Composição dos Custos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b="1" dirty="0"/>
              <a:t>Decomposição do Spread Médio de 2019 a 2021</a:t>
            </a:r>
            <a:endParaRPr lang="pt-BR" sz="1600" dirty="0"/>
          </a:p>
          <a:p>
            <a:pPr marL="0" indent="0">
              <a:buNone/>
            </a:pPr>
            <a:endParaRPr lang="pt-BR" sz="1800" i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5FB636-FBB3-494E-966B-BFD2F4997998}"/>
              </a:ext>
            </a:extLst>
          </p:cNvPr>
          <p:cNvSpPr>
            <a:spLocks/>
          </p:cNvSpPr>
          <p:nvPr/>
        </p:nvSpPr>
        <p:spPr bwMode="auto">
          <a:xfrm>
            <a:off x="371058" y="965941"/>
            <a:ext cx="11305256" cy="112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7500" tIns="35100" rIns="67500" anchor="t"/>
          <a:lstStyle/>
          <a:p>
            <a:pPr marL="31750" algn="just">
              <a:spcAft>
                <a:spcPts val="225"/>
              </a:spcAft>
            </a:pPr>
            <a:endParaRPr lang="pt-BR" sz="1600" b="1" spc="-15" dirty="0">
              <a:solidFill>
                <a:srgbClr val="003366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8742BCB-C116-417B-B5AB-87EC68EE1739}"/>
              </a:ext>
            </a:extLst>
          </p:cNvPr>
          <p:cNvSpPr txBox="1">
            <a:spLocks/>
          </p:cNvSpPr>
          <p:nvPr/>
        </p:nvSpPr>
        <p:spPr>
          <a:xfrm>
            <a:off x="735013" y="1732806"/>
            <a:ext cx="4292600" cy="40005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pt-BR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2404E0-93C3-4AA4-870D-C014A7DFDB86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3105150" y="5621338"/>
            <a:ext cx="250825" cy="187325"/>
          </a:xfrm>
          <a:prstGeom prst="rect">
            <a:avLst/>
          </a:prstGeom>
          <a:solidFill>
            <a:schemeClr val="hlink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9AC6C-8412-41DA-90D5-B37D2C7D7603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681038" y="5621338"/>
            <a:ext cx="250825" cy="187325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32B38-9035-419A-ADB4-23103F06A968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81038" y="5884863"/>
            <a:ext cx="250825" cy="187325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9ED315-1840-4CEC-9E93-4E92B9328FAC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3105150" y="5884863"/>
            <a:ext cx="250825" cy="187325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0B237A-33D9-4C6E-8145-02536829E232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982663" y="5616575"/>
            <a:ext cx="10937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fld id="{F66C9650-9A14-4D75-97F6-4FD893DBFF86}" type="datetime'''''''''I''n''''''a''d''i''m''''plê''n''''''''c''i''''a'''''''">
              <a:rPr lang="pt-BR" altLang="en-US" sz="1400" smtClean="0">
                <a:solidFill>
                  <a:schemeClr val="tx1"/>
                </a:solidFill>
              </a:rPr>
              <a:pPr/>
              <a:t>Inadimplência</a:t>
            </a:fld>
            <a:endParaRPr lang="pt-BR" sz="1400">
              <a:solidFill>
                <a:schemeClr val="tx1"/>
              </a:solidFill>
              <a:sym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7ED5DB-3789-4956-9795-8CEBED06610D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3406775" y="5616575"/>
            <a:ext cx="1204913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fld id="{862AB7C9-1281-4BCB-8C44-B2D7B462B4FB}" type="datetime'T''''ri''bu''''t''''''''''os'''''' ''''''e'''' ''F''''GC'''">
              <a:rPr lang="pt-BR" altLang="en-US" sz="1400" smtClean="0">
                <a:solidFill>
                  <a:schemeClr val="tx1"/>
                </a:solidFill>
              </a:rPr>
              <a:pPr/>
              <a:t>Tributos e FGC</a:t>
            </a:fld>
            <a:endParaRPr lang="pt-BR" sz="1400">
              <a:solidFill>
                <a:schemeClr val="tx1"/>
              </a:solidFill>
              <a:sym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0404E-936F-4972-8735-18184A53A72C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982663" y="5880100"/>
            <a:ext cx="2020888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fld id="{25CADFD3-6BC1-474D-B202-055C88100F7E}" type="datetime'''''''D''e''''''spe''''''sa''s'''' administ''r''''ativas'">
              <a:rPr lang="pt-BR" altLang="en-US" sz="1400" smtClean="0">
                <a:solidFill>
                  <a:schemeClr val="tx1"/>
                </a:solidFill>
              </a:rPr>
              <a:pPr/>
              <a:t>Despesas administrativas</a:t>
            </a:fld>
            <a:endParaRPr lang="pt-BR" sz="1400">
              <a:solidFill>
                <a:schemeClr val="tx1"/>
              </a:solidFill>
              <a:sym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D95AE1-EA29-4480-9B43-FC1E7DBBBE49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3406775" y="5880100"/>
            <a:ext cx="2068513" cy="212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fld id="{B1C0B366-526E-4E3B-8DB7-DFD06E653818}" type="datetime'''''''''Marge''''''''m'' fin''anc''''''ei''''''ra do I''CC'">
              <a:rPr lang="pt-BR" altLang="en-US" sz="1400" smtClean="0">
                <a:solidFill>
                  <a:schemeClr val="tx1"/>
                </a:solidFill>
              </a:rPr>
              <a:pPr/>
              <a:t>Margem financeira do ICC</a:t>
            </a:fld>
            <a:endParaRPr lang="pt-BR" sz="1400">
              <a:solidFill>
                <a:schemeClr val="tx1"/>
              </a:solidFill>
              <a:sym typeface="+mn-lt"/>
            </a:endParaRPr>
          </a:p>
        </p:txBody>
      </p:sp>
      <p:graphicFrame>
        <p:nvGraphicFramePr>
          <p:cNvPr id="16" name="Gráfico 1">
            <a:extLst>
              <a:ext uri="{FF2B5EF4-FFF2-40B4-BE49-F238E27FC236}">
                <a16:creationId xmlns:a16="http://schemas.microsoft.com/office/drawing/2014/main" id="{F33B28BC-F492-4304-BBE7-6932BFC217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45813"/>
              </p:ext>
            </p:extLst>
          </p:nvPr>
        </p:nvGraphicFramePr>
        <p:xfrm>
          <a:off x="549442" y="2531494"/>
          <a:ext cx="4663742" cy="277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" name="Retângulo 6">
            <a:extLst>
              <a:ext uri="{FF2B5EF4-FFF2-40B4-BE49-F238E27FC236}">
                <a16:creationId xmlns:a16="http://schemas.microsoft.com/office/drawing/2014/main" id="{945EE8C6-AC0D-4E26-BE06-BC850053D25A}"/>
              </a:ext>
            </a:extLst>
          </p:cNvPr>
          <p:cNvSpPr/>
          <p:nvPr/>
        </p:nvSpPr>
        <p:spPr>
          <a:xfrm>
            <a:off x="5564622" y="2375033"/>
            <a:ext cx="6039235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176213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b="1" spc="-15" dirty="0">
                <a:latin typeface="+mn-lt"/>
                <a:cs typeface="Arial" panose="020B0604020202020204" pitchFamily="34" charset="0"/>
              </a:rPr>
              <a:t>79,9% do spread bancário corresponde aos custos das operações de crédito. </a:t>
            </a:r>
            <a:r>
              <a:rPr lang="pt-BR" spc="-15" dirty="0">
                <a:latin typeface="+mn-lt"/>
                <a:cs typeface="Arial" panose="020B0604020202020204" pitchFamily="34" charset="0"/>
              </a:rPr>
              <a:t>O lucro (margem) equivale a 20,1% do spread </a:t>
            </a:r>
          </a:p>
          <a:p>
            <a:pPr marL="265113" indent="-176213" algn="just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b="1" dirty="0">
                <a:latin typeface="+mn-lt"/>
                <a:cs typeface="Arial" panose="020B0604020202020204" pitchFamily="34" charset="0"/>
              </a:rPr>
              <a:t>Mais de 4/5 do spread bancário se deve aos custos de intermediação financeira</a:t>
            </a:r>
            <a:r>
              <a:rPr lang="pt-BR" dirty="0">
                <a:latin typeface="+mn-lt"/>
                <a:cs typeface="Arial" panose="020B0604020202020204" pitchFamily="34" charset="0"/>
              </a:rPr>
              <a:t>, principalmente inadimplência e impostos.</a:t>
            </a: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EDE0DA94-E301-42C4-A88A-E5778A0FD906}"/>
              </a:ext>
            </a:extLst>
          </p:cNvPr>
          <p:cNvSpPr txBox="1"/>
          <p:nvPr/>
        </p:nvSpPr>
        <p:spPr>
          <a:xfrm>
            <a:off x="4787607" y="6666259"/>
            <a:ext cx="3814363" cy="16767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defTabSz="641802">
              <a:lnSpc>
                <a:spcPct val="120000"/>
              </a:lnSpc>
            </a:pPr>
            <a:r>
              <a:rPr lang="pt-BR" sz="1000" spc="-15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itchFamily="34" charset="0"/>
              </a:rPr>
              <a:t>Fonte: BCB – Relatório da Economia Bancária 2021</a:t>
            </a:r>
          </a:p>
        </p:txBody>
      </p:sp>
    </p:spTree>
    <p:extLst>
      <p:ext uri="{BB962C8B-B14F-4D97-AF65-F5344CB8AC3E}">
        <p14:creationId xmlns:p14="http://schemas.microsoft.com/office/powerpoint/2010/main" val="412736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tx1"/>
                </a:solidFill>
              </a:rPr>
              <a:t>Fatores que explicam o Spread - Tributação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4" name="Gráfico 32">
            <a:extLst>
              <a:ext uri="{FF2B5EF4-FFF2-40B4-BE49-F238E27FC236}">
                <a16:creationId xmlns:a16="http://schemas.microsoft.com/office/drawing/2014/main" id="{14824AB8-E2DE-4111-92CE-ECB851A2C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723491"/>
              </p:ext>
            </p:extLst>
          </p:nvPr>
        </p:nvGraphicFramePr>
        <p:xfrm>
          <a:off x="-801849" y="1822450"/>
          <a:ext cx="6326466" cy="459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Agrupar 6">
            <a:extLst>
              <a:ext uri="{FF2B5EF4-FFF2-40B4-BE49-F238E27FC236}">
                <a16:creationId xmlns:a16="http://schemas.microsoft.com/office/drawing/2014/main" id="{98A5D603-6400-40D0-BBF4-FEC3EA41EFCA}"/>
              </a:ext>
            </a:extLst>
          </p:cNvPr>
          <p:cNvGrpSpPr/>
          <p:nvPr/>
        </p:nvGrpSpPr>
        <p:grpSpPr>
          <a:xfrm>
            <a:off x="4223792" y="5491416"/>
            <a:ext cx="2160232" cy="796062"/>
            <a:chOff x="4917529" y="5229200"/>
            <a:chExt cx="1836185" cy="796062"/>
          </a:xfrm>
        </p:grpSpPr>
        <p:sp>
          <p:nvSpPr>
            <p:cNvPr id="7" name="TextBox 81">
              <a:extLst>
                <a:ext uri="{FF2B5EF4-FFF2-40B4-BE49-F238E27FC236}">
                  <a16:creationId xmlns:a16="http://schemas.microsoft.com/office/drawing/2014/main" id="{E77CA9A6-64F4-4871-9BA7-F272E160FDC5}"/>
                </a:ext>
              </a:extLst>
            </p:cNvPr>
            <p:cNvSpPr txBox="1"/>
            <p:nvPr/>
          </p:nvSpPr>
          <p:spPr>
            <a:xfrm>
              <a:off x="5087888" y="5229200"/>
              <a:ext cx="1275667" cy="26745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pt-BR" sz="1200" dirty="0"/>
                <a:t>Brasil</a:t>
              </a:r>
            </a:p>
          </p:txBody>
        </p:sp>
        <p:sp>
          <p:nvSpPr>
            <p:cNvPr id="8" name="TextBox 81">
              <a:extLst>
                <a:ext uri="{FF2B5EF4-FFF2-40B4-BE49-F238E27FC236}">
                  <a16:creationId xmlns:a16="http://schemas.microsoft.com/office/drawing/2014/main" id="{4E6A0F17-D6EC-4E21-8149-14B14DF8BA2C}"/>
                </a:ext>
              </a:extLst>
            </p:cNvPr>
            <p:cNvSpPr txBox="1"/>
            <p:nvPr/>
          </p:nvSpPr>
          <p:spPr>
            <a:xfrm>
              <a:off x="5087888" y="5482329"/>
              <a:ext cx="1656185" cy="272984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pt-BR" sz="1200" dirty="0"/>
                <a:t>Países Emergentes</a:t>
              </a:r>
            </a:p>
          </p:txBody>
        </p:sp>
        <p:sp>
          <p:nvSpPr>
            <p:cNvPr id="9" name="TextBox 81">
              <a:extLst>
                <a:ext uri="{FF2B5EF4-FFF2-40B4-BE49-F238E27FC236}">
                  <a16:creationId xmlns:a16="http://schemas.microsoft.com/office/drawing/2014/main" id="{83A9ED1E-F10A-4C0A-90B5-516381D1790D}"/>
                </a:ext>
              </a:extLst>
            </p:cNvPr>
            <p:cNvSpPr txBox="1"/>
            <p:nvPr/>
          </p:nvSpPr>
          <p:spPr>
            <a:xfrm>
              <a:off x="5097529" y="5733554"/>
              <a:ext cx="1656185" cy="29170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pt-BR" sz="1200" dirty="0"/>
                <a:t>Países Desenvolvidos</a:t>
              </a:r>
            </a:p>
          </p:txBody>
        </p:sp>
        <p:sp>
          <p:nvSpPr>
            <p:cNvPr id="10" name="CaixaDeTexto 5">
              <a:extLst>
                <a:ext uri="{FF2B5EF4-FFF2-40B4-BE49-F238E27FC236}">
                  <a16:creationId xmlns:a16="http://schemas.microsoft.com/office/drawing/2014/main" id="{C81B3889-C414-426B-A9EC-7C7187BF9D7E}"/>
                </a:ext>
              </a:extLst>
            </p:cNvPr>
            <p:cNvSpPr txBox="1"/>
            <p:nvPr/>
          </p:nvSpPr>
          <p:spPr>
            <a:xfrm>
              <a:off x="4917529" y="5302905"/>
              <a:ext cx="180000" cy="14400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11" name="CaixaDeTexto 44">
              <a:extLst>
                <a:ext uri="{FF2B5EF4-FFF2-40B4-BE49-F238E27FC236}">
                  <a16:creationId xmlns:a16="http://schemas.microsoft.com/office/drawing/2014/main" id="{62337382-C9B5-47EB-8048-6AD427223C9C}"/>
                </a:ext>
              </a:extLst>
            </p:cNvPr>
            <p:cNvSpPr txBox="1"/>
            <p:nvPr/>
          </p:nvSpPr>
          <p:spPr>
            <a:xfrm>
              <a:off x="4917529" y="5556034"/>
              <a:ext cx="180000" cy="14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12" name="CaixaDeTexto 45">
              <a:extLst>
                <a:ext uri="{FF2B5EF4-FFF2-40B4-BE49-F238E27FC236}">
                  <a16:creationId xmlns:a16="http://schemas.microsoft.com/office/drawing/2014/main" id="{BF216140-E614-40E5-A8C0-25E6DB3BBBE3}"/>
                </a:ext>
              </a:extLst>
            </p:cNvPr>
            <p:cNvSpPr txBox="1"/>
            <p:nvPr/>
          </p:nvSpPr>
          <p:spPr>
            <a:xfrm>
              <a:off x="4917529" y="5800885"/>
              <a:ext cx="180000" cy="144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  <p:sp>
        <p:nvSpPr>
          <p:cNvPr id="14" name="Retângulo 6">
            <a:extLst>
              <a:ext uri="{FF2B5EF4-FFF2-40B4-BE49-F238E27FC236}">
                <a16:creationId xmlns:a16="http://schemas.microsoft.com/office/drawing/2014/main" id="{0A958831-AA4A-4EAC-AB06-0189F77D9A6C}"/>
              </a:ext>
            </a:extLst>
          </p:cNvPr>
          <p:cNvSpPr/>
          <p:nvPr/>
        </p:nvSpPr>
        <p:spPr>
          <a:xfrm>
            <a:off x="6241232" y="2302147"/>
            <a:ext cx="51125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pt-BR" b="1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Fatores que aumentam a carga tributária do Crédito no Brasil</a:t>
            </a:r>
          </a:p>
          <a:p>
            <a:pPr marL="265113" indent="-176213" algn="just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Impostos sobre receita PIS/COFINS: 4,65% da receita líquida de intermediação financeira</a:t>
            </a:r>
          </a:p>
          <a:p>
            <a:pPr marL="265113" indent="-176213" algn="just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IOF: até 1,88% para PJ e até 3,38% para PF</a:t>
            </a:r>
          </a:p>
          <a:p>
            <a:pPr marL="265113" indent="-176213" algn="just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IRPJ de 25% e CSLL de 20%, com alíquota adicional frente aos demais negócios no Brasil (9%).</a:t>
            </a:r>
          </a:p>
          <a:p>
            <a:pPr marL="722313" lvl="1" indent="-176213" algn="just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Adicional de 1 pp (para 21%) na CSLL entre agosto a dezembro de 2022</a:t>
            </a:r>
          </a:p>
        </p:txBody>
      </p:sp>
      <p:sp>
        <p:nvSpPr>
          <p:cNvPr id="15" name="TextBox 46">
            <a:extLst>
              <a:ext uri="{FF2B5EF4-FFF2-40B4-BE49-F238E27FC236}">
                <a16:creationId xmlns:a16="http://schemas.microsoft.com/office/drawing/2014/main" id="{9A744D02-AC2B-4930-8E8B-F0C0EAFE29CE}"/>
              </a:ext>
            </a:extLst>
          </p:cNvPr>
          <p:cNvSpPr txBox="1"/>
          <p:nvPr/>
        </p:nvSpPr>
        <p:spPr>
          <a:xfrm>
            <a:off x="3368727" y="6657371"/>
            <a:ext cx="5112568" cy="16767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defTabSz="641802">
              <a:lnSpc>
                <a:spcPct val="120000"/>
              </a:lnSpc>
            </a:pPr>
            <a:r>
              <a:rPr lang="pt-BR" sz="1000" spc="-15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itchFamily="34" charset="0"/>
              </a:rPr>
              <a:t>Fonte: OCDE. Alíquotas incluem impostos federais e entes subnacionais sobre o Lucro.</a:t>
            </a:r>
          </a:p>
        </p:txBody>
      </p:sp>
    </p:spTree>
    <p:extLst>
      <p:ext uri="{BB962C8B-B14F-4D97-AF65-F5344CB8AC3E}">
        <p14:creationId xmlns:p14="http://schemas.microsoft.com/office/powerpoint/2010/main" val="194065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0000"/>
                </a:solidFill>
              </a:rPr>
              <a:t>PIS/COFINS: </a:t>
            </a:r>
            <a:r>
              <a:rPr lang="en-US" sz="3200" dirty="0" err="1">
                <a:solidFill>
                  <a:srgbClr val="FF0000"/>
                </a:solidFill>
              </a:rPr>
              <a:t>Tributação</a:t>
            </a:r>
            <a:r>
              <a:rPr lang="en-US" sz="3200" dirty="0">
                <a:solidFill>
                  <a:srgbClr val="FF0000"/>
                </a:solidFill>
              </a:rPr>
              <a:t> da </a:t>
            </a:r>
            <a:r>
              <a:rPr lang="en-US" sz="3200" dirty="0" err="1">
                <a:solidFill>
                  <a:srgbClr val="FF0000"/>
                </a:solidFill>
              </a:rPr>
              <a:t>intermediação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financeira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>
                <a:latin typeface="Trebuchet MS" pitchFamily="34" charset="0"/>
              </a:rPr>
              <a:t>Regime: Cumulativo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>
                <a:latin typeface="Trebuchet MS" pitchFamily="34" charset="0"/>
              </a:rPr>
              <a:t>Alíquotas (consolidado): 4,65%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i="1" dirty="0">
                <a:latin typeface="Trebuchet MS" pitchFamily="34" charset="0"/>
              </a:rPr>
              <a:t>Base de cálculo: Receita Bruta conforme o Decreto-Lei nº 1.598/77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i="1" dirty="0">
              <a:latin typeface="Trebuchet MS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Art. 12 -   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receita bruta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compreende: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 - o produto da venda de bens nas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operações de conta própria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              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II - o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preço da prestação de serviços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em geral;                    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III - o resultado auferido nas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operações de conta alheia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e;       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IV - as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receitas da atividade ou objeto principal da pessoa jurídica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não compreendidas nos incisos I a III. 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i="1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pt-BR" dirty="0" err="1"/>
              <a:t>Obs</a:t>
            </a:r>
            <a:r>
              <a:rPr lang="pt-BR" dirty="0"/>
              <a:t>: Método de subtração para tributar uma </a:t>
            </a:r>
            <a:r>
              <a:rPr lang="pt-BR" i="1" dirty="0"/>
              <a:t>proxy</a:t>
            </a:r>
            <a:r>
              <a:rPr lang="pt-BR" dirty="0"/>
              <a:t> do valor adicionado  </a:t>
            </a:r>
            <a:endParaRPr lang="pt-BR" i="1" dirty="0">
              <a:latin typeface="Trebuchet MS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i="1" dirty="0">
              <a:latin typeface="Trebuchet MS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5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dirty="0"/>
              <a:t>Exclusões e Deduções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3F7C3B-5EDE-4556-A126-3ED2FCFDE092}"/>
              </a:ext>
            </a:extLst>
          </p:cNvPr>
          <p:cNvSpPr txBox="1">
            <a:spLocks/>
          </p:cNvSpPr>
          <p:nvPr/>
        </p:nvSpPr>
        <p:spPr>
          <a:xfrm>
            <a:off x="1017255" y="2717664"/>
            <a:ext cx="9408660" cy="19413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pt-BR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57E73009-4283-4EB9-B3EF-35D4468FA671}"/>
              </a:ext>
            </a:extLst>
          </p:cNvPr>
          <p:cNvSpPr txBox="1"/>
          <p:nvPr/>
        </p:nvSpPr>
        <p:spPr>
          <a:xfrm>
            <a:off x="5651640" y="2481032"/>
            <a:ext cx="410332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b="1" dirty="0">
                <a:latin typeface="Arial" panose="020B0604020202020204" pitchFamily="34" charset="0"/>
                <a:cs typeface="Arial" panose="020B0604020202020204" pitchFamily="34" charset="0"/>
              </a:rPr>
              <a:t>Despesas incorridas nas operações de intermediação financeira;       </a:t>
            </a:r>
          </a:p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Despesas de câmbio (</a:t>
            </a:r>
            <a:r>
              <a:rPr lang="pt-BR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exceto perdas com vendas de moedas em espécie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Despesas de obrigações por empréstimos, para repasse, de recursos de instituições de direito privado;      </a:t>
            </a:r>
          </a:p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Deságio na colocação de títulos;     </a:t>
            </a:r>
          </a:p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Perdas com títulos de renda fixa e variável, </a:t>
            </a:r>
            <a:r>
              <a:rPr lang="pt-BR" altLang="pt-BR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exceto com ações</a:t>
            </a: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;     </a:t>
            </a:r>
          </a:p>
          <a:p>
            <a:pPr marL="214313" indent="-214313" algn="just" defTabSz="6858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Perdas com ativos financeiros e mercadorias, em </a:t>
            </a:r>
            <a:r>
              <a:rPr lang="pt-BR" altLang="pt-BR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operações de hedge</a:t>
            </a:r>
            <a:r>
              <a:rPr lang="pt-BR" altLang="pt-BR" sz="1700" dirty="0">
                <a:latin typeface="Arial" panose="020B0604020202020204" pitchFamily="34" charset="0"/>
                <a:cs typeface="Arial" panose="020B0604020202020204" pitchFamily="34" charset="0"/>
              </a:rPr>
              <a:t>;   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B6C7BD-DE4A-49B6-8B78-A629D115D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896" y="2531367"/>
            <a:ext cx="4182244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14313" indent="-214313" algn="just" defTabSz="6858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cs typeface="Arial" panose="020B0604020202020204" pitchFamily="34" charset="0"/>
              </a:rPr>
              <a:t>Receitas de exportação de serviços cujo pagamento represente </a:t>
            </a:r>
            <a:r>
              <a:rPr lang="pt-BR" altLang="pt-BR" sz="1700" b="1" dirty="0">
                <a:cs typeface="Arial" panose="020B0604020202020204" pitchFamily="34" charset="0"/>
              </a:rPr>
              <a:t>ingresso de divisas;</a:t>
            </a:r>
          </a:p>
          <a:p>
            <a:pPr marL="214313" indent="-214313" algn="just" defTabSz="6858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cs typeface="Arial" panose="020B0604020202020204" pitchFamily="34" charset="0"/>
              </a:rPr>
              <a:t>Rendas de participações (equivalência patrimonial e dividendos);</a:t>
            </a:r>
          </a:p>
          <a:p>
            <a:pPr marL="214313" indent="-214313"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1700" dirty="0">
                <a:cs typeface="Arial" panose="020B0604020202020204" pitchFamily="34" charset="0"/>
              </a:rPr>
              <a:t>Reversões de provisões e recuperações de créditos baixados como perda, que </a:t>
            </a:r>
            <a:r>
              <a:rPr lang="pt-BR" altLang="pt-BR" sz="1700" b="1" dirty="0">
                <a:cs typeface="Arial" panose="020B0604020202020204" pitchFamily="34" charset="0"/>
              </a:rPr>
              <a:t>não representem ingresso de novas receitas</a:t>
            </a:r>
            <a:r>
              <a:rPr lang="pt-BR" altLang="pt-BR" sz="1700" dirty="0">
                <a:cs typeface="Arial" panose="020B0604020202020204" pitchFamily="34" charset="0"/>
              </a:rPr>
              <a:t>.</a:t>
            </a:r>
          </a:p>
          <a:p>
            <a:pPr marL="214313" indent="-214313"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700" dirty="0">
                <a:cs typeface="Arial" panose="020B0604020202020204" pitchFamily="34" charset="0"/>
              </a:rPr>
              <a:t>Venda de bens do ativo não circulante, classificado como investimento, imobilizado ou intangível.</a:t>
            </a:r>
            <a:endParaRPr lang="pt-BR" altLang="pt-BR" dirty="0">
              <a:solidFill>
                <a:srgbClr val="54585A"/>
              </a:solidFill>
              <a:latin typeface="Cer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6F645D6-64FB-4D60-B5B9-27218D3750F5}"/>
              </a:ext>
            </a:extLst>
          </p:cNvPr>
          <p:cNvSpPr txBox="1">
            <a:spLocks/>
          </p:cNvSpPr>
          <p:nvPr/>
        </p:nvSpPr>
        <p:spPr>
          <a:xfrm>
            <a:off x="1244863" y="948493"/>
            <a:ext cx="8522070" cy="6329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21">
            <a:extLst>
              <a:ext uri="{FF2B5EF4-FFF2-40B4-BE49-F238E27FC236}">
                <a16:creationId xmlns:a16="http://schemas.microsoft.com/office/drawing/2014/main" id="{BCE23375-160A-40AD-8491-26C7967787ED}"/>
              </a:ext>
            </a:extLst>
          </p:cNvPr>
          <p:cNvSpPr/>
          <p:nvPr/>
        </p:nvSpPr>
        <p:spPr>
          <a:xfrm>
            <a:off x="1271956" y="2132856"/>
            <a:ext cx="4182244" cy="34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extBox 22">
            <a:extLst>
              <a:ext uri="{FF2B5EF4-FFF2-40B4-BE49-F238E27FC236}">
                <a16:creationId xmlns:a16="http://schemas.microsoft.com/office/drawing/2014/main" id="{64C8821F-8754-4C1B-98FA-C99326B7D306}"/>
              </a:ext>
            </a:extLst>
          </p:cNvPr>
          <p:cNvSpPr txBox="1"/>
          <p:nvPr/>
        </p:nvSpPr>
        <p:spPr>
          <a:xfrm>
            <a:off x="2596282" y="2162035"/>
            <a:ext cx="1525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Exclusões</a:t>
            </a:r>
          </a:p>
        </p:txBody>
      </p:sp>
      <p:sp>
        <p:nvSpPr>
          <p:cNvPr id="11" name="Rectangle: Rounded Corners 23">
            <a:extLst>
              <a:ext uri="{FF2B5EF4-FFF2-40B4-BE49-F238E27FC236}">
                <a16:creationId xmlns:a16="http://schemas.microsoft.com/office/drawing/2014/main" id="{A89CA3C3-6F3C-4EBD-A77D-21955EBE67CB}"/>
              </a:ext>
            </a:extLst>
          </p:cNvPr>
          <p:cNvSpPr/>
          <p:nvPr/>
        </p:nvSpPr>
        <p:spPr>
          <a:xfrm>
            <a:off x="5742232" y="2132856"/>
            <a:ext cx="3981992" cy="34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Deduções</a:t>
            </a:r>
          </a:p>
        </p:txBody>
      </p:sp>
    </p:spTree>
    <p:extLst>
      <p:ext uri="{BB962C8B-B14F-4D97-AF65-F5344CB8AC3E}">
        <p14:creationId xmlns:p14="http://schemas.microsoft.com/office/powerpoint/2010/main" val="70932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i="1" dirty="0">
                <a:solidFill>
                  <a:srgbClr val="FF0000"/>
                </a:solidFill>
                <a:latin typeface="Trebuchet MS" pitchFamily="34" charset="0"/>
              </a:rPr>
              <a:t>Reforma tributária – consumo (</a:t>
            </a:r>
            <a:r>
              <a:rPr lang="pt-BR" sz="3200" i="1" dirty="0" err="1">
                <a:solidFill>
                  <a:srgbClr val="FF0000"/>
                </a:solidFill>
                <a:latin typeface="Trebuchet MS" pitchFamily="34" charset="0"/>
              </a:rPr>
              <a:t>IFs</a:t>
            </a:r>
            <a:r>
              <a:rPr lang="pt-BR" sz="3200" i="1" dirty="0">
                <a:solidFill>
                  <a:srgbClr val="FF0000"/>
                </a:solidFill>
                <a:latin typeface="Trebuchet MS" pitchFamily="34" charset="0"/>
              </a:rPr>
              <a:t>)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Manutenção</a:t>
            </a:r>
            <a:r>
              <a:rPr lang="en-US" dirty="0"/>
              <a:t> de um regime </a:t>
            </a:r>
            <a:r>
              <a:rPr lang="en-US" dirty="0" err="1"/>
              <a:t>diferenciado</a:t>
            </a:r>
            <a:r>
              <a:rPr lang="en-US" dirty="0"/>
              <a:t> </a:t>
            </a:r>
          </a:p>
          <a:p>
            <a:r>
              <a:rPr lang="pt-BR" dirty="0"/>
              <a:t>Tributação do valor adicionado (TVA)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82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lvl="2" algn="l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rgbClr val="FF0000"/>
                </a:solidFill>
              </a:rPr>
              <a:t>Considerações Iniciais do método TVA</a:t>
            </a:r>
            <a:br>
              <a:rPr lang="pt-BR" sz="3200" dirty="0">
                <a:solidFill>
                  <a:srgbClr val="FF0000"/>
                </a:solidFill>
              </a:rPr>
            </a:b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21F4F-BEAE-45FD-B80B-7160CEBE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método de subtração uma alíquota é aplicada à diferença entre as vendas e as compras da empresa. </a:t>
            </a:r>
          </a:p>
          <a:p>
            <a:r>
              <a:rPr lang="pt-BR" dirty="0"/>
              <a:t>No método de crédito fiscal a alíquota é aplicada às vendas de produtos e serviços e o contribuinte pode deduzir dos débitos de imposto sobre suas vendas o imposto cobrado sobre suas compras.</a:t>
            </a:r>
          </a:p>
          <a:p>
            <a:r>
              <a:rPr lang="pt-BR" dirty="0"/>
              <a:t>À primeira vista parecem a mesma coisa. Não são, e a diferença é importante: o que se tributa no método de subtração é o valor adicionado pela empresa; no método de crédito fiscal (TVA), </a:t>
            </a:r>
            <a:r>
              <a:rPr lang="pt-BR" i="1" dirty="0">
                <a:solidFill>
                  <a:srgbClr val="FF0000"/>
                </a:solidFill>
              </a:rPr>
              <a:t>o que se tributa é o valor adicionado ao produto ou serviço até o momento do imposto.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96736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kbdtrCKSUugIp0u0SYf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EwdgMcTRcWtyDD3BZtD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VePqrYRIWeGTu0l6bo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xf2ew2RGCKmYaOCujrK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z5gwg0QaWBAfvEkRynL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_3ZbHt8TBCmv69NLKMJ1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2lCL0_R0qDNQp2Mu4xU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RRXakaSDiNaiFEtpH51w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esign padrã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838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Cera</vt:lpstr>
      <vt:lpstr>Trebuchet MS</vt:lpstr>
      <vt:lpstr>Wingdings</vt:lpstr>
      <vt:lpstr>Tema do Office</vt:lpstr>
      <vt:lpstr>Reforma Tributária e aumento de tributos. Impactos no custo das operações de crédito na perspectiva das IFs </vt:lpstr>
      <vt:lpstr>Reforma tributária - consumo e renda. Principais propostas em tramitação</vt:lpstr>
      <vt:lpstr>Intermediação financeira</vt:lpstr>
      <vt:lpstr>Spread Bancário: Composição dos Custos</vt:lpstr>
      <vt:lpstr>Fatores que explicam o Spread - Tributação</vt:lpstr>
      <vt:lpstr>PIS/COFINS: Tributação da intermediação financeira</vt:lpstr>
      <vt:lpstr>Exclusões e Deduções</vt:lpstr>
      <vt:lpstr>Reforma tributária – consumo (IFs)</vt:lpstr>
      <vt:lpstr>Considerações Iniciais do método TVA </vt:lpstr>
      <vt:lpstr>Desafios do modelo VAT - Intermediação financeira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19</cp:revision>
  <dcterms:created xsi:type="dcterms:W3CDTF">2022-11-18T18:20:41Z</dcterms:created>
  <dcterms:modified xsi:type="dcterms:W3CDTF">2022-12-07T22:13:09Z</dcterms:modified>
</cp:coreProperties>
</file>