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7" r:id="rId10"/>
    <p:sldId id="266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342"/>
    <a:srgbClr val="0B233F"/>
    <a:srgbClr val="D0A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pastas.corp.febraban.org.br\ECO.ECONOMIA\Conjuntura\Dados\Brasil\Cr&#233;dito\Dados\Inadimpl&#234;ncia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C0504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017-4DEB-A7A8-914F064F3E0F}"/>
              </c:ext>
            </c:extLst>
          </c:dPt>
          <c:dPt>
            <c:idx val="1"/>
            <c:bubble3D val="0"/>
            <c:spPr>
              <a:solidFill>
                <a:srgbClr val="80808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017-4DEB-A7A8-914F064F3E0F}"/>
              </c:ext>
            </c:extLst>
          </c:dPt>
          <c:dPt>
            <c:idx val="2"/>
            <c:bubble3D val="0"/>
            <c:spPr>
              <a:solidFill>
                <a:srgbClr val="0000F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017-4DEB-A7A8-914F064F3E0F}"/>
              </c:ext>
            </c:extLst>
          </c:dPt>
          <c:dPt>
            <c:idx val="3"/>
            <c:bubble3D val="0"/>
            <c:spPr>
              <a:solidFill>
                <a:srgbClr val="70AD4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017-4DEB-A7A8-914F064F3E0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'REB2021'!$F$2:$F$5</c:f>
              <c:strCache>
                <c:ptCount val="4"/>
                <c:pt idx="0">
                  <c:v>Inadimplência</c:v>
                </c:pt>
                <c:pt idx="1">
                  <c:v>Despesas administrativas</c:v>
                </c:pt>
                <c:pt idx="2">
                  <c:v>Tributos e FGC</c:v>
                </c:pt>
                <c:pt idx="3">
                  <c:v>Margem Financeira do ICC</c:v>
                </c:pt>
              </c:strCache>
            </c:strRef>
          </c:cat>
          <c:val>
            <c:numRef>
              <c:f>'REB2021'!$G$2:$G$5</c:f>
              <c:numCache>
                <c:formatCode>0.0%</c:formatCode>
                <c:ptCount val="4"/>
                <c:pt idx="0">
                  <c:v>0.29470000000000002</c:v>
                </c:pt>
                <c:pt idx="1">
                  <c:v>0.29299999999999998</c:v>
                </c:pt>
                <c:pt idx="2">
                  <c:v>0.2112</c:v>
                </c:pt>
                <c:pt idx="3">
                  <c:v>0.2011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017-4DEB-A7A8-914F064F3E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2001573893384644"/>
          <c:y val="3.6962365591397851E-2"/>
          <c:w val="0.61932568221000106"/>
          <c:h val="0.9434402514404682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BA2-4504-BE33-8F29515808ED}"/>
              </c:ext>
            </c:extLst>
          </c:dPt>
          <c:dPt>
            <c:idx val="6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BA2-4504-BE33-8F29515808ED}"/>
              </c:ext>
            </c:extLst>
          </c:dPt>
          <c:dPt>
            <c:idx val="7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BA2-4504-BE33-8F29515808ED}"/>
              </c:ext>
            </c:extLst>
          </c:dPt>
          <c:dPt>
            <c:idx val="8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BA2-4504-BE33-8F29515808ED}"/>
              </c:ext>
            </c:extLst>
          </c:dPt>
          <c:dPt>
            <c:idx val="10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8BA2-4504-BE33-8F29515808ED}"/>
              </c:ext>
            </c:extLst>
          </c:dPt>
          <c:dPt>
            <c:idx val="11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8BA2-4504-BE33-8F29515808ED}"/>
              </c:ext>
            </c:extLst>
          </c:dPt>
          <c:dPt>
            <c:idx val="12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8BA2-4504-BE33-8F29515808ED}"/>
              </c:ext>
            </c:extLst>
          </c:dPt>
          <c:dPt>
            <c:idx val="15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8BA2-4504-BE33-8F29515808ED}"/>
              </c:ext>
            </c:extLst>
          </c:dPt>
          <c:dPt>
            <c:idx val="16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8BA2-4504-BE33-8F29515808ED}"/>
              </c:ext>
            </c:extLst>
          </c:dPt>
          <c:dPt>
            <c:idx val="17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8BA2-4504-BE33-8F29515808ED}"/>
              </c:ext>
            </c:extLst>
          </c:dPt>
          <c:dLbls>
            <c:dLbl>
              <c:idx val="1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8BA2-4504-BE33-8F29515808ED}"/>
                </c:ext>
              </c:extLst>
            </c:dLbl>
            <c:dLbl>
              <c:idx val="17"/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800" b="1" i="0" u="none" strike="noStrike" kern="1200" baseline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45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8BA2-4504-BE33-8F29515808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Dados!$N$9:$N$27</c:f>
              <c:strCache>
                <c:ptCount val="19"/>
                <c:pt idx="0">
                  <c:v>Reino Unido</c:v>
                </c:pt>
                <c:pt idx="1">
                  <c:v>Rússia</c:v>
                </c:pt>
                <c:pt idx="2">
                  <c:v>Turquia</c:v>
                </c:pt>
                <c:pt idx="3">
                  <c:v>Chile</c:v>
                </c:pt>
                <c:pt idx="4">
                  <c:v>China</c:v>
                </c:pt>
                <c:pt idx="5">
                  <c:v>Indonésia</c:v>
                </c:pt>
                <c:pt idx="6">
                  <c:v>EUA</c:v>
                </c:pt>
                <c:pt idx="7">
                  <c:v>Coréia do Sul</c:v>
                </c:pt>
                <c:pt idx="8">
                  <c:v>Itália</c:v>
                </c:pt>
                <c:pt idx="9">
                  <c:v>África do Sul</c:v>
                </c:pt>
                <c:pt idx="10">
                  <c:v>Japão</c:v>
                </c:pt>
                <c:pt idx="11">
                  <c:v>Alemanha</c:v>
                </c:pt>
                <c:pt idx="12">
                  <c:v>Austrália</c:v>
                </c:pt>
                <c:pt idx="13">
                  <c:v>México</c:v>
                </c:pt>
                <c:pt idx="14">
                  <c:v>Colômbia</c:v>
                </c:pt>
                <c:pt idx="15">
                  <c:v>França</c:v>
                </c:pt>
                <c:pt idx="16">
                  <c:v>Bancos - Outros</c:v>
                </c:pt>
                <c:pt idx="17">
                  <c:v>Brasil - Bancos</c:v>
                </c:pt>
                <c:pt idx="18">
                  <c:v>Índia</c:v>
                </c:pt>
              </c:strCache>
            </c:strRef>
          </c:cat>
          <c:val>
            <c:numRef>
              <c:f>Dados!$O$9:$O$27</c:f>
              <c:numCache>
                <c:formatCode>0.0</c:formatCode>
                <c:ptCount val="19"/>
                <c:pt idx="0">
                  <c:v>19</c:v>
                </c:pt>
                <c:pt idx="1">
                  <c:v>20</c:v>
                </c:pt>
                <c:pt idx="2">
                  <c:v>22</c:v>
                </c:pt>
                <c:pt idx="3">
                  <c:v>25</c:v>
                </c:pt>
                <c:pt idx="4">
                  <c:v>25</c:v>
                </c:pt>
                <c:pt idx="5">
                  <c:v>25</c:v>
                </c:pt>
                <c:pt idx="6">
                  <c:v>25.766999999999999</c:v>
                </c:pt>
                <c:pt idx="7">
                  <c:v>27.5</c:v>
                </c:pt>
                <c:pt idx="8">
                  <c:v>27.81</c:v>
                </c:pt>
                <c:pt idx="9">
                  <c:v>28</c:v>
                </c:pt>
                <c:pt idx="10">
                  <c:v>29.74</c:v>
                </c:pt>
                <c:pt idx="11">
                  <c:v>29.896999999999998</c:v>
                </c:pt>
                <c:pt idx="12">
                  <c:v>30</c:v>
                </c:pt>
                <c:pt idx="13">
                  <c:v>30</c:v>
                </c:pt>
                <c:pt idx="14">
                  <c:v>32</c:v>
                </c:pt>
                <c:pt idx="15">
                  <c:v>32.020000000000003</c:v>
                </c:pt>
                <c:pt idx="16">
                  <c:v>34</c:v>
                </c:pt>
                <c:pt idx="17">
                  <c:v>45</c:v>
                </c:pt>
                <c:pt idx="18">
                  <c:v>48.316000000000003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8BA2-4504-BE33-8F29515808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2775887"/>
        <c:axId val="62777551"/>
      </c:barChart>
      <c:catAx>
        <c:axId val="6277588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2777551"/>
        <c:crosses val="autoZero"/>
        <c:auto val="1"/>
        <c:lblAlgn val="ctr"/>
        <c:lblOffset val="100"/>
        <c:noMultiLvlLbl val="0"/>
      </c:catAx>
      <c:valAx>
        <c:axId val="62777551"/>
        <c:scaling>
          <c:orientation val="minMax"/>
          <c:max val="50"/>
        </c:scaling>
        <c:delete val="1"/>
        <c:axPos val="b"/>
        <c:numFmt formatCode="0.0" sourceLinked="1"/>
        <c:majorTickMark val="none"/>
        <c:minorTickMark val="none"/>
        <c:tickLblPos val="nextTo"/>
        <c:crossAx val="627758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pt-B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CB5E9E-5012-0EE1-2798-4673F9DFB3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solidFill>
            <a:schemeClr val="bg1">
              <a:alpha val="47000"/>
            </a:schemeClr>
          </a:solidFill>
        </p:spPr>
        <p:txBody>
          <a:bodyPr anchor="b"/>
          <a:lstStyle>
            <a:lvl1pPr algn="ctr">
              <a:defRPr sz="6000">
                <a:solidFill>
                  <a:srgbClr val="0C234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1633A5C-2ED7-F24E-B940-CDE0C455A4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solidFill>
            <a:schemeClr val="bg1">
              <a:alpha val="49000"/>
            </a:schemeClr>
          </a:solidFill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1CA8E0A-BBBE-ED7D-2ABA-D3E5EF124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892F5CA-113D-7460-F203-A165BB282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D67A33-DD1A-7DFD-A633-733E634A9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7386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EAAA2B-5609-DC53-3642-B0E14B058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FB11D44-EF41-D28E-3F68-F0F062CF10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4AB3CD6-B193-ACC4-17DD-1A836E977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6E77051-19EF-ED79-A8AE-607566949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B7F2141-BDED-10B7-640B-022DDE8D4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9449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E3A0E7A-4631-D669-596D-C05B419AC9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C8EE6E0-92FB-E524-2C7D-10DAB64A54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CC3E123-2EC7-60C3-4A73-A24549BB1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FC4B891-71B0-29EA-8FEA-D3EE7FE88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472E7FC-E601-9455-8A09-9325FF285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325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8699C6-6167-B96D-F3D1-E2D9F5DC8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>
            <a:lvl1pPr>
              <a:defRPr>
                <a:solidFill>
                  <a:srgbClr val="0B233F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F551148-3B9E-2584-F9B3-135A7F3D5FF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>
              <a:alpha val="7000"/>
            </a:schemeClr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F95C0E7-FF09-72EB-4332-D1E0696D1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2A6B57-AA43-4631-95E9-FB032EF43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5F32F89-74CA-CE09-5F5E-6CB29B300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202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C8F116-B2BC-A486-0906-778006F79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0C234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A2DE913-D2E5-F52F-845B-95FC8513B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solidFill>
            <a:schemeClr val="bg1">
              <a:alpha val="18000"/>
            </a:schemeClr>
          </a:solidFill>
        </p:spPr>
        <p:txBody>
          <a:bodyPr/>
          <a:lstStyle>
            <a:lvl1pPr marL="0" indent="0">
              <a:buNone/>
              <a:defRPr sz="2400">
                <a:solidFill>
                  <a:srgbClr val="0C234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C284E4B-2476-CE2C-5D5B-52770AB75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FE8FECE-A252-D22F-B9AB-2CE7F0454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8C55A3C-28BE-F91F-5D4F-9EF769A45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8430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98283A-799D-3223-274E-990E93374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>
            <a:lvl1pPr>
              <a:defRPr>
                <a:solidFill>
                  <a:srgbClr val="0C234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EFEF5CC-E4D5-A79A-3435-837AEE2B38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1B75CC1-321C-46F2-D1B8-2F31DD1EF6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8104CB-EEFA-FB6F-1D8F-63FF2F93D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F150189-76E6-804A-A58D-17C3A5F4E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242C353-D14E-B424-AD59-919347BD5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2948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8E56F9-70ED-764B-A60E-7CD502AF5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088" y="661377"/>
            <a:ext cx="10515600" cy="1325563"/>
          </a:xfr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7001727-529D-7DD8-EF63-1CBF92949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E869AC5-8F8A-5BE4-459E-CD26B47A28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D0BBFE8-D50B-F5E5-380F-26FA4FEC83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30F9F57-9CB9-3ED1-75ED-05B2327C48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8E6E5DF-B7CA-BB69-409D-3F9962E79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0AE13A9-0CBA-EB1C-C4D3-BD14ECD31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5FE3474-0686-8F78-335B-E66B54532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3002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118340-868C-2C34-0C49-BF0993DDE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9CFE7F4-8F6C-7C93-EA5D-65700B57F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F3D936A-693B-5491-0B53-45ACE1DF9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3A97424-DA7A-57F0-439E-D66424AD5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3716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D399CD9-0248-BD48-19E3-DBFD5B923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6D5284F-E431-EC75-38EA-6E90314A5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D9E294A-FF84-7728-64A4-82287D146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3241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5F9F54-0B1E-07C2-42C6-0A796A202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9FD64FB-F5EF-7FBF-2DD0-AEBEB8D61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7D8ED09-AA1E-267C-629B-5653A44887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8D459DF-CF82-39F2-9F2C-10B19463C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0C91952-D97B-6D3C-6F0D-CE7DB9B37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F90E08B-F15B-8D83-1BA8-D0AB35A7D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9005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CE4DD7-F45D-0CCC-9C1A-2B5BB6C5B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246B81C-79D7-92D4-8BFD-91811F9D76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524B409-3477-CDFF-0D71-CC6CD74817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21D01DA-BCB4-0F14-8F03-9CECA7EC4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50989F1-9D25-73D7-28CC-34B35F9AF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A3EF11E-E18C-0021-4BFD-5C66863D6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4793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45E10AE-DE31-7BFB-3D98-6E0E01A10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69F0DD0-A071-F5B8-70EA-4D5B0039F3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solidFill>
            <a:schemeClr val="bg1">
              <a:alpha val="54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0B94AE-054E-E6E3-B08D-3C524D9E7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D42742E-872B-CD29-F097-B8FB9626B3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742C15F-A720-A04D-F684-267B334B6F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0709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C234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10" Type="http://schemas.openxmlformats.org/officeDocument/2006/relationships/chart" Target="../charts/chart1.xml"/><Relationship Id="rId4" Type="http://schemas.openxmlformats.org/officeDocument/2006/relationships/tags" Target="../tags/tag4.xml"/><Relationship Id="rId9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AFEBC8-E457-4652-7443-F902D934C1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pt-BR" sz="4400" b="1" dirty="0"/>
              <a:t>Reforma Tributária e aumento de tributos. Impactos no custo das operações de crédito na perspectiva das </a:t>
            </a:r>
            <a:r>
              <a:rPr lang="pt-BR" sz="4400" b="1" dirty="0" err="1"/>
              <a:t>IFs</a:t>
            </a:r>
            <a:r>
              <a:rPr lang="pt-BR" b="1" dirty="0"/>
              <a:t>	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94407"/>
            <a:ext cx="9144000" cy="1655762"/>
          </a:xfrm>
        </p:spPr>
        <p:txBody>
          <a:bodyPr>
            <a:normAutofit/>
          </a:bodyPr>
          <a:lstStyle/>
          <a:p>
            <a:r>
              <a:rPr lang="pt-BR" sz="4000" b="1" i="1" dirty="0">
                <a:solidFill>
                  <a:srgbClr val="0C2342"/>
                </a:solidFill>
                <a:latin typeface="+mj-lt"/>
                <a:ea typeface="+mj-ea"/>
                <a:cs typeface="+mj-cs"/>
              </a:rPr>
              <a:t>Decio Porchat</a:t>
            </a:r>
          </a:p>
          <a:p>
            <a:r>
              <a:rPr lang="pt-BR" sz="3200" b="1" i="1" dirty="0">
                <a:solidFill>
                  <a:srgbClr val="0C2342"/>
                </a:solidFill>
                <a:latin typeface="+mj-lt"/>
                <a:ea typeface="+mj-ea"/>
                <a:cs typeface="+mj-cs"/>
              </a:rPr>
              <a:t>Mestre em Direito Tributário - PUC/SP</a:t>
            </a:r>
            <a:endParaRPr lang="pt-BR" sz="4400" b="1" i="1" dirty="0">
              <a:solidFill>
                <a:srgbClr val="0C234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2904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AFEBC8-E457-4652-7443-F902D934C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42925" lvl="2" algn="l">
              <a:lnSpc>
                <a:spcPct val="107000"/>
              </a:lnSpc>
              <a:spcAft>
                <a:spcPts val="800"/>
              </a:spcAft>
            </a:pPr>
            <a:r>
              <a:rPr lang="pt-BR" sz="3200" i="1" dirty="0">
                <a:solidFill>
                  <a:srgbClr val="FF0000"/>
                </a:solidFill>
                <a:latin typeface="Trebuchet MS" pitchFamily="34" charset="0"/>
              </a:rPr>
              <a:t>Desafios do modelo VAT - Intermediação financeira</a:t>
            </a:r>
            <a:br>
              <a:rPr lang="pt-BR" sz="3200" i="1" dirty="0">
                <a:solidFill>
                  <a:srgbClr val="FF0000"/>
                </a:solidFill>
                <a:latin typeface="Trebuchet MS" pitchFamily="34" charset="0"/>
              </a:rPr>
            </a:br>
            <a:endParaRPr lang="pt-BR" sz="3200" dirty="0">
              <a:solidFill>
                <a:srgbClr val="FF0000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E21F4F-BEAE-45FD-B80B-7160CEBE6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pt-BR" dirty="0"/>
              <a:t>Intermediação Financeira não é serviço e não é bem </a:t>
            </a:r>
          </a:p>
          <a:p>
            <a:pPr lvl="1"/>
            <a:endParaRPr lang="pt-BR" dirty="0"/>
          </a:p>
          <a:p>
            <a:pPr lvl="1"/>
            <a:r>
              <a:rPr lang="pt-BR" u="sng" dirty="0"/>
              <a:t>Nas atividades de intermediação financeira não é possível identificar de forma clara qual é exatamente o valor agregado objeto de tributação pelo IV</a:t>
            </a:r>
            <a:r>
              <a:rPr lang="pt-BR" dirty="0"/>
              <a:t>A</a:t>
            </a:r>
          </a:p>
          <a:p>
            <a:pPr lvl="1"/>
            <a:endParaRPr lang="pt-BR" dirty="0"/>
          </a:p>
          <a:p>
            <a:pPr lvl="1"/>
            <a:r>
              <a:rPr lang="pt-BR" dirty="0"/>
              <a:t>Nenhum país do mundo tributa o valor adicionado aos serviços de intermediação pelo método de crédito fiscal</a:t>
            </a:r>
          </a:p>
          <a:p>
            <a:pPr lvl="1"/>
            <a:endParaRPr lang="pt-BR" b="1" dirty="0"/>
          </a:p>
          <a:p>
            <a:pPr lvl="1"/>
            <a:r>
              <a:rPr lang="pt-BR" b="1" dirty="0"/>
              <a:t>A maioria dos países isenta as atividades financeiras do IVA, sendo que os modelos considerados mais modernos tributam apenas as receitas de tarifas e comissões, isentando a intermediação financeira</a:t>
            </a:r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85512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AFEBC8-E457-4652-7443-F902D934C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42925" lvl="2" algn="l">
              <a:lnSpc>
                <a:spcPct val="107000"/>
              </a:lnSpc>
              <a:spcAft>
                <a:spcPts val="800"/>
              </a:spcAft>
            </a:pPr>
            <a:r>
              <a:rPr lang="pt-BR" sz="3200" i="1" dirty="0">
                <a:solidFill>
                  <a:srgbClr val="FF0000"/>
                </a:solidFill>
                <a:latin typeface="Trebuchet MS" pitchFamily="34" charset="0"/>
              </a:rPr>
              <a:t>Reforma tributária - consumo e renda. </a:t>
            </a:r>
            <a:r>
              <a:rPr lang="pt-BR" sz="3200" dirty="0">
                <a:solidFill>
                  <a:srgbClr val="FF0000"/>
                </a:solidFill>
                <a:latin typeface="Trebuchet MS" pitchFamily="34" charset="0"/>
              </a:rPr>
              <a:t>Principais propostas em tramitação</a:t>
            </a:r>
            <a:endParaRPr lang="pt-BR" sz="3200" dirty="0">
              <a:solidFill>
                <a:srgbClr val="FF0000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E21F4F-BEAE-45FD-B80B-7160CEBE6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i="1" dirty="0">
              <a:solidFill>
                <a:srgbClr val="FF0000"/>
              </a:solidFill>
              <a:latin typeface="Trebuchet MS" pitchFamily="34" charset="0"/>
            </a:endParaRPr>
          </a:p>
          <a:p>
            <a:pPr marL="0" indent="0">
              <a:buNone/>
            </a:pPr>
            <a:r>
              <a:rPr lang="pt-BR" i="1" dirty="0">
                <a:solidFill>
                  <a:srgbClr val="FF0000"/>
                </a:solidFill>
                <a:latin typeface="Trebuchet MS" pitchFamily="34" charset="0"/>
              </a:rPr>
              <a:t>Consumo:</a:t>
            </a:r>
          </a:p>
          <a:p>
            <a:pPr lvl="1"/>
            <a:r>
              <a:rPr lang="pt-BR" dirty="0">
                <a:solidFill>
                  <a:srgbClr val="002060"/>
                </a:solidFill>
                <a:latin typeface="Trebuchet MS" pitchFamily="34" charset="0"/>
              </a:rPr>
              <a:t>PEC 45 – IBS + imposto seletivo</a:t>
            </a:r>
          </a:p>
          <a:p>
            <a:pPr lvl="1"/>
            <a:r>
              <a:rPr lang="pt-BR" dirty="0">
                <a:solidFill>
                  <a:srgbClr val="002060"/>
                </a:solidFill>
                <a:latin typeface="Trebuchet MS" pitchFamily="34" charset="0"/>
              </a:rPr>
              <a:t>PEC 110  - IBS + imposto seletivo</a:t>
            </a:r>
          </a:p>
          <a:p>
            <a:pPr lvl="1"/>
            <a:r>
              <a:rPr lang="pt-BR" dirty="0">
                <a:solidFill>
                  <a:srgbClr val="002060"/>
                </a:solidFill>
                <a:latin typeface="Trebuchet MS" pitchFamily="34" charset="0"/>
              </a:rPr>
              <a:t>PL 3887/2020 – Contribuição Social sobre Operações com Bens e Serviços</a:t>
            </a:r>
          </a:p>
          <a:p>
            <a:pPr lvl="1"/>
            <a:endParaRPr lang="pt-BR" dirty="0">
              <a:solidFill>
                <a:srgbClr val="002060"/>
              </a:solidFill>
              <a:latin typeface="Trebuchet MS" pitchFamily="34" charset="0"/>
            </a:endParaRPr>
          </a:p>
          <a:p>
            <a:pPr marL="0" indent="0">
              <a:buNone/>
            </a:pPr>
            <a:r>
              <a:rPr lang="pt-BR" i="1" dirty="0">
                <a:solidFill>
                  <a:srgbClr val="FF0000"/>
                </a:solidFill>
                <a:latin typeface="Trebuchet MS" pitchFamily="34" charset="0"/>
              </a:rPr>
              <a:t>Renda:</a:t>
            </a:r>
          </a:p>
          <a:p>
            <a:pPr lvl="1"/>
            <a:r>
              <a:rPr lang="pt-BR" dirty="0">
                <a:solidFill>
                  <a:srgbClr val="002060"/>
                </a:solidFill>
                <a:latin typeface="Trebuchet MS" pitchFamily="34" charset="0"/>
              </a:rPr>
              <a:t>PL 2337/2021  - IRPJ e IRPF</a:t>
            </a:r>
            <a:endParaRPr lang="pt-BR" i="1" dirty="0">
              <a:solidFill>
                <a:srgbClr val="FF0000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1972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AFEBC8-E457-4652-7443-F902D934C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/>
            <a:r>
              <a:rPr lang="pt-BR" sz="3200" b="1" dirty="0">
                <a:solidFill>
                  <a:schemeClr val="tx1"/>
                </a:solidFill>
              </a:rPr>
              <a:t>Intermediação financeira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E21F4F-BEAE-45FD-B80B-7160CEBE6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/>
              <a:t>Atividade de captação de recursos e a realização de empréstimos </a:t>
            </a:r>
          </a:p>
          <a:p>
            <a:endParaRPr lang="pt-BR" dirty="0"/>
          </a:p>
          <a:p>
            <a:r>
              <a:rPr lang="pt-BR" dirty="0"/>
              <a:t>As </a:t>
            </a:r>
            <a:r>
              <a:rPr lang="pt-BR" dirty="0" err="1"/>
              <a:t>IFs</a:t>
            </a:r>
            <a:r>
              <a:rPr lang="pt-BR" dirty="0"/>
              <a:t> captam os recursos dos poupadores, mediante determinada remuneração, para emprestar a agentes que demandam este crédito para financiar produção, consumo ou investimentos, mediante determinada taxa de juros cobrada na operação. </a:t>
            </a:r>
          </a:p>
          <a:p>
            <a:endParaRPr lang="pt-BR" dirty="0"/>
          </a:p>
          <a:p>
            <a:r>
              <a:rPr lang="pt-BR" dirty="0"/>
              <a:t>A diferença entre os juros finais que os bancos cobram aos tomadores de crédito e a taxa de captação do banco, que é a remuneração que o banco paga aos poupadores, é denominada </a:t>
            </a:r>
            <a:r>
              <a:rPr lang="pt-BR" i="1" dirty="0"/>
              <a:t>spread</a:t>
            </a:r>
            <a:r>
              <a:rPr lang="pt-BR" dirty="0"/>
              <a:t> bancário.</a:t>
            </a:r>
          </a:p>
          <a:p>
            <a:endParaRPr lang="pt-BR" dirty="0"/>
          </a:p>
          <a:p>
            <a:r>
              <a:rPr lang="pt-BR" dirty="0"/>
              <a:t>Os juros finais cobrados aos demandantes de crédito devem cobrir os custos de captação dos bancos, as despesas de intermediação financeira, o risco de crédito, os tributos e ainda gerar retorno compatível com a estrutura econômica e capital aplicado. </a:t>
            </a:r>
          </a:p>
          <a:p>
            <a:pPr marL="0" indent="0">
              <a:buNone/>
            </a:pPr>
            <a:endParaRPr lang="pt-BR" i="1" dirty="0">
              <a:solidFill>
                <a:srgbClr val="FF0000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640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AFEBC8-E457-4652-7443-F902D934C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42925" lvl="2" algn="l">
              <a:lnSpc>
                <a:spcPct val="107000"/>
              </a:lnSpc>
              <a:spcAft>
                <a:spcPts val="800"/>
              </a:spcAft>
            </a:pPr>
            <a:r>
              <a:rPr lang="pt-BR" sz="3200" b="1" dirty="0">
                <a:solidFill>
                  <a:schemeClr val="tx1"/>
                </a:solidFill>
              </a:rPr>
              <a:t>Spread Bancário: Composição dos Custos</a:t>
            </a:r>
            <a:endParaRPr lang="pt-BR" sz="3200" dirty="0">
              <a:solidFill>
                <a:srgbClr val="FF0000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E21F4F-BEAE-45FD-B80B-7160CEBE61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395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1800" b="1" dirty="0"/>
              <a:t>Decomposição do Spread Médio de 2019 a 2021</a:t>
            </a:r>
            <a:endParaRPr lang="pt-BR" sz="1600" dirty="0"/>
          </a:p>
          <a:p>
            <a:pPr marL="0" indent="0">
              <a:buNone/>
            </a:pPr>
            <a:endParaRPr lang="pt-BR" sz="1800" i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35FB636-FBB3-494E-966B-BFD2F4997998}"/>
              </a:ext>
            </a:extLst>
          </p:cNvPr>
          <p:cNvSpPr>
            <a:spLocks/>
          </p:cNvSpPr>
          <p:nvPr/>
        </p:nvSpPr>
        <p:spPr bwMode="auto">
          <a:xfrm>
            <a:off x="371058" y="965941"/>
            <a:ext cx="11305256" cy="11241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67500" tIns="35100" rIns="67500" anchor="t"/>
          <a:lstStyle/>
          <a:p>
            <a:pPr marL="31750" algn="just">
              <a:spcAft>
                <a:spcPts val="225"/>
              </a:spcAft>
            </a:pPr>
            <a:endParaRPr lang="pt-BR" sz="1600" b="1" spc="-15" dirty="0">
              <a:solidFill>
                <a:srgbClr val="003366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E8742BCB-C116-417B-B5AB-87EC68EE1739}"/>
              </a:ext>
            </a:extLst>
          </p:cNvPr>
          <p:cNvSpPr txBox="1">
            <a:spLocks/>
          </p:cNvSpPr>
          <p:nvPr/>
        </p:nvSpPr>
        <p:spPr>
          <a:xfrm>
            <a:off x="735013" y="1732806"/>
            <a:ext cx="4292600" cy="400050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endParaRPr lang="pt-BR" sz="12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62404E0-93C3-4AA4-870D-C014A7DFDB86}"/>
              </a:ext>
            </a:extLst>
          </p:cNvPr>
          <p:cNvSpPr/>
          <p:nvPr>
            <p:custDataLst>
              <p:tags r:id="rId1"/>
            </p:custDataLst>
          </p:nvPr>
        </p:nvSpPr>
        <p:spPr bwMode="auto">
          <a:xfrm>
            <a:off x="3105150" y="5621338"/>
            <a:ext cx="250825" cy="187325"/>
          </a:xfrm>
          <a:prstGeom prst="rect">
            <a:avLst/>
          </a:prstGeom>
          <a:solidFill>
            <a:schemeClr val="hlink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429AC6C-8412-41DA-90D5-B37D2C7D7603}"/>
              </a:ext>
            </a:extLst>
          </p:cNvPr>
          <p:cNvSpPr/>
          <p:nvPr>
            <p:custDataLst>
              <p:tags r:id="rId2"/>
            </p:custDataLst>
          </p:nvPr>
        </p:nvSpPr>
        <p:spPr bwMode="auto">
          <a:xfrm>
            <a:off x="681038" y="5621338"/>
            <a:ext cx="250825" cy="187325"/>
          </a:xfrm>
          <a:prstGeom prst="rect">
            <a:avLst/>
          </a:prstGeom>
          <a:solidFill>
            <a:srgbClr val="C050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8932B38-9035-419A-ADB4-23103F06A968}"/>
              </a:ext>
            </a:extLst>
          </p:cNvPr>
          <p:cNvSpPr/>
          <p:nvPr>
            <p:custDataLst>
              <p:tags r:id="rId3"/>
            </p:custDataLst>
          </p:nvPr>
        </p:nvSpPr>
        <p:spPr bwMode="auto">
          <a:xfrm>
            <a:off x="681038" y="5884863"/>
            <a:ext cx="250825" cy="187325"/>
          </a:xfrm>
          <a:prstGeom prst="rect">
            <a:avLst/>
          </a:prstGeom>
          <a:solidFill>
            <a:srgbClr val="80808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A9ED315-1840-4CEC-9E93-4E92B9328FAC}"/>
              </a:ext>
            </a:extLst>
          </p:cNvPr>
          <p:cNvSpPr/>
          <p:nvPr>
            <p:custDataLst>
              <p:tags r:id="rId4"/>
            </p:custDataLst>
          </p:nvPr>
        </p:nvSpPr>
        <p:spPr bwMode="auto">
          <a:xfrm>
            <a:off x="3105150" y="5884863"/>
            <a:ext cx="250825" cy="187325"/>
          </a:xfrm>
          <a:prstGeom prst="rect">
            <a:avLst/>
          </a:prstGeom>
          <a:solidFill>
            <a:schemeClr val="accent6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40B237A-33D9-4C6E-8145-02536829E232}"/>
              </a:ext>
            </a:extLst>
          </p:cNvPr>
          <p:cNvSpPr/>
          <p:nvPr>
            <p:custDataLst>
              <p:tags r:id="rId5"/>
            </p:custDataLst>
          </p:nvPr>
        </p:nvSpPr>
        <p:spPr bwMode="auto">
          <a:xfrm>
            <a:off x="982663" y="5616575"/>
            <a:ext cx="1093788" cy="212725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fld id="{F66C9650-9A14-4D75-97F6-4FD893DBFF86}" type="datetime'''''''''I''n''''''a''d''i''m''''plê''n''''''''c''i''''a'''''''">
              <a:rPr lang="pt-BR" altLang="en-US" sz="1400" smtClean="0">
                <a:solidFill>
                  <a:schemeClr val="tx1"/>
                </a:solidFill>
              </a:rPr>
              <a:pPr/>
              <a:t>Inadimplência</a:t>
            </a:fld>
            <a:endParaRPr lang="pt-BR" sz="1400">
              <a:solidFill>
                <a:schemeClr val="tx1"/>
              </a:solidFill>
              <a:sym typeface="+mn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7ED5DB-3789-4956-9795-8CEBED06610D}"/>
              </a:ext>
            </a:extLst>
          </p:cNvPr>
          <p:cNvSpPr/>
          <p:nvPr>
            <p:custDataLst>
              <p:tags r:id="rId6"/>
            </p:custDataLst>
          </p:nvPr>
        </p:nvSpPr>
        <p:spPr bwMode="auto">
          <a:xfrm>
            <a:off x="3406775" y="5616575"/>
            <a:ext cx="1204913" cy="212725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fld id="{862AB7C9-1281-4BCB-8C44-B2D7B462B4FB}" type="datetime'T''''ri''bu''''t''''''''''os'''''' ''''''e'''' ''F''''GC'''">
              <a:rPr lang="pt-BR" altLang="en-US" sz="1400" smtClean="0">
                <a:solidFill>
                  <a:schemeClr val="tx1"/>
                </a:solidFill>
              </a:rPr>
              <a:pPr/>
              <a:t>Tributos e FGC</a:t>
            </a:fld>
            <a:endParaRPr lang="pt-BR" sz="1400">
              <a:solidFill>
                <a:schemeClr val="tx1"/>
              </a:solidFill>
              <a:sym typeface="+mn-l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10404E-936F-4972-8735-18184A53A72C}"/>
              </a:ext>
            </a:extLst>
          </p:cNvPr>
          <p:cNvSpPr/>
          <p:nvPr>
            <p:custDataLst>
              <p:tags r:id="rId7"/>
            </p:custDataLst>
          </p:nvPr>
        </p:nvSpPr>
        <p:spPr bwMode="auto">
          <a:xfrm>
            <a:off x="982663" y="5880100"/>
            <a:ext cx="2020888" cy="212725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fld id="{25CADFD3-6BC1-474D-B202-055C88100F7E}" type="datetime'''''''D''e''''''spe''''''sa''s'''' administ''r''''ativas'">
              <a:rPr lang="pt-BR" altLang="en-US" sz="1400" smtClean="0">
                <a:solidFill>
                  <a:schemeClr val="tx1"/>
                </a:solidFill>
              </a:rPr>
              <a:pPr/>
              <a:t>Despesas administrativas</a:t>
            </a:fld>
            <a:endParaRPr lang="pt-BR" sz="1400">
              <a:solidFill>
                <a:schemeClr val="tx1"/>
              </a:solidFill>
              <a:sym typeface="+mn-lt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CD95AE1-EA29-4480-9B43-FC1E7DBBBE49}"/>
              </a:ext>
            </a:extLst>
          </p:cNvPr>
          <p:cNvSpPr/>
          <p:nvPr>
            <p:custDataLst>
              <p:tags r:id="rId8"/>
            </p:custDataLst>
          </p:nvPr>
        </p:nvSpPr>
        <p:spPr bwMode="auto">
          <a:xfrm>
            <a:off x="3406775" y="5880100"/>
            <a:ext cx="2068513" cy="212725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fld id="{B1C0B366-526E-4E3B-8DB7-DFD06E653818}" type="datetime'''''''''Marge''''''''m'' fin''anc''''''ei''''''ra do I''CC'">
              <a:rPr lang="pt-BR" altLang="en-US" sz="1400" smtClean="0">
                <a:solidFill>
                  <a:schemeClr val="tx1"/>
                </a:solidFill>
              </a:rPr>
              <a:pPr/>
              <a:t>Margem financeira do ICC</a:t>
            </a:fld>
            <a:endParaRPr lang="pt-BR" sz="1400">
              <a:solidFill>
                <a:schemeClr val="tx1"/>
              </a:solidFill>
              <a:sym typeface="+mn-lt"/>
            </a:endParaRPr>
          </a:p>
        </p:txBody>
      </p:sp>
      <p:graphicFrame>
        <p:nvGraphicFramePr>
          <p:cNvPr id="16" name="Gráfico 1">
            <a:extLst>
              <a:ext uri="{FF2B5EF4-FFF2-40B4-BE49-F238E27FC236}">
                <a16:creationId xmlns:a16="http://schemas.microsoft.com/office/drawing/2014/main" id="{F33B28BC-F492-4304-BBE7-6932BFC217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6045813"/>
              </p:ext>
            </p:extLst>
          </p:nvPr>
        </p:nvGraphicFramePr>
        <p:xfrm>
          <a:off x="549442" y="2531494"/>
          <a:ext cx="4663742" cy="2772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17" name="Retângulo 6">
            <a:extLst>
              <a:ext uri="{FF2B5EF4-FFF2-40B4-BE49-F238E27FC236}">
                <a16:creationId xmlns:a16="http://schemas.microsoft.com/office/drawing/2014/main" id="{945EE8C6-AC0D-4E26-BE06-BC850053D25A}"/>
              </a:ext>
            </a:extLst>
          </p:cNvPr>
          <p:cNvSpPr/>
          <p:nvPr/>
        </p:nvSpPr>
        <p:spPr>
          <a:xfrm>
            <a:off x="5564622" y="2375033"/>
            <a:ext cx="6039235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176213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pt-BR" b="1" spc="-15" dirty="0">
                <a:latin typeface="+mn-lt"/>
                <a:cs typeface="Arial" panose="020B0604020202020204" pitchFamily="34" charset="0"/>
              </a:rPr>
              <a:t>79,9% do spread bancário corresponde aos custos das operações de crédito. </a:t>
            </a:r>
            <a:r>
              <a:rPr lang="pt-BR" spc="-15" dirty="0">
                <a:latin typeface="+mn-lt"/>
                <a:cs typeface="Arial" panose="020B0604020202020204" pitchFamily="34" charset="0"/>
              </a:rPr>
              <a:t>O lucro (margem) equivale a 20,1% do spread </a:t>
            </a:r>
          </a:p>
          <a:p>
            <a:pPr marL="265113" indent="-176213" algn="just">
              <a:spcBef>
                <a:spcPct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pt-BR" b="1" dirty="0">
                <a:latin typeface="+mn-lt"/>
                <a:cs typeface="Arial" panose="020B0604020202020204" pitchFamily="34" charset="0"/>
              </a:rPr>
              <a:t>Mais de 4/5 do spread bancário se deve aos custos de intermediação financeira</a:t>
            </a:r>
            <a:r>
              <a:rPr lang="pt-BR" dirty="0">
                <a:latin typeface="+mn-lt"/>
                <a:cs typeface="Arial" panose="020B0604020202020204" pitchFamily="34" charset="0"/>
              </a:rPr>
              <a:t>, principalmente inadimplência e impostos.</a:t>
            </a:r>
          </a:p>
        </p:txBody>
      </p:sp>
      <p:sp>
        <p:nvSpPr>
          <p:cNvPr id="19" name="TextBox 46">
            <a:extLst>
              <a:ext uri="{FF2B5EF4-FFF2-40B4-BE49-F238E27FC236}">
                <a16:creationId xmlns:a16="http://schemas.microsoft.com/office/drawing/2014/main" id="{EDE0DA94-E301-42C4-A88A-E5778A0FD906}"/>
              </a:ext>
            </a:extLst>
          </p:cNvPr>
          <p:cNvSpPr txBox="1"/>
          <p:nvPr/>
        </p:nvSpPr>
        <p:spPr>
          <a:xfrm>
            <a:off x="4787607" y="6666259"/>
            <a:ext cx="3814363" cy="167675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defTabSz="641802">
              <a:lnSpc>
                <a:spcPct val="120000"/>
              </a:lnSpc>
            </a:pPr>
            <a:r>
              <a:rPr lang="pt-BR" sz="1000" spc="-15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itchFamily="34" charset="0"/>
              </a:rPr>
              <a:t>Fonte: BCB – Relatório da Economia Bancária 2021</a:t>
            </a:r>
          </a:p>
        </p:txBody>
      </p:sp>
    </p:spTree>
    <p:extLst>
      <p:ext uri="{BB962C8B-B14F-4D97-AF65-F5344CB8AC3E}">
        <p14:creationId xmlns:p14="http://schemas.microsoft.com/office/powerpoint/2010/main" val="4127366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AFEBC8-E457-4652-7443-F902D934C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42925" lvl="2" algn="l">
              <a:lnSpc>
                <a:spcPct val="107000"/>
              </a:lnSpc>
              <a:spcAft>
                <a:spcPts val="800"/>
              </a:spcAft>
            </a:pPr>
            <a:r>
              <a:rPr lang="pt-BR" sz="3200" b="1" dirty="0">
                <a:solidFill>
                  <a:schemeClr val="tx1"/>
                </a:solidFill>
              </a:rPr>
              <a:t>Fatores que explicam o Spread - Tributação</a:t>
            </a:r>
            <a:endParaRPr lang="pt-BR" sz="3200" dirty="0">
              <a:solidFill>
                <a:srgbClr val="FF0000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E21F4F-BEAE-45FD-B80B-7160CEBE6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i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graphicFrame>
        <p:nvGraphicFramePr>
          <p:cNvPr id="4" name="Gráfico 32">
            <a:extLst>
              <a:ext uri="{FF2B5EF4-FFF2-40B4-BE49-F238E27FC236}">
                <a16:creationId xmlns:a16="http://schemas.microsoft.com/office/drawing/2014/main" id="{14824AB8-E2DE-4111-92CE-ECB851A2CAD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1723491"/>
              </p:ext>
            </p:extLst>
          </p:nvPr>
        </p:nvGraphicFramePr>
        <p:xfrm>
          <a:off x="-801849" y="1822450"/>
          <a:ext cx="6326466" cy="4598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5" name="Agrupar 6">
            <a:extLst>
              <a:ext uri="{FF2B5EF4-FFF2-40B4-BE49-F238E27FC236}">
                <a16:creationId xmlns:a16="http://schemas.microsoft.com/office/drawing/2014/main" id="{98A5D603-6400-40D0-BBF4-FEC3EA41EFCA}"/>
              </a:ext>
            </a:extLst>
          </p:cNvPr>
          <p:cNvGrpSpPr/>
          <p:nvPr/>
        </p:nvGrpSpPr>
        <p:grpSpPr>
          <a:xfrm>
            <a:off x="4223792" y="5491416"/>
            <a:ext cx="2160232" cy="796062"/>
            <a:chOff x="4917529" y="5229200"/>
            <a:chExt cx="1836185" cy="796062"/>
          </a:xfrm>
        </p:grpSpPr>
        <p:sp>
          <p:nvSpPr>
            <p:cNvPr id="7" name="TextBox 81">
              <a:extLst>
                <a:ext uri="{FF2B5EF4-FFF2-40B4-BE49-F238E27FC236}">
                  <a16:creationId xmlns:a16="http://schemas.microsoft.com/office/drawing/2014/main" id="{E77CA9A6-64F4-4871-9BA7-F272E160FDC5}"/>
                </a:ext>
              </a:extLst>
            </p:cNvPr>
            <p:cNvSpPr txBox="1"/>
            <p:nvPr/>
          </p:nvSpPr>
          <p:spPr>
            <a:xfrm>
              <a:off x="5087888" y="5229200"/>
              <a:ext cx="1275667" cy="267456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r>
                <a:rPr lang="pt-BR" sz="1200" dirty="0"/>
                <a:t>Brasil</a:t>
              </a:r>
            </a:p>
          </p:txBody>
        </p:sp>
        <p:sp>
          <p:nvSpPr>
            <p:cNvPr id="8" name="TextBox 81">
              <a:extLst>
                <a:ext uri="{FF2B5EF4-FFF2-40B4-BE49-F238E27FC236}">
                  <a16:creationId xmlns:a16="http://schemas.microsoft.com/office/drawing/2014/main" id="{4E6A0F17-D6EC-4E21-8149-14B14DF8BA2C}"/>
                </a:ext>
              </a:extLst>
            </p:cNvPr>
            <p:cNvSpPr txBox="1"/>
            <p:nvPr/>
          </p:nvSpPr>
          <p:spPr>
            <a:xfrm>
              <a:off x="5087888" y="5482329"/>
              <a:ext cx="1656185" cy="272984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r>
                <a:rPr lang="pt-BR" sz="1200" dirty="0"/>
                <a:t>Países Emergentes</a:t>
              </a:r>
            </a:p>
          </p:txBody>
        </p:sp>
        <p:sp>
          <p:nvSpPr>
            <p:cNvPr id="9" name="TextBox 81">
              <a:extLst>
                <a:ext uri="{FF2B5EF4-FFF2-40B4-BE49-F238E27FC236}">
                  <a16:creationId xmlns:a16="http://schemas.microsoft.com/office/drawing/2014/main" id="{83A9ED1E-F10A-4C0A-90B5-516381D1790D}"/>
                </a:ext>
              </a:extLst>
            </p:cNvPr>
            <p:cNvSpPr txBox="1"/>
            <p:nvPr/>
          </p:nvSpPr>
          <p:spPr>
            <a:xfrm>
              <a:off x="5097529" y="5733554"/>
              <a:ext cx="1656185" cy="291708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r>
                <a:rPr lang="pt-BR" sz="1200" dirty="0"/>
                <a:t>Países Desenvolvidos</a:t>
              </a:r>
            </a:p>
          </p:txBody>
        </p:sp>
        <p:sp>
          <p:nvSpPr>
            <p:cNvPr id="10" name="CaixaDeTexto 5">
              <a:extLst>
                <a:ext uri="{FF2B5EF4-FFF2-40B4-BE49-F238E27FC236}">
                  <a16:creationId xmlns:a16="http://schemas.microsoft.com/office/drawing/2014/main" id="{C81B3889-C414-426B-A9EC-7C7187BF9D7E}"/>
                </a:ext>
              </a:extLst>
            </p:cNvPr>
            <p:cNvSpPr txBox="1"/>
            <p:nvPr/>
          </p:nvSpPr>
          <p:spPr>
            <a:xfrm>
              <a:off x="4917529" y="5302905"/>
              <a:ext cx="180000" cy="144000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 rtlCol="0">
              <a:spAutoFit/>
            </a:bodyPr>
            <a:lstStyle/>
            <a:p>
              <a:endParaRPr lang="pt-BR" dirty="0"/>
            </a:p>
          </p:txBody>
        </p:sp>
        <p:sp>
          <p:nvSpPr>
            <p:cNvPr id="11" name="CaixaDeTexto 44">
              <a:extLst>
                <a:ext uri="{FF2B5EF4-FFF2-40B4-BE49-F238E27FC236}">
                  <a16:creationId xmlns:a16="http://schemas.microsoft.com/office/drawing/2014/main" id="{62337382-C9B5-47EB-8048-6AD427223C9C}"/>
                </a:ext>
              </a:extLst>
            </p:cNvPr>
            <p:cNvSpPr txBox="1"/>
            <p:nvPr/>
          </p:nvSpPr>
          <p:spPr>
            <a:xfrm>
              <a:off x="4917529" y="5556034"/>
              <a:ext cx="180000" cy="144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pt-BR" dirty="0"/>
            </a:p>
          </p:txBody>
        </p:sp>
        <p:sp>
          <p:nvSpPr>
            <p:cNvPr id="12" name="CaixaDeTexto 45">
              <a:extLst>
                <a:ext uri="{FF2B5EF4-FFF2-40B4-BE49-F238E27FC236}">
                  <a16:creationId xmlns:a16="http://schemas.microsoft.com/office/drawing/2014/main" id="{BF216140-E614-40E5-A8C0-25E6DB3BBBE3}"/>
                </a:ext>
              </a:extLst>
            </p:cNvPr>
            <p:cNvSpPr txBox="1"/>
            <p:nvPr/>
          </p:nvSpPr>
          <p:spPr>
            <a:xfrm>
              <a:off x="4917529" y="5800885"/>
              <a:ext cx="180000" cy="14400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endParaRPr lang="pt-BR" dirty="0"/>
            </a:p>
          </p:txBody>
        </p:sp>
      </p:grpSp>
      <p:sp>
        <p:nvSpPr>
          <p:cNvPr id="14" name="Retângulo 6">
            <a:extLst>
              <a:ext uri="{FF2B5EF4-FFF2-40B4-BE49-F238E27FC236}">
                <a16:creationId xmlns:a16="http://schemas.microsoft.com/office/drawing/2014/main" id="{0A958831-AA4A-4EAC-AB06-0189F77D9A6C}"/>
              </a:ext>
            </a:extLst>
          </p:cNvPr>
          <p:cNvSpPr/>
          <p:nvPr/>
        </p:nvSpPr>
        <p:spPr>
          <a:xfrm>
            <a:off x="6241232" y="2302147"/>
            <a:ext cx="511256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 algn="just" eaLnBrk="0" fontAlgn="base" hangingPunct="0">
              <a:spcBef>
                <a:spcPct val="0"/>
              </a:spcBef>
              <a:spcAft>
                <a:spcPts val="1200"/>
              </a:spcAft>
            </a:pPr>
            <a:r>
              <a:rPr lang="pt-BR" b="1" dirty="0">
                <a:solidFill>
                  <a:prstClr val="black"/>
                </a:solidFill>
                <a:latin typeface="Arial"/>
                <a:cs typeface="Arial" panose="020B0604020202020204" pitchFamily="34" charset="0"/>
              </a:rPr>
              <a:t>Fatores que aumentam a carga tributária do Crédito no Brasil</a:t>
            </a:r>
          </a:p>
          <a:p>
            <a:pPr marL="265113" indent="-176213" algn="just" eaLnBrk="0" fontAlgn="base" hangingPunct="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dirty="0">
                <a:solidFill>
                  <a:prstClr val="black"/>
                </a:solidFill>
                <a:latin typeface="Arial"/>
                <a:cs typeface="Arial" panose="020B0604020202020204" pitchFamily="34" charset="0"/>
              </a:rPr>
              <a:t>Impostos sobre receita PIS/COFINS: 4,65% da receita líquida de intermediação financeira</a:t>
            </a:r>
          </a:p>
          <a:p>
            <a:pPr marL="265113" indent="-176213" algn="just" eaLnBrk="0" fontAlgn="base" hangingPunct="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dirty="0">
                <a:solidFill>
                  <a:prstClr val="black"/>
                </a:solidFill>
                <a:latin typeface="Arial"/>
                <a:cs typeface="Arial" panose="020B0604020202020204" pitchFamily="34" charset="0"/>
              </a:rPr>
              <a:t>IOF: até 1,88% para PJ e até 3,38% para PF</a:t>
            </a:r>
          </a:p>
          <a:p>
            <a:pPr marL="265113" indent="-176213" algn="just" eaLnBrk="0" fontAlgn="base" hangingPunct="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dirty="0">
                <a:solidFill>
                  <a:prstClr val="black"/>
                </a:solidFill>
                <a:latin typeface="Arial"/>
                <a:cs typeface="Arial" panose="020B0604020202020204" pitchFamily="34" charset="0"/>
              </a:rPr>
              <a:t>IRPJ de 25% e CSLL de 20%, com alíquota adicional frente aos demais negócios no Brasil (9%).</a:t>
            </a:r>
          </a:p>
          <a:p>
            <a:pPr marL="722313" lvl="1" indent="-176213" algn="just" eaLnBrk="0" fontAlgn="base" hangingPunct="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dirty="0">
                <a:solidFill>
                  <a:prstClr val="black"/>
                </a:solidFill>
                <a:latin typeface="Arial"/>
                <a:cs typeface="Arial" panose="020B0604020202020204" pitchFamily="34" charset="0"/>
              </a:rPr>
              <a:t>Adicional de 1 pp (para 21%) na CSLL entre agosto a dezembro de 2022</a:t>
            </a:r>
          </a:p>
        </p:txBody>
      </p:sp>
      <p:sp>
        <p:nvSpPr>
          <p:cNvPr id="15" name="TextBox 46">
            <a:extLst>
              <a:ext uri="{FF2B5EF4-FFF2-40B4-BE49-F238E27FC236}">
                <a16:creationId xmlns:a16="http://schemas.microsoft.com/office/drawing/2014/main" id="{9A744D02-AC2B-4930-8E8B-F0C0EAFE29CE}"/>
              </a:ext>
            </a:extLst>
          </p:cNvPr>
          <p:cNvSpPr txBox="1"/>
          <p:nvPr/>
        </p:nvSpPr>
        <p:spPr>
          <a:xfrm>
            <a:off x="3368727" y="6657371"/>
            <a:ext cx="5112568" cy="167675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defTabSz="641802">
              <a:lnSpc>
                <a:spcPct val="120000"/>
              </a:lnSpc>
            </a:pPr>
            <a:r>
              <a:rPr lang="pt-BR" sz="1000" spc="-15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itchFamily="34" charset="0"/>
              </a:rPr>
              <a:t>Fonte: OCDE. Alíquotas incluem impostos federais e entes subnacionais sobre o Lucro.</a:t>
            </a:r>
          </a:p>
        </p:txBody>
      </p:sp>
    </p:spTree>
    <p:extLst>
      <p:ext uri="{BB962C8B-B14F-4D97-AF65-F5344CB8AC3E}">
        <p14:creationId xmlns:p14="http://schemas.microsoft.com/office/powerpoint/2010/main" val="1940650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AFEBC8-E457-4652-7443-F902D934C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42925" lvl="2" algn="l"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solidFill>
                  <a:srgbClr val="FF0000"/>
                </a:solidFill>
              </a:rPr>
              <a:t>PIS/COFINS: </a:t>
            </a:r>
            <a:r>
              <a:rPr lang="en-US" sz="3200" dirty="0" err="1">
                <a:solidFill>
                  <a:srgbClr val="FF0000"/>
                </a:solidFill>
              </a:rPr>
              <a:t>Tributação</a:t>
            </a:r>
            <a:r>
              <a:rPr lang="en-US" sz="3200" dirty="0">
                <a:solidFill>
                  <a:srgbClr val="FF0000"/>
                </a:solidFill>
              </a:rPr>
              <a:t> da </a:t>
            </a:r>
            <a:r>
              <a:rPr lang="en-US" sz="3200" dirty="0" err="1">
                <a:solidFill>
                  <a:srgbClr val="FF0000"/>
                </a:solidFill>
              </a:rPr>
              <a:t>intermediação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financeira</a:t>
            </a:r>
            <a:endParaRPr lang="pt-BR" sz="3200" dirty="0">
              <a:solidFill>
                <a:srgbClr val="FF0000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E21F4F-BEAE-45FD-B80B-7160CEBE6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pt-BR" i="1" dirty="0">
              <a:solidFill>
                <a:srgbClr val="FF0000"/>
              </a:solidFill>
              <a:latin typeface="Trebuchet MS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pt-BR" i="1" dirty="0">
                <a:latin typeface="Trebuchet MS" pitchFamily="34" charset="0"/>
              </a:rPr>
              <a:t>Regime: Cumulativo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i="1" dirty="0">
                <a:latin typeface="Trebuchet MS" pitchFamily="34" charset="0"/>
              </a:rPr>
              <a:t>Alíquotas (consolidado): 4,65%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i="1" dirty="0">
                <a:latin typeface="Trebuchet MS" pitchFamily="34" charset="0"/>
              </a:rPr>
              <a:t>Base de cálculo: Receita Bruta conforme o Decreto-Lei nº 1.598/77 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i="1" dirty="0">
              <a:latin typeface="Trebuchet MS" pitchFamily="34" charset="0"/>
            </a:endParaRP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Art. 12 -   A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receita bruta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compreende: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I - o produto da venda de bens nas </a:t>
            </a:r>
            <a:r>
              <a:rPr lang="pt-BR" b="1" u="sng" dirty="0">
                <a:latin typeface="Arial" panose="020B0604020202020204" pitchFamily="34" charset="0"/>
                <a:cs typeface="Arial" panose="020B0604020202020204" pitchFamily="34" charset="0"/>
              </a:rPr>
              <a:t>operações de conta própria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;              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II - o </a:t>
            </a:r>
            <a:r>
              <a:rPr lang="pt-BR" b="1" u="sng" dirty="0">
                <a:latin typeface="Arial" panose="020B0604020202020204" pitchFamily="34" charset="0"/>
                <a:cs typeface="Arial" panose="020B0604020202020204" pitchFamily="34" charset="0"/>
              </a:rPr>
              <a:t>preço da prestação de serviços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em geral;                    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III - o resultado auferido nas </a:t>
            </a:r>
            <a:r>
              <a:rPr lang="pt-BR" b="1" u="sng" dirty="0">
                <a:latin typeface="Arial" panose="020B0604020202020204" pitchFamily="34" charset="0"/>
                <a:cs typeface="Arial" panose="020B0604020202020204" pitchFamily="34" charset="0"/>
              </a:rPr>
              <a:t>operações de conta alheia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e;       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IV - as </a:t>
            </a:r>
            <a:r>
              <a:rPr lang="pt-BR" b="1" u="sng" dirty="0">
                <a:latin typeface="Arial" panose="020B0604020202020204" pitchFamily="34" charset="0"/>
                <a:cs typeface="Arial" panose="020B0604020202020204" pitchFamily="34" charset="0"/>
              </a:rPr>
              <a:t>receitas da atividade ou objeto principal da pessoa jurídica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não compreendidas nos incisos I a III. 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i="1" dirty="0">
              <a:latin typeface="Trebuchet MS" pitchFamily="34" charset="0"/>
            </a:endParaRPr>
          </a:p>
          <a:p>
            <a:pPr marL="0" indent="0">
              <a:buNone/>
            </a:pPr>
            <a:r>
              <a:rPr lang="pt-BR" dirty="0" err="1"/>
              <a:t>Obs</a:t>
            </a:r>
            <a:r>
              <a:rPr lang="pt-BR" dirty="0"/>
              <a:t>: Método de subtração para tributar uma </a:t>
            </a:r>
            <a:r>
              <a:rPr lang="pt-BR" i="1" dirty="0"/>
              <a:t>proxy</a:t>
            </a:r>
            <a:r>
              <a:rPr lang="pt-BR" dirty="0"/>
              <a:t> do valor adicionado  </a:t>
            </a:r>
            <a:endParaRPr lang="pt-BR" i="1" dirty="0">
              <a:latin typeface="Trebuchet MS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pt-BR" i="1" dirty="0">
              <a:latin typeface="Trebuchet MS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pt-BR" i="1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550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AFEBC8-E457-4652-7443-F902D934C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42925" lvl="2" algn="l">
              <a:lnSpc>
                <a:spcPct val="107000"/>
              </a:lnSpc>
              <a:spcAft>
                <a:spcPts val="800"/>
              </a:spcAft>
            </a:pPr>
            <a:r>
              <a:rPr lang="pt-BR" sz="3200" dirty="0"/>
              <a:t>Exclusões e Deduções</a:t>
            </a:r>
            <a:endParaRPr lang="pt-BR" sz="3200" dirty="0">
              <a:solidFill>
                <a:srgbClr val="FF0000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E21F4F-BEAE-45FD-B80B-7160CEBE6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i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C13F7C3B-5EDE-4556-A126-3ED2FCFDE092}"/>
              </a:ext>
            </a:extLst>
          </p:cNvPr>
          <p:cNvSpPr txBox="1">
            <a:spLocks/>
          </p:cNvSpPr>
          <p:nvPr/>
        </p:nvSpPr>
        <p:spPr>
          <a:xfrm>
            <a:off x="1017255" y="2717664"/>
            <a:ext cx="9408660" cy="1941341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</a:pPr>
            <a:endParaRPr lang="pt-BR" sz="2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57E73009-4283-4EB9-B3EF-35D4468FA671}"/>
              </a:ext>
            </a:extLst>
          </p:cNvPr>
          <p:cNvSpPr txBox="1"/>
          <p:nvPr/>
        </p:nvSpPr>
        <p:spPr>
          <a:xfrm>
            <a:off x="5651640" y="2481032"/>
            <a:ext cx="4103325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 algn="just" defTabSz="6858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ü"/>
            </a:pPr>
            <a:r>
              <a:rPr lang="pt-BR" altLang="pt-BR" sz="1700" b="1" dirty="0">
                <a:latin typeface="Arial" panose="020B0604020202020204" pitchFamily="34" charset="0"/>
                <a:cs typeface="Arial" panose="020B0604020202020204" pitchFamily="34" charset="0"/>
              </a:rPr>
              <a:t>Despesas incorridas nas operações de intermediação financeira;       </a:t>
            </a:r>
          </a:p>
          <a:p>
            <a:pPr marL="214313" indent="-214313" algn="just" defTabSz="6858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1700" dirty="0">
                <a:latin typeface="Arial" panose="020B0604020202020204" pitchFamily="34" charset="0"/>
                <a:cs typeface="Arial" panose="020B0604020202020204" pitchFamily="34" charset="0"/>
              </a:rPr>
              <a:t>Despesas de câmbio (</a:t>
            </a:r>
            <a:r>
              <a:rPr lang="pt-BR" sz="1700" b="1" u="sng" dirty="0">
                <a:latin typeface="Arial" panose="020B0604020202020204" pitchFamily="34" charset="0"/>
                <a:cs typeface="Arial" panose="020B0604020202020204" pitchFamily="34" charset="0"/>
              </a:rPr>
              <a:t>exceto perdas com vendas de moedas em espécie</a:t>
            </a:r>
            <a:r>
              <a:rPr lang="pt-BR" sz="17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14313" indent="-214313" algn="just" defTabSz="6858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ü"/>
            </a:pPr>
            <a:r>
              <a:rPr lang="pt-BR" altLang="pt-BR" sz="1700" dirty="0">
                <a:latin typeface="Arial" panose="020B0604020202020204" pitchFamily="34" charset="0"/>
                <a:cs typeface="Arial" panose="020B0604020202020204" pitchFamily="34" charset="0"/>
              </a:rPr>
              <a:t>Despesas de obrigações por empréstimos, para repasse, de recursos de instituições de direito privado;      </a:t>
            </a:r>
          </a:p>
          <a:p>
            <a:pPr marL="214313" indent="-214313" algn="just" defTabSz="6858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ü"/>
            </a:pPr>
            <a:r>
              <a:rPr lang="pt-BR" altLang="pt-BR" sz="1700" dirty="0">
                <a:latin typeface="Arial" panose="020B0604020202020204" pitchFamily="34" charset="0"/>
                <a:cs typeface="Arial" panose="020B0604020202020204" pitchFamily="34" charset="0"/>
              </a:rPr>
              <a:t>Deságio na colocação de títulos;     </a:t>
            </a:r>
          </a:p>
          <a:p>
            <a:pPr marL="214313" indent="-214313" algn="just" defTabSz="6858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ü"/>
            </a:pPr>
            <a:r>
              <a:rPr lang="pt-BR" altLang="pt-BR" sz="1700" dirty="0">
                <a:latin typeface="Arial" panose="020B0604020202020204" pitchFamily="34" charset="0"/>
                <a:cs typeface="Arial" panose="020B0604020202020204" pitchFamily="34" charset="0"/>
              </a:rPr>
              <a:t>Perdas com títulos de renda fixa e variável, </a:t>
            </a:r>
            <a:r>
              <a:rPr lang="pt-BR" altLang="pt-BR" sz="1700" b="1" u="sng" dirty="0">
                <a:latin typeface="Arial" panose="020B0604020202020204" pitchFamily="34" charset="0"/>
                <a:cs typeface="Arial" panose="020B0604020202020204" pitchFamily="34" charset="0"/>
              </a:rPr>
              <a:t>exceto com ações</a:t>
            </a:r>
            <a:r>
              <a:rPr lang="pt-BR" altLang="pt-BR" sz="1700" dirty="0">
                <a:latin typeface="Arial" panose="020B0604020202020204" pitchFamily="34" charset="0"/>
                <a:cs typeface="Arial" panose="020B0604020202020204" pitchFamily="34" charset="0"/>
              </a:rPr>
              <a:t>;     </a:t>
            </a:r>
          </a:p>
          <a:p>
            <a:pPr marL="214313" indent="-214313" algn="just" defTabSz="6858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ü"/>
            </a:pPr>
            <a:r>
              <a:rPr lang="pt-BR" altLang="pt-BR" sz="1700" dirty="0">
                <a:latin typeface="Arial" panose="020B0604020202020204" pitchFamily="34" charset="0"/>
                <a:cs typeface="Arial" panose="020B0604020202020204" pitchFamily="34" charset="0"/>
              </a:rPr>
              <a:t>Perdas com ativos financeiros e mercadorias, em </a:t>
            </a:r>
            <a:r>
              <a:rPr lang="pt-BR" altLang="pt-BR" sz="1700" b="1" u="sng" dirty="0">
                <a:latin typeface="Arial" panose="020B0604020202020204" pitchFamily="34" charset="0"/>
                <a:cs typeface="Arial" panose="020B0604020202020204" pitchFamily="34" charset="0"/>
              </a:rPr>
              <a:t>operações de hedge</a:t>
            </a:r>
            <a:r>
              <a:rPr lang="pt-BR" altLang="pt-BR" sz="1700" dirty="0">
                <a:latin typeface="Arial" panose="020B0604020202020204" pitchFamily="34" charset="0"/>
                <a:cs typeface="Arial" panose="020B0604020202020204" pitchFamily="34" charset="0"/>
              </a:rPr>
              <a:t>;   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13B6C7BD-DE4A-49B6-8B78-A629D115D0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2896" y="2531367"/>
            <a:ext cx="4182244" cy="3208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indent="222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14313" indent="-214313" algn="just" defTabSz="685800"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ü"/>
            </a:pPr>
            <a:r>
              <a:rPr lang="pt-BR" altLang="pt-BR" sz="1700" dirty="0">
                <a:cs typeface="Arial" panose="020B0604020202020204" pitchFamily="34" charset="0"/>
              </a:rPr>
              <a:t>Receitas de exportação de serviços cujo pagamento represente </a:t>
            </a:r>
            <a:r>
              <a:rPr lang="pt-BR" altLang="pt-BR" sz="1700" b="1" dirty="0">
                <a:cs typeface="Arial" panose="020B0604020202020204" pitchFamily="34" charset="0"/>
              </a:rPr>
              <a:t>ingresso de divisas;</a:t>
            </a:r>
          </a:p>
          <a:p>
            <a:pPr marL="214313" indent="-214313" algn="just" defTabSz="685800"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ü"/>
            </a:pPr>
            <a:r>
              <a:rPr lang="pt-BR" altLang="pt-BR" sz="1700" dirty="0">
                <a:cs typeface="Arial" panose="020B0604020202020204" pitchFamily="34" charset="0"/>
              </a:rPr>
              <a:t>Rendas de participações (equivalência patrimonial e dividendos);</a:t>
            </a:r>
          </a:p>
          <a:p>
            <a:pPr marL="214313" indent="-214313" algn="just"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ü"/>
            </a:pPr>
            <a:r>
              <a:rPr lang="pt-BR" altLang="pt-BR" sz="1700" dirty="0">
                <a:cs typeface="Arial" panose="020B0604020202020204" pitchFamily="34" charset="0"/>
              </a:rPr>
              <a:t>Reversões de provisões e recuperações de créditos baixados como perda, que </a:t>
            </a:r>
            <a:r>
              <a:rPr lang="pt-BR" altLang="pt-BR" sz="1700" b="1" dirty="0">
                <a:cs typeface="Arial" panose="020B0604020202020204" pitchFamily="34" charset="0"/>
              </a:rPr>
              <a:t>não representem ingresso de novas receitas</a:t>
            </a:r>
            <a:r>
              <a:rPr lang="pt-BR" altLang="pt-BR" sz="1700" dirty="0">
                <a:cs typeface="Arial" panose="020B0604020202020204" pitchFamily="34" charset="0"/>
              </a:rPr>
              <a:t>.</a:t>
            </a:r>
          </a:p>
          <a:p>
            <a:pPr marL="214313" indent="-214313" algn="just"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1700" dirty="0">
                <a:cs typeface="Arial" panose="020B0604020202020204" pitchFamily="34" charset="0"/>
              </a:rPr>
              <a:t>Venda de bens do ativo não circulante, classificado como investimento, imobilizado ou intangível.</a:t>
            </a:r>
            <a:endParaRPr lang="pt-BR" altLang="pt-BR" dirty="0">
              <a:solidFill>
                <a:srgbClr val="54585A"/>
              </a:solidFill>
              <a:latin typeface="Cera"/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36F645D6-64FB-4D60-B5B9-27218D3750F5}"/>
              </a:ext>
            </a:extLst>
          </p:cNvPr>
          <p:cNvSpPr txBox="1">
            <a:spLocks/>
          </p:cNvSpPr>
          <p:nvPr/>
        </p:nvSpPr>
        <p:spPr>
          <a:xfrm>
            <a:off x="1244863" y="948493"/>
            <a:ext cx="8522070" cy="632994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</a:pPr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: Rounded Corners 21">
            <a:extLst>
              <a:ext uri="{FF2B5EF4-FFF2-40B4-BE49-F238E27FC236}">
                <a16:creationId xmlns:a16="http://schemas.microsoft.com/office/drawing/2014/main" id="{BCE23375-160A-40AD-8491-26C7967787ED}"/>
              </a:ext>
            </a:extLst>
          </p:cNvPr>
          <p:cNvSpPr/>
          <p:nvPr/>
        </p:nvSpPr>
        <p:spPr>
          <a:xfrm>
            <a:off x="1271956" y="2132856"/>
            <a:ext cx="4182244" cy="3481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TextBox 22">
            <a:extLst>
              <a:ext uri="{FF2B5EF4-FFF2-40B4-BE49-F238E27FC236}">
                <a16:creationId xmlns:a16="http://schemas.microsoft.com/office/drawing/2014/main" id="{64C8821F-8754-4C1B-98FA-C99326B7D306}"/>
              </a:ext>
            </a:extLst>
          </p:cNvPr>
          <p:cNvSpPr txBox="1"/>
          <p:nvPr/>
        </p:nvSpPr>
        <p:spPr>
          <a:xfrm>
            <a:off x="2596282" y="2162035"/>
            <a:ext cx="15256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Exclusões</a:t>
            </a:r>
          </a:p>
        </p:txBody>
      </p:sp>
      <p:sp>
        <p:nvSpPr>
          <p:cNvPr id="11" name="Rectangle: Rounded Corners 23">
            <a:extLst>
              <a:ext uri="{FF2B5EF4-FFF2-40B4-BE49-F238E27FC236}">
                <a16:creationId xmlns:a16="http://schemas.microsoft.com/office/drawing/2014/main" id="{A89CA3C3-6F3C-4EBD-A77D-21955EBE67CB}"/>
              </a:ext>
            </a:extLst>
          </p:cNvPr>
          <p:cNvSpPr/>
          <p:nvPr/>
        </p:nvSpPr>
        <p:spPr>
          <a:xfrm>
            <a:off x="5742232" y="2132856"/>
            <a:ext cx="3981992" cy="3481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Deduções</a:t>
            </a:r>
          </a:p>
        </p:txBody>
      </p:sp>
    </p:spTree>
    <p:extLst>
      <p:ext uri="{BB962C8B-B14F-4D97-AF65-F5344CB8AC3E}">
        <p14:creationId xmlns:p14="http://schemas.microsoft.com/office/powerpoint/2010/main" val="709327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AFEBC8-E457-4652-7443-F902D934C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42925" lvl="2" algn="l">
              <a:lnSpc>
                <a:spcPct val="107000"/>
              </a:lnSpc>
              <a:spcAft>
                <a:spcPts val="800"/>
              </a:spcAft>
            </a:pPr>
            <a:r>
              <a:rPr lang="pt-BR" sz="3200" i="1" dirty="0">
                <a:solidFill>
                  <a:srgbClr val="FF0000"/>
                </a:solidFill>
                <a:latin typeface="Trebuchet MS" pitchFamily="34" charset="0"/>
              </a:rPr>
              <a:t>Reforma tributária – consumo (</a:t>
            </a:r>
            <a:r>
              <a:rPr lang="pt-BR" sz="3200" i="1" dirty="0" err="1">
                <a:solidFill>
                  <a:srgbClr val="FF0000"/>
                </a:solidFill>
                <a:latin typeface="Trebuchet MS" pitchFamily="34" charset="0"/>
              </a:rPr>
              <a:t>IFs</a:t>
            </a:r>
            <a:r>
              <a:rPr lang="pt-BR" sz="3200" i="1" dirty="0">
                <a:solidFill>
                  <a:srgbClr val="FF0000"/>
                </a:solidFill>
                <a:latin typeface="Trebuchet MS" pitchFamily="34" charset="0"/>
              </a:rPr>
              <a:t>)</a:t>
            </a:r>
            <a:endParaRPr lang="pt-BR" sz="3200" dirty="0">
              <a:solidFill>
                <a:srgbClr val="FF0000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E21F4F-BEAE-45FD-B80B-7160CEBE6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Manutenção</a:t>
            </a:r>
            <a:r>
              <a:rPr lang="en-US" dirty="0"/>
              <a:t> de um regime </a:t>
            </a:r>
            <a:r>
              <a:rPr lang="en-US" dirty="0" err="1"/>
              <a:t>diferenciado</a:t>
            </a:r>
            <a:r>
              <a:rPr lang="en-US" dirty="0"/>
              <a:t> </a:t>
            </a:r>
          </a:p>
          <a:p>
            <a:r>
              <a:rPr lang="pt-BR" dirty="0"/>
              <a:t>Tributação do valor adicionado (TVA)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39824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AFEBC8-E457-4652-7443-F902D934C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42925" lvl="2" algn="l">
              <a:lnSpc>
                <a:spcPct val="107000"/>
              </a:lnSpc>
              <a:spcAft>
                <a:spcPts val="800"/>
              </a:spcAft>
            </a:pPr>
            <a:r>
              <a:rPr lang="pt-BR" sz="3200" dirty="0">
                <a:solidFill>
                  <a:srgbClr val="FF0000"/>
                </a:solidFill>
              </a:rPr>
              <a:t>Considerações Iniciais do método TVA</a:t>
            </a:r>
            <a:br>
              <a:rPr lang="pt-BR" sz="3200" dirty="0">
                <a:solidFill>
                  <a:srgbClr val="FF0000"/>
                </a:solidFill>
              </a:rPr>
            </a:br>
            <a:endParaRPr lang="pt-BR" sz="3200" dirty="0">
              <a:solidFill>
                <a:srgbClr val="FF0000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E21F4F-BEAE-45FD-B80B-7160CEBE6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No método de subtração uma alíquota é aplicada à diferença entre as vendas e as compras da empresa. </a:t>
            </a:r>
          </a:p>
          <a:p>
            <a:r>
              <a:rPr lang="pt-BR" dirty="0"/>
              <a:t>No método de crédito fiscal a alíquota é aplicada às vendas de produtos e serviços e o contribuinte pode deduzir dos débitos de imposto sobre suas vendas o imposto cobrado sobre suas compras.</a:t>
            </a:r>
          </a:p>
          <a:p>
            <a:r>
              <a:rPr lang="pt-BR" dirty="0"/>
              <a:t>À primeira vista parecem a mesma coisa. Não são, e a diferença é importante: o que se tributa no método de subtração é o valor adicionado pela empresa; no método de crédito fiscal (TVA), </a:t>
            </a:r>
            <a:r>
              <a:rPr lang="pt-BR" i="1" dirty="0">
                <a:solidFill>
                  <a:srgbClr val="FF0000"/>
                </a:solidFill>
              </a:rPr>
              <a:t>o que se tributa é o valor adicionado ao produto ou serviço até o momento do imposto.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1967364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kbdtrCKSUugIp0u0SYfN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EwdgMcTRcWtyDD3BZtDX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_VePqrYRIWeGTu0l6boW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Nxf2ew2RGCKmYaOCujrK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wz5gwg0QaWBAfvEkRynL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_3ZbHt8TBCmv69NLKMJ1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x2lCL0_R0qDNQp2Mu4xU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XRRXakaSDiNaiFEtpH51w"/>
</p:tagLst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 2007-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Design padrão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838</Words>
  <Application>Microsoft Office PowerPoint</Application>
  <PresentationFormat>Widescreen</PresentationFormat>
  <Paragraphs>81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Cera</vt:lpstr>
      <vt:lpstr>Trebuchet MS</vt:lpstr>
      <vt:lpstr>Wingdings</vt:lpstr>
      <vt:lpstr>Tema do Office</vt:lpstr>
      <vt:lpstr>Reforma Tributária e aumento de tributos. Impactos no custo das operações de crédito na perspectiva das IFs </vt:lpstr>
      <vt:lpstr>Reforma tributária - consumo e renda. Principais propostas em tramitação</vt:lpstr>
      <vt:lpstr>Intermediação financeira</vt:lpstr>
      <vt:lpstr>Spread Bancário: Composição dos Custos</vt:lpstr>
      <vt:lpstr>Fatores que explicam o Spread - Tributação</vt:lpstr>
      <vt:lpstr>PIS/COFINS: Tributação da intermediação financeira</vt:lpstr>
      <vt:lpstr>Exclusões e Deduções</vt:lpstr>
      <vt:lpstr>Reforma tributária – consumo (IFs)</vt:lpstr>
      <vt:lpstr>Considerações Iniciais do método TVA </vt:lpstr>
      <vt:lpstr>Desafios do modelo VAT - Intermediação financeira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Caca de Oliveira</dc:creator>
  <cp:lastModifiedBy>Congresso IBET</cp:lastModifiedBy>
  <cp:revision>19</cp:revision>
  <dcterms:created xsi:type="dcterms:W3CDTF">2022-11-18T18:20:41Z</dcterms:created>
  <dcterms:modified xsi:type="dcterms:W3CDTF">2022-12-07T22:13:09Z</dcterms:modified>
</cp:coreProperties>
</file>