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3" r:id="rId7"/>
    <p:sldId id="265" r:id="rId8"/>
    <p:sldId id="266" r:id="rId9"/>
    <p:sldId id="267" r:id="rId10"/>
    <p:sldId id="268" r:id="rId11"/>
    <p:sldId id="269" r:id="rId12"/>
    <p:sldId id="270" r:id="rId13"/>
    <p:sldId id="271" r:id="rId14"/>
    <p:sldId id="272" r:id="rId15"/>
    <p:sldId id="262"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20&amp;numProcInt=355387&amp;dtaPublicacaoStr=29/04/2022%2007:00:00&amp;nia=783095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20&amp;numProcInt=175150&amp;dtaPublicacaoStr=01/07/2021%2007:00:00&amp;nia=766839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14&amp;numProcInt=182251&amp;dtaPublicacaoStr=28/09/2018%2007:00:00&amp;nia=722185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21&amp;numProcInt=306517&amp;dtaPublicacaoStr=26/08/2022%2007:00:00&amp;nia=79210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mdar@tst.jus.br" TargetMode="External"/><Relationship Id="rId2" Type="http://schemas.openxmlformats.org/officeDocument/2006/relationships/hyperlink" Target="mailto:doug260365@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17&amp;numProcInt=163234&amp;dtaPublicacaoStr=21/09/2018%2007:00:00&amp;nia=721501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12&amp;numProcInt=13160&amp;dtaPublicacaoStr=13/08/2021%2007:00:00&amp;nia=764175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nsultadocumento.tst.jus.br/consultaDocumento/acordao.do?anoProcInt=2020&amp;numProcInt=264253&amp;dtaPublicacaoStr=03/06/2022%2007:00:00&amp;nia=7837750&amp;origem=document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964733"/>
            <a:ext cx="9144000" cy="2131587"/>
          </a:xfrm>
        </p:spPr>
        <p:txBody>
          <a:bodyPr/>
          <a:lstStyle/>
          <a:p>
            <a:r>
              <a:rPr lang="pt-BR" dirty="0"/>
              <a:t>O Direito Tributário na Jurisprudência Trabalhista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r>
              <a:rPr lang="pt-BR" sz="3200" b="1" i="1" dirty="0"/>
              <a:t>Douglas Alencar Rodrigues</a:t>
            </a:r>
          </a:p>
          <a:p>
            <a:r>
              <a:rPr lang="pt-BR" sz="3200" b="1" i="1" dirty="0"/>
              <a:t>Mestre e Doutor (PUC/SP), Ministro do TST e Professor IESB (DF)</a:t>
            </a:r>
          </a:p>
        </p:txBody>
      </p:sp>
    </p:spTree>
    <p:extLst>
      <p:ext uri="{BB962C8B-B14F-4D97-AF65-F5344CB8AC3E}">
        <p14:creationId xmlns:p14="http://schemas.microsoft.com/office/powerpoint/2010/main" val="26290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D4E809-B611-8AAD-A466-CCF12D203244}"/>
              </a:ext>
            </a:extLst>
          </p:cNvPr>
          <p:cNvSpPr>
            <a:spLocks noGrp="1"/>
          </p:cNvSpPr>
          <p:nvPr>
            <p:ph idx="1"/>
          </p:nvPr>
        </p:nvSpPr>
        <p:spPr/>
        <p:txBody>
          <a:bodyPr>
            <a:normAutofit lnSpcReduction="10000"/>
          </a:bodyPr>
          <a:lstStyle/>
          <a:p>
            <a:pPr algn="just"/>
            <a:r>
              <a:rPr lang="pt-BR" sz="1800" dirty="0">
                <a:effectLst/>
                <a:latin typeface="Calibri" panose="020F0502020204030204" pitchFamily="34" charset="0"/>
                <a:ea typeface="Calibri" panose="020F0502020204030204" pitchFamily="34" charset="0"/>
              </a:rPr>
              <a:t>"RECURSO ORDINÁRIO. MANDADO DE SEGURANÇA. ATO IMPUGNADO QUE DETERMINA A PENHORA DE VALORES REFERENTES À RESTITUIÇÃO DO IMPOSTO DE RENDA. OBSERVÂNCIA DOS PARÂMETROS INTRODUZIDOS PELOS ARTS. 833, IV, § 2º, E 529, § 3º, DO CÓDIGO DE PROCESSO CIVIL DE 2015. INAPLICABILIDADE DA ORIENTAÇÃO JURISPRUDENCIAL Nº 153 DA SDI-2 DO TST. ABUSIVIDADE NÃO DEMONSTRADA. DENEGAÇÃO DA SEGURANÇA. 1. Trata-se de mandado de segurança impetrado em face de decisão proferida em sede de execução que determinou </a:t>
            </a:r>
            <a:r>
              <a:rPr lang="pt-BR" sz="1800" b="1" u="sng" dirty="0">
                <a:effectLst/>
                <a:latin typeface="Calibri" panose="020F0502020204030204" pitchFamily="34" charset="0"/>
                <a:ea typeface="Calibri" panose="020F0502020204030204" pitchFamily="34" charset="0"/>
              </a:rPr>
              <a:t>a penhora de valores correspondentes à restituição de imposto de renda da impetrante</a:t>
            </a:r>
            <a:r>
              <a:rPr lang="pt-BR" sz="1800" dirty="0">
                <a:effectLst/>
                <a:latin typeface="Calibri" panose="020F0502020204030204" pitchFamily="34" charset="0"/>
                <a:ea typeface="Calibri" panose="020F0502020204030204" pitchFamily="34" charset="0"/>
              </a:rPr>
              <a:t>. O Tribunal Regional concedeu a segurança. 2. O Código de Processo Civil de 2015, em relevante novidade legislativa em relação ao ordenamento adjetivo anterior, introduziu, no art. 833, IV e § 2º, c/c o art. 529, § 3º, a penhorabilidade dos proventos do devedor, até o limite de 50%, para satisfação de créditos alimentícios. 3. Em face da inovação legal, que indubitavelmente objetivou a proteção e mais eficaz satisfação dos créditos alimentares, esta Subseção firmou o entendimento de que a diretriz da Orientação Jurisprudencial nº 153 da SDI-2, verbete cujo teor encerra interpretação acerca do art. 649, IV e § 2º, do CPC de 1973, tem alcance limitado à vigência daquele Código. 4. Assim, uma vez que o ato impugnado foi editado sob a égide do Código de Processo Civil de 2015, afigura-se lícita a penhora de parcela de natureza salarial, dentro dos parâmetros legais, sem que se cogite, a partir da prova pré-constituída, de qualquer abusividade da medida. Recurso ordinário a que se dá provimento para denegar a segurança" (</a:t>
            </a:r>
            <a:r>
              <a:rPr lang="pt-BR" sz="1800" dirty="0">
                <a:solidFill>
                  <a:srgbClr val="0000FF"/>
                </a:solidFill>
                <a:effectLst/>
                <a:latin typeface="Calibri" panose="020F0502020204030204" pitchFamily="34" charset="0"/>
                <a:ea typeface="Calibri" panose="020F0502020204030204" pitchFamily="34" charset="0"/>
                <a:hlinkClick r:id="rId2"/>
              </a:rPr>
              <a:t>ROT-16355-55.2019.5.16.0000</a:t>
            </a:r>
            <a:r>
              <a:rPr lang="pt-BR" sz="1800" dirty="0">
                <a:effectLst/>
                <a:latin typeface="Calibri" panose="020F0502020204030204" pitchFamily="34" charset="0"/>
                <a:ea typeface="Calibri" panose="020F0502020204030204" pitchFamily="34" charset="0"/>
              </a:rPr>
              <a:t>, Subseção II Especializada em Dissídios Individuais, Relator Ministro Alberto Bastos </a:t>
            </a:r>
            <a:r>
              <a:rPr lang="pt-BR" sz="1800" dirty="0" err="1">
                <a:effectLst/>
                <a:latin typeface="Calibri" panose="020F0502020204030204" pitchFamily="34" charset="0"/>
                <a:ea typeface="Calibri" panose="020F0502020204030204" pitchFamily="34" charset="0"/>
              </a:rPr>
              <a:t>Balazeiro</a:t>
            </a:r>
            <a:r>
              <a:rPr lang="pt-BR" sz="1800" dirty="0">
                <a:effectLst/>
                <a:latin typeface="Calibri" panose="020F0502020204030204" pitchFamily="34" charset="0"/>
                <a:ea typeface="Calibri" panose="020F0502020204030204" pitchFamily="34" charset="0"/>
              </a:rPr>
              <a:t>, DEJT 29/04/2022).</a:t>
            </a:r>
          </a:p>
          <a:p>
            <a:endParaRPr lang="pt-BR" dirty="0"/>
          </a:p>
        </p:txBody>
      </p:sp>
    </p:spTree>
    <p:extLst>
      <p:ext uri="{BB962C8B-B14F-4D97-AF65-F5344CB8AC3E}">
        <p14:creationId xmlns:p14="http://schemas.microsoft.com/office/powerpoint/2010/main" val="808176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CF46B7-38E3-085C-9636-65B245EB783A}"/>
              </a:ext>
            </a:extLst>
          </p:cNvPr>
          <p:cNvSpPr>
            <a:spLocks noGrp="1"/>
          </p:cNvSpPr>
          <p:nvPr>
            <p:ph idx="1"/>
          </p:nvPr>
        </p:nvSpPr>
        <p:spPr>
          <a:xfrm>
            <a:off x="838200" y="1425574"/>
            <a:ext cx="10515600" cy="4975225"/>
          </a:xfrm>
        </p:spPr>
        <p:txBody>
          <a:bodyPr>
            <a:normAutofit fontScale="92500"/>
          </a:bodyPr>
          <a:lstStyle/>
          <a:p>
            <a:pPr algn="just"/>
            <a:r>
              <a:rPr lang="pt-BR" sz="1800" dirty="0">
                <a:effectLst/>
                <a:latin typeface="Calibri" panose="020F0502020204030204" pitchFamily="34" charset="0"/>
                <a:ea typeface="Calibri" panose="020F0502020204030204" pitchFamily="34" charset="0"/>
              </a:rPr>
              <a:t>"RECURSO ORDINÁRIO EM MANDADO DE SEGURANÇA. ATO DITO COATOR PRATICADO NA VIGÊNCIA DO CÓDIGO DE PROCESSO CIVIL DE 2015. </a:t>
            </a:r>
            <a:r>
              <a:rPr lang="pt-BR" sz="1800" b="1" u="sng" dirty="0">
                <a:effectLst/>
                <a:latin typeface="Calibri" panose="020F0502020204030204" pitchFamily="34" charset="0"/>
                <a:ea typeface="Calibri" panose="020F0502020204030204" pitchFamily="34" charset="0"/>
              </a:rPr>
              <a:t>IMÓVEL PENHORADO ADJUDICADO PELO RECLAMANTE EXEQUENTE. DÍVIDAS DE IPTU ANTERIORES À ADJUDICAÇÃO. OBRIGAÇÃO PROPTER REM. ATO COATOR QUE DETERMINOU A INEXIGIBILIDADE DO TRIBUTO. MODO DE AQUISIÇÃO DERIVADA</a:t>
            </a:r>
            <a:r>
              <a:rPr lang="pt-BR" sz="1800" dirty="0">
                <a:effectLst/>
                <a:latin typeface="Calibri" panose="020F0502020204030204" pitchFamily="34" charset="0"/>
                <a:ea typeface="Calibri" panose="020F0502020204030204" pitchFamily="34" charset="0"/>
              </a:rPr>
              <a:t>. CONHECIMENTO E PROVIMENTO. SEGURANÇA CONCEDIDA. </a:t>
            </a:r>
          </a:p>
          <a:p>
            <a:pPr algn="just"/>
            <a:r>
              <a:rPr lang="pt-BR" sz="1800" dirty="0">
                <a:effectLst/>
                <a:latin typeface="Calibri" panose="020F0502020204030204" pitchFamily="34" charset="0"/>
                <a:ea typeface="Calibri" panose="020F0502020204030204" pitchFamily="34" charset="0"/>
              </a:rPr>
              <a:t>I. Nos termos do art. 130, </a:t>
            </a:r>
            <a:r>
              <a:rPr lang="pt-BR" sz="1800" i="1" dirty="0">
                <a:effectLst/>
                <a:latin typeface="Calibri" panose="020F0502020204030204" pitchFamily="34" charset="0"/>
                <a:ea typeface="Calibri" panose="020F0502020204030204" pitchFamily="34" charset="0"/>
              </a:rPr>
              <a:t>caput</a:t>
            </a:r>
            <a:r>
              <a:rPr lang="pt-BR" sz="1800" dirty="0">
                <a:effectLst/>
                <a:latin typeface="Calibri" panose="020F0502020204030204" pitchFamily="34" charset="0"/>
                <a:ea typeface="Calibri" panose="020F0502020204030204" pitchFamily="34" charset="0"/>
              </a:rPr>
              <a:t>, do Código Tributário Nacional, "os créditos tributários relativos a impostos cujo fato gerador seja a propriedade, o domínio útil ou a posse de bens imóveis, e bem assim os relativos a taxas pela prestação de serviços referentes a tais bens, ou a contribuições de melhoria, </a:t>
            </a:r>
            <a:r>
              <a:rPr lang="pt-BR" sz="1800" dirty="0" err="1">
                <a:effectLst/>
                <a:latin typeface="Calibri" panose="020F0502020204030204" pitchFamily="34" charset="0"/>
                <a:ea typeface="Calibri" panose="020F0502020204030204" pitchFamily="34" charset="0"/>
              </a:rPr>
              <a:t>subrogam-se</a:t>
            </a:r>
            <a:r>
              <a:rPr lang="pt-BR" sz="1800" dirty="0">
                <a:effectLst/>
                <a:latin typeface="Calibri" panose="020F0502020204030204" pitchFamily="34" charset="0"/>
                <a:ea typeface="Calibri" panose="020F0502020204030204" pitchFamily="34" charset="0"/>
              </a:rPr>
              <a:t> na pessoa dos respectivos adquirentes, salvo quando conste do título a prova de sua quitação". Dispõe seu parágrafo único que "no caso de arrematação em hasta pública, a sub-rogação ocorre sobre o respectivo preço". </a:t>
            </a:r>
          </a:p>
          <a:p>
            <a:pPr algn="just"/>
            <a:r>
              <a:rPr lang="pt-BR" sz="1800" dirty="0">
                <a:effectLst/>
                <a:latin typeface="Calibri" panose="020F0502020204030204" pitchFamily="34" charset="0"/>
                <a:ea typeface="Calibri" panose="020F0502020204030204" pitchFamily="34" charset="0"/>
              </a:rPr>
              <a:t>II. No caso concreto, o reclamante </a:t>
            </a:r>
            <a:r>
              <a:rPr lang="pt-BR" sz="1800" b="1" u="sng" dirty="0">
                <a:effectLst/>
                <a:latin typeface="Calibri" panose="020F0502020204030204" pitchFamily="34" charset="0"/>
                <a:ea typeface="Calibri" panose="020F0502020204030204" pitchFamily="34" charset="0"/>
              </a:rPr>
              <a:t>adjudicou</a:t>
            </a:r>
            <a:r>
              <a:rPr lang="pt-BR" sz="1800" dirty="0">
                <a:effectLst/>
                <a:latin typeface="Calibri" panose="020F0502020204030204" pitchFamily="34" charset="0"/>
                <a:ea typeface="Calibri" panose="020F0502020204030204" pitchFamily="34" charset="0"/>
              </a:rPr>
              <a:t> o bem imóvel penhorado em fase de execução, solicitando, perante a Administração Pública, a isenção das obrigações tributárias (IPTU) em atraso , referentes a período anterior à alienação do bem. Diante da negativa do ente público, renovou o pedido ao juízo trabalhista. </a:t>
            </a:r>
          </a:p>
          <a:p>
            <a:pPr algn="just"/>
            <a:r>
              <a:rPr lang="pt-BR" sz="1800" dirty="0"/>
              <a:t>III. A juíza do trabalho determinou ao Município </a:t>
            </a:r>
            <a:r>
              <a:rPr lang="pt-BR" sz="1800" dirty="0" err="1"/>
              <a:t>arrecadante</a:t>
            </a:r>
            <a:r>
              <a:rPr lang="pt-BR" sz="1800" dirty="0"/>
              <a:t> que se abstivesse de exigir do trabalhador os tributos em atraso, tendo em vista que "a adjudicação é modo originário de aquisição de bens" e que há preferência dos créditos trabalhistas em relação aos tributários (art. 186 do Código Tributário Nacional) . IV. Em face dessa decisão, a municipalidade impetrou </a:t>
            </a:r>
            <a:r>
              <a:rPr lang="pt-BR" sz="1800" b="1" u="sng" dirty="0"/>
              <a:t>mandado de segurança</a:t>
            </a:r>
            <a:r>
              <a:rPr lang="pt-BR" sz="1800" dirty="0"/>
              <a:t>, requerendo a cassação dos efeitos da decisão, e a segurança para poder exigir o pagamento do tributo do novo proprietário do imóvel. V. O Tribunal Regional a quo , por maioria, denegou a segurança pleiteada, sob os mesmos fundamentos do ato coator.</a:t>
            </a:r>
          </a:p>
          <a:p>
            <a:endParaRPr lang="pt-BR" dirty="0"/>
          </a:p>
          <a:p>
            <a:endParaRPr lang="pt-BR" dirty="0"/>
          </a:p>
        </p:txBody>
      </p:sp>
    </p:spTree>
    <p:extLst>
      <p:ext uri="{BB962C8B-B14F-4D97-AF65-F5344CB8AC3E}">
        <p14:creationId xmlns:p14="http://schemas.microsoft.com/office/powerpoint/2010/main" val="1495389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4FF4B07-81A2-17A9-4AB4-8BC91CCE6D72}"/>
              </a:ext>
            </a:extLst>
          </p:cNvPr>
          <p:cNvSpPr>
            <a:spLocks noGrp="1"/>
          </p:cNvSpPr>
          <p:nvPr>
            <p:ph idx="1"/>
          </p:nvPr>
        </p:nvSpPr>
        <p:spPr>
          <a:xfrm>
            <a:off x="838200" y="1383030"/>
            <a:ext cx="10515600" cy="5033963"/>
          </a:xfrm>
        </p:spPr>
        <p:txBody>
          <a:bodyPr>
            <a:normAutofit lnSpcReduction="10000"/>
          </a:bodyPr>
          <a:lstStyle/>
          <a:p>
            <a:pPr algn="just"/>
            <a:r>
              <a:rPr lang="pt-BR" sz="1800" dirty="0">
                <a:effectLst/>
                <a:latin typeface="Calibri" panose="020F0502020204030204" pitchFamily="34" charset="0"/>
                <a:ea typeface="Calibri" panose="020F0502020204030204" pitchFamily="34" charset="0"/>
              </a:rPr>
              <a:t>VII. Conforme jurisprudência desta Corte Superior, a arrematação em hasta pública pressupõe o pagamento de determinado preço pelo arrematante, o qual se destinará a quitar as obrigações determinadas, líquidas e vencidas do devedor ou do bem leiloado, seguindo-se a ordem de preferência legal. Assim, sendo forma originária de aquisição do bem, este é transferido estando livre e desembaraçado de tributos ou responsabilidade. Precedentes desta Subseção. </a:t>
            </a:r>
          </a:p>
          <a:p>
            <a:pPr algn="just"/>
            <a:r>
              <a:rPr lang="pt-BR" sz="1800" dirty="0">
                <a:effectLst/>
                <a:latin typeface="Calibri" panose="020F0502020204030204" pitchFamily="34" charset="0"/>
                <a:ea typeface="Calibri" panose="020F0502020204030204" pitchFamily="34" charset="0"/>
              </a:rPr>
              <a:t>VIII. Contudo, ao revés, a adjudicação é a um ato de expropriação executiva, de caráter prioritário na execução, no qual o bem penhorado é transferido para o patrimônio do próprio credor, sem entrega efetiva de preço, mas como forma de quitação do próprio crédito (art. 876 do Código de Processo Civil). Dessa forma, </a:t>
            </a:r>
            <a:r>
              <a:rPr lang="pt-BR" sz="1800" b="1" u="sng" dirty="0">
                <a:effectLst/>
                <a:latin typeface="Calibri" panose="020F0502020204030204" pitchFamily="34" charset="0"/>
                <a:ea typeface="Calibri" panose="020F0502020204030204" pitchFamily="34" charset="0"/>
              </a:rPr>
              <a:t>a falta de pagamento pelo bem não permite a expurgação das obrigações já vinculadas ao bem executado, mormente aquelas de caráter tributário</a:t>
            </a:r>
            <a:r>
              <a:rPr lang="pt-BR" sz="1800" dirty="0">
                <a:effectLst/>
                <a:latin typeface="Calibri" panose="020F0502020204030204" pitchFamily="34" charset="0"/>
                <a:ea typeface="Calibri" panose="020F0502020204030204" pitchFamily="34" charset="0"/>
              </a:rPr>
              <a:t>. </a:t>
            </a:r>
          </a:p>
          <a:p>
            <a:pPr algn="just"/>
            <a:r>
              <a:rPr lang="pt-BR" sz="1800" dirty="0">
                <a:effectLst/>
                <a:latin typeface="Calibri" panose="020F0502020204030204" pitchFamily="34" charset="0"/>
                <a:ea typeface="Calibri" panose="020F0502020204030204" pitchFamily="34" charset="0"/>
              </a:rPr>
              <a:t>IX. Ademais, ressalte-se que o IPTU é obrigação </a:t>
            </a:r>
            <a:r>
              <a:rPr lang="pt-BR" sz="1800" i="1" dirty="0" err="1">
                <a:effectLst/>
                <a:latin typeface="Calibri" panose="020F0502020204030204" pitchFamily="34" charset="0"/>
                <a:ea typeface="Calibri" panose="020F0502020204030204" pitchFamily="34" charset="0"/>
              </a:rPr>
              <a:t>propter</a:t>
            </a:r>
            <a:r>
              <a:rPr lang="pt-BR" sz="1800" i="1" dirty="0">
                <a:effectLst/>
                <a:latin typeface="Calibri" panose="020F0502020204030204" pitchFamily="34" charset="0"/>
                <a:ea typeface="Calibri" panose="020F0502020204030204" pitchFamily="34" charset="0"/>
              </a:rPr>
              <a:t> rem</a:t>
            </a:r>
            <a:r>
              <a:rPr lang="pt-BR" sz="1800" dirty="0">
                <a:effectLst/>
                <a:latin typeface="Calibri" panose="020F0502020204030204" pitchFamily="34" charset="0"/>
                <a:ea typeface="Calibri" panose="020F0502020204030204" pitchFamily="34" charset="0"/>
              </a:rPr>
              <a:t>, vinculada à coisa, e não a seu proprietário ou possuidor. Por isso, o requerimento feito pelo reclamante, administrativa e judicialmente, de que o tributo fosse vinculado ao antigo proprietário do imóvel adjudicado é, salvo melhor juízo, juridicamente impossível.</a:t>
            </a:r>
          </a:p>
          <a:p>
            <a:pPr algn="just"/>
            <a:r>
              <a:rPr lang="pt-BR" sz="1800" dirty="0" err="1">
                <a:effectLst/>
                <a:latin typeface="Calibri" panose="020F0502020204030204" pitchFamily="34" charset="0"/>
                <a:ea typeface="Calibri" panose="020F0502020204030204" pitchFamily="34" charset="0"/>
              </a:rPr>
              <a:t>X</a:t>
            </a:r>
            <a:r>
              <a:rPr lang="pt-BR" sz="1800" dirty="0">
                <a:effectLst/>
                <a:latin typeface="Calibri" panose="020F0502020204030204" pitchFamily="34" charset="0"/>
                <a:ea typeface="Calibri" panose="020F0502020204030204" pitchFamily="34" charset="0"/>
              </a:rPr>
              <a:t>. Nessa toada, o ato coator que determinou a inexigibilidade do tributo por causa da alienação por adjudicação, forma derivada de aquisição do bem, violou direito líquido e certo do Município credor do tributo legítimo. Entender de forma diversa criaria perigoso precedente como forma de evasão fiscal. XI. Recurso ordinário de que se conhece e a que se dá provimento para, reformando o acórdão recorrido, conceder a segurança pleiteada" (</a:t>
            </a:r>
            <a:r>
              <a:rPr lang="pt-BR" sz="1800" dirty="0">
                <a:solidFill>
                  <a:srgbClr val="0000FF"/>
                </a:solidFill>
                <a:effectLst/>
                <a:latin typeface="Calibri" panose="020F0502020204030204" pitchFamily="34" charset="0"/>
                <a:ea typeface="Calibri" panose="020F0502020204030204" pitchFamily="34" charset="0"/>
                <a:hlinkClick r:id="rId2"/>
              </a:rPr>
              <a:t>ROT-5009-03.2020.5.15.0000</a:t>
            </a:r>
            <a:r>
              <a:rPr lang="pt-BR" sz="1800" dirty="0">
                <a:effectLst/>
                <a:latin typeface="Calibri" panose="020F0502020204030204" pitchFamily="34" charset="0"/>
                <a:ea typeface="Calibri" panose="020F0502020204030204" pitchFamily="34" charset="0"/>
              </a:rPr>
              <a:t>, Subseção II Especializada em Dissídios Individuais, Relator Ministro Evandro Pereira Valadão Lopes, DEJT 01/07/2021).</a:t>
            </a:r>
            <a:endParaRPr lang="pt-BR" dirty="0"/>
          </a:p>
        </p:txBody>
      </p:sp>
    </p:spTree>
    <p:extLst>
      <p:ext uri="{BB962C8B-B14F-4D97-AF65-F5344CB8AC3E}">
        <p14:creationId xmlns:p14="http://schemas.microsoft.com/office/powerpoint/2010/main" val="3706262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7D7E87D-5572-AF6E-21D2-B6E6A29BC53F}"/>
              </a:ext>
            </a:extLst>
          </p:cNvPr>
          <p:cNvSpPr>
            <a:spLocks noGrp="1"/>
          </p:cNvSpPr>
          <p:nvPr>
            <p:ph idx="1"/>
          </p:nvPr>
        </p:nvSpPr>
        <p:spPr/>
        <p:txBody>
          <a:bodyPr/>
          <a:lstStyle/>
          <a:p>
            <a:pPr algn="just"/>
            <a:r>
              <a:rPr lang="pt-BR" sz="2000" dirty="0">
                <a:effectLst/>
                <a:latin typeface="Calibri" panose="020F0502020204030204" pitchFamily="34" charset="0"/>
                <a:ea typeface="Calibri" panose="020F0502020204030204" pitchFamily="34" charset="0"/>
              </a:rPr>
              <a:t>"(...) DESCONTOS PREVIDENCIÁRIOS E FISCAIS. RESPONSABILIDADE EXCLUSIVA DO EMPREGADOR. ALEGAÇÃO DE VIOLAÇÃO DOS ARTIGOS 46 DA LEI 8.541/92 E 43 DA LEI 8.212/91. CONFIGURAÇÃO. 1. Pedido de corte rescisório voltado contra sentença em que o d. juízo de primeiro grau condenou exclusivamente o Autor ao pagamento dos recolhimentos previdenciários e fiscais. 2. O TST, interpretando os artigos 46 da Lei 8.541/1992 e 43 da Lei 8.212/1991, firmou entendimento que, embora a responsabilidade pelo recolhimento das contribuições previdenciárias recaia sobre o empregador, deve o empregado suportar o pagamento de sua cota-parte, ainda que este não seja culpado pelo recolhimento em atraso. 3. Portanto, viola os artigos 46 da Lei 8.541/1992 e 43 da Lei 8.212/1991 o julgamento por meio do qual é atribuída ao empregador responsabilidade exclusiva pelo pagamento das contribuições fiscais e previdenciárias, pois cumpre ao empregado arcar com a respectiva cota-parte. Pretensão rescisória julgada procedente. Recurso ordinário conhecido e provido. (...)" (</a:t>
            </a:r>
            <a:r>
              <a:rPr lang="pt-BR" sz="2000" dirty="0">
                <a:solidFill>
                  <a:srgbClr val="0000FF"/>
                </a:solidFill>
                <a:effectLst/>
                <a:latin typeface="Calibri" panose="020F0502020204030204" pitchFamily="34" charset="0"/>
                <a:ea typeface="Calibri" panose="020F0502020204030204" pitchFamily="34" charset="0"/>
                <a:hlinkClick r:id="rId2"/>
              </a:rPr>
              <a:t>RO-20454-14.2013.5.04.0000</a:t>
            </a:r>
            <a:r>
              <a:rPr lang="pt-BR" sz="2000" dirty="0">
                <a:effectLst/>
                <a:latin typeface="Calibri" panose="020F0502020204030204" pitchFamily="34" charset="0"/>
                <a:ea typeface="Calibri" panose="020F0502020204030204" pitchFamily="34" charset="0"/>
              </a:rPr>
              <a:t>, Subseção II Especializada em Dissídios Individuais, Relator Ministro Douglas Alencar Rodrigues, DEJT 28/09/2018).</a:t>
            </a:r>
          </a:p>
          <a:p>
            <a:endParaRPr lang="pt-BR" dirty="0"/>
          </a:p>
        </p:txBody>
      </p:sp>
    </p:spTree>
    <p:extLst>
      <p:ext uri="{BB962C8B-B14F-4D97-AF65-F5344CB8AC3E}">
        <p14:creationId xmlns:p14="http://schemas.microsoft.com/office/powerpoint/2010/main" val="2777005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37CE5F-A760-6AE7-CC92-3BCEAAD538EF}"/>
              </a:ext>
            </a:extLst>
          </p:cNvPr>
          <p:cNvSpPr>
            <a:spLocks noGrp="1"/>
          </p:cNvSpPr>
          <p:nvPr>
            <p:ph idx="1"/>
          </p:nvPr>
        </p:nvSpPr>
        <p:spPr>
          <a:xfrm>
            <a:off x="838200" y="1257300"/>
            <a:ext cx="10515600" cy="4919663"/>
          </a:xfrm>
        </p:spPr>
        <p:txBody>
          <a:bodyPr>
            <a:normAutofit lnSpcReduction="10000"/>
          </a:bodyPr>
          <a:lstStyle/>
          <a:p>
            <a:pPr algn="just"/>
            <a:r>
              <a:rPr lang="pt-BR" sz="1800" dirty="0">
                <a:effectLst/>
                <a:latin typeface="Calibri" panose="020F0502020204030204" pitchFamily="34" charset="0"/>
                <a:ea typeface="Calibri" panose="020F0502020204030204" pitchFamily="34" charset="0"/>
              </a:rPr>
              <a:t>"AGRAVO DE INSTRUMENTO DA RECLAMADA. RECURSO DE REVISTA SOB A ÉGIDE DA LEI 13.467/2017. </a:t>
            </a:r>
            <a:r>
              <a:rPr lang="pt-BR" sz="1800" b="1" u="sng" dirty="0">
                <a:effectLst/>
                <a:latin typeface="Calibri" panose="020F0502020204030204" pitchFamily="34" charset="0"/>
                <a:ea typeface="Calibri" panose="020F0502020204030204" pitchFamily="34" charset="0"/>
              </a:rPr>
              <a:t>PRÊMIO POR DESEMPENHO. INCIDÊNCIA DE IMPOSTO DE RENDA. </a:t>
            </a:r>
            <a:r>
              <a:rPr lang="pt-BR" sz="1800" dirty="0">
                <a:effectLst/>
                <a:latin typeface="Calibri" panose="020F0502020204030204" pitchFamily="34" charset="0"/>
                <a:ea typeface="Calibri" panose="020F0502020204030204" pitchFamily="34" charset="0"/>
              </a:rPr>
              <a:t>PREJUDICADO O EXAME DOS CRITÉRIOS DE TRANSCENDÊNCIA. Nas razões do recurso de revista, a reclamada alega que a decisão que a isenta do recolhimento de contribuições previdenciárias tem efeito declaratório de reconhecimento da parcela como indenizatória, e o acessório deve seguir o principal, como prevê o art. 92 do CC. Aduz que, pelo art. 35, III, alíneas "</a:t>
            </a:r>
            <a:r>
              <a:rPr lang="pt-BR" sz="1800" dirty="0" err="1">
                <a:effectLst/>
                <a:latin typeface="Calibri" panose="020F0502020204030204" pitchFamily="34" charset="0"/>
                <a:ea typeface="Calibri" panose="020F0502020204030204" pitchFamily="34" charset="0"/>
              </a:rPr>
              <a:t>c</a:t>
            </a:r>
            <a:r>
              <a:rPr lang="pt-BR" sz="1800" dirty="0">
                <a:effectLst/>
                <a:latin typeface="Calibri" panose="020F0502020204030204" pitchFamily="34" charset="0"/>
                <a:ea typeface="Calibri" panose="020F0502020204030204" pitchFamily="34" charset="0"/>
              </a:rPr>
              <a:t>" e "</a:t>
            </a:r>
            <a:r>
              <a:rPr lang="pt-BR" sz="1800" dirty="0" err="1">
                <a:effectLst/>
                <a:latin typeface="Calibri" panose="020F0502020204030204" pitchFamily="34" charset="0"/>
                <a:ea typeface="Calibri" panose="020F0502020204030204" pitchFamily="34" charset="0"/>
              </a:rPr>
              <a:t>d</a:t>
            </a:r>
            <a:r>
              <a:rPr lang="pt-BR" sz="1800" dirty="0">
                <a:effectLst/>
                <a:latin typeface="Calibri" panose="020F0502020204030204" pitchFamily="34" charset="0"/>
                <a:ea typeface="Calibri" panose="020F0502020204030204" pitchFamily="34" charset="0"/>
              </a:rPr>
              <a:t>", do Decreto 9.580/18, as indenizações pagas em juízo como compensação pela rescisão do contrato de trabalho são isentas e não tributáveis de imposto de renda. Defende que a isenção do imposto de renda decorre de imposição do art. 457, § 2º, da CLT. Indica violação do art. 5º, II, da Constituição Federal. O TRT decidiu que </a:t>
            </a:r>
            <a:r>
              <a:rPr lang="pt-BR" sz="1800" b="1" u="sng" dirty="0">
                <a:effectLst/>
                <a:latin typeface="Calibri" panose="020F0502020204030204" pitchFamily="34" charset="0"/>
                <a:ea typeface="Calibri" panose="020F0502020204030204" pitchFamily="34" charset="0"/>
              </a:rPr>
              <a:t>os prêmios pagos aos empregados em razão de desempenho superior são considerados gratificações, e, portanto, passíveis de incidência de imposto de renda</a:t>
            </a:r>
            <a:r>
              <a:rPr lang="pt-BR" sz="1800" dirty="0">
                <a:effectLst/>
                <a:latin typeface="Calibri" panose="020F0502020204030204" pitchFamily="34" charset="0"/>
                <a:ea typeface="Calibri" panose="020F0502020204030204" pitchFamily="34" charset="0"/>
              </a:rPr>
              <a:t>. Fundamentou a decisão no inciso IV do artigo 36 do Decreto 9.580/18 Não analisou a questão à luz do art. 92 do CC, do art. 35, III, alíneas "</a:t>
            </a:r>
            <a:r>
              <a:rPr lang="pt-BR" sz="1800" dirty="0" err="1">
                <a:effectLst/>
                <a:latin typeface="Calibri" panose="020F0502020204030204" pitchFamily="34" charset="0"/>
                <a:ea typeface="Calibri" panose="020F0502020204030204" pitchFamily="34" charset="0"/>
              </a:rPr>
              <a:t>c</a:t>
            </a:r>
            <a:r>
              <a:rPr lang="pt-BR" sz="1800" dirty="0">
                <a:effectLst/>
                <a:latin typeface="Calibri" panose="020F0502020204030204" pitchFamily="34" charset="0"/>
                <a:ea typeface="Calibri" panose="020F0502020204030204" pitchFamily="34" charset="0"/>
              </a:rPr>
              <a:t>" e "</a:t>
            </a:r>
            <a:r>
              <a:rPr lang="pt-BR" sz="1800" dirty="0" err="1">
                <a:effectLst/>
                <a:latin typeface="Calibri" panose="020F0502020204030204" pitchFamily="34" charset="0"/>
                <a:ea typeface="Calibri" panose="020F0502020204030204" pitchFamily="34" charset="0"/>
              </a:rPr>
              <a:t>d</a:t>
            </a:r>
            <a:r>
              <a:rPr lang="pt-BR" sz="1800" dirty="0">
                <a:effectLst/>
                <a:latin typeface="Calibri" panose="020F0502020204030204" pitchFamily="34" charset="0"/>
                <a:ea typeface="Calibri" panose="020F0502020204030204" pitchFamily="34" charset="0"/>
              </a:rPr>
              <a:t>", do Decreto 9.580/18 e do art. 5º, II, da Constituição Federal. Incide, portanto, a orientação da Súmula 297, </a:t>
            </a:r>
            <a:r>
              <a:rPr lang="pt-BR" sz="1800" dirty="0" err="1">
                <a:effectLst/>
                <a:latin typeface="Calibri" panose="020F0502020204030204" pitchFamily="34" charset="0"/>
                <a:ea typeface="Calibri" panose="020F0502020204030204" pitchFamily="34" charset="0"/>
              </a:rPr>
              <a:t>I</a:t>
            </a:r>
            <a:r>
              <a:rPr lang="pt-BR" sz="1800" dirty="0">
                <a:effectLst/>
                <a:latin typeface="Calibri" panose="020F0502020204030204" pitchFamily="34" charset="0"/>
                <a:ea typeface="Calibri" panose="020F0502020204030204" pitchFamily="34" charset="0"/>
              </a:rPr>
              <a:t>, do TST. Já o § 2º do art. 457da CLT não contém norma acerca de incidência de imposto de renda. Assim, não há como se divisar violação literal ao dispositivo, como previsto no art. 896, alínea "</a:t>
            </a:r>
            <a:r>
              <a:rPr lang="pt-BR" sz="1800" dirty="0" err="1">
                <a:effectLst/>
                <a:latin typeface="Calibri" panose="020F0502020204030204" pitchFamily="34" charset="0"/>
                <a:ea typeface="Calibri" panose="020F0502020204030204" pitchFamily="34" charset="0"/>
              </a:rPr>
              <a:t>c</a:t>
            </a:r>
            <a:r>
              <a:rPr lang="pt-BR" sz="1800" dirty="0">
                <a:effectLst/>
                <a:latin typeface="Calibri" panose="020F0502020204030204" pitchFamily="34" charset="0"/>
                <a:ea typeface="Calibri" panose="020F0502020204030204" pitchFamily="34" charset="0"/>
              </a:rPr>
              <a:t>", da CLT. Apesar de o art. 896-A da CLT estabelecer a necessidade de exame prévio da transcendência do recurso de revista, a jurisprudência da Sexta Turma do TST tem assentado que esta análise fica prejudicada quando o apelo carece de pressupostos processuais extrínsecos ou intrínsecos que impedem o alcance do exame meritório do feito, como no caso em tela. Agravo de instrumento não provido" (</a:t>
            </a:r>
            <a:r>
              <a:rPr lang="pt-BR" sz="1800" dirty="0">
                <a:solidFill>
                  <a:srgbClr val="0000FF"/>
                </a:solidFill>
                <a:effectLst/>
                <a:latin typeface="Calibri" panose="020F0502020204030204" pitchFamily="34" charset="0"/>
                <a:ea typeface="Calibri" panose="020F0502020204030204" pitchFamily="34" charset="0"/>
                <a:hlinkClick r:id="rId2"/>
              </a:rPr>
              <a:t>AIRR-1000674-64.2020.5.02.0717</a:t>
            </a:r>
            <a:r>
              <a:rPr lang="pt-BR" sz="1800" dirty="0">
                <a:effectLst/>
                <a:latin typeface="Calibri" panose="020F0502020204030204" pitchFamily="34" charset="0"/>
                <a:ea typeface="Calibri" panose="020F0502020204030204" pitchFamily="34" charset="0"/>
              </a:rPr>
              <a:t>, 6ª Turma, Relator Ministro Augusto Cesar Leite de Carvalho, DEJT 26/08/2022).</a:t>
            </a:r>
          </a:p>
          <a:p>
            <a:endParaRPr lang="pt-BR" dirty="0"/>
          </a:p>
        </p:txBody>
      </p:sp>
    </p:spTree>
    <p:extLst>
      <p:ext uri="{BB962C8B-B14F-4D97-AF65-F5344CB8AC3E}">
        <p14:creationId xmlns:p14="http://schemas.microsoft.com/office/powerpoint/2010/main" val="679266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BA15-9518-1CB2-BDA0-8EF1B0E4F005}"/>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C712C30B-D4D4-CCC7-38D7-79E4B6C743EF}"/>
              </a:ext>
            </a:extLst>
          </p:cNvPr>
          <p:cNvSpPr>
            <a:spLocks noGrp="1"/>
          </p:cNvSpPr>
          <p:nvPr>
            <p:ph idx="1"/>
          </p:nvPr>
        </p:nvSpPr>
        <p:spPr/>
        <p:txBody>
          <a:bodyPr>
            <a:normAutofit/>
          </a:bodyPr>
          <a:lstStyle/>
          <a:p>
            <a:endParaRPr lang="pt-BR" dirty="0"/>
          </a:p>
          <a:p>
            <a:pPr marL="0" indent="0">
              <a:buNone/>
            </a:pPr>
            <a:endParaRPr lang="pt-BR" dirty="0">
              <a:solidFill>
                <a:schemeClr val="bg1"/>
              </a:solidFill>
            </a:endParaRPr>
          </a:p>
          <a:p>
            <a:r>
              <a:rPr lang="pt-BR" dirty="0">
                <a:solidFill>
                  <a:schemeClr val="bg1"/>
                </a:solidFill>
              </a:rPr>
              <a:t>Muito obrigado, boas festas e um feliz 2023!</a:t>
            </a:r>
          </a:p>
          <a:p>
            <a:endParaRPr lang="pt-BR" dirty="0">
              <a:hlinkClick r:id="rId2"/>
            </a:endParaRPr>
          </a:p>
          <a:p>
            <a:endParaRPr lang="pt-BR" dirty="0">
              <a:hlinkClick r:id="rId2"/>
            </a:endParaRPr>
          </a:p>
          <a:p>
            <a:r>
              <a:rPr lang="pt-BR" dirty="0">
                <a:hlinkClick r:id="rId2"/>
              </a:rPr>
              <a:t>doug260365@gmail.com</a:t>
            </a:r>
            <a:endParaRPr lang="pt-BR" dirty="0"/>
          </a:p>
          <a:p>
            <a:r>
              <a:rPr lang="pt-BR" dirty="0">
                <a:hlinkClick r:id="rId3"/>
              </a:rPr>
              <a:t>gmdar@tst.jus.br</a:t>
            </a:r>
            <a:endParaRPr lang="pt-BR" dirty="0"/>
          </a:p>
          <a:p>
            <a:endParaRPr lang="pt-BR" dirty="0"/>
          </a:p>
          <a:p>
            <a:endParaRPr lang="pt-BR" dirty="0"/>
          </a:p>
          <a:p>
            <a:endParaRPr lang="pt-BR" dirty="0"/>
          </a:p>
        </p:txBody>
      </p:sp>
    </p:spTree>
    <p:extLst>
      <p:ext uri="{BB962C8B-B14F-4D97-AF65-F5344CB8AC3E}">
        <p14:creationId xmlns:p14="http://schemas.microsoft.com/office/powerpoint/2010/main" val="204608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EEAC8-569B-CDD5-9AF4-7F696188C3A7}"/>
              </a:ext>
            </a:extLst>
          </p:cNvPr>
          <p:cNvSpPr>
            <a:spLocks noGrp="1"/>
          </p:cNvSpPr>
          <p:nvPr>
            <p:ph type="title"/>
          </p:nvPr>
        </p:nvSpPr>
        <p:spPr/>
        <p:txBody>
          <a:bodyPr/>
          <a:lstStyle/>
          <a:p>
            <a:r>
              <a:rPr lang="pt-BR" dirty="0"/>
              <a:t>Roteiro da exposição</a:t>
            </a:r>
          </a:p>
        </p:txBody>
      </p:sp>
      <p:sp>
        <p:nvSpPr>
          <p:cNvPr id="3" name="Espaço Reservado para Conteúdo 2">
            <a:extLst>
              <a:ext uri="{FF2B5EF4-FFF2-40B4-BE49-F238E27FC236}">
                <a16:creationId xmlns:a16="http://schemas.microsoft.com/office/drawing/2014/main" id="{4C447411-E085-8F96-C933-97C99B68123A}"/>
              </a:ext>
            </a:extLst>
          </p:cNvPr>
          <p:cNvSpPr>
            <a:spLocks noGrp="1"/>
          </p:cNvSpPr>
          <p:nvPr>
            <p:ph idx="1"/>
          </p:nvPr>
        </p:nvSpPr>
        <p:spPr/>
        <p:txBody>
          <a:bodyPr/>
          <a:lstStyle/>
          <a:p>
            <a:endParaRPr lang="pt-BR" dirty="0"/>
          </a:p>
          <a:p>
            <a:r>
              <a:rPr lang="pt-BR" dirty="0"/>
              <a:t>Considerações iniciais</a:t>
            </a:r>
          </a:p>
          <a:p>
            <a:r>
              <a:rPr lang="pt-BR" dirty="0"/>
              <a:t>As transformações do sistema normativo laboral</a:t>
            </a:r>
          </a:p>
          <a:p>
            <a:r>
              <a:rPr lang="pt-BR" dirty="0"/>
              <a:t>Inovações normativas</a:t>
            </a:r>
          </a:p>
          <a:p>
            <a:r>
              <a:rPr lang="pt-BR" dirty="0"/>
              <a:t>O contencioso judicial executivo</a:t>
            </a:r>
          </a:p>
          <a:p>
            <a:r>
              <a:rPr lang="pt-BR" dirty="0"/>
              <a:t>A casuística jurisprudencial</a:t>
            </a:r>
          </a:p>
          <a:p>
            <a:r>
              <a:rPr lang="pt-BR" dirty="0"/>
              <a:t>Conclusão</a:t>
            </a:r>
          </a:p>
          <a:p>
            <a:endParaRPr lang="pt-BR" dirty="0"/>
          </a:p>
        </p:txBody>
      </p:sp>
    </p:spTree>
    <p:extLst>
      <p:ext uri="{BB962C8B-B14F-4D97-AF65-F5344CB8AC3E}">
        <p14:creationId xmlns:p14="http://schemas.microsoft.com/office/powerpoint/2010/main" val="18831234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71F12-09C7-4825-C37C-A23805648683}"/>
              </a:ext>
            </a:extLst>
          </p:cNvPr>
          <p:cNvSpPr>
            <a:spLocks noGrp="1"/>
          </p:cNvSpPr>
          <p:nvPr>
            <p:ph type="title"/>
          </p:nvPr>
        </p:nvSpPr>
        <p:spPr/>
        <p:txBody>
          <a:bodyPr/>
          <a:lstStyle/>
          <a:p>
            <a:r>
              <a:rPr lang="pt-BR" dirty="0"/>
              <a:t>As transformações do sistema laboral</a:t>
            </a:r>
          </a:p>
        </p:txBody>
      </p:sp>
      <p:sp>
        <p:nvSpPr>
          <p:cNvPr id="3" name="Espaço Reservado para Conteúdo 2">
            <a:extLst>
              <a:ext uri="{FF2B5EF4-FFF2-40B4-BE49-F238E27FC236}">
                <a16:creationId xmlns:a16="http://schemas.microsoft.com/office/drawing/2014/main" id="{9EE65CFD-E553-37EA-54ED-CFEDB7D2BBDC}"/>
              </a:ext>
            </a:extLst>
          </p:cNvPr>
          <p:cNvSpPr>
            <a:spLocks noGrp="1"/>
          </p:cNvSpPr>
          <p:nvPr>
            <p:ph idx="1"/>
          </p:nvPr>
        </p:nvSpPr>
        <p:spPr/>
        <p:txBody>
          <a:bodyPr/>
          <a:lstStyle/>
          <a:p>
            <a:endParaRPr lang="pt-BR" dirty="0"/>
          </a:p>
          <a:p>
            <a:r>
              <a:rPr lang="pt-BR" dirty="0"/>
              <a:t>Do modelo varguista ao advento da CF de 1988</a:t>
            </a:r>
          </a:p>
          <a:p>
            <a:r>
              <a:rPr lang="pt-BR" dirty="0"/>
              <a:t>As decisões seminais do STF e o PL 6787</a:t>
            </a:r>
          </a:p>
          <a:p>
            <a:r>
              <a:rPr lang="pt-BR" dirty="0"/>
              <a:t>A Reforma Trabalhista e a (in)segurança jurídica</a:t>
            </a:r>
          </a:p>
          <a:p>
            <a:r>
              <a:rPr lang="pt-BR" dirty="0"/>
              <a:t>Desoneração da folha e empregabilidade </a:t>
            </a:r>
          </a:p>
          <a:p>
            <a:r>
              <a:rPr lang="pt-BR" dirty="0"/>
              <a:t>A leitura constitucional adequada ao mundo do trabalho</a:t>
            </a:r>
          </a:p>
          <a:p>
            <a:pPr lvl="1"/>
            <a:r>
              <a:rPr lang="pt-BR" dirty="0"/>
              <a:t>Constituição econômica a serviço da Constituição Social (?)</a:t>
            </a:r>
          </a:p>
          <a:p>
            <a:pPr lvl="1"/>
            <a:r>
              <a:rPr lang="pt-BR" dirty="0"/>
              <a:t>Constitucionalismo fraternal e liberdade</a:t>
            </a:r>
          </a:p>
          <a:p>
            <a:endParaRPr lang="pt-BR" dirty="0"/>
          </a:p>
        </p:txBody>
      </p:sp>
    </p:spTree>
    <p:extLst>
      <p:ext uri="{BB962C8B-B14F-4D97-AF65-F5344CB8AC3E}">
        <p14:creationId xmlns:p14="http://schemas.microsoft.com/office/powerpoint/2010/main" val="4066500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8B3E7-C3D5-89DA-F61F-BF991724B762}"/>
              </a:ext>
            </a:extLst>
          </p:cNvPr>
          <p:cNvSpPr>
            <a:spLocks noGrp="1"/>
          </p:cNvSpPr>
          <p:nvPr>
            <p:ph type="title"/>
          </p:nvPr>
        </p:nvSpPr>
        <p:spPr/>
        <p:txBody>
          <a:bodyPr/>
          <a:lstStyle/>
          <a:p>
            <a:r>
              <a:rPr lang="pt-BR" dirty="0"/>
              <a:t>Inovações da Lei 13.467/2017</a:t>
            </a:r>
          </a:p>
        </p:txBody>
      </p:sp>
      <p:sp>
        <p:nvSpPr>
          <p:cNvPr id="3" name="Espaço Reservado para Conteúdo 2">
            <a:extLst>
              <a:ext uri="{FF2B5EF4-FFF2-40B4-BE49-F238E27FC236}">
                <a16:creationId xmlns:a16="http://schemas.microsoft.com/office/drawing/2014/main" id="{2E969E51-A53B-2DE0-8D2B-B85E91C33E45}"/>
              </a:ext>
            </a:extLst>
          </p:cNvPr>
          <p:cNvSpPr>
            <a:spLocks noGrp="1"/>
          </p:cNvSpPr>
          <p:nvPr>
            <p:ph idx="1"/>
          </p:nvPr>
        </p:nvSpPr>
        <p:spPr/>
        <p:txBody>
          <a:bodyPr>
            <a:normAutofit lnSpcReduction="10000"/>
          </a:bodyPr>
          <a:lstStyle/>
          <a:p>
            <a:r>
              <a:rPr lang="pt-BR" dirty="0">
                <a:solidFill>
                  <a:schemeClr val="bg1"/>
                </a:solidFill>
              </a:rPr>
              <a:t>Desoneração trabalhista e previdenciária</a:t>
            </a:r>
          </a:p>
          <a:p>
            <a:pPr lvl="1"/>
            <a:r>
              <a:rPr lang="pt-BR" dirty="0">
                <a:solidFill>
                  <a:schemeClr val="bg1"/>
                </a:solidFill>
              </a:rPr>
              <a:t>Art. 457 DA CLT – Conceito de remuneração abrangente</a:t>
            </a:r>
          </a:p>
          <a:p>
            <a:pPr lvl="1"/>
            <a:r>
              <a:rPr lang="pt-BR" dirty="0">
                <a:solidFill>
                  <a:schemeClr val="bg1"/>
                </a:solidFill>
              </a:rPr>
              <a:t>Ganhos habituais – art. 457, § 2º, da CLT</a:t>
            </a:r>
          </a:p>
          <a:p>
            <a:pPr lvl="2"/>
            <a:r>
              <a:rPr lang="pt-BR" dirty="0">
                <a:solidFill>
                  <a:schemeClr val="bg1"/>
                </a:solidFill>
              </a:rPr>
              <a:t>AJUDA DE CUSTO</a:t>
            </a:r>
          </a:p>
          <a:p>
            <a:pPr lvl="2"/>
            <a:r>
              <a:rPr lang="pt-BR" dirty="0">
                <a:solidFill>
                  <a:schemeClr val="bg1"/>
                </a:solidFill>
              </a:rPr>
              <a:t>AUXÍLIO ALIMENTAÇÃO – S. 241/TST </a:t>
            </a:r>
            <a:r>
              <a:rPr lang="pt-BR" dirty="0" err="1">
                <a:solidFill>
                  <a:schemeClr val="bg1"/>
                </a:solidFill>
              </a:rPr>
              <a:t>X</a:t>
            </a:r>
            <a:r>
              <a:rPr lang="pt-BR" dirty="0">
                <a:solidFill>
                  <a:schemeClr val="bg1"/>
                </a:solidFill>
              </a:rPr>
              <a:t> LEI 6.321/76 E IN 1500/</a:t>
            </a:r>
            <a:r>
              <a:rPr lang="pt-BR" dirty="0"/>
              <a:t>RFB</a:t>
            </a:r>
            <a:endParaRPr lang="pt-BR" dirty="0">
              <a:solidFill>
                <a:schemeClr val="bg1"/>
              </a:solidFill>
            </a:endParaRPr>
          </a:p>
          <a:p>
            <a:pPr lvl="2"/>
            <a:r>
              <a:rPr lang="pt-BR" dirty="0">
                <a:solidFill>
                  <a:schemeClr val="bg1"/>
                </a:solidFill>
              </a:rPr>
              <a:t>DIÁRIAS PARA VIAGEM, PRÊMIOS E ABONOS</a:t>
            </a:r>
          </a:p>
          <a:p>
            <a:pPr lvl="2"/>
            <a:r>
              <a:rPr lang="pt-BR" dirty="0">
                <a:solidFill>
                  <a:schemeClr val="bg1"/>
                </a:solidFill>
              </a:rPr>
              <a:t>NÃO SÃO REMUNERATÓRIAS E NÃO SE INCORPORAM AO CONTRATO </a:t>
            </a:r>
          </a:p>
          <a:p>
            <a:pPr lvl="2"/>
            <a:r>
              <a:rPr lang="pt-BR" dirty="0">
                <a:solidFill>
                  <a:schemeClr val="bg1"/>
                </a:solidFill>
              </a:rPr>
              <a:t>NÃO SÃO BASE DE INCIDÊNCIA DE QUALQUER ENCARGO TRIBUTÁRIO OU PREVIDENCIÁRIO </a:t>
            </a:r>
          </a:p>
          <a:p>
            <a:pPr lvl="1"/>
            <a:r>
              <a:rPr lang="pt-BR" dirty="0">
                <a:solidFill>
                  <a:schemeClr val="bg1"/>
                </a:solidFill>
              </a:rPr>
              <a:t>CONCEITOS – PAR. 4º. DO ART. 457 DA CLT</a:t>
            </a:r>
          </a:p>
          <a:p>
            <a:pPr lvl="2"/>
            <a:r>
              <a:rPr lang="pt-BR" dirty="0">
                <a:solidFill>
                  <a:schemeClr val="bg1"/>
                </a:solidFill>
              </a:rPr>
              <a:t>PRÊMIOS: LIBERALIDADES CONCEDIDAS (BENS, SERVIÇOS OU DINHEIRO) POR DESEMPENHO SUPERIOR À MÉDIA</a:t>
            </a:r>
          </a:p>
          <a:p>
            <a:pPr lvl="2"/>
            <a:r>
              <a:rPr lang="pt-BR" dirty="0"/>
              <a:t>Negociação coletiva – arts. 611-A e 611-B da CLT</a:t>
            </a:r>
            <a:endParaRPr lang="pt-BR" dirty="0">
              <a:solidFill>
                <a:schemeClr val="bg1"/>
              </a:solidFill>
            </a:endParaRPr>
          </a:p>
          <a:p>
            <a:endParaRPr lang="pt-BR" dirty="0"/>
          </a:p>
        </p:txBody>
      </p:sp>
    </p:spTree>
    <p:extLst>
      <p:ext uri="{BB962C8B-B14F-4D97-AF65-F5344CB8AC3E}">
        <p14:creationId xmlns:p14="http://schemas.microsoft.com/office/powerpoint/2010/main" val="413646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BFC48-BC0C-1A00-1C68-39066C065E25}"/>
              </a:ext>
            </a:extLst>
          </p:cNvPr>
          <p:cNvSpPr>
            <a:spLocks noGrp="1"/>
          </p:cNvSpPr>
          <p:nvPr>
            <p:ph type="title"/>
          </p:nvPr>
        </p:nvSpPr>
        <p:spPr/>
        <p:txBody>
          <a:bodyPr/>
          <a:lstStyle/>
          <a:p>
            <a:r>
              <a:rPr lang="pt-BR" dirty="0"/>
              <a:t>O contencioso judicial executivo</a:t>
            </a:r>
          </a:p>
        </p:txBody>
      </p:sp>
      <p:sp>
        <p:nvSpPr>
          <p:cNvPr id="3" name="Espaço Reservado para Conteúdo 2">
            <a:extLst>
              <a:ext uri="{FF2B5EF4-FFF2-40B4-BE49-F238E27FC236}">
                <a16:creationId xmlns:a16="http://schemas.microsoft.com/office/drawing/2014/main" id="{E703EF7B-0BD5-4A21-F7FD-2F47C9A8E554}"/>
              </a:ext>
            </a:extLst>
          </p:cNvPr>
          <p:cNvSpPr>
            <a:spLocks noGrp="1"/>
          </p:cNvSpPr>
          <p:nvPr>
            <p:ph idx="1"/>
          </p:nvPr>
        </p:nvSpPr>
        <p:spPr/>
        <p:txBody>
          <a:bodyPr>
            <a:normAutofit fontScale="55000" lnSpcReduction="20000"/>
          </a:bodyPr>
          <a:lstStyle/>
          <a:p>
            <a:pPr algn="just"/>
            <a:endParaRPr lang="pt-BR" dirty="0"/>
          </a:p>
          <a:p>
            <a:pPr algn="just"/>
            <a:r>
              <a:rPr lang="pt-BR" sz="3200" dirty="0"/>
              <a:t>Súmula nº 368 do TST: DESCONTOS PREVIDENCIÁRIOS. IMPOSTO DE RENDA. COMPETÊNCIA. RESPONSABILIDADE PELO RECOLHIMENTO. FORMA DE CÁLCULO. FATO GERADOR. </a:t>
            </a:r>
          </a:p>
          <a:p>
            <a:pPr algn="just"/>
            <a:r>
              <a:rPr lang="pt-BR" sz="3200" dirty="0"/>
              <a:t> </a:t>
            </a:r>
            <a:r>
              <a:rPr lang="pt-BR" sz="3200" dirty="0" err="1"/>
              <a:t>I</a:t>
            </a:r>
            <a:r>
              <a:rPr lang="pt-BR" sz="3200" dirty="0"/>
              <a:t> - A </a:t>
            </a:r>
            <a:r>
              <a:rPr lang="pt-BR" sz="3200" b="1" u="sng" dirty="0"/>
              <a:t>Justiça do Trabalho é competente para determinar o recolhimento das contribuições fiscais</a:t>
            </a:r>
            <a:r>
              <a:rPr lang="pt-BR" sz="3200" dirty="0"/>
              <a:t>. A competência da Justiça do Trabalho, quanto à execução das contribuições previdenciárias, limita-se às sentenças condenatórias em pecúnia que proferir e aos valores, objeto de acordo homologado, que integrem o salário de contribuição. </a:t>
            </a:r>
          </a:p>
          <a:p>
            <a:pPr algn="just"/>
            <a:r>
              <a:rPr lang="pt-BR" sz="3200" dirty="0"/>
              <a:t>II - </a:t>
            </a:r>
            <a:r>
              <a:rPr lang="pt-BR" sz="3200" b="1" u="sng" dirty="0"/>
              <a:t>É do empregador a responsabilidade pelo recolhimento das contribuições previdenciárias e fiscais, resultantes de crédito do empregado oriundo de condenação judicial</a:t>
            </a:r>
            <a:r>
              <a:rPr lang="pt-BR" sz="3200" dirty="0"/>
              <a:t>. A culpa do empregador pelo inadimplemento das verbas remuneratórias, contudo, não exime a responsabilidade do empregado pelos pagamentos do imposto de renda devido e da contribuição previdenciária que recaia sobre sua quota-parte. </a:t>
            </a:r>
          </a:p>
          <a:p>
            <a:pPr algn="just"/>
            <a:r>
              <a:rPr lang="pt-BR" sz="3200" dirty="0"/>
              <a:t>VI – O </a:t>
            </a:r>
            <a:r>
              <a:rPr lang="pt-BR" sz="3200" b="1" u="sng" dirty="0"/>
              <a:t>imposto de renda decorrente de crédito</a:t>
            </a:r>
            <a:r>
              <a:rPr lang="pt-BR" sz="3200" dirty="0"/>
              <a:t> do empregado </a:t>
            </a:r>
            <a:r>
              <a:rPr lang="pt-BR" sz="3200" b="1" u="sng" dirty="0"/>
              <a:t>recebido acumuladamente </a:t>
            </a:r>
            <a:r>
              <a:rPr lang="pt-BR" sz="3200" dirty="0"/>
              <a:t>deve ser calculado sobre o montante dos rendimentos pagos, mediante a utilização de tabela progressiva resultante da multiplicação da quantidade de meses a que se refiram os rendimentos pelos valores constantes da tabela progressiva mensal correspondente ao mês do recebimento ou crédito, nos termos do art. 12-A da Lei nº 7.713, de 22/12/1988, com a redação conferida pela Lei nº 13.149/2015, observado o procedimento previsto nas Instruções Normativas da Receita Federal do Brasil.</a:t>
            </a:r>
          </a:p>
        </p:txBody>
      </p:sp>
    </p:spTree>
    <p:extLst>
      <p:ext uri="{BB962C8B-B14F-4D97-AF65-F5344CB8AC3E}">
        <p14:creationId xmlns:p14="http://schemas.microsoft.com/office/powerpoint/2010/main" val="15980830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63E94-4C2D-C4D0-5372-C1C1A00F943F}"/>
              </a:ext>
            </a:extLst>
          </p:cNvPr>
          <p:cNvSpPr>
            <a:spLocks noGrp="1"/>
          </p:cNvSpPr>
          <p:nvPr>
            <p:ph type="title"/>
          </p:nvPr>
        </p:nvSpPr>
        <p:spPr/>
        <p:txBody>
          <a:bodyPr/>
          <a:lstStyle/>
          <a:p>
            <a:r>
              <a:rPr lang="pt-BR" dirty="0"/>
              <a:t>Casuística jurisprudencial</a:t>
            </a:r>
          </a:p>
        </p:txBody>
      </p:sp>
      <p:sp>
        <p:nvSpPr>
          <p:cNvPr id="3" name="Espaço Reservado para Conteúdo 2">
            <a:extLst>
              <a:ext uri="{FF2B5EF4-FFF2-40B4-BE49-F238E27FC236}">
                <a16:creationId xmlns:a16="http://schemas.microsoft.com/office/drawing/2014/main" id="{D29AC509-A8DC-5CB9-950F-A0C6FB6E3907}"/>
              </a:ext>
            </a:extLst>
          </p:cNvPr>
          <p:cNvSpPr>
            <a:spLocks noGrp="1"/>
          </p:cNvSpPr>
          <p:nvPr>
            <p:ph idx="1"/>
          </p:nvPr>
        </p:nvSpPr>
        <p:spPr/>
        <p:txBody>
          <a:bodyPr>
            <a:noAutofit/>
          </a:bodyPr>
          <a:lstStyle/>
          <a:p>
            <a:endParaRPr lang="pt-BR" sz="1600" dirty="0">
              <a:effectLst/>
              <a:latin typeface="Calibri" panose="020F0502020204030204" pitchFamily="34" charset="0"/>
              <a:ea typeface="Calibri" panose="020F0502020204030204" pitchFamily="34" charset="0"/>
            </a:endParaRPr>
          </a:p>
          <a:p>
            <a:pPr algn="just"/>
            <a:r>
              <a:rPr lang="pt-BR" sz="1600" dirty="0">
                <a:effectLst/>
                <a:latin typeface="Calibri" panose="020F0502020204030204" pitchFamily="34" charset="0"/>
                <a:ea typeface="Calibri" panose="020F0502020204030204" pitchFamily="34" charset="0"/>
              </a:rPr>
              <a:t>"(...) RESPONSABILIDADE CIVIL DO EMPREGADOR. DANOS MORAIS CAUSADOS AO EMPREGADO. CARACTERIZAÇÃO. DECLARAÇÃO DE IMPOSTO DE RENDA RETIDA NA "MALHA FINA". (...). </a:t>
            </a:r>
            <a:r>
              <a:rPr lang="pt-BR" sz="1600" b="1" dirty="0">
                <a:effectLst/>
                <a:latin typeface="Calibri" panose="020F0502020204030204" pitchFamily="34" charset="0"/>
                <a:ea typeface="Calibri" panose="020F0502020204030204" pitchFamily="34" charset="0"/>
              </a:rPr>
              <a:t>No caso, o quadro fático registrado pelo Tribunal Regional revela que a ré apresentou declaração retificadora de Imposto de Renda, sem informar à autora que , por tal motivo, teve sua declaração retida na "malha fina" e foi submetida a situação vexatória ao ter de se justificar na Receita Federal. Evidenciado o dano, assim como a conduta culposa do empregador e o nexo causal entre ambos, deve ser mantido o acórdão regional que condenou a ré a indenizá-la</a:t>
            </a:r>
            <a:r>
              <a:rPr lang="pt-BR" sz="1600" dirty="0">
                <a:effectLst/>
                <a:latin typeface="Calibri" panose="020F0502020204030204" pitchFamily="34" charset="0"/>
                <a:ea typeface="Calibri" panose="020F0502020204030204" pitchFamily="34" charset="0"/>
              </a:rPr>
              <a:t>. Agravo de instrumento a que se nega provimento" (</a:t>
            </a:r>
            <a:r>
              <a:rPr lang="pt-BR" sz="16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AIRR-11521-03.2014.5.01.0032</a:t>
            </a:r>
            <a:r>
              <a:rPr lang="pt-BR" sz="1600" dirty="0">
                <a:effectLst/>
                <a:latin typeface="Calibri" panose="020F0502020204030204" pitchFamily="34" charset="0"/>
                <a:ea typeface="Calibri" panose="020F0502020204030204" pitchFamily="34" charset="0"/>
              </a:rPr>
              <a:t>, 7ª Turma, Relator Ministro Claudio Mascarenhas Brandao, DEJT 21/09/2018).</a:t>
            </a:r>
          </a:p>
          <a:p>
            <a:pPr algn="just"/>
            <a:endParaRPr lang="pt-BR" sz="1600" dirty="0"/>
          </a:p>
          <a:p>
            <a:pPr algn="just"/>
            <a:r>
              <a:rPr lang="pt-BR" sz="1600" dirty="0"/>
              <a:t>"MANDADO DE SEGURANÇA. REMESSA NECESSÁRIA. CABIMENTO. (...) JUROS DA MORA. BASE DE CÁLCULO DO IMPOSTO DE RENDA. PARCELAS REMUNERATÓRIAS. 1. Os juros da mora, dada a sua natureza acessória, seguem a mesma sorte do principal. Por essa razão, ficam isentos da incidência do Imposto de Renda os juros relativos a parcelas de natureza indenizatória. Os juros incidentes sobre parcelas de qualquer outra natureza serão computados para fins de cálculo da contribuição fiscal, à míngua de comando legal que justifique a sua desvinculação do principal. 2. Precedente da Corte: Processo </a:t>
            </a:r>
            <a:r>
              <a:rPr lang="pt-BR" sz="1600" dirty="0" err="1"/>
              <a:t>n°</a:t>
            </a:r>
            <a:r>
              <a:rPr lang="pt-BR" sz="1600" dirty="0"/>
              <a:t> TST-ERR-737.950/2001.9, SBDI-I, julgado em 24/9/2007, Relator Exmo. Ministro Brito Pereira. 3. Decisão que ignora tais limites, isentando da contribuição fiscal parcela de índole não-indenizatória, viola a lei, ensejando a revisão dos cálculos da execução – providência a que tem direito líquido e certo a parte prejudicada. 4. Decisão que se reforma parcialmente, ante os termos da remessa </a:t>
            </a:r>
            <a:r>
              <a:rPr lang="pt-BR" sz="1600" dirty="0" err="1"/>
              <a:t>ex</a:t>
            </a:r>
            <a:r>
              <a:rPr lang="pt-BR" sz="1600" dirty="0"/>
              <a:t> </a:t>
            </a:r>
            <a:r>
              <a:rPr lang="pt-BR" sz="1600" dirty="0" err="1"/>
              <a:t>officio</a:t>
            </a:r>
            <a:r>
              <a:rPr lang="pt-BR" sz="1600" dirty="0"/>
              <a:t> e recurso voluntário da parte" (RXOFeROMS-26800-62.2006.5.17.0000, Órgão Especial, Relator Ministro Lelio Bentes Correa, DEJT 01/08/2008).</a:t>
            </a:r>
          </a:p>
        </p:txBody>
      </p:sp>
    </p:spTree>
    <p:extLst>
      <p:ext uri="{BB962C8B-B14F-4D97-AF65-F5344CB8AC3E}">
        <p14:creationId xmlns:p14="http://schemas.microsoft.com/office/powerpoint/2010/main" val="298951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37B2A-EDA9-5153-F5D5-F9DE97616E28}"/>
              </a:ext>
            </a:extLst>
          </p:cNvPr>
          <p:cNvSpPr>
            <a:spLocks noGrp="1"/>
          </p:cNvSpPr>
          <p:nvPr>
            <p:ph type="title"/>
          </p:nvPr>
        </p:nvSpPr>
        <p:spPr/>
        <p:txBody>
          <a:bodyPr/>
          <a:lstStyle/>
          <a:p>
            <a:r>
              <a:rPr lang="pt-BR" dirty="0"/>
              <a:t>Casuística jurisprudencial</a:t>
            </a:r>
          </a:p>
        </p:txBody>
      </p:sp>
      <p:sp>
        <p:nvSpPr>
          <p:cNvPr id="3" name="Espaço Reservado para Conteúdo 2">
            <a:extLst>
              <a:ext uri="{FF2B5EF4-FFF2-40B4-BE49-F238E27FC236}">
                <a16:creationId xmlns:a16="http://schemas.microsoft.com/office/drawing/2014/main" id="{726FBEB9-8717-A3D0-03DF-38F204B6B18F}"/>
              </a:ext>
            </a:extLst>
          </p:cNvPr>
          <p:cNvSpPr>
            <a:spLocks noGrp="1"/>
          </p:cNvSpPr>
          <p:nvPr>
            <p:ph idx="1"/>
          </p:nvPr>
        </p:nvSpPr>
        <p:spPr/>
        <p:txBody>
          <a:bodyPr/>
          <a:lstStyle/>
          <a:p>
            <a:pPr algn="just"/>
            <a:r>
              <a:rPr lang="pt-BR" sz="1800" dirty="0">
                <a:effectLst/>
                <a:latin typeface="Calibri" panose="020F0502020204030204" pitchFamily="34" charset="0"/>
                <a:ea typeface="Calibri" panose="020F0502020204030204" pitchFamily="34" charset="0"/>
              </a:rPr>
              <a:t>"(...) ACIDENTE DO TRABALHO. INDENIZAÇÃO POR DANOS MORAIS E MATERIAIS. DESCONTOS FISCAIS E PREVIDENCIÁRIOS. A egrégia Turma </a:t>
            </a:r>
            <a:r>
              <a:rPr lang="pt-BR" sz="1800" u="sng" dirty="0">
                <a:effectLst/>
                <a:latin typeface="Calibri" panose="020F0502020204030204" pitchFamily="34" charset="0"/>
                <a:ea typeface="Calibri" panose="020F0502020204030204" pitchFamily="34" charset="0"/>
              </a:rPr>
              <a:t>manteve a incidência dos descontos fiscais e previdenciários relativos às indenizações por danos morais e materiais em face do reconhecimento da responsabilidade civil do empregado em situação de acidente do trabalho</a:t>
            </a:r>
            <a:r>
              <a:rPr lang="pt-BR" sz="1800" dirty="0">
                <a:effectLst/>
                <a:latin typeface="Calibri" panose="020F0502020204030204" pitchFamily="34" charset="0"/>
                <a:ea typeface="Calibri" panose="020F0502020204030204" pitchFamily="34" charset="0"/>
              </a:rPr>
              <a:t>. Quanto aos descontos relativos ao imposto de renda, o art. 6º, IV, da Lei nº 7.713/88, que alterou a legislação do imposto sobre a renda, bem como o inciso XVII do art. 39 do Decreto nº 3.000/99, o qual cuida da tributação, fiscalização, arrecadação e administração de aludido tributo, preveem a proibição de tributação no caso de indenização decorrente de acidente de trabalho, seja decorrente de dano moral ou patrimonial, seja o pagamento realizado de qualquer forma, parcela única ou pensionamento. Diante dessa argumentação, no sentido de que a compensação por dano moral e material não se enquadra no conceito de rendimento, mas sim em reparação pelos danos ocasionados pela doença profissional, não fazendo parte, portanto, do salário de contribuição, conforme estabelecido no artigo 28, </a:t>
            </a:r>
            <a:r>
              <a:rPr lang="pt-BR" sz="1800" dirty="0" err="1">
                <a:effectLst/>
                <a:latin typeface="Calibri" panose="020F0502020204030204" pitchFamily="34" charset="0"/>
                <a:ea typeface="Calibri" panose="020F0502020204030204" pitchFamily="34" charset="0"/>
              </a:rPr>
              <a:t>I</a:t>
            </a:r>
            <a:r>
              <a:rPr lang="pt-BR" sz="1800" dirty="0">
                <a:effectLst/>
                <a:latin typeface="Calibri" panose="020F0502020204030204" pitchFamily="34" charset="0"/>
                <a:ea typeface="Calibri" panose="020F0502020204030204" pitchFamily="34" charset="0"/>
              </a:rPr>
              <a:t>, da Lei 8212/91. Nesse contexto, </a:t>
            </a:r>
            <a:r>
              <a:rPr lang="pt-BR" sz="1800" u="sng" dirty="0">
                <a:effectLst/>
                <a:latin typeface="Calibri" panose="020F0502020204030204" pitchFamily="34" charset="0"/>
                <a:ea typeface="Calibri" panose="020F0502020204030204" pitchFamily="34" charset="0"/>
              </a:rPr>
              <a:t>não incidem o imposto de renda e a contribuição previdenciária sobre o valor fixado a título de compensação por danos morais e materiais quando decorrentes de acidente do trabalho</a:t>
            </a:r>
            <a:r>
              <a:rPr lang="pt-BR" sz="1800" dirty="0">
                <a:effectLst/>
                <a:latin typeface="Calibri" panose="020F0502020204030204" pitchFamily="34" charset="0"/>
                <a:ea typeface="Calibri" panose="020F0502020204030204" pitchFamily="34" charset="0"/>
              </a:rPr>
              <a:t>. Nesse sentido, cito julgados desta Corte. Recurso de embargos conhecido e provido.(...)" (</a:t>
            </a:r>
            <a:r>
              <a:rPr lang="pt-BR" sz="1800" dirty="0">
                <a:solidFill>
                  <a:srgbClr val="0000FF"/>
                </a:solidFill>
                <a:effectLst/>
                <a:latin typeface="Calibri" panose="020F0502020204030204" pitchFamily="34" charset="0"/>
                <a:ea typeface="Calibri" panose="020F0502020204030204" pitchFamily="34" charset="0"/>
                <a:hlinkClick r:id="rId2"/>
              </a:rPr>
              <a:t>E-ED-RR-346000-68.2005.5.15.0130</a:t>
            </a:r>
            <a:r>
              <a:rPr lang="pt-BR" sz="1800" dirty="0">
                <a:effectLst/>
                <a:latin typeface="Calibri" panose="020F0502020204030204" pitchFamily="34" charset="0"/>
                <a:ea typeface="Calibri" panose="020F0502020204030204" pitchFamily="34" charset="0"/>
              </a:rPr>
              <a:t>, Subseção </a:t>
            </a:r>
            <a:r>
              <a:rPr lang="pt-BR" sz="1800" dirty="0" err="1">
                <a:effectLst/>
                <a:latin typeface="Calibri" panose="020F0502020204030204" pitchFamily="34" charset="0"/>
                <a:ea typeface="Calibri" panose="020F0502020204030204" pitchFamily="34" charset="0"/>
              </a:rPr>
              <a:t>I</a:t>
            </a:r>
            <a:r>
              <a:rPr lang="pt-BR" sz="1800" dirty="0">
                <a:effectLst/>
                <a:latin typeface="Calibri" panose="020F0502020204030204" pitchFamily="34" charset="0"/>
                <a:ea typeface="Calibri" panose="020F0502020204030204" pitchFamily="34" charset="0"/>
              </a:rPr>
              <a:t> Especializada em Dissídios Individuais, Relator Ministro Breno Medeiros, DEJT 13/08/2021).</a:t>
            </a:r>
          </a:p>
          <a:p>
            <a:endParaRPr lang="pt-BR" dirty="0"/>
          </a:p>
        </p:txBody>
      </p:sp>
    </p:spTree>
    <p:extLst>
      <p:ext uri="{BB962C8B-B14F-4D97-AF65-F5344CB8AC3E}">
        <p14:creationId xmlns:p14="http://schemas.microsoft.com/office/powerpoint/2010/main" val="1702720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084171F-0AB7-2245-B3CA-625278440DB6}"/>
              </a:ext>
            </a:extLst>
          </p:cNvPr>
          <p:cNvSpPr>
            <a:spLocks noGrp="1"/>
          </p:cNvSpPr>
          <p:nvPr>
            <p:ph idx="1"/>
          </p:nvPr>
        </p:nvSpPr>
        <p:spPr>
          <a:xfrm>
            <a:off x="838200" y="960120"/>
            <a:ext cx="10515600" cy="5497830"/>
          </a:xfrm>
        </p:spPr>
        <p:txBody>
          <a:bodyPr>
            <a:normAutofit/>
          </a:bodyPr>
          <a:lstStyle/>
          <a:p>
            <a:pPr algn="just"/>
            <a:r>
              <a:rPr lang="pt-BR" sz="1800" dirty="0">
                <a:effectLst/>
                <a:latin typeface="Calibri" panose="020F0502020204030204" pitchFamily="34" charset="0"/>
                <a:ea typeface="Calibri" panose="020F0502020204030204" pitchFamily="34" charset="0"/>
              </a:rPr>
              <a:t>"RECURSO ORDINÁRIO EM MANDADO DE SEGURANÇA INTERPOSTO PELA LITISCONSORTE PASSIVA. AÇÃO MANDAMENTAL MANEJADA PARA CASSAR TUTELA PROVISÓRIA DE URGÊNCIA CONCEDIDA NOS AUTOS DE AÇÃO ANULATÓRIA DE AUTO DE INFRAÇÃO. </a:t>
            </a:r>
            <a:r>
              <a:rPr lang="pt-BR" sz="1800" b="1" u="sng" dirty="0">
                <a:effectLst/>
                <a:latin typeface="Calibri" panose="020F0502020204030204" pitchFamily="34" charset="0"/>
                <a:ea typeface="Calibri" panose="020F0502020204030204" pitchFamily="34" charset="0"/>
              </a:rPr>
              <a:t>CONTRIBUIÇÃO SOCIAL PREVISTA NO ART. 1.º DA LEI COMPLEMENTAR N.º 110/01. </a:t>
            </a:r>
            <a:r>
              <a:rPr lang="pt-BR" sz="1800" dirty="0">
                <a:effectLst/>
                <a:latin typeface="Calibri" panose="020F0502020204030204" pitchFamily="34" charset="0"/>
                <a:ea typeface="Calibri" panose="020F0502020204030204" pitchFamily="34" charset="0"/>
              </a:rPr>
              <a:t>NATUREZA TRIBUTÁRIA DA OBRIGAÇÃO. POSTULADO DO PRINCÍPIO DA ESTRITA LEGALIDADE TRIBUTÁRIA (ART. 150, </a:t>
            </a:r>
            <a:r>
              <a:rPr lang="pt-BR" sz="1800" dirty="0" err="1">
                <a:effectLst/>
                <a:latin typeface="Calibri" panose="020F0502020204030204" pitchFamily="34" charset="0"/>
                <a:ea typeface="Calibri" panose="020F0502020204030204" pitchFamily="34" charset="0"/>
              </a:rPr>
              <a:t>I</a:t>
            </a:r>
            <a:r>
              <a:rPr lang="pt-BR" sz="1800" dirty="0">
                <a:effectLst/>
                <a:latin typeface="Calibri" panose="020F0502020204030204" pitchFamily="34" charset="0"/>
                <a:ea typeface="Calibri" panose="020F0502020204030204" pitchFamily="34" charset="0"/>
              </a:rPr>
              <a:t>, CF). </a:t>
            </a:r>
            <a:r>
              <a:rPr lang="pt-BR" sz="1800" b="1" u="sng" dirty="0">
                <a:effectLst/>
                <a:latin typeface="Calibri" panose="020F0502020204030204" pitchFamily="34" charset="0"/>
                <a:ea typeface="Calibri" panose="020F0502020204030204" pitchFamily="34" charset="0"/>
              </a:rPr>
              <a:t>ACORDOS JUDICIAIS CELEBRADOS EM RECLAMAÇÕES TRABALHISTAS EM QUE CONTROVERTIDA A MODALIDADE DE ROMPIMENTO DOS CONTRATOS DE TRABALHO. AUSÊNCIA DE TIPICIDADE. NÃO INCIDÊNCIA DA NORMA TRIBUTÁRIA AO CASO CONCRETO</a:t>
            </a:r>
            <a:r>
              <a:rPr lang="pt-BR" sz="1800" dirty="0">
                <a:effectLst/>
                <a:latin typeface="Calibri" panose="020F0502020204030204" pitchFamily="34" charset="0"/>
                <a:ea typeface="Calibri" panose="020F0502020204030204" pitchFamily="34" charset="0"/>
              </a:rPr>
              <a:t>. </a:t>
            </a:r>
          </a:p>
          <a:p>
            <a:pPr algn="just"/>
            <a:r>
              <a:rPr lang="pt-BR" sz="1800" dirty="0">
                <a:effectLst/>
                <a:latin typeface="Calibri" panose="020F0502020204030204" pitchFamily="34" charset="0"/>
                <a:ea typeface="Calibri" panose="020F0502020204030204" pitchFamily="34" charset="0"/>
              </a:rPr>
              <a:t>(...) 4. No caso, a hipótese de incidência ou a hipótese tributária está bem explicitada no texto legal: " Fica instituída contribuição social devida pelos empregadores em caso de despedida de empregado sem justa causa, à alíquota de dez por cento sobre o montante de todos os depósitos devidos, referentes ao Fundo de Garantia do Tempo de Serviço - FGTS, durante a vigência do contrato de trabalho, acrescido das remunerações aplicáveis às contas vinculadas " (art. 1.º da LC 110/2001). Portanto, a previsão abstrata inserta na lei, ou seja, a hipótese de incidência da CSR é a despedida de empregado sem justa causa. 5. Significa dizer que </a:t>
            </a:r>
            <a:r>
              <a:rPr lang="pt-BR" sz="1800" b="1" u="sng" dirty="0">
                <a:effectLst/>
                <a:latin typeface="Calibri" panose="020F0502020204030204" pitchFamily="34" charset="0"/>
                <a:ea typeface="Calibri" panose="020F0502020204030204" pitchFamily="34" charset="0"/>
              </a:rPr>
              <a:t>o fato imponível</a:t>
            </a:r>
            <a:r>
              <a:rPr lang="pt-BR" sz="1800" dirty="0">
                <a:effectLst/>
                <a:latin typeface="Calibri" panose="020F0502020204030204" pitchFamily="34" charset="0"/>
                <a:ea typeface="Calibri" panose="020F0502020204030204" pitchFamily="34" charset="0"/>
              </a:rPr>
              <a:t>, o fato jurídico tributário, eleito pelo legislador para fazer surgir a obrigação tributária, </a:t>
            </a:r>
            <a:r>
              <a:rPr lang="pt-BR" sz="1800" b="1" u="sng" dirty="0">
                <a:effectLst/>
                <a:latin typeface="Calibri" panose="020F0502020204030204" pitchFamily="34" charset="0"/>
                <a:ea typeface="Calibri" panose="020F0502020204030204" pitchFamily="34" charset="0"/>
              </a:rPr>
              <a:t>é a despedida do empregado, qualificada pela ausência de justa causa</a:t>
            </a:r>
            <a:r>
              <a:rPr lang="pt-BR" sz="1800" dirty="0">
                <a:effectLst/>
                <a:latin typeface="Calibri" panose="020F0502020204030204" pitchFamily="34" charset="0"/>
                <a:ea typeface="Calibri" panose="020F0502020204030204" pitchFamily="34" charset="0"/>
              </a:rPr>
              <a:t>. (...).</a:t>
            </a:r>
          </a:p>
          <a:p>
            <a:pPr algn="just"/>
            <a:r>
              <a:rPr lang="pt-BR" sz="1800" dirty="0">
                <a:effectLst/>
                <a:latin typeface="Calibri" panose="020F0502020204030204" pitchFamily="34" charset="0"/>
                <a:ea typeface="Calibri" panose="020F0502020204030204" pitchFamily="34" charset="0"/>
              </a:rPr>
              <a:t> 6. De outro lado, se o contrato de trabalho for rescindido por qualquer outro motivo (por justa causa, pedido de demissão não se caracteriza a hipótese de incidência tributária, ante a fala de subsunção da ocorrência no mundo factual à previsão abstrata da lei. (... </a:t>
            </a:r>
            <a:r>
              <a:rPr lang="pt-BR" sz="1800" dirty="0">
                <a:latin typeface="Calibri" panose="020F0502020204030204" pitchFamily="34" charset="0"/>
                <a:ea typeface="Calibri" panose="020F0502020204030204" pitchFamily="34" charset="0"/>
              </a:rPr>
              <a:t>)</a:t>
            </a:r>
            <a:endParaRPr lang="pt-BR" dirty="0"/>
          </a:p>
        </p:txBody>
      </p:sp>
    </p:spTree>
    <p:extLst>
      <p:ext uri="{BB962C8B-B14F-4D97-AF65-F5344CB8AC3E}">
        <p14:creationId xmlns:p14="http://schemas.microsoft.com/office/powerpoint/2010/main" val="3526994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9237CBF-DA8B-852D-44D8-0EF4A86B4260}"/>
              </a:ext>
            </a:extLst>
          </p:cNvPr>
          <p:cNvSpPr>
            <a:spLocks noGrp="1"/>
          </p:cNvSpPr>
          <p:nvPr>
            <p:ph idx="1"/>
          </p:nvPr>
        </p:nvSpPr>
        <p:spPr>
          <a:xfrm>
            <a:off x="838200" y="1005840"/>
            <a:ext cx="10515600" cy="5171123"/>
          </a:xfrm>
        </p:spPr>
        <p:txBody>
          <a:bodyPr>
            <a:normAutofit fontScale="77500" lnSpcReduction="20000"/>
          </a:bodyPr>
          <a:lstStyle/>
          <a:p>
            <a:pPr algn="just"/>
            <a:r>
              <a:rPr lang="pt-BR" sz="2800" dirty="0">
                <a:effectLst/>
                <a:latin typeface="Calibri" panose="020F0502020204030204" pitchFamily="34" charset="0"/>
                <a:ea typeface="Calibri" panose="020F0502020204030204" pitchFamily="34" charset="0"/>
              </a:rPr>
              <a:t>8. A transação judicial, permeada pela res dúbia, emprestando-se efeito de dispensa imotivada às terminações dos contratos laborais, exclusivamente para o fim de possibilitar a movimentação da conta vinculada do FGTS, não autoriza concluir que houve despedida sem justa causa para, em juízo de analogia , caracterizar a subsunção do fato à norma com o fim de criar uma hipótese de incidência não descrita abstratamente na lei. </a:t>
            </a:r>
          </a:p>
          <a:p>
            <a:pPr algn="just"/>
            <a:r>
              <a:rPr lang="pt-BR" sz="2800" dirty="0">
                <a:effectLst/>
                <a:latin typeface="Calibri" panose="020F0502020204030204" pitchFamily="34" charset="0"/>
                <a:ea typeface="Calibri" panose="020F0502020204030204" pitchFamily="34" charset="0"/>
              </a:rPr>
              <a:t>9. Em matéria tributária, assim como no campo do direito penal, não é permitido ao julgador utilizar-se da analogia para criar um fato gerador não albergado expressamente na lei.</a:t>
            </a:r>
            <a:r>
              <a:rPr lang="pt-BR" sz="1800" dirty="0">
                <a:effectLst/>
              </a:rPr>
              <a:t> (...) </a:t>
            </a:r>
          </a:p>
          <a:p>
            <a:pPr algn="just"/>
            <a:r>
              <a:rPr lang="pt-BR" sz="2800" dirty="0">
                <a:effectLst/>
                <a:latin typeface="Calibri" panose="020F0502020204030204" pitchFamily="34" charset="0"/>
                <a:ea typeface="Calibri" panose="020F0502020204030204" pitchFamily="34" charset="0"/>
              </a:rPr>
              <a:t>10. Houve uma opção do legislador em prever como hipótese de incidência tributária única e exclusivamente o despedimento sem justa causa pelo empregador. Nada impediria ao legislador prever a hipótese de transação judicial. Mas não o fez. Logo, o intérprete não pode fazê-lo sem desrespeitar os postulados constitucionais da estrita legalidade tributária (art. 150, </a:t>
            </a:r>
            <a:r>
              <a:rPr lang="pt-BR" sz="2800" dirty="0" err="1">
                <a:effectLst/>
                <a:latin typeface="Calibri" panose="020F0502020204030204" pitchFamily="34" charset="0"/>
                <a:ea typeface="Calibri" panose="020F0502020204030204" pitchFamily="34" charset="0"/>
              </a:rPr>
              <a:t>I</a:t>
            </a:r>
            <a:r>
              <a:rPr lang="pt-BR" sz="2800" dirty="0">
                <a:effectLst/>
                <a:latin typeface="Calibri" panose="020F0502020204030204" pitchFamily="34" charset="0"/>
                <a:ea typeface="Calibri" panose="020F0502020204030204" pitchFamily="34" charset="0"/>
              </a:rPr>
              <a:t>) e da reserva legal (art. 5.º, II). </a:t>
            </a:r>
          </a:p>
          <a:p>
            <a:pPr algn="just"/>
            <a:r>
              <a:rPr lang="pt-BR" sz="2800" dirty="0">
                <a:effectLst/>
                <a:latin typeface="Calibri" panose="020F0502020204030204" pitchFamily="34" charset="0"/>
                <a:ea typeface="Calibri" panose="020F0502020204030204" pitchFamily="34" charset="0"/>
              </a:rPr>
              <a:t>11. Nesse contexto, não se divisa ilegalidade ou abusividade do ato que, a título de tutela provisória de urgência, determinou a suspensão da cobrança da contribuição social, porquanto presentes a aparência do bom direito e o perigo da demora, nos exatos termos exigidos pelo art. 300 do CPC. 12. Recurso Ordinário conhecido e provido"</a:t>
            </a:r>
            <a:r>
              <a:rPr lang="pt-BR" sz="1800" dirty="0">
                <a:effectLst/>
              </a:rPr>
              <a:t> </a:t>
            </a:r>
            <a:r>
              <a:rPr lang="pt-BR" sz="2800" dirty="0">
                <a:effectLst/>
                <a:latin typeface="Calibri" panose="020F0502020204030204" pitchFamily="34" charset="0"/>
                <a:ea typeface="Calibri" panose="020F0502020204030204" pitchFamily="34" charset="0"/>
              </a:rPr>
              <a:t>(</a:t>
            </a:r>
            <a:r>
              <a:rPr lang="pt-BR" sz="2800" dirty="0">
                <a:solidFill>
                  <a:srgbClr val="0000FF"/>
                </a:solidFill>
                <a:effectLst/>
                <a:latin typeface="Calibri" panose="020F0502020204030204" pitchFamily="34" charset="0"/>
                <a:ea typeface="Calibri" panose="020F0502020204030204" pitchFamily="34" charset="0"/>
                <a:hlinkClick r:id="rId2"/>
              </a:rPr>
              <a:t>ROT-322-28.2019.5.11.0000</a:t>
            </a:r>
            <a:r>
              <a:rPr lang="pt-BR" sz="2800" dirty="0">
                <a:effectLst/>
                <a:latin typeface="Calibri" panose="020F0502020204030204" pitchFamily="34" charset="0"/>
                <a:ea typeface="Calibri" panose="020F0502020204030204" pitchFamily="34" charset="0"/>
              </a:rPr>
              <a:t>, Subseção II Especializada em Dissídios Individuais, Redator Ministro Luiz José Dezena da Silva, DEJT 03/06/2022).</a:t>
            </a:r>
            <a:endParaRPr lang="pt-BR" dirty="0"/>
          </a:p>
        </p:txBody>
      </p:sp>
    </p:spTree>
    <p:extLst>
      <p:ext uri="{BB962C8B-B14F-4D97-AF65-F5344CB8AC3E}">
        <p14:creationId xmlns:p14="http://schemas.microsoft.com/office/powerpoint/2010/main" val="37178132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3247</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Calibri</vt:lpstr>
      <vt:lpstr>Calibri Light</vt:lpstr>
      <vt:lpstr>Tema do Office</vt:lpstr>
      <vt:lpstr>O Direito Tributário na Jurisprudência Trabalhista </vt:lpstr>
      <vt:lpstr>Roteiro da exposição</vt:lpstr>
      <vt:lpstr>As transformações do sistema laboral</vt:lpstr>
      <vt:lpstr>Inovações da Lei 13.467/2017</vt:lpstr>
      <vt:lpstr>O contencioso judicial executivo</vt:lpstr>
      <vt:lpstr>Casuística jurisprudencial</vt:lpstr>
      <vt:lpstr>Casuística jurisprudencial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15</cp:revision>
  <dcterms:created xsi:type="dcterms:W3CDTF">2022-11-18T18:20:41Z</dcterms:created>
  <dcterms:modified xsi:type="dcterms:W3CDTF">2022-12-08T16:45:27Z</dcterms:modified>
</cp:coreProperties>
</file>