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0" r:id="rId10"/>
    <p:sldId id="272" r:id="rId11"/>
    <p:sldId id="26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/>
          <a:lstStyle/>
          <a:p>
            <a:r>
              <a:rPr lang="pt-BR" dirty="0"/>
              <a:t>Transação Tributária e a Portaria RFB 248/2022 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pt-BR" sz="3600" b="1" i="1" dirty="0"/>
              <a:t>Maria Inês Murgel</a:t>
            </a:r>
          </a:p>
          <a:p>
            <a:r>
              <a:rPr lang="pt-BR" sz="3600" b="1" i="1" dirty="0"/>
              <a:t>Doutora UFMG</a:t>
            </a:r>
          </a:p>
          <a:p>
            <a:r>
              <a:rPr lang="pt-BR" sz="3600" b="1" i="1" dirty="0"/>
              <a:t>Coordenadora do IBET – BH</a:t>
            </a:r>
          </a:p>
          <a:p>
            <a:r>
              <a:rPr lang="pt-BR" sz="3600" b="1" i="1" dirty="0"/>
              <a:t>Advogada</a:t>
            </a:r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Concessões – a critério da RFB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Utilização de créditos de prejuízo fiscal e de base de cálculo negativa da CSLL, na apuração do IRPJ e da própria CSLL, até o limite de 70% do saldo remanescente após a incidência dos descontos, se houver.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PF e BCN próprios, de corresponsável, de controladas e de controladora</a:t>
            </a:r>
          </a:p>
        </p:txBody>
      </p:sp>
    </p:spTree>
    <p:extLst>
      <p:ext uri="{BB962C8B-B14F-4D97-AF65-F5344CB8AC3E}">
        <p14:creationId xmlns:p14="http://schemas.microsoft.com/office/powerpoint/2010/main" val="66370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Vedações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Não deve reduzir o montante principal do crédito tributário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Redução não superior a 65% do valor total dos créditos a serem transacionados;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Prazo de quitação dos créditos não superior a 120 meses;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Prazo não superior a 60 meses relativamente às contribuições sobre remuneração e sobre receita</a:t>
            </a:r>
          </a:p>
        </p:txBody>
      </p:sp>
    </p:spTree>
    <p:extLst>
      <p:ext uri="{BB962C8B-B14F-4D97-AF65-F5344CB8AC3E}">
        <p14:creationId xmlns:p14="http://schemas.microsoft.com/office/powerpoint/2010/main" val="214292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Características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Sujeito passivo pode combinar modalidades de transação;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É autorizada adesão parcial</a:t>
            </a:r>
          </a:p>
        </p:txBody>
      </p:sp>
    </p:spTree>
    <p:extLst>
      <p:ext uri="{BB962C8B-B14F-4D97-AF65-F5344CB8AC3E}">
        <p14:creationId xmlns:p14="http://schemas.microsoft.com/office/powerpoint/2010/main" val="132757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 por Adesão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Condições estabelecidas por edital;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Não cabem diferimento e moratória;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Manutenção de arrolamento, gravames e garantias</a:t>
            </a:r>
          </a:p>
        </p:txBody>
      </p:sp>
    </p:spTree>
    <p:extLst>
      <p:ext uri="{BB962C8B-B14F-4D97-AF65-F5344CB8AC3E}">
        <p14:creationId xmlns:p14="http://schemas.microsoft.com/office/powerpoint/2010/main" val="47522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 Individual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92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Débitos superiores a </a:t>
            </a:r>
            <a:r>
              <a:rPr lang="pt-BR" sz="3600" dirty="0" err="1"/>
              <a:t>R</a:t>
            </a:r>
            <a:r>
              <a:rPr lang="pt-BR" sz="3600" dirty="0"/>
              <a:t>$ 10 milhões;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Débitos superiores a </a:t>
            </a:r>
            <a:r>
              <a:rPr lang="pt-BR" sz="3600" dirty="0" err="1"/>
              <a:t>R</a:t>
            </a:r>
            <a:r>
              <a:rPr lang="pt-BR" sz="3600" dirty="0"/>
              <a:t>$ 1 milhão até </a:t>
            </a:r>
            <a:r>
              <a:rPr lang="pt-BR" sz="3600" dirty="0" err="1"/>
              <a:t>R</a:t>
            </a:r>
            <a:r>
              <a:rPr lang="pt-BR" sz="3600" dirty="0"/>
              <a:t>$ 10 milhões: transação individual simplificada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Limites são calculados com base em cada contencioso administrativo;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Devedores falidos, em RJ, </a:t>
            </a:r>
            <a:r>
              <a:rPr lang="pt-BR" sz="3600" dirty="0" err="1"/>
              <a:t>Rext</a:t>
            </a:r>
            <a:r>
              <a:rPr lang="pt-BR" sz="3600" dirty="0"/>
              <a:t>, ou intervenção</a:t>
            </a:r>
          </a:p>
        </p:txBody>
      </p:sp>
    </p:spTree>
    <p:extLst>
      <p:ext uri="{BB962C8B-B14F-4D97-AF65-F5344CB8AC3E}">
        <p14:creationId xmlns:p14="http://schemas.microsoft.com/office/powerpoint/2010/main" val="65161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 Individual Devedor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Demonstração da situação econômica;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Apresentação de plano de recuperação fiscal;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Alienação de bens deve ser comunicada</a:t>
            </a:r>
          </a:p>
        </p:txBody>
      </p:sp>
    </p:spTree>
    <p:extLst>
      <p:ext uri="{BB962C8B-B14F-4D97-AF65-F5344CB8AC3E}">
        <p14:creationId xmlns:p14="http://schemas.microsoft.com/office/powerpoint/2010/main" val="287311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r>
              <a:rPr lang="pt-BR" sz="4000" dirty="0"/>
              <a:t>A transação vem celebrar o princípio da confiança e da boa fé na relação entre Fisco e Contribuinte.</a:t>
            </a:r>
            <a:r>
              <a:rPr lang="pt-B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6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endParaRPr lang="pt-BR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62500" lnSpcReduction="20000"/>
          </a:bodyPr>
          <a:lstStyle/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r>
              <a:rPr lang="pt-BR" sz="5800" b="1" dirty="0"/>
              <a:t>MUITO OBRIGADA!!!</a:t>
            </a:r>
          </a:p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r>
              <a:rPr lang="pt-BR" sz="3200" dirty="0"/>
              <a:t>Maria Inês Murgel</a:t>
            </a:r>
          </a:p>
        </p:txBody>
      </p:sp>
    </p:spTree>
    <p:extLst>
      <p:ext uri="{BB962C8B-B14F-4D97-AF65-F5344CB8AC3E}">
        <p14:creationId xmlns:p14="http://schemas.microsoft.com/office/powerpoint/2010/main" val="48671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 : solução para a União e Contribuinte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92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Crescimento da carteira de débitos ativos da RFB, apesar dos Programas Refis e PERT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70% do crédito ativo em litígio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Contencioso administrativo de longa duração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Lei 13.988/2020 – pequena adesão, escopo limitado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/>
              <a:t>Lei 14.375, 21/06/2022</a:t>
            </a:r>
            <a:r>
              <a:rPr lang="pt-BR" sz="3600" dirty="0"/>
              <a:t>: boa iniciativa</a:t>
            </a:r>
          </a:p>
          <a:p>
            <a:pPr algn="just"/>
            <a:endParaRPr lang="pt-BR" sz="3600" b="1" dirty="0"/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4017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 : solução para a União e Contribuinte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Portaria RFB 208, 11/08/2022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Portaria RFB 247, 22/11/2022 – regulamenta as condições necessárias para a realização da transação dos créditos em contencioso adm.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/>
              <a:t>Portaria RFB 248</a:t>
            </a:r>
            <a:r>
              <a:rPr lang="pt-BR" sz="3600" dirty="0"/>
              <a:t>, 18/11/2022 – institui a Equipe Nacional de Transação de Créditos Tributários (ENAT) </a:t>
            </a:r>
            <a:r>
              <a:rPr lang="pt-BR" sz="3600"/>
              <a:t>da RFB. </a:t>
            </a:r>
            <a:endParaRPr lang="pt-BR" sz="3600" dirty="0"/>
          </a:p>
          <a:p>
            <a:pPr algn="just"/>
            <a:endParaRPr lang="pt-BR" sz="3600" b="1" dirty="0"/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42922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Transação : solução para a União e Contribuinte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925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Viabilizar a situação transitória de crise econômico-financeira do contribuinte;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Equilíbrio de interesses (União e contribuinte)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Cobrança de forma menos gravosa para a União e contribuinte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Ajudar contribuintes em dificuldades financeiras</a:t>
            </a:r>
          </a:p>
          <a:p>
            <a:pPr algn="just"/>
            <a:endParaRPr lang="pt-BR" sz="3600" b="1" dirty="0"/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53969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Obrigações do  Contribuinte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92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Prova da situação econômico-financeira;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Autorizar a compensação, no momento da efetiva disponibilização financeira, de valores relativos a restituições, ressarcimentos ou reembolsos reconhecidos pela RFB ou de precatórios federais (próprios ou de terceiros), com prestações do acordo firmado, vencidas ou vincendas</a:t>
            </a:r>
          </a:p>
          <a:p>
            <a:pPr algn="just"/>
            <a:endParaRPr lang="pt-BR" sz="3600" b="1" dirty="0"/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412848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Obrigações do  Contribuinte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Renunciar a quaisquer alegações de direito, </a:t>
            </a:r>
            <a:r>
              <a:rPr lang="pt-BR" sz="3600" b="1" dirty="0"/>
              <a:t>atuais ou futuras</a:t>
            </a:r>
            <a:r>
              <a:rPr lang="pt-BR" sz="3600" dirty="0"/>
              <a:t>, sobre as quais se fundem ações administrativas, incluídas as coletivas, ou recursos que tenham por objeto os créditos incluídos na transação.</a:t>
            </a:r>
            <a:endParaRPr lang="pt-BR" sz="3600" b="1" dirty="0"/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7946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Obrigações da RFB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Esclarecimentos acerca das situações impeditivas à transação;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Presumir a boa-fé;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Notificação prévia e direito de correção de vício em caso de rescisão da transação; 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Publicidade das transações firmadas com sujeitos passivos.</a:t>
            </a:r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94130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Exigências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Pagamento de entrada mínima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Manutenção de arrolamento e garantias se envolver parcelamento, moratória ou diferimento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Novas garantias</a:t>
            </a:r>
            <a:endParaRPr lang="pt-BR" sz="3600" b="1" dirty="0"/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70952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705041"/>
          </a:xfrm>
        </p:spPr>
        <p:txBody>
          <a:bodyPr>
            <a:normAutofit/>
          </a:bodyPr>
          <a:lstStyle/>
          <a:p>
            <a:r>
              <a:rPr lang="pt-BR" sz="3600" b="1" dirty="0"/>
              <a:t>Concessões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6852"/>
            <a:ext cx="9144000" cy="3405809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Descontos a débitos irrecuperáveis ou de difícil recuperação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Parcelamento, diferimento e moratória</a:t>
            </a:r>
          </a:p>
        </p:txBody>
      </p:sp>
    </p:spTree>
    <p:extLst>
      <p:ext uri="{BB962C8B-B14F-4D97-AF65-F5344CB8AC3E}">
        <p14:creationId xmlns:p14="http://schemas.microsoft.com/office/powerpoint/2010/main" val="2562728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563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Transação Tributária e a Portaria RFB 248/2022  </vt:lpstr>
      <vt:lpstr>Transação : solução para a União e Contribuinte </vt:lpstr>
      <vt:lpstr>Transação : solução para a União e Contribuinte </vt:lpstr>
      <vt:lpstr>Transação : solução para a União e Contribuinte </vt:lpstr>
      <vt:lpstr>Obrigações do  Contribuinte </vt:lpstr>
      <vt:lpstr>Obrigações do  Contribuinte </vt:lpstr>
      <vt:lpstr>Obrigações da RFB </vt:lpstr>
      <vt:lpstr>Exigências</vt:lpstr>
      <vt:lpstr>Concessões</vt:lpstr>
      <vt:lpstr>Concessões – a critério da RFB</vt:lpstr>
      <vt:lpstr>Vedações</vt:lpstr>
      <vt:lpstr>Características</vt:lpstr>
      <vt:lpstr>Transação por Adesão</vt:lpstr>
      <vt:lpstr>Transação Individual</vt:lpstr>
      <vt:lpstr>Transação Individual Devedor</vt:lpstr>
      <vt:lpstr>Transação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12</cp:revision>
  <dcterms:created xsi:type="dcterms:W3CDTF">2022-11-18T18:20:41Z</dcterms:created>
  <dcterms:modified xsi:type="dcterms:W3CDTF">2022-12-07T17:44:59Z</dcterms:modified>
</cp:coreProperties>
</file>