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9" r:id="rId3"/>
    <p:sldId id="519" r:id="rId4"/>
    <p:sldId id="267" r:id="rId5"/>
    <p:sldId id="268" r:id="rId6"/>
    <p:sldId id="516" r:id="rId7"/>
    <p:sldId id="513" r:id="rId8"/>
    <p:sldId id="266" r:id="rId9"/>
    <p:sldId id="517" r:id="rId10"/>
    <p:sldId id="278" r:id="rId11"/>
    <p:sldId id="520" r:id="rId12"/>
    <p:sldId id="272" r:id="rId13"/>
    <p:sldId id="515" r:id="rId14"/>
    <p:sldId id="521" r:id="rId1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233F"/>
    <a:srgbClr val="70AD47"/>
    <a:srgbClr val="ED7D31"/>
    <a:srgbClr val="D5D6D0"/>
    <a:srgbClr val="A1A395"/>
    <a:srgbClr val="D0A4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DF9BD4-A253-4674-8F6F-CEA169FD7514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29688E0-0F65-4FFF-A6B1-F3E986DBD72E}">
      <dgm:prSet phldrT="[Texto]"/>
      <dgm:spPr>
        <a:solidFill>
          <a:schemeClr val="bg1"/>
        </a:solidFill>
        <a:ln>
          <a:solidFill>
            <a:srgbClr val="FC7D4A"/>
          </a:solidFill>
        </a:ln>
      </dgm:spPr>
      <dgm:t>
        <a:bodyPr/>
        <a:lstStyle/>
        <a:p>
          <a:r>
            <a:rPr lang="pt-BR" dirty="0">
              <a:solidFill>
                <a:schemeClr val="tx1"/>
              </a:solidFill>
              <a:latin typeface="Bahnschrift SemiLight Condensed" panose="020B0502040204020203" pitchFamily="34" charset="0"/>
            </a:rPr>
            <a:t>Eficácia </a:t>
          </a:r>
        </a:p>
      </dgm:t>
    </dgm:pt>
    <dgm:pt modelId="{7E5F9E91-B6B4-4A15-B261-B71491169E46}" type="parTrans" cxnId="{579A585E-E2C2-4782-94FB-AB240DECC891}">
      <dgm:prSet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endParaRPr lang="pt-BR">
            <a:solidFill>
              <a:schemeClr val="tx1"/>
            </a:solidFill>
            <a:latin typeface="Bodoni MT" panose="02070603080606020203" pitchFamily="18" charset="0"/>
          </a:endParaRPr>
        </a:p>
      </dgm:t>
    </dgm:pt>
    <dgm:pt modelId="{7CB21E46-655A-4768-B063-67C622403834}" type="sibTrans" cxnId="{579A585E-E2C2-4782-94FB-AB240DECC891}">
      <dgm:prSet/>
      <dgm:spPr/>
      <dgm:t>
        <a:bodyPr/>
        <a:lstStyle/>
        <a:p>
          <a:endParaRPr lang="pt-BR"/>
        </a:p>
      </dgm:t>
    </dgm:pt>
    <dgm:pt modelId="{CDC7B8C5-24C3-4826-8F5C-CA21EBDDE701}">
      <dgm:prSet phldrT="[Texto]"/>
      <dgm:spPr>
        <a:solidFill>
          <a:schemeClr val="bg1"/>
        </a:solidFill>
        <a:ln>
          <a:solidFill>
            <a:schemeClr val="accent2"/>
          </a:solidFill>
        </a:ln>
      </dgm:spPr>
      <dgm:t>
        <a:bodyPr/>
        <a:lstStyle/>
        <a:p>
          <a:r>
            <a:rPr lang="pt-BR" dirty="0">
              <a:solidFill>
                <a:schemeClr val="tx1"/>
              </a:solidFill>
              <a:latin typeface="Bahnschrift SemiLight Condensed" panose="020B0502040204020203" pitchFamily="34" charset="0"/>
            </a:rPr>
            <a:t>Existência / Validade</a:t>
          </a:r>
        </a:p>
      </dgm:t>
    </dgm:pt>
    <dgm:pt modelId="{002C4B7A-CCAF-4F4D-A1F3-100D3FB35C7E}" type="sibTrans" cxnId="{2C873F44-7B75-489B-A5FF-0AE33BB478EA}">
      <dgm:prSet/>
      <dgm:spPr/>
      <dgm:t>
        <a:bodyPr/>
        <a:lstStyle/>
        <a:p>
          <a:endParaRPr lang="pt-BR"/>
        </a:p>
      </dgm:t>
    </dgm:pt>
    <dgm:pt modelId="{C1D6A920-6401-4599-BFE6-83214092C567}" type="parTrans" cxnId="{2C873F44-7B75-489B-A5FF-0AE33BB478EA}">
      <dgm:prSet/>
      <dgm:spPr/>
      <dgm:t>
        <a:bodyPr/>
        <a:lstStyle/>
        <a:p>
          <a:endParaRPr lang="pt-BR"/>
        </a:p>
      </dgm:t>
    </dgm:pt>
    <dgm:pt modelId="{7EF05EA3-5493-46D9-B89D-6B216336EB2D}" type="pres">
      <dgm:prSet presAssocID="{EBDF9BD4-A253-4674-8F6F-CEA169FD751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F435B3F-9E06-4236-8B0E-28FFCE3345AD}" type="pres">
      <dgm:prSet presAssocID="{CDC7B8C5-24C3-4826-8F5C-CA21EBDDE701}" presName="hierRoot1" presStyleCnt="0">
        <dgm:presLayoutVars>
          <dgm:hierBranch val="init"/>
        </dgm:presLayoutVars>
      </dgm:prSet>
      <dgm:spPr/>
    </dgm:pt>
    <dgm:pt modelId="{E786BD87-0A15-435B-AFCD-7AB3D809E6C7}" type="pres">
      <dgm:prSet presAssocID="{CDC7B8C5-24C3-4826-8F5C-CA21EBDDE701}" presName="rootComposite1" presStyleCnt="0"/>
      <dgm:spPr/>
    </dgm:pt>
    <dgm:pt modelId="{405D9724-EC8C-444A-8118-0DBD1DBE1AE4}" type="pres">
      <dgm:prSet presAssocID="{CDC7B8C5-24C3-4826-8F5C-CA21EBDDE701}" presName="rootText1" presStyleLbl="node0" presStyleIdx="0" presStyleCnt="1">
        <dgm:presLayoutVars>
          <dgm:chPref val="3"/>
        </dgm:presLayoutVars>
      </dgm:prSet>
      <dgm:spPr/>
    </dgm:pt>
    <dgm:pt modelId="{C5E259D4-A7C2-4BF0-A2F4-A1D1CBFA2A79}" type="pres">
      <dgm:prSet presAssocID="{CDC7B8C5-24C3-4826-8F5C-CA21EBDDE701}" presName="rootConnector1" presStyleLbl="node1" presStyleIdx="0" presStyleCnt="0"/>
      <dgm:spPr/>
    </dgm:pt>
    <dgm:pt modelId="{7C4EEFED-B5FB-4DD0-9634-667814897973}" type="pres">
      <dgm:prSet presAssocID="{CDC7B8C5-24C3-4826-8F5C-CA21EBDDE701}" presName="hierChild2" presStyleCnt="0"/>
      <dgm:spPr/>
    </dgm:pt>
    <dgm:pt modelId="{0FF0DE83-364B-4B62-BF99-5648FD2E0913}" type="pres">
      <dgm:prSet presAssocID="{7E5F9E91-B6B4-4A15-B261-B71491169E46}" presName="Name64" presStyleLbl="parChTrans1D2" presStyleIdx="0" presStyleCnt="1"/>
      <dgm:spPr/>
    </dgm:pt>
    <dgm:pt modelId="{9EA5229E-147D-4953-B6B6-A74CC5A43B9C}" type="pres">
      <dgm:prSet presAssocID="{D29688E0-0F65-4FFF-A6B1-F3E986DBD72E}" presName="hierRoot2" presStyleCnt="0">
        <dgm:presLayoutVars>
          <dgm:hierBranch val="init"/>
        </dgm:presLayoutVars>
      </dgm:prSet>
      <dgm:spPr/>
    </dgm:pt>
    <dgm:pt modelId="{D6015776-F026-482F-8896-4AB6FD111AB0}" type="pres">
      <dgm:prSet presAssocID="{D29688E0-0F65-4FFF-A6B1-F3E986DBD72E}" presName="rootComposite" presStyleCnt="0"/>
      <dgm:spPr/>
    </dgm:pt>
    <dgm:pt modelId="{ADA2A95F-1491-45BF-9CC5-6E9573AE2CF2}" type="pres">
      <dgm:prSet presAssocID="{D29688E0-0F65-4FFF-A6B1-F3E986DBD72E}" presName="rootText" presStyleLbl="node2" presStyleIdx="0" presStyleCnt="1">
        <dgm:presLayoutVars>
          <dgm:chPref val="3"/>
        </dgm:presLayoutVars>
      </dgm:prSet>
      <dgm:spPr/>
    </dgm:pt>
    <dgm:pt modelId="{5F3036E9-3DEC-48D1-B2E3-3B93E22987DA}" type="pres">
      <dgm:prSet presAssocID="{D29688E0-0F65-4FFF-A6B1-F3E986DBD72E}" presName="rootConnector" presStyleLbl="node2" presStyleIdx="0" presStyleCnt="1"/>
      <dgm:spPr/>
    </dgm:pt>
    <dgm:pt modelId="{75A4DE27-C252-49B0-97AD-9097E0ED01FC}" type="pres">
      <dgm:prSet presAssocID="{D29688E0-0F65-4FFF-A6B1-F3E986DBD72E}" presName="hierChild4" presStyleCnt="0"/>
      <dgm:spPr/>
    </dgm:pt>
    <dgm:pt modelId="{E4413549-B7B2-430C-A7CB-6A0867A96162}" type="pres">
      <dgm:prSet presAssocID="{D29688E0-0F65-4FFF-A6B1-F3E986DBD72E}" presName="hierChild5" presStyleCnt="0"/>
      <dgm:spPr/>
    </dgm:pt>
    <dgm:pt modelId="{28F6125C-22BE-4A69-9947-6715C3721F31}" type="pres">
      <dgm:prSet presAssocID="{CDC7B8C5-24C3-4826-8F5C-CA21EBDDE701}" presName="hierChild3" presStyleCnt="0"/>
      <dgm:spPr/>
    </dgm:pt>
  </dgm:ptLst>
  <dgm:cxnLst>
    <dgm:cxn modelId="{FB95550D-B8EA-4090-98C6-4C0F15FF6788}" type="presOf" srcId="{7E5F9E91-B6B4-4A15-B261-B71491169E46}" destId="{0FF0DE83-364B-4B62-BF99-5648FD2E0913}" srcOrd="0" destOrd="0" presId="urn:microsoft.com/office/officeart/2009/3/layout/HorizontalOrganizationChart"/>
    <dgm:cxn modelId="{79056C3E-86C6-4F4F-AD71-7B3A90FCB581}" type="presOf" srcId="{EBDF9BD4-A253-4674-8F6F-CEA169FD7514}" destId="{7EF05EA3-5493-46D9-B89D-6B216336EB2D}" srcOrd="0" destOrd="0" presId="urn:microsoft.com/office/officeart/2009/3/layout/HorizontalOrganizationChart"/>
    <dgm:cxn modelId="{579A585E-E2C2-4782-94FB-AB240DECC891}" srcId="{CDC7B8C5-24C3-4826-8F5C-CA21EBDDE701}" destId="{D29688E0-0F65-4FFF-A6B1-F3E986DBD72E}" srcOrd="0" destOrd="0" parTransId="{7E5F9E91-B6B4-4A15-B261-B71491169E46}" sibTransId="{7CB21E46-655A-4768-B063-67C622403834}"/>
    <dgm:cxn modelId="{2C873F44-7B75-489B-A5FF-0AE33BB478EA}" srcId="{EBDF9BD4-A253-4674-8F6F-CEA169FD7514}" destId="{CDC7B8C5-24C3-4826-8F5C-CA21EBDDE701}" srcOrd="0" destOrd="0" parTransId="{C1D6A920-6401-4599-BFE6-83214092C567}" sibTransId="{002C4B7A-CCAF-4F4D-A1F3-100D3FB35C7E}"/>
    <dgm:cxn modelId="{D0CED869-0E53-4389-87A2-583E978DD0B2}" type="presOf" srcId="{D29688E0-0F65-4FFF-A6B1-F3E986DBD72E}" destId="{ADA2A95F-1491-45BF-9CC5-6E9573AE2CF2}" srcOrd="0" destOrd="0" presId="urn:microsoft.com/office/officeart/2009/3/layout/HorizontalOrganizationChart"/>
    <dgm:cxn modelId="{F20CB570-3349-475D-B3E9-D55EC2BBBC8E}" type="presOf" srcId="{CDC7B8C5-24C3-4826-8F5C-CA21EBDDE701}" destId="{C5E259D4-A7C2-4BF0-A2F4-A1D1CBFA2A79}" srcOrd="1" destOrd="0" presId="urn:microsoft.com/office/officeart/2009/3/layout/HorizontalOrganizationChart"/>
    <dgm:cxn modelId="{2F25EA8E-DD3C-4E86-8457-08BD1AE30814}" type="presOf" srcId="{D29688E0-0F65-4FFF-A6B1-F3E986DBD72E}" destId="{5F3036E9-3DEC-48D1-B2E3-3B93E22987DA}" srcOrd="1" destOrd="0" presId="urn:microsoft.com/office/officeart/2009/3/layout/HorizontalOrganizationChart"/>
    <dgm:cxn modelId="{F0DD43CA-DE60-461B-8E76-1E3D4A309658}" type="presOf" srcId="{CDC7B8C5-24C3-4826-8F5C-CA21EBDDE701}" destId="{405D9724-EC8C-444A-8118-0DBD1DBE1AE4}" srcOrd="0" destOrd="0" presId="urn:microsoft.com/office/officeart/2009/3/layout/HorizontalOrganizationChart"/>
    <dgm:cxn modelId="{124B2CCD-2D11-44B2-8131-B4E81CB25D4F}" type="presParOf" srcId="{7EF05EA3-5493-46D9-B89D-6B216336EB2D}" destId="{2F435B3F-9E06-4236-8B0E-28FFCE3345AD}" srcOrd="0" destOrd="0" presId="urn:microsoft.com/office/officeart/2009/3/layout/HorizontalOrganizationChart"/>
    <dgm:cxn modelId="{B5747422-2F13-4B67-A226-66F592C37BD6}" type="presParOf" srcId="{2F435B3F-9E06-4236-8B0E-28FFCE3345AD}" destId="{E786BD87-0A15-435B-AFCD-7AB3D809E6C7}" srcOrd="0" destOrd="0" presId="urn:microsoft.com/office/officeart/2009/3/layout/HorizontalOrganizationChart"/>
    <dgm:cxn modelId="{F925F949-72D6-4093-9DEF-DDC885ABD573}" type="presParOf" srcId="{E786BD87-0A15-435B-AFCD-7AB3D809E6C7}" destId="{405D9724-EC8C-444A-8118-0DBD1DBE1AE4}" srcOrd="0" destOrd="0" presId="urn:microsoft.com/office/officeart/2009/3/layout/HorizontalOrganizationChart"/>
    <dgm:cxn modelId="{AA3DDEEB-C58D-4EA8-B92E-64666BE67C94}" type="presParOf" srcId="{E786BD87-0A15-435B-AFCD-7AB3D809E6C7}" destId="{C5E259D4-A7C2-4BF0-A2F4-A1D1CBFA2A79}" srcOrd="1" destOrd="0" presId="urn:microsoft.com/office/officeart/2009/3/layout/HorizontalOrganizationChart"/>
    <dgm:cxn modelId="{FA775373-A702-405E-BA20-1ABD2C516EAD}" type="presParOf" srcId="{2F435B3F-9E06-4236-8B0E-28FFCE3345AD}" destId="{7C4EEFED-B5FB-4DD0-9634-667814897973}" srcOrd="1" destOrd="0" presId="urn:microsoft.com/office/officeart/2009/3/layout/HorizontalOrganizationChart"/>
    <dgm:cxn modelId="{660ED340-1428-48A3-A882-992A580DA366}" type="presParOf" srcId="{7C4EEFED-B5FB-4DD0-9634-667814897973}" destId="{0FF0DE83-364B-4B62-BF99-5648FD2E0913}" srcOrd="0" destOrd="0" presId="urn:microsoft.com/office/officeart/2009/3/layout/HorizontalOrganizationChart"/>
    <dgm:cxn modelId="{D4510DA9-B8DA-4261-A922-12D54E9917F4}" type="presParOf" srcId="{7C4EEFED-B5FB-4DD0-9634-667814897973}" destId="{9EA5229E-147D-4953-B6B6-A74CC5A43B9C}" srcOrd="1" destOrd="0" presId="urn:microsoft.com/office/officeart/2009/3/layout/HorizontalOrganizationChart"/>
    <dgm:cxn modelId="{CE45897F-D542-45A7-9870-F07B764BF991}" type="presParOf" srcId="{9EA5229E-147D-4953-B6B6-A74CC5A43B9C}" destId="{D6015776-F026-482F-8896-4AB6FD111AB0}" srcOrd="0" destOrd="0" presId="urn:microsoft.com/office/officeart/2009/3/layout/HorizontalOrganizationChart"/>
    <dgm:cxn modelId="{1B869BC0-4635-4471-AFF1-3598B13BD6B5}" type="presParOf" srcId="{D6015776-F026-482F-8896-4AB6FD111AB0}" destId="{ADA2A95F-1491-45BF-9CC5-6E9573AE2CF2}" srcOrd="0" destOrd="0" presId="urn:microsoft.com/office/officeart/2009/3/layout/HorizontalOrganizationChart"/>
    <dgm:cxn modelId="{EA4AC982-7970-411B-A811-ACE2C6BE3ABE}" type="presParOf" srcId="{D6015776-F026-482F-8896-4AB6FD111AB0}" destId="{5F3036E9-3DEC-48D1-B2E3-3B93E22987DA}" srcOrd="1" destOrd="0" presId="urn:microsoft.com/office/officeart/2009/3/layout/HorizontalOrganizationChart"/>
    <dgm:cxn modelId="{254D8253-75FA-491C-A367-ABE55B855107}" type="presParOf" srcId="{9EA5229E-147D-4953-B6B6-A74CC5A43B9C}" destId="{75A4DE27-C252-49B0-97AD-9097E0ED01FC}" srcOrd="1" destOrd="0" presId="urn:microsoft.com/office/officeart/2009/3/layout/HorizontalOrganizationChart"/>
    <dgm:cxn modelId="{326C19A9-4904-4B36-B694-A5EEED6466DA}" type="presParOf" srcId="{9EA5229E-147D-4953-B6B6-A74CC5A43B9C}" destId="{E4413549-B7B2-430C-A7CB-6A0867A96162}" srcOrd="2" destOrd="0" presId="urn:microsoft.com/office/officeart/2009/3/layout/HorizontalOrganizationChart"/>
    <dgm:cxn modelId="{54B9081A-488B-4AC5-80F5-C352BDD93C5A}" type="presParOf" srcId="{2F435B3F-9E06-4236-8B0E-28FFCE3345AD}" destId="{28F6125C-22BE-4A69-9947-6715C3721F31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DF9BD4-A253-4674-8F6F-CEA169FD7514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29688E0-0F65-4FFF-A6B1-F3E986DBD72E}">
      <dgm:prSet phldrT="[Texto]"/>
      <dgm:spPr>
        <a:solidFill>
          <a:schemeClr val="bg1"/>
        </a:solidFill>
        <a:ln>
          <a:solidFill>
            <a:srgbClr val="FC7D4A"/>
          </a:solidFill>
        </a:ln>
      </dgm:spPr>
      <dgm:t>
        <a:bodyPr/>
        <a:lstStyle/>
        <a:p>
          <a:r>
            <a:rPr lang="pt-BR" dirty="0">
              <a:solidFill>
                <a:schemeClr val="tx1"/>
              </a:solidFill>
              <a:latin typeface="Bahnschrift SemiLight Condensed" panose="020B0502040204020203" pitchFamily="34" charset="0"/>
            </a:rPr>
            <a:t>Eficácia </a:t>
          </a:r>
        </a:p>
      </dgm:t>
    </dgm:pt>
    <dgm:pt modelId="{7E5F9E91-B6B4-4A15-B261-B71491169E46}" type="parTrans" cxnId="{579A585E-E2C2-4782-94FB-AB240DECC891}">
      <dgm:prSet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endParaRPr lang="pt-BR">
            <a:solidFill>
              <a:schemeClr val="tx1"/>
            </a:solidFill>
            <a:latin typeface="Bodoni MT" panose="02070603080606020203" pitchFamily="18" charset="0"/>
          </a:endParaRPr>
        </a:p>
      </dgm:t>
    </dgm:pt>
    <dgm:pt modelId="{7CB21E46-655A-4768-B063-67C622403834}" type="sibTrans" cxnId="{579A585E-E2C2-4782-94FB-AB240DECC891}">
      <dgm:prSet/>
      <dgm:spPr/>
      <dgm:t>
        <a:bodyPr/>
        <a:lstStyle/>
        <a:p>
          <a:endParaRPr lang="pt-BR"/>
        </a:p>
      </dgm:t>
    </dgm:pt>
    <dgm:pt modelId="{CDC7B8C5-24C3-4826-8F5C-CA21EBDDE701}">
      <dgm:prSet phldrT="[Texto]"/>
      <dgm:spPr>
        <a:solidFill>
          <a:schemeClr val="bg1"/>
        </a:solidFill>
        <a:ln>
          <a:solidFill>
            <a:schemeClr val="accent2"/>
          </a:solidFill>
        </a:ln>
      </dgm:spPr>
      <dgm:t>
        <a:bodyPr/>
        <a:lstStyle/>
        <a:p>
          <a:r>
            <a:rPr lang="pt-BR" dirty="0">
              <a:solidFill>
                <a:schemeClr val="tx1"/>
              </a:solidFill>
              <a:latin typeface="Bahnschrift SemiLight Condensed" panose="020B0502040204020203" pitchFamily="34" charset="0"/>
            </a:rPr>
            <a:t>Existência / Validade</a:t>
          </a:r>
        </a:p>
      </dgm:t>
    </dgm:pt>
    <dgm:pt modelId="{002C4B7A-CCAF-4F4D-A1F3-100D3FB35C7E}" type="sibTrans" cxnId="{2C873F44-7B75-489B-A5FF-0AE33BB478EA}">
      <dgm:prSet/>
      <dgm:spPr/>
      <dgm:t>
        <a:bodyPr/>
        <a:lstStyle/>
        <a:p>
          <a:endParaRPr lang="pt-BR"/>
        </a:p>
      </dgm:t>
    </dgm:pt>
    <dgm:pt modelId="{C1D6A920-6401-4599-BFE6-83214092C567}" type="parTrans" cxnId="{2C873F44-7B75-489B-A5FF-0AE33BB478EA}">
      <dgm:prSet/>
      <dgm:spPr/>
      <dgm:t>
        <a:bodyPr/>
        <a:lstStyle/>
        <a:p>
          <a:endParaRPr lang="pt-BR"/>
        </a:p>
      </dgm:t>
    </dgm:pt>
    <dgm:pt modelId="{7EF05EA3-5493-46D9-B89D-6B216336EB2D}" type="pres">
      <dgm:prSet presAssocID="{EBDF9BD4-A253-4674-8F6F-CEA169FD751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F435B3F-9E06-4236-8B0E-28FFCE3345AD}" type="pres">
      <dgm:prSet presAssocID="{CDC7B8C5-24C3-4826-8F5C-CA21EBDDE701}" presName="hierRoot1" presStyleCnt="0">
        <dgm:presLayoutVars>
          <dgm:hierBranch val="init"/>
        </dgm:presLayoutVars>
      </dgm:prSet>
      <dgm:spPr/>
    </dgm:pt>
    <dgm:pt modelId="{E786BD87-0A15-435B-AFCD-7AB3D809E6C7}" type="pres">
      <dgm:prSet presAssocID="{CDC7B8C5-24C3-4826-8F5C-CA21EBDDE701}" presName="rootComposite1" presStyleCnt="0"/>
      <dgm:spPr/>
    </dgm:pt>
    <dgm:pt modelId="{405D9724-EC8C-444A-8118-0DBD1DBE1AE4}" type="pres">
      <dgm:prSet presAssocID="{CDC7B8C5-24C3-4826-8F5C-CA21EBDDE701}" presName="rootText1" presStyleLbl="node0" presStyleIdx="0" presStyleCnt="1">
        <dgm:presLayoutVars>
          <dgm:chPref val="3"/>
        </dgm:presLayoutVars>
      </dgm:prSet>
      <dgm:spPr/>
    </dgm:pt>
    <dgm:pt modelId="{C5E259D4-A7C2-4BF0-A2F4-A1D1CBFA2A79}" type="pres">
      <dgm:prSet presAssocID="{CDC7B8C5-24C3-4826-8F5C-CA21EBDDE701}" presName="rootConnector1" presStyleLbl="node1" presStyleIdx="0" presStyleCnt="0"/>
      <dgm:spPr/>
    </dgm:pt>
    <dgm:pt modelId="{7C4EEFED-B5FB-4DD0-9634-667814897973}" type="pres">
      <dgm:prSet presAssocID="{CDC7B8C5-24C3-4826-8F5C-CA21EBDDE701}" presName="hierChild2" presStyleCnt="0"/>
      <dgm:spPr/>
    </dgm:pt>
    <dgm:pt modelId="{0FF0DE83-364B-4B62-BF99-5648FD2E0913}" type="pres">
      <dgm:prSet presAssocID="{7E5F9E91-B6B4-4A15-B261-B71491169E46}" presName="Name64" presStyleLbl="parChTrans1D2" presStyleIdx="0" presStyleCnt="1"/>
      <dgm:spPr/>
    </dgm:pt>
    <dgm:pt modelId="{9EA5229E-147D-4953-B6B6-A74CC5A43B9C}" type="pres">
      <dgm:prSet presAssocID="{D29688E0-0F65-4FFF-A6B1-F3E986DBD72E}" presName="hierRoot2" presStyleCnt="0">
        <dgm:presLayoutVars>
          <dgm:hierBranch val="init"/>
        </dgm:presLayoutVars>
      </dgm:prSet>
      <dgm:spPr/>
    </dgm:pt>
    <dgm:pt modelId="{D6015776-F026-482F-8896-4AB6FD111AB0}" type="pres">
      <dgm:prSet presAssocID="{D29688E0-0F65-4FFF-A6B1-F3E986DBD72E}" presName="rootComposite" presStyleCnt="0"/>
      <dgm:spPr/>
    </dgm:pt>
    <dgm:pt modelId="{ADA2A95F-1491-45BF-9CC5-6E9573AE2CF2}" type="pres">
      <dgm:prSet presAssocID="{D29688E0-0F65-4FFF-A6B1-F3E986DBD72E}" presName="rootText" presStyleLbl="node2" presStyleIdx="0" presStyleCnt="1">
        <dgm:presLayoutVars>
          <dgm:chPref val="3"/>
        </dgm:presLayoutVars>
      </dgm:prSet>
      <dgm:spPr/>
    </dgm:pt>
    <dgm:pt modelId="{5F3036E9-3DEC-48D1-B2E3-3B93E22987DA}" type="pres">
      <dgm:prSet presAssocID="{D29688E0-0F65-4FFF-A6B1-F3E986DBD72E}" presName="rootConnector" presStyleLbl="node2" presStyleIdx="0" presStyleCnt="1"/>
      <dgm:spPr/>
    </dgm:pt>
    <dgm:pt modelId="{75A4DE27-C252-49B0-97AD-9097E0ED01FC}" type="pres">
      <dgm:prSet presAssocID="{D29688E0-0F65-4FFF-A6B1-F3E986DBD72E}" presName="hierChild4" presStyleCnt="0"/>
      <dgm:spPr/>
    </dgm:pt>
    <dgm:pt modelId="{E4413549-B7B2-430C-A7CB-6A0867A96162}" type="pres">
      <dgm:prSet presAssocID="{D29688E0-0F65-4FFF-A6B1-F3E986DBD72E}" presName="hierChild5" presStyleCnt="0"/>
      <dgm:spPr/>
    </dgm:pt>
    <dgm:pt modelId="{28F6125C-22BE-4A69-9947-6715C3721F31}" type="pres">
      <dgm:prSet presAssocID="{CDC7B8C5-24C3-4826-8F5C-CA21EBDDE701}" presName="hierChild3" presStyleCnt="0"/>
      <dgm:spPr/>
    </dgm:pt>
  </dgm:ptLst>
  <dgm:cxnLst>
    <dgm:cxn modelId="{FB95550D-B8EA-4090-98C6-4C0F15FF6788}" type="presOf" srcId="{7E5F9E91-B6B4-4A15-B261-B71491169E46}" destId="{0FF0DE83-364B-4B62-BF99-5648FD2E0913}" srcOrd="0" destOrd="0" presId="urn:microsoft.com/office/officeart/2009/3/layout/HorizontalOrganizationChart"/>
    <dgm:cxn modelId="{79056C3E-86C6-4F4F-AD71-7B3A90FCB581}" type="presOf" srcId="{EBDF9BD4-A253-4674-8F6F-CEA169FD7514}" destId="{7EF05EA3-5493-46D9-B89D-6B216336EB2D}" srcOrd="0" destOrd="0" presId="urn:microsoft.com/office/officeart/2009/3/layout/HorizontalOrganizationChart"/>
    <dgm:cxn modelId="{579A585E-E2C2-4782-94FB-AB240DECC891}" srcId="{CDC7B8C5-24C3-4826-8F5C-CA21EBDDE701}" destId="{D29688E0-0F65-4FFF-A6B1-F3E986DBD72E}" srcOrd="0" destOrd="0" parTransId="{7E5F9E91-B6B4-4A15-B261-B71491169E46}" sibTransId="{7CB21E46-655A-4768-B063-67C622403834}"/>
    <dgm:cxn modelId="{2C873F44-7B75-489B-A5FF-0AE33BB478EA}" srcId="{EBDF9BD4-A253-4674-8F6F-CEA169FD7514}" destId="{CDC7B8C5-24C3-4826-8F5C-CA21EBDDE701}" srcOrd="0" destOrd="0" parTransId="{C1D6A920-6401-4599-BFE6-83214092C567}" sibTransId="{002C4B7A-CCAF-4F4D-A1F3-100D3FB35C7E}"/>
    <dgm:cxn modelId="{D0CED869-0E53-4389-87A2-583E978DD0B2}" type="presOf" srcId="{D29688E0-0F65-4FFF-A6B1-F3E986DBD72E}" destId="{ADA2A95F-1491-45BF-9CC5-6E9573AE2CF2}" srcOrd="0" destOrd="0" presId="urn:microsoft.com/office/officeart/2009/3/layout/HorizontalOrganizationChart"/>
    <dgm:cxn modelId="{F20CB570-3349-475D-B3E9-D55EC2BBBC8E}" type="presOf" srcId="{CDC7B8C5-24C3-4826-8F5C-CA21EBDDE701}" destId="{C5E259D4-A7C2-4BF0-A2F4-A1D1CBFA2A79}" srcOrd="1" destOrd="0" presId="urn:microsoft.com/office/officeart/2009/3/layout/HorizontalOrganizationChart"/>
    <dgm:cxn modelId="{2F25EA8E-DD3C-4E86-8457-08BD1AE30814}" type="presOf" srcId="{D29688E0-0F65-4FFF-A6B1-F3E986DBD72E}" destId="{5F3036E9-3DEC-48D1-B2E3-3B93E22987DA}" srcOrd="1" destOrd="0" presId="urn:microsoft.com/office/officeart/2009/3/layout/HorizontalOrganizationChart"/>
    <dgm:cxn modelId="{F0DD43CA-DE60-461B-8E76-1E3D4A309658}" type="presOf" srcId="{CDC7B8C5-24C3-4826-8F5C-CA21EBDDE701}" destId="{405D9724-EC8C-444A-8118-0DBD1DBE1AE4}" srcOrd="0" destOrd="0" presId="urn:microsoft.com/office/officeart/2009/3/layout/HorizontalOrganizationChart"/>
    <dgm:cxn modelId="{124B2CCD-2D11-44B2-8131-B4E81CB25D4F}" type="presParOf" srcId="{7EF05EA3-5493-46D9-B89D-6B216336EB2D}" destId="{2F435B3F-9E06-4236-8B0E-28FFCE3345AD}" srcOrd="0" destOrd="0" presId="urn:microsoft.com/office/officeart/2009/3/layout/HorizontalOrganizationChart"/>
    <dgm:cxn modelId="{B5747422-2F13-4B67-A226-66F592C37BD6}" type="presParOf" srcId="{2F435B3F-9E06-4236-8B0E-28FFCE3345AD}" destId="{E786BD87-0A15-435B-AFCD-7AB3D809E6C7}" srcOrd="0" destOrd="0" presId="urn:microsoft.com/office/officeart/2009/3/layout/HorizontalOrganizationChart"/>
    <dgm:cxn modelId="{F925F949-72D6-4093-9DEF-DDC885ABD573}" type="presParOf" srcId="{E786BD87-0A15-435B-AFCD-7AB3D809E6C7}" destId="{405D9724-EC8C-444A-8118-0DBD1DBE1AE4}" srcOrd="0" destOrd="0" presId="urn:microsoft.com/office/officeart/2009/3/layout/HorizontalOrganizationChart"/>
    <dgm:cxn modelId="{AA3DDEEB-C58D-4EA8-B92E-64666BE67C94}" type="presParOf" srcId="{E786BD87-0A15-435B-AFCD-7AB3D809E6C7}" destId="{C5E259D4-A7C2-4BF0-A2F4-A1D1CBFA2A79}" srcOrd="1" destOrd="0" presId="urn:microsoft.com/office/officeart/2009/3/layout/HorizontalOrganizationChart"/>
    <dgm:cxn modelId="{FA775373-A702-405E-BA20-1ABD2C516EAD}" type="presParOf" srcId="{2F435B3F-9E06-4236-8B0E-28FFCE3345AD}" destId="{7C4EEFED-B5FB-4DD0-9634-667814897973}" srcOrd="1" destOrd="0" presId="urn:microsoft.com/office/officeart/2009/3/layout/HorizontalOrganizationChart"/>
    <dgm:cxn modelId="{660ED340-1428-48A3-A882-992A580DA366}" type="presParOf" srcId="{7C4EEFED-B5FB-4DD0-9634-667814897973}" destId="{0FF0DE83-364B-4B62-BF99-5648FD2E0913}" srcOrd="0" destOrd="0" presId="urn:microsoft.com/office/officeart/2009/3/layout/HorizontalOrganizationChart"/>
    <dgm:cxn modelId="{D4510DA9-B8DA-4261-A922-12D54E9917F4}" type="presParOf" srcId="{7C4EEFED-B5FB-4DD0-9634-667814897973}" destId="{9EA5229E-147D-4953-B6B6-A74CC5A43B9C}" srcOrd="1" destOrd="0" presId="urn:microsoft.com/office/officeart/2009/3/layout/HorizontalOrganizationChart"/>
    <dgm:cxn modelId="{CE45897F-D542-45A7-9870-F07B764BF991}" type="presParOf" srcId="{9EA5229E-147D-4953-B6B6-A74CC5A43B9C}" destId="{D6015776-F026-482F-8896-4AB6FD111AB0}" srcOrd="0" destOrd="0" presId="urn:microsoft.com/office/officeart/2009/3/layout/HorizontalOrganizationChart"/>
    <dgm:cxn modelId="{1B869BC0-4635-4471-AFF1-3598B13BD6B5}" type="presParOf" srcId="{D6015776-F026-482F-8896-4AB6FD111AB0}" destId="{ADA2A95F-1491-45BF-9CC5-6E9573AE2CF2}" srcOrd="0" destOrd="0" presId="urn:microsoft.com/office/officeart/2009/3/layout/HorizontalOrganizationChart"/>
    <dgm:cxn modelId="{EA4AC982-7970-411B-A811-ACE2C6BE3ABE}" type="presParOf" srcId="{D6015776-F026-482F-8896-4AB6FD111AB0}" destId="{5F3036E9-3DEC-48D1-B2E3-3B93E22987DA}" srcOrd="1" destOrd="0" presId="urn:microsoft.com/office/officeart/2009/3/layout/HorizontalOrganizationChart"/>
    <dgm:cxn modelId="{254D8253-75FA-491C-A367-ABE55B855107}" type="presParOf" srcId="{9EA5229E-147D-4953-B6B6-A74CC5A43B9C}" destId="{75A4DE27-C252-49B0-97AD-9097E0ED01FC}" srcOrd="1" destOrd="0" presId="urn:microsoft.com/office/officeart/2009/3/layout/HorizontalOrganizationChart"/>
    <dgm:cxn modelId="{326C19A9-4904-4B36-B694-A5EEED6466DA}" type="presParOf" srcId="{9EA5229E-147D-4953-B6B6-A74CC5A43B9C}" destId="{E4413549-B7B2-430C-A7CB-6A0867A96162}" srcOrd="2" destOrd="0" presId="urn:microsoft.com/office/officeart/2009/3/layout/HorizontalOrganizationChart"/>
    <dgm:cxn modelId="{54B9081A-488B-4AC5-80F5-C352BDD93C5A}" type="presParOf" srcId="{2F435B3F-9E06-4236-8B0E-28FFCE3345AD}" destId="{28F6125C-22BE-4A69-9947-6715C3721F31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F0DE83-364B-4B62-BF99-5648FD2E0913}">
      <dsp:nvSpPr>
        <dsp:cNvPr id="0" name=""/>
        <dsp:cNvSpPr/>
      </dsp:nvSpPr>
      <dsp:spPr>
        <a:xfrm>
          <a:off x="2920001" y="962392"/>
          <a:ext cx="5833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83372" y="45720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5D9724-EC8C-444A-8118-0DBD1DBE1AE4}">
      <dsp:nvSpPr>
        <dsp:cNvPr id="0" name=""/>
        <dsp:cNvSpPr/>
      </dsp:nvSpPr>
      <dsp:spPr>
        <a:xfrm>
          <a:off x="3136" y="563290"/>
          <a:ext cx="2916864" cy="889643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 dirty="0">
              <a:solidFill>
                <a:schemeClr val="tx1"/>
              </a:solidFill>
              <a:latin typeface="Bahnschrift SemiLight Condensed" panose="020B0502040204020203" pitchFamily="34" charset="0"/>
            </a:rPr>
            <a:t>Existência / Validade</a:t>
          </a:r>
        </a:p>
      </dsp:txBody>
      <dsp:txXfrm>
        <a:off x="3136" y="563290"/>
        <a:ext cx="2916864" cy="889643"/>
      </dsp:txXfrm>
    </dsp:sp>
    <dsp:sp modelId="{ADA2A95F-1491-45BF-9CC5-6E9573AE2CF2}">
      <dsp:nvSpPr>
        <dsp:cNvPr id="0" name=""/>
        <dsp:cNvSpPr/>
      </dsp:nvSpPr>
      <dsp:spPr>
        <a:xfrm>
          <a:off x="3503373" y="563290"/>
          <a:ext cx="2916864" cy="889643"/>
        </a:xfrm>
        <a:prstGeom prst="rect">
          <a:avLst/>
        </a:prstGeom>
        <a:solidFill>
          <a:schemeClr val="bg1"/>
        </a:solidFill>
        <a:ln w="12700" cap="flat" cmpd="sng" algn="ctr">
          <a:solidFill>
            <a:srgbClr val="FC7D4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 dirty="0">
              <a:solidFill>
                <a:schemeClr val="tx1"/>
              </a:solidFill>
              <a:latin typeface="Bahnschrift SemiLight Condensed" panose="020B0502040204020203" pitchFamily="34" charset="0"/>
            </a:rPr>
            <a:t>Eficácia </a:t>
          </a:r>
        </a:p>
      </dsp:txBody>
      <dsp:txXfrm>
        <a:off x="3503373" y="563290"/>
        <a:ext cx="2916864" cy="8896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F0DE83-364B-4B62-BF99-5648FD2E0913}">
      <dsp:nvSpPr>
        <dsp:cNvPr id="0" name=""/>
        <dsp:cNvSpPr/>
      </dsp:nvSpPr>
      <dsp:spPr>
        <a:xfrm>
          <a:off x="2920001" y="962392"/>
          <a:ext cx="5833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83372" y="45720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5D9724-EC8C-444A-8118-0DBD1DBE1AE4}">
      <dsp:nvSpPr>
        <dsp:cNvPr id="0" name=""/>
        <dsp:cNvSpPr/>
      </dsp:nvSpPr>
      <dsp:spPr>
        <a:xfrm>
          <a:off x="3136" y="563290"/>
          <a:ext cx="2916864" cy="889643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 dirty="0">
              <a:solidFill>
                <a:schemeClr val="tx1"/>
              </a:solidFill>
              <a:latin typeface="Bahnschrift SemiLight Condensed" panose="020B0502040204020203" pitchFamily="34" charset="0"/>
            </a:rPr>
            <a:t>Existência / Validade</a:t>
          </a:r>
        </a:p>
      </dsp:txBody>
      <dsp:txXfrm>
        <a:off x="3136" y="563290"/>
        <a:ext cx="2916864" cy="889643"/>
      </dsp:txXfrm>
    </dsp:sp>
    <dsp:sp modelId="{ADA2A95F-1491-45BF-9CC5-6E9573AE2CF2}">
      <dsp:nvSpPr>
        <dsp:cNvPr id="0" name=""/>
        <dsp:cNvSpPr/>
      </dsp:nvSpPr>
      <dsp:spPr>
        <a:xfrm>
          <a:off x="3503373" y="563290"/>
          <a:ext cx="2916864" cy="889643"/>
        </a:xfrm>
        <a:prstGeom prst="rect">
          <a:avLst/>
        </a:prstGeom>
        <a:solidFill>
          <a:schemeClr val="bg1"/>
        </a:solidFill>
        <a:ln w="12700" cap="flat" cmpd="sng" algn="ctr">
          <a:solidFill>
            <a:srgbClr val="FC7D4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 dirty="0">
              <a:solidFill>
                <a:schemeClr val="tx1"/>
              </a:solidFill>
              <a:latin typeface="Bahnschrift SemiLight Condensed" panose="020B0502040204020203" pitchFamily="34" charset="0"/>
            </a:rPr>
            <a:t>Eficácia </a:t>
          </a:r>
        </a:p>
      </dsp:txBody>
      <dsp:txXfrm>
        <a:off x="3503373" y="563290"/>
        <a:ext cx="2916864" cy="8896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E5504D-12F4-4F18-A990-C764245BB4A9}" type="datetimeFigureOut">
              <a:rPr lang="pt-BR" smtClean="0"/>
              <a:t>08/12/2022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5D5A0-91EF-4CE9-A767-444C83FF62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3356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D6AA5F-D42B-4966-9960-3FFB473B7094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670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D6AA5F-D42B-4966-9960-3FFB473B7094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1028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D6AA5F-D42B-4966-9960-3FFB473B7094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7132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CB5E9E-5012-0EE1-2798-4673F9DFB3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solidFill>
            <a:srgbClr val="0B233F">
              <a:alpha val="76000"/>
            </a:srgbClr>
          </a:solidFill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1633A5C-2ED7-F24E-B940-CDE0C455A4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1CA8E0A-BBBE-ED7D-2ABA-D3E5EF124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08/12/2022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892F5CA-113D-7460-F203-A165BB282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D67A33-DD1A-7DFD-A633-733E634A9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7386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EAAA2B-5609-DC53-3642-B0E14B058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FB11D44-EF41-D28E-3F68-F0F062CF10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4AB3CD6-B193-ACC4-17DD-1A836E977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08/12/2022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6E77051-19EF-ED79-A8AE-607566949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B7F2141-BDED-10B7-640B-022DDE8D4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9449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E3A0E7A-4631-D669-596D-C05B419AC9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C8EE6E0-92FB-E524-2C7D-10DAB64A54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C3E123-2EC7-60C3-4A73-A24549BB1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08/12/2022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FC4B891-71B0-29EA-8FEA-D3EE7FE88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472E7FC-E601-9455-8A09-9325FF285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1325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8699C6-6167-B96D-F3D1-E2D9F5DC8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551148-3B9E-2584-F9B3-135A7F3D5F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F95C0E7-FF09-72EB-4332-D1E0696D1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08/12/2022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2A6B57-AA43-4631-95E9-FB032EF43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5F32F89-74CA-CE09-5F5E-6CB29B300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202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C8F116-B2BC-A486-0906-778006F79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A2DE913-D2E5-F52F-845B-95FC8513B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284E4B-2476-CE2C-5D5B-52770AB75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08/12/2022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E8FECE-A252-D22F-B9AB-2CE7F0454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8C55A3C-28BE-F91F-5D4F-9EF769A45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8430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98283A-799D-3223-274E-990E93374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EFEF5CC-E4D5-A79A-3435-837AEE2B38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1B75CC1-321C-46F2-D1B8-2F31DD1EF6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88104CB-EEFA-FB6F-1D8F-63FF2F93D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08/12/2022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F150189-76E6-804A-A58D-17C3A5F4E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242C353-D14E-B424-AD59-919347BD5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2948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8E56F9-70ED-764B-A60E-7CD502AF5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7001727-529D-7DD8-EF63-1CBF92949A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E869AC5-8F8A-5BE4-459E-CD26B47A28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D0BBFE8-D50B-F5E5-380F-26FA4FEC83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30F9F57-9CB9-3ED1-75ED-05B2327C48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8E6E5DF-B7CA-BB69-409D-3F9962E79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08/12/2022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0AE13A9-0CBA-EB1C-C4D3-BD14ECD31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5FE3474-0686-8F78-335B-E66B54532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3002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118340-868C-2C34-0C49-BF0993DDE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9CFE7F4-8F6C-7C93-EA5D-65700B57F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08/12/2022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F3D936A-693B-5491-0B53-45ACE1DF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3A97424-DA7A-57F0-439E-D66424AD5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3716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D399CD9-0248-BD48-19E3-DBFD5B923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08/12/2022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6D5284F-E431-EC75-38EA-6E90314A5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D9E294A-FF84-7728-64A4-82287D146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3241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5F9F54-0B1E-07C2-42C6-0A796A202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9FD64FB-F5EF-7FBF-2DD0-AEBEB8D61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7D8ED09-AA1E-267C-629B-5653A44887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8D459DF-CF82-39F2-9F2C-10B19463C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08/12/2022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0C91952-D97B-6D3C-6F0D-CE7DB9B37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F90E08B-F15B-8D83-1BA8-D0AB35A7D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9005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CE4DD7-F45D-0CCC-9C1A-2B5BB6C5B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246B81C-79D7-92D4-8BFD-91811F9D76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524B409-3477-CDFF-0D71-CC6CD74817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21D01DA-BCB4-0F14-8F03-9CECA7EC4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08/12/2022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50989F1-9D25-73D7-28CC-34B35F9AF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A3EF11E-E18C-0021-4BFD-5C66863D6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4793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45E10AE-DE31-7BFB-3D98-6E0E01A10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69F0DD0-A071-F5B8-70EA-4D5B0039F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0B233F">
              <a:alpha val="83000"/>
            </a:srgb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60B94AE-054E-E6E3-B08D-3C524D9E7B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3086A-F014-46A4-8149-43AF3A34B26F}" type="datetimeFigureOut">
              <a:rPr lang="pt-BR" smtClean="0"/>
              <a:t>08/12/2022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D42742E-872B-CD29-F097-B8FB9626B3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742C15F-A720-A04D-F684-267B334B6F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0709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D0A48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AFEBC8-E457-4652-7443-F902D934C1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64733"/>
            <a:ext cx="9144000" cy="2131587"/>
          </a:xfrm>
        </p:spPr>
        <p:txBody>
          <a:bodyPr>
            <a:normAutofit/>
          </a:bodyPr>
          <a:lstStyle/>
          <a:p>
            <a:r>
              <a:rPr lang="pt-BR" sz="5400" b="1" dirty="0">
                <a:latin typeface="Bodoni MT" panose="02070603080606020203" pitchFamily="18" charset="0"/>
              </a:rPr>
              <a:t>Tema 69, modulação de efeitos e ação rescisória </a:t>
            </a:r>
            <a:r>
              <a:rPr lang="pt-BR" dirty="0"/>
              <a:t>	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32CE946-027A-C608-966E-4102197DA2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94407"/>
            <a:ext cx="9144000" cy="1655762"/>
          </a:xfrm>
        </p:spPr>
        <p:txBody>
          <a:bodyPr>
            <a:normAutofit fontScale="47500" lnSpcReduction="20000"/>
          </a:bodyPr>
          <a:lstStyle/>
          <a:p>
            <a:r>
              <a:rPr lang="pt-BR" sz="7600" b="1" i="1" dirty="0"/>
              <a:t>Rafael Pandolfo</a:t>
            </a:r>
          </a:p>
          <a:p>
            <a:pPr algn="r"/>
            <a:endParaRPr lang="pt-BR" sz="1700" i="1" dirty="0"/>
          </a:p>
          <a:p>
            <a:pPr algn="r"/>
            <a:r>
              <a:rPr lang="pt-BR" sz="3800" i="1" dirty="0"/>
              <a:t>Advogado;</a:t>
            </a:r>
          </a:p>
          <a:p>
            <a:pPr algn="r"/>
            <a:r>
              <a:rPr lang="pt-BR" sz="3800" i="1" dirty="0"/>
              <a:t>Coordenador do IBET/RS;</a:t>
            </a:r>
          </a:p>
          <a:p>
            <a:pPr algn="r"/>
            <a:r>
              <a:rPr lang="pt-BR" sz="3800" i="1" dirty="0"/>
              <a:t>Mestre e Doutor em Direito Tributário pela PUC/SP.</a:t>
            </a:r>
          </a:p>
          <a:p>
            <a:endParaRPr lang="pt-BR" sz="3600" b="1" i="1" dirty="0"/>
          </a:p>
        </p:txBody>
      </p:sp>
    </p:spTree>
    <p:extLst>
      <p:ext uri="{BB962C8B-B14F-4D97-AF65-F5344CB8AC3E}">
        <p14:creationId xmlns:p14="http://schemas.microsoft.com/office/powerpoint/2010/main" val="262904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Bisão na grama&#10;&#10;Descrição gerada automaticamente com confiança média">
            <a:extLst>
              <a:ext uri="{FF2B5EF4-FFF2-40B4-BE49-F238E27FC236}">
                <a16:creationId xmlns:a16="http://schemas.microsoft.com/office/drawing/2014/main" id="{E789FC9C-2A89-D6B9-BD70-B88B7BED94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" t="8125" r="431" b="81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E7825E01-1BE0-D7AD-8B78-C9E9DF4D6E01}"/>
              </a:ext>
            </a:extLst>
          </p:cNvPr>
          <p:cNvSpPr txBox="1"/>
          <p:nvPr/>
        </p:nvSpPr>
        <p:spPr>
          <a:xfrm>
            <a:off x="-195309" y="233235"/>
            <a:ext cx="5177463" cy="707886"/>
          </a:xfrm>
          <a:prstGeom prst="rect">
            <a:avLst/>
          </a:prstGeom>
          <a:ln>
            <a:solidFill>
              <a:srgbClr val="1A232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pt-BR" sz="4000" b="1" dirty="0">
                <a:latin typeface="Bodoni MT" panose="02070603080606020203" pitchFamily="18" charset="0"/>
              </a:rPr>
              <a:t>O Grande Confronto:   </a:t>
            </a:r>
          </a:p>
        </p:txBody>
      </p:sp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C6236072-24FF-D14B-E751-C5A390CE86E2}"/>
              </a:ext>
            </a:extLst>
          </p:cNvPr>
          <p:cNvSpPr txBox="1">
            <a:spLocks/>
          </p:cNvSpPr>
          <p:nvPr/>
        </p:nvSpPr>
        <p:spPr>
          <a:xfrm>
            <a:off x="536888" y="5529907"/>
            <a:ext cx="2899374" cy="855653"/>
          </a:xfrm>
          <a:prstGeom prst="rect">
            <a:avLst/>
          </a:prstGeom>
          <a:solidFill>
            <a:schemeClr val="bg1"/>
          </a:solidFill>
          <a:ln>
            <a:solidFill>
              <a:srgbClr val="5B493D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000" b="1" dirty="0">
                <a:latin typeface="Barlow" panose="00000500000000000000" pitchFamily="2" charset="0"/>
              </a:rPr>
              <a:t>Segurança Jurídica</a:t>
            </a:r>
          </a:p>
          <a:p>
            <a:pPr marL="0" indent="0" algn="ctr">
              <a:buNone/>
            </a:pPr>
            <a:r>
              <a:rPr lang="pt-BR" sz="2000" b="1" dirty="0">
                <a:latin typeface="Barlow" panose="00000500000000000000" pitchFamily="2" charset="0"/>
              </a:rPr>
              <a:t>(Coisa Julgada)</a:t>
            </a:r>
          </a:p>
        </p:txBody>
      </p:sp>
      <p:sp>
        <p:nvSpPr>
          <p:cNvPr id="11" name="Espaço Reservado para Conteúdo 2">
            <a:extLst>
              <a:ext uri="{FF2B5EF4-FFF2-40B4-BE49-F238E27FC236}">
                <a16:creationId xmlns:a16="http://schemas.microsoft.com/office/drawing/2014/main" id="{315D1412-2734-C0A6-B242-FB714820CDA0}"/>
              </a:ext>
            </a:extLst>
          </p:cNvPr>
          <p:cNvSpPr txBox="1">
            <a:spLocks/>
          </p:cNvSpPr>
          <p:nvPr/>
        </p:nvSpPr>
        <p:spPr>
          <a:xfrm>
            <a:off x="7943528" y="332656"/>
            <a:ext cx="4046240" cy="1216930"/>
          </a:xfrm>
          <a:prstGeom prst="rect">
            <a:avLst/>
          </a:prstGeom>
          <a:ln>
            <a:solidFill>
              <a:srgbClr val="3D5544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000" b="1" dirty="0">
                <a:latin typeface="Barlow" panose="00000500000000000000" pitchFamily="2" charset="0"/>
              </a:rPr>
              <a:t>Força normativa da Constituição</a:t>
            </a:r>
          </a:p>
          <a:p>
            <a:pPr marL="0" indent="0" algn="ctr">
              <a:buNone/>
            </a:pPr>
            <a:r>
              <a:rPr lang="pt-BR" sz="2000" b="1" dirty="0">
                <a:latin typeface="Barlow" panose="00000500000000000000" pitchFamily="2" charset="0"/>
              </a:rPr>
              <a:t>(decisão do STF)</a:t>
            </a:r>
          </a:p>
          <a:p>
            <a:pPr marL="0" indent="0" algn="ctr">
              <a:buNone/>
            </a:pPr>
            <a:r>
              <a:rPr lang="pt-BR" sz="2000" b="1" dirty="0">
                <a:latin typeface="Barlow" panose="00000500000000000000" pitchFamily="2" charset="0"/>
              </a:rPr>
              <a:t>Superação: Súmula 343 STF</a:t>
            </a:r>
          </a:p>
        </p:txBody>
      </p:sp>
    </p:spTree>
    <p:extLst>
      <p:ext uri="{BB962C8B-B14F-4D97-AF65-F5344CB8AC3E}">
        <p14:creationId xmlns:p14="http://schemas.microsoft.com/office/powerpoint/2010/main" val="3402613850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Rebanho de ovelhas pastando na grama&#10;&#10;Descrição gerada automaticamente">
            <a:extLst>
              <a:ext uri="{FF2B5EF4-FFF2-40B4-BE49-F238E27FC236}">
                <a16:creationId xmlns:a16="http://schemas.microsoft.com/office/drawing/2014/main" id="{CD86576E-9241-414C-49B0-20C08E5A14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b="12572"/>
          <a:stretch/>
        </p:blipFill>
        <p:spPr>
          <a:xfrm>
            <a:off x="-23524" y="-1"/>
            <a:ext cx="12215524" cy="6858001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E7825E01-1BE0-D7AD-8B78-C9E9DF4D6E01}"/>
              </a:ext>
            </a:extLst>
          </p:cNvPr>
          <p:cNvSpPr txBox="1"/>
          <p:nvPr/>
        </p:nvSpPr>
        <p:spPr>
          <a:xfrm>
            <a:off x="-284085" y="233235"/>
            <a:ext cx="4213514" cy="707886"/>
          </a:xfrm>
          <a:prstGeom prst="rect">
            <a:avLst/>
          </a:prstGeom>
          <a:ln>
            <a:solidFill>
              <a:srgbClr val="1A232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pt-BR" sz="4000" b="1" dirty="0">
                <a:latin typeface="Bodoni MT" panose="02070603080606020203" pitchFamily="18" charset="0"/>
              </a:rPr>
              <a:t>A coexistência:   </a:t>
            </a:r>
          </a:p>
        </p:txBody>
      </p:sp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C6236072-24FF-D14B-E751-C5A390CE86E2}"/>
              </a:ext>
            </a:extLst>
          </p:cNvPr>
          <p:cNvSpPr txBox="1">
            <a:spLocks/>
          </p:cNvSpPr>
          <p:nvPr/>
        </p:nvSpPr>
        <p:spPr>
          <a:xfrm>
            <a:off x="536888" y="5529907"/>
            <a:ext cx="2899374" cy="855653"/>
          </a:xfrm>
          <a:prstGeom prst="rect">
            <a:avLst/>
          </a:prstGeom>
          <a:solidFill>
            <a:schemeClr val="bg1"/>
          </a:solidFill>
          <a:ln>
            <a:solidFill>
              <a:srgbClr val="5B493D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000" b="1" dirty="0">
                <a:latin typeface="Barlow" panose="00000500000000000000" pitchFamily="2" charset="0"/>
              </a:rPr>
              <a:t>Segurança Jurídica</a:t>
            </a:r>
          </a:p>
          <a:p>
            <a:pPr marL="0" indent="0" algn="ctr">
              <a:buNone/>
            </a:pPr>
            <a:r>
              <a:rPr lang="pt-BR" sz="2000" b="1" dirty="0">
                <a:latin typeface="Barlow" panose="00000500000000000000" pitchFamily="2" charset="0"/>
              </a:rPr>
              <a:t>(Coisa Julgada)</a:t>
            </a:r>
          </a:p>
        </p:txBody>
      </p:sp>
      <p:sp>
        <p:nvSpPr>
          <p:cNvPr id="11" name="Espaço Reservado para Conteúdo 2">
            <a:extLst>
              <a:ext uri="{FF2B5EF4-FFF2-40B4-BE49-F238E27FC236}">
                <a16:creationId xmlns:a16="http://schemas.microsoft.com/office/drawing/2014/main" id="{315D1412-2734-C0A6-B242-FB714820CDA0}"/>
              </a:ext>
            </a:extLst>
          </p:cNvPr>
          <p:cNvSpPr txBox="1">
            <a:spLocks/>
          </p:cNvSpPr>
          <p:nvPr/>
        </p:nvSpPr>
        <p:spPr>
          <a:xfrm>
            <a:off x="9097625" y="1477875"/>
            <a:ext cx="2159261" cy="803686"/>
          </a:xfrm>
          <a:prstGeom prst="rect">
            <a:avLst/>
          </a:prstGeom>
          <a:ln>
            <a:solidFill>
              <a:srgbClr val="3D5544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000" b="1" dirty="0">
                <a:latin typeface="Barlow" panose="00000500000000000000" pitchFamily="2" charset="0"/>
              </a:rPr>
              <a:t>Força normativa da Constituição</a:t>
            </a:r>
          </a:p>
        </p:txBody>
      </p:sp>
    </p:spTree>
    <p:extLst>
      <p:ext uri="{BB962C8B-B14F-4D97-AF65-F5344CB8AC3E}">
        <p14:creationId xmlns:p14="http://schemas.microsoft.com/office/powerpoint/2010/main" val="78464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4F3279BA-7854-5AAF-0498-2744D265135A}"/>
              </a:ext>
            </a:extLst>
          </p:cNvPr>
          <p:cNvSpPr txBox="1"/>
          <p:nvPr/>
        </p:nvSpPr>
        <p:spPr>
          <a:xfrm>
            <a:off x="523567" y="1106225"/>
            <a:ext cx="6230078" cy="584775"/>
          </a:xfrm>
          <a:prstGeom prst="rect">
            <a:avLst/>
          </a:prstGeom>
          <a:ln>
            <a:solidFill>
              <a:srgbClr val="548BD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pt-BR" sz="3200" b="1" dirty="0">
                <a:latin typeface="Bodoni MT" panose="02070603080606020203" pitchFamily="18" charset="0"/>
              </a:rPr>
              <a:t>Aplicando as premissas ao tema 69:</a:t>
            </a:r>
          </a:p>
        </p:txBody>
      </p:sp>
      <p:sp>
        <p:nvSpPr>
          <p:cNvPr id="11" name="Espaço Reservado para Conteúdo 2">
            <a:extLst>
              <a:ext uri="{FF2B5EF4-FFF2-40B4-BE49-F238E27FC236}">
                <a16:creationId xmlns:a16="http://schemas.microsoft.com/office/drawing/2014/main" id="{0238B563-7EF6-4F6F-C94C-FFB5A20B1092}"/>
              </a:ext>
            </a:extLst>
          </p:cNvPr>
          <p:cNvSpPr txBox="1">
            <a:spLocks/>
          </p:cNvSpPr>
          <p:nvPr/>
        </p:nvSpPr>
        <p:spPr>
          <a:xfrm>
            <a:off x="2151575" y="4538676"/>
            <a:ext cx="7523648" cy="868572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400" dirty="0">
                <a:latin typeface="Barlow" panose="00000500000000000000" pitchFamily="2" charset="0"/>
              </a:rPr>
              <a:t>3</a:t>
            </a:r>
            <a:r>
              <a:rPr lang="pt-BR" sz="2000" dirty="0">
                <a:latin typeface="Barlow" panose="00000500000000000000" pitchFamily="2" charset="0"/>
              </a:rPr>
              <a:t>. A </a:t>
            </a:r>
            <a:r>
              <a:rPr lang="pt-BR" sz="2000" b="1" i="1" dirty="0">
                <a:latin typeface="Barlow" panose="00000500000000000000" pitchFamily="2" charset="0"/>
              </a:rPr>
              <a:t>força normativa da CF </a:t>
            </a:r>
            <a:r>
              <a:rPr lang="pt-BR" sz="2000" dirty="0">
                <a:latin typeface="Barlow" panose="00000500000000000000" pitchFamily="2" charset="0"/>
              </a:rPr>
              <a:t>foi desrespeitada pelos acórdãos rescindendos ou pelas decisões que acolheram as rescisórias?</a:t>
            </a:r>
          </a:p>
          <a:p>
            <a:pPr marL="0" indent="0" algn="just">
              <a:buNone/>
            </a:pPr>
            <a:endParaRPr lang="pt-BR" sz="2000" dirty="0">
              <a:latin typeface="Barlow" panose="00000500000000000000" pitchFamily="2" charset="0"/>
            </a:endParaRPr>
          </a:p>
        </p:txBody>
      </p:sp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id="{337FE4E3-E154-451C-25A4-E2E9C7FCAA10}"/>
              </a:ext>
            </a:extLst>
          </p:cNvPr>
          <p:cNvSpPr txBox="1">
            <a:spLocks/>
          </p:cNvSpPr>
          <p:nvPr/>
        </p:nvSpPr>
        <p:spPr>
          <a:xfrm>
            <a:off x="2151575" y="3424294"/>
            <a:ext cx="7523648" cy="688592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400" dirty="0">
                <a:latin typeface="Barlow" panose="00000500000000000000" pitchFamily="2" charset="0"/>
              </a:rPr>
              <a:t>2</a:t>
            </a:r>
            <a:r>
              <a:rPr lang="pt-BR" sz="2000" dirty="0">
                <a:latin typeface="Barlow" panose="00000500000000000000" pitchFamily="2" charset="0"/>
              </a:rPr>
              <a:t>. O </a:t>
            </a:r>
            <a:r>
              <a:rPr lang="pt-BR" sz="2000" b="1" i="1" dirty="0">
                <a:latin typeface="Barlow" panose="00000500000000000000" pitchFamily="2" charset="0"/>
              </a:rPr>
              <a:t>acórdão rescindendo </a:t>
            </a:r>
            <a:r>
              <a:rPr lang="pt-BR" sz="2000" dirty="0">
                <a:latin typeface="Barlow" panose="00000500000000000000" pitchFamily="2" charset="0"/>
              </a:rPr>
              <a:t>pode ser considerado inválido?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1BD789E-576E-7901-4A0F-310A738AF7D5}"/>
              </a:ext>
            </a:extLst>
          </p:cNvPr>
          <p:cNvSpPr txBox="1">
            <a:spLocks/>
          </p:cNvSpPr>
          <p:nvPr/>
        </p:nvSpPr>
        <p:spPr>
          <a:xfrm>
            <a:off x="2151576" y="2084104"/>
            <a:ext cx="7523648" cy="9144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400" dirty="0">
                <a:latin typeface="Barlow" panose="00000500000000000000" pitchFamily="2" charset="0"/>
              </a:rPr>
              <a:t>1</a:t>
            </a:r>
            <a:r>
              <a:rPr lang="pt-BR" sz="2000" dirty="0">
                <a:latin typeface="Barlow" panose="00000500000000000000" pitchFamily="2" charset="0"/>
              </a:rPr>
              <a:t>. Há </a:t>
            </a:r>
            <a:r>
              <a:rPr lang="pt-BR" sz="2000" b="1" i="1" dirty="0">
                <a:latin typeface="Barlow" panose="00000500000000000000" pitchFamily="2" charset="0"/>
              </a:rPr>
              <a:t>antinomia</a:t>
            </a:r>
            <a:r>
              <a:rPr lang="pt-BR" sz="2000" dirty="0">
                <a:latin typeface="Barlow" panose="00000500000000000000" pitchFamily="2" charset="0"/>
              </a:rPr>
              <a:t> entre ente a interpretação dada pelo STF e a conferida pelos acórdãos rescindendos?</a:t>
            </a:r>
          </a:p>
        </p:txBody>
      </p:sp>
      <p:pic>
        <p:nvPicPr>
          <p:cNvPr id="19" name="Gráfico 18" descr="Martelo estrutura de tópicos">
            <a:extLst>
              <a:ext uri="{FF2B5EF4-FFF2-40B4-BE49-F238E27FC236}">
                <a16:creationId xmlns:a16="http://schemas.microsoft.com/office/drawing/2014/main" id="{FBBB0DD0-B6D8-7BAB-66C6-419F3B8D67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0960" y="3311390"/>
            <a:ext cx="914400" cy="914400"/>
          </a:xfrm>
          <a:prstGeom prst="rect">
            <a:avLst/>
          </a:prstGeom>
        </p:spPr>
      </p:pic>
      <p:pic>
        <p:nvPicPr>
          <p:cNvPr id="16" name="Gráfico 15" descr="Balança da justiça estrutura de tópicos">
            <a:extLst>
              <a:ext uri="{FF2B5EF4-FFF2-40B4-BE49-F238E27FC236}">
                <a16:creationId xmlns:a16="http://schemas.microsoft.com/office/drawing/2014/main" id="{C37ED5D5-C3E8-2329-4C21-9206A38467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0960" y="1944154"/>
            <a:ext cx="914400" cy="914400"/>
          </a:xfrm>
          <a:prstGeom prst="rect">
            <a:avLst/>
          </a:prstGeom>
        </p:spPr>
      </p:pic>
      <p:pic>
        <p:nvPicPr>
          <p:cNvPr id="30" name="Gráfico 29" descr="Braço musculoso estrutura de tópicos">
            <a:extLst>
              <a:ext uri="{FF2B5EF4-FFF2-40B4-BE49-F238E27FC236}">
                <a16:creationId xmlns:a16="http://schemas.microsoft.com/office/drawing/2014/main" id="{6654D15D-F015-C879-0D6D-ABE188E17D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80960" y="456619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465846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3BEB80B0-546D-C62E-9901-29D0E8C94C45}"/>
              </a:ext>
            </a:extLst>
          </p:cNvPr>
          <p:cNvSpPr txBox="1"/>
          <p:nvPr/>
        </p:nvSpPr>
        <p:spPr>
          <a:xfrm>
            <a:off x="523567" y="1092577"/>
            <a:ext cx="6230078" cy="584775"/>
          </a:xfrm>
          <a:prstGeom prst="rect">
            <a:avLst/>
          </a:prstGeom>
          <a:ln>
            <a:solidFill>
              <a:srgbClr val="548BD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pt-BR" sz="3200" b="1" dirty="0">
                <a:latin typeface="Bodoni MT" panose="02070603080606020203" pitchFamily="18" charset="0"/>
              </a:rPr>
              <a:t>Aplicando as premissas ao tema 69:</a:t>
            </a:r>
          </a:p>
        </p:txBody>
      </p:sp>
      <p:pic>
        <p:nvPicPr>
          <p:cNvPr id="32" name="Gráfico 31" descr="Moedas estrutura de tópicos">
            <a:extLst>
              <a:ext uri="{FF2B5EF4-FFF2-40B4-BE49-F238E27FC236}">
                <a16:creationId xmlns:a16="http://schemas.microsoft.com/office/drawing/2014/main" id="{0B9FCE7D-2FCA-1478-545D-80E8929759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7802" y="4771714"/>
            <a:ext cx="914400" cy="914400"/>
          </a:xfrm>
          <a:prstGeom prst="rect">
            <a:avLst/>
          </a:prstGeom>
        </p:spPr>
      </p:pic>
      <p:sp>
        <p:nvSpPr>
          <p:cNvPr id="33" name="Espaço Reservado para Conteúdo 2">
            <a:extLst>
              <a:ext uri="{FF2B5EF4-FFF2-40B4-BE49-F238E27FC236}">
                <a16:creationId xmlns:a16="http://schemas.microsoft.com/office/drawing/2014/main" id="{554F67D5-06E4-E314-B691-AEB91149EC7B}"/>
              </a:ext>
            </a:extLst>
          </p:cNvPr>
          <p:cNvSpPr txBox="1">
            <a:spLocks/>
          </p:cNvSpPr>
          <p:nvPr/>
        </p:nvSpPr>
        <p:spPr>
          <a:xfrm>
            <a:off x="2173933" y="4818480"/>
            <a:ext cx="7523648" cy="820868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400" dirty="0">
                <a:latin typeface="Barlow" panose="00000500000000000000" pitchFamily="2" charset="0"/>
              </a:rPr>
              <a:t>6</a:t>
            </a:r>
            <a:r>
              <a:rPr lang="pt-BR" sz="2000" dirty="0">
                <a:latin typeface="Barlow" panose="00000500000000000000" pitchFamily="2" charset="0"/>
              </a:rPr>
              <a:t>. A </a:t>
            </a:r>
            <a:r>
              <a:rPr lang="pt-BR" sz="2000" b="1" i="1" dirty="0">
                <a:latin typeface="Barlow" panose="00000500000000000000" pitchFamily="2" charset="0"/>
              </a:rPr>
              <a:t>repercussão financeira</a:t>
            </a:r>
            <a:r>
              <a:rPr lang="pt-BR" sz="2000" dirty="0">
                <a:latin typeface="Barlow" panose="00000500000000000000" pitchFamily="2" charset="0"/>
              </a:rPr>
              <a:t>, eixo central da fundamentação da modulação, encontra-se presente nas ações rescisórias?</a:t>
            </a:r>
          </a:p>
        </p:txBody>
      </p:sp>
      <p:sp>
        <p:nvSpPr>
          <p:cNvPr id="34" name="Espaço Reservado para Conteúdo 2">
            <a:extLst>
              <a:ext uri="{FF2B5EF4-FFF2-40B4-BE49-F238E27FC236}">
                <a16:creationId xmlns:a16="http://schemas.microsoft.com/office/drawing/2014/main" id="{C750FD24-B8E2-6E85-B0B3-4C2A2A618120}"/>
              </a:ext>
            </a:extLst>
          </p:cNvPr>
          <p:cNvSpPr txBox="1">
            <a:spLocks/>
          </p:cNvSpPr>
          <p:nvPr/>
        </p:nvSpPr>
        <p:spPr>
          <a:xfrm>
            <a:off x="2173933" y="3209057"/>
            <a:ext cx="7523648" cy="1096198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000" dirty="0">
                <a:latin typeface="Barlow" panose="00000500000000000000" pitchFamily="2" charset="0"/>
              </a:rPr>
              <a:t>5. A </a:t>
            </a:r>
            <a:r>
              <a:rPr lang="pt-BR" sz="2000" b="1" i="1" dirty="0">
                <a:latin typeface="Barlow" panose="00000500000000000000" pitchFamily="2" charset="0"/>
              </a:rPr>
              <a:t>modulação de efeitos </a:t>
            </a:r>
            <a:r>
              <a:rPr lang="pt-BR" sz="2000" dirty="0">
                <a:latin typeface="Barlow" panose="00000500000000000000" pitchFamily="2" charset="0"/>
              </a:rPr>
              <a:t>constitui fundamento válido para as ações rescisórias? </a:t>
            </a:r>
          </a:p>
          <a:p>
            <a:pPr marL="0" indent="0" algn="just">
              <a:buNone/>
            </a:pPr>
            <a:endParaRPr lang="pt-BR" sz="2000" dirty="0">
              <a:latin typeface="Barlow" panose="00000500000000000000" pitchFamily="2" charset="0"/>
            </a:endParaRPr>
          </a:p>
        </p:txBody>
      </p:sp>
      <p:pic>
        <p:nvPicPr>
          <p:cNvPr id="35" name="Gráfico 34" descr="Juíza estrutura de tópicos">
            <a:extLst>
              <a:ext uri="{FF2B5EF4-FFF2-40B4-BE49-F238E27FC236}">
                <a16:creationId xmlns:a16="http://schemas.microsoft.com/office/drawing/2014/main" id="{B4C6CB86-A3A1-01E5-147C-5956341647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7802" y="3166222"/>
            <a:ext cx="914400" cy="914400"/>
          </a:xfrm>
          <a:prstGeom prst="rect">
            <a:avLst/>
          </a:prstGeom>
        </p:spPr>
      </p:pic>
      <p:pic>
        <p:nvPicPr>
          <p:cNvPr id="36" name="Gráfico 35" descr="Quadra estrutura de tópicos">
            <a:extLst>
              <a:ext uri="{FF2B5EF4-FFF2-40B4-BE49-F238E27FC236}">
                <a16:creationId xmlns:a16="http://schemas.microsoft.com/office/drawing/2014/main" id="{C8A57FBE-E1B8-7D12-88E5-27D351D076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3567" y="2077739"/>
            <a:ext cx="736372" cy="736372"/>
          </a:xfrm>
          <a:prstGeom prst="rect">
            <a:avLst/>
          </a:prstGeom>
        </p:spPr>
      </p:pic>
      <p:sp>
        <p:nvSpPr>
          <p:cNvPr id="37" name="Espaço Reservado para Conteúdo 2">
            <a:extLst>
              <a:ext uri="{FF2B5EF4-FFF2-40B4-BE49-F238E27FC236}">
                <a16:creationId xmlns:a16="http://schemas.microsoft.com/office/drawing/2014/main" id="{4F12453F-A06A-641B-F7E4-36DB4532D25C}"/>
              </a:ext>
            </a:extLst>
          </p:cNvPr>
          <p:cNvSpPr txBox="1">
            <a:spLocks/>
          </p:cNvSpPr>
          <p:nvPr/>
        </p:nvSpPr>
        <p:spPr>
          <a:xfrm>
            <a:off x="2192927" y="2230191"/>
            <a:ext cx="7523648" cy="48226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000" dirty="0">
                <a:latin typeface="Barlow" panose="00000500000000000000" pitchFamily="2" charset="0"/>
              </a:rPr>
              <a:t>4. Existe </a:t>
            </a:r>
            <a:r>
              <a:rPr lang="pt-BR" sz="2000" b="1" i="1" dirty="0">
                <a:latin typeface="Barlow" panose="00000500000000000000" pitchFamily="2" charset="0"/>
              </a:rPr>
              <a:t>conflito</a:t>
            </a:r>
            <a:r>
              <a:rPr lang="pt-BR" sz="2000" dirty="0">
                <a:latin typeface="Barlow" panose="00000500000000000000" pitchFamily="2" charset="0"/>
              </a:rPr>
              <a:t> entre a força normativa da CF e a coisa julgada?</a:t>
            </a:r>
          </a:p>
        </p:txBody>
      </p:sp>
      <p:pic>
        <p:nvPicPr>
          <p:cNvPr id="38" name="Gráfico 37" descr="Juiz estrutura de tópicos">
            <a:extLst>
              <a:ext uri="{FF2B5EF4-FFF2-40B4-BE49-F238E27FC236}">
                <a16:creationId xmlns:a16="http://schemas.microsoft.com/office/drawing/2014/main" id="{F67B1626-2BC1-B7C3-F975-635DCF2B268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499575" y="2070456"/>
            <a:ext cx="736372" cy="736372"/>
          </a:xfrm>
          <a:prstGeom prst="rect">
            <a:avLst/>
          </a:prstGeom>
        </p:spPr>
      </p:pic>
      <p:pic>
        <p:nvPicPr>
          <p:cNvPr id="39" name="Gráfico 38" descr="Fechar estrutura de tópicos">
            <a:extLst>
              <a:ext uri="{FF2B5EF4-FFF2-40B4-BE49-F238E27FC236}">
                <a16:creationId xmlns:a16="http://schemas.microsoft.com/office/drawing/2014/main" id="{FE2CE900-FBF6-C52A-9FCF-45BAF7AE038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207714" y="2344672"/>
            <a:ext cx="322640" cy="32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91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99A19C08-0869-F702-8771-19EFF694B097}"/>
              </a:ext>
            </a:extLst>
          </p:cNvPr>
          <p:cNvCxnSpPr>
            <a:cxnSpLocks/>
          </p:cNvCxnSpPr>
          <p:nvPr/>
        </p:nvCxnSpPr>
        <p:spPr>
          <a:xfrm>
            <a:off x="1711685" y="3428922"/>
            <a:ext cx="56501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3" descr="Application&#10;&#10;Description automatically generated">
            <a:extLst>
              <a:ext uri="{FF2B5EF4-FFF2-40B4-BE49-F238E27FC236}">
                <a16:creationId xmlns:a16="http://schemas.microsoft.com/office/drawing/2014/main" id="{BBF8511E-D69A-108F-35FB-E7BA2FA8B1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00" b="99400" l="10000" r="89800">
                        <a14:foregroundMark x1="47000" y1="90800" x2="25800" y2="88600"/>
                        <a14:foregroundMark x1="25800" y1="88600" x2="22400" y2="97800"/>
                        <a14:foregroundMark x1="22400" y1="97800" x2="37000" y2="99200"/>
                        <a14:foregroundMark x1="37000" y1="99200" x2="50600" y2="98800"/>
                        <a14:foregroundMark x1="50600" y1="98800" x2="75000" y2="99400"/>
                        <a14:foregroundMark x1="75000" y1="99400" x2="78600" y2="92200"/>
                        <a14:foregroundMark x1="78600" y1="91000" x2="78600" y2="91000"/>
                        <a14:foregroundMark x1="21400" y1="400" x2="35400" y2="9000"/>
                        <a14:foregroundMark x1="35400" y1="9000" x2="71400" y2="9600"/>
                        <a14:foregroundMark x1="71400" y1="9600" x2="77200" y2="800"/>
                        <a14:foregroundMark x1="77200" y1="800" x2="21400" y2="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" b="3065"/>
          <a:stretch/>
        </p:blipFill>
        <p:spPr bwMode="auto">
          <a:xfrm>
            <a:off x="5893719" y="1074310"/>
            <a:ext cx="5870961" cy="552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Conector: Angulado 6">
            <a:extLst>
              <a:ext uri="{FF2B5EF4-FFF2-40B4-BE49-F238E27FC236}">
                <a16:creationId xmlns:a16="http://schemas.microsoft.com/office/drawing/2014/main" id="{4BB48A84-BC35-F6CD-11F9-BE9635F045BE}"/>
              </a:ext>
            </a:extLst>
          </p:cNvPr>
          <p:cNvCxnSpPr>
            <a:cxnSpLocks/>
          </p:cNvCxnSpPr>
          <p:nvPr/>
        </p:nvCxnSpPr>
        <p:spPr>
          <a:xfrm>
            <a:off x="0" y="1982624"/>
            <a:ext cx="1777526" cy="144637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>
            <a:extLst>
              <a:ext uri="{FF2B5EF4-FFF2-40B4-BE49-F238E27FC236}">
                <a16:creationId xmlns:a16="http://schemas.microsoft.com/office/drawing/2014/main" id="{FCB30F66-C10F-D718-A188-E51ADCA0B93E}"/>
              </a:ext>
            </a:extLst>
          </p:cNvPr>
          <p:cNvSpPr txBox="1"/>
          <p:nvPr/>
        </p:nvSpPr>
        <p:spPr>
          <a:xfrm>
            <a:off x="1214463" y="2413259"/>
            <a:ext cx="57034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b="1" dirty="0">
                <a:solidFill>
                  <a:srgbClr val="CA9670"/>
                </a:solidFill>
              </a:rPr>
              <a:t>OBRIGADO!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5853D6E6-0ADF-C04E-4410-5C122A9D9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8472" y="3543056"/>
            <a:ext cx="3438297" cy="591377"/>
          </a:xfrm>
        </p:spPr>
        <p:txBody>
          <a:bodyPr anchor="ctr">
            <a:normAutofit fontScale="92500"/>
          </a:bodyPr>
          <a:lstStyle/>
          <a:p>
            <a:pPr marL="0" indent="0" algn="r">
              <a:buNone/>
            </a:pPr>
            <a:r>
              <a:rPr lang="pt-BR" sz="2400" b="1" dirty="0">
                <a:solidFill>
                  <a:srgbClr val="CA9670"/>
                </a:solidFill>
              </a:rPr>
              <a:t>pandolfo@rpandolfo.adv.br</a:t>
            </a:r>
          </a:p>
        </p:txBody>
      </p:sp>
    </p:spTree>
    <p:extLst>
      <p:ext uri="{BB962C8B-B14F-4D97-AF65-F5344CB8AC3E}">
        <p14:creationId xmlns:p14="http://schemas.microsoft.com/office/powerpoint/2010/main" val="189411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Padrão do plano de fundo&#10;&#10;Descrição gerada automaticamente">
            <a:extLst>
              <a:ext uri="{FF2B5EF4-FFF2-40B4-BE49-F238E27FC236}">
                <a16:creationId xmlns:a16="http://schemas.microsoft.com/office/drawing/2014/main" id="{532E4E86-C3F7-100D-037D-3FBE86FD563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8" r="9821"/>
          <a:stretch/>
        </p:blipFill>
        <p:spPr>
          <a:xfrm rot="16200000">
            <a:off x="2689009" y="-2689008"/>
            <a:ext cx="6858001" cy="12236015"/>
          </a:xfrm>
          <a:prstGeom prst="rect">
            <a:avLst/>
          </a:prstGeom>
        </p:spPr>
      </p:pic>
      <p:cxnSp>
        <p:nvCxnSpPr>
          <p:cNvPr id="25" name="Conector reto 24">
            <a:extLst>
              <a:ext uri="{FF2B5EF4-FFF2-40B4-BE49-F238E27FC236}">
                <a16:creationId xmlns:a16="http://schemas.microsoft.com/office/drawing/2014/main" id="{F4A3F899-0C0C-E90D-CCAE-C61F13EBA67B}"/>
              </a:ext>
            </a:extLst>
          </p:cNvPr>
          <p:cNvCxnSpPr>
            <a:cxnSpLocks/>
          </p:cNvCxnSpPr>
          <p:nvPr/>
        </p:nvCxnSpPr>
        <p:spPr>
          <a:xfrm>
            <a:off x="8243466" y="3948485"/>
            <a:ext cx="0" cy="433935"/>
          </a:xfrm>
          <a:prstGeom prst="line">
            <a:avLst/>
          </a:prstGeom>
          <a:ln>
            <a:solidFill>
              <a:srgbClr val="70AD47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434AB5F8-C410-7555-91A2-F8C22DC27985}"/>
              </a:ext>
            </a:extLst>
          </p:cNvPr>
          <p:cNvCxnSpPr>
            <a:cxnSpLocks/>
          </p:cNvCxnSpPr>
          <p:nvPr/>
        </p:nvCxnSpPr>
        <p:spPr>
          <a:xfrm>
            <a:off x="5544409" y="4394998"/>
            <a:ext cx="0" cy="198021"/>
          </a:xfrm>
          <a:prstGeom prst="line">
            <a:avLst/>
          </a:prstGeom>
          <a:ln>
            <a:solidFill>
              <a:srgbClr val="F7964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CaixaDeTexto 7">
            <a:extLst>
              <a:ext uri="{FF2B5EF4-FFF2-40B4-BE49-F238E27FC236}">
                <a16:creationId xmlns:a16="http://schemas.microsoft.com/office/drawing/2014/main" id="{0DE581E3-568F-B55A-57DE-9CE42CE5544C}"/>
              </a:ext>
            </a:extLst>
          </p:cNvPr>
          <p:cNvSpPr txBox="1"/>
          <p:nvPr/>
        </p:nvSpPr>
        <p:spPr>
          <a:xfrm>
            <a:off x="-182170" y="277840"/>
            <a:ext cx="5679530" cy="707886"/>
          </a:xfrm>
          <a:prstGeom prst="rect">
            <a:avLst/>
          </a:prstGeom>
          <a:ln>
            <a:solidFill>
              <a:srgbClr val="B785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pt-BR" sz="4000" b="1" dirty="0">
                <a:latin typeface="Bodoni MT" panose="02070603080606020203" pitchFamily="18" charset="0"/>
              </a:rPr>
              <a:t>Tema 69 e o Imbróglio: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83E7DD6-32BC-E9DE-AE2B-0CCB3E6BFCA5}"/>
              </a:ext>
            </a:extLst>
          </p:cNvPr>
          <p:cNvSpPr txBox="1"/>
          <p:nvPr/>
        </p:nvSpPr>
        <p:spPr>
          <a:xfrm>
            <a:off x="1408425" y="2970168"/>
            <a:ext cx="2304255" cy="954107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1400" dirty="0">
                <a:solidFill>
                  <a:srgbClr val="000000"/>
                </a:solidFill>
                <a:latin typeface="Abadi" panose="020B0604020104020204" pitchFamily="34" charset="0"/>
                <a:ea typeface="Calibri" panose="020F0502020204030204" pitchFamily="34" charset="0"/>
              </a:rPr>
              <a:t>Protocolado o RE 574.706</a:t>
            </a:r>
          </a:p>
          <a:p>
            <a:pPr algn="ctr"/>
            <a:r>
              <a:rPr lang="pt-BR" sz="1400" dirty="0">
                <a:solidFill>
                  <a:srgbClr val="000000"/>
                </a:solidFill>
                <a:latin typeface="Abadi" panose="020B0604020104020204" pitchFamily="34" charset="0"/>
                <a:ea typeface="Calibri" panose="020F0502020204030204" pitchFamily="34" charset="0"/>
              </a:rPr>
              <a:t>Tema 69</a:t>
            </a:r>
          </a:p>
          <a:p>
            <a:pPr algn="ctr"/>
            <a:endParaRPr lang="pt-BR" sz="1400" dirty="0">
              <a:solidFill>
                <a:srgbClr val="000000"/>
              </a:solidFill>
              <a:latin typeface="Abadi" panose="020B0604020104020204" pitchFamily="34" charset="0"/>
              <a:ea typeface="Calibri" panose="020F0502020204030204" pitchFamily="34" charset="0"/>
            </a:endParaRPr>
          </a:p>
          <a:p>
            <a:pPr algn="ctr"/>
            <a:r>
              <a:rPr lang="pt-BR" sz="1400" dirty="0">
                <a:solidFill>
                  <a:srgbClr val="000000"/>
                </a:solidFill>
                <a:latin typeface="Abadi" panose="020B0604020104020204" pitchFamily="34" charset="0"/>
                <a:ea typeface="Calibri" panose="020F0502020204030204" pitchFamily="34" charset="0"/>
              </a:rPr>
              <a:t>13/12/2007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C996B2FD-061D-A6B0-F2F3-3DB738B1B669}"/>
              </a:ext>
            </a:extLst>
          </p:cNvPr>
          <p:cNvSpPr txBox="1"/>
          <p:nvPr/>
        </p:nvSpPr>
        <p:spPr>
          <a:xfrm>
            <a:off x="4248266" y="4593019"/>
            <a:ext cx="2592287" cy="1384995"/>
          </a:xfrm>
          <a:prstGeom prst="rect">
            <a:avLst/>
          </a:prstGeom>
          <a:ln>
            <a:solidFill>
              <a:srgbClr val="ED7D3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1400" dirty="0">
                <a:solidFill>
                  <a:srgbClr val="000000"/>
                </a:solidFill>
                <a:latin typeface="Abadi" panose="020B0604020104020204" pitchFamily="34" charset="0"/>
                <a:ea typeface="Calibri" panose="020F0502020204030204" pitchFamily="34" charset="0"/>
              </a:rPr>
              <a:t>Decisão de mérito do Tema 69:</a:t>
            </a:r>
          </a:p>
          <a:p>
            <a:pPr algn="ctr"/>
            <a:r>
              <a:rPr lang="pt-BR" sz="1400" i="1" dirty="0">
                <a:solidFill>
                  <a:srgbClr val="000000"/>
                </a:solidFill>
                <a:latin typeface="Abadi" panose="020B0604020104020204" pitchFamily="34" charset="0"/>
                <a:ea typeface="Calibri" panose="020F0502020204030204" pitchFamily="34" charset="0"/>
              </a:rPr>
              <a:t>Exclusão do ICMS da base de cálculo do PIS e da COFINS </a:t>
            </a:r>
            <a:r>
              <a:rPr lang="pt-BR" sz="1400" i="1" u="sng" dirty="0">
                <a:solidFill>
                  <a:srgbClr val="000000"/>
                </a:solidFill>
                <a:latin typeface="Abadi" panose="020B0604020104020204" pitchFamily="34" charset="0"/>
                <a:ea typeface="Calibri" panose="020F0502020204030204" pitchFamily="34" charset="0"/>
              </a:rPr>
              <a:t>com</a:t>
            </a:r>
            <a:r>
              <a:rPr lang="pt-BR" sz="1400" i="1" dirty="0">
                <a:solidFill>
                  <a:srgbClr val="000000"/>
                </a:solidFill>
                <a:latin typeface="Abadi" panose="020B0604020104020204" pitchFamily="34" charset="0"/>
                <a:ea typeface="Calibri" panose="020F0502020204030204" pitchFamily="34" charset="0"/>
              </a:rPr>
              <a:t> Repercussão Geral</a:t>
            </a:r>
          </a:p>
          <a:p>
            <a:pPr algn="ctr"/>
            <a:endParaRPr lang="pt-BR" sz="1400" dirty="0">
              <a:solidFill>
                <a:srgbClr val="000000"/>
              </a:solidFill>
              <a:latin typeface="Abadi" panose="020B0604020104020204" pitchFamily="34" charset="0"/>
              <a:ea typeface="Calibri" panose="020F0502020204030204" pitchFamily="34" charset="0"/>
            </a:endParaRPr>
          </a:p>
          <a:p>
            <a:pPr algn="ctr"/>
            <a:r>
              <a:rPr lang="pt-BR" sz="1400" dirty="0">
                <a:solidFill>
                  <a:srgbClr val="000000"/>
                </a:solidFill>
                <a:latin typeface="Abadi" panose="020B0604020104020204" pitchFamily="34" charset="0"/>
                <a:ea typeface="Calibri" panose="020F0502020204030204" pitchFamily="34" charset="0"/>
              </a:rPr>
              <a:t>15/03/2017</a:t>
            </a:r>
          </a:p>
        </p:txBody>
      </p: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8A569520-F5F7-3D0B-AE39-99D4ACE52A8E}"/>
              </a:ext>
            </a:extLst>
          </p:cNvPr>
          <p:cNvCxnSpPr>
            <a:cxnSpLocks/>
          </p:cNvCxnSpPr>
          <p:nvPr/>
        </p:nvCxnSpPr>
        <p:spPr>
          <a:xfrm>
            <a:off x="2560552" y="3929252"/>
            <a:ext cx="0" cy="43393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81BB25E0-9790-8C2C-5489-38208CE485F5}"/>
              </a:ext>
            </a:extLst>
          </p:cNvPr>
          <p:cNvCxnSpPr>
            <a:cxnSpLocks/>
          </p:cNvCxnSpPr>
          <p:nvPr/>
        </p:nvCxnSpPr>
        <p:spPr>
          <a:xfrm>
            <a:off x="1263013" y="4363186"/>
            <a:ext cx="990137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1412F110-BE87-14BE-E503-38CEBE4B4E47}"/>
              </a:ext>
            </a:extLst>
          </p:cNvPr>
          <p:cNvSpPr txBox="1"/>
          <p:nvPr/>
        </p:nvSpPr>
        <p:spPr>
          <a:xfrm>
            <a:off x="7091339" y="2989401"/>
            <a:ext cx="2304255" cy="954107"/>
          </a:xfrm>
          <a:prstGeom prst="rect">
            <a:avLst/>
          </a:prstGeom>
          <a:ln>
            <a:solidFill>
              <a:srgbClr val="70AD47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1400" dirty="0">
                <a:solidFill>
                  <a:srgbClr val="000000"/>
                </a:solidFill>
                <a:latin typeface="Abadi" panose="020B0604020104020204" pitchFamily="34" charset="0"/>
                <a:ea typeface="Calibri" panose="020F0502020204030204" pitchFamily="34" charset="0"/>
              </a:rPr>
              <a:t>Modulação dos efeitos da decisão do Tema 69</a:t>
            </a:r>
          </a:p>
          <a:p>
            <a:pPr algn="ctr"/>
            <a:endParaRPr lang="pt-BR" sz="1400" dirty="0">
              <a:solidFill>
                <a:srgbClr val="000000"/>
              </a:solidFill>
              <a:latin typeface="Abadi" panose="020B0604020104020204" pitchFamily="34" charset="0"/>
              <a:ea typeface="Calibri" panose="020F0502020204030204" pitchFamily="34" charset="0"/>
            </a:endParaRPr>
          </a:p>
          <a:p>
            <a:pPr algn="ctr"/>
            <a:r>
              <a:rPr lang="pt-BR" sz="1400" dirty="0">
                <a:solidFill>
                  <a:srgbClr val="000000"/>
                </a:solidFill>
                <a:latin typeface="Abadi" panose="020B0604020104020204" pitchFamily="34" charset="0"/>
                <a:ea typeface="Calibri" panose="020F0502020204030204" pitchFamily="34" charset="0"/>
              </a:rPr>
              <a:t>13/05/2021</a:t>
            </a:r>
          </a:p>
        </p:txBody>
      </p: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id="{F2B920DA-36FB-0702-A3EF-632E0A56E113}"/>
              </a:ext>
            </a:extLst>
          </p:cNvPr>
          <p:cNvCxnSpPr>
            <a:cxnSpLocks/>
          </p:cNvCxnSpPr>
          <p:nvPr/>
        </p:nvCxnSpPr>
        <p:spPr>
          <a:xfrm flipV="1">
            <a:off x="1332411" y="4360218"/>
            <a:ext cx="4203772" cy="2968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7" name="Arco 46">
            <a:extLst>
              <a:ext uri="{FF2B5EF4-FFF2-40B4-BE49-F238E27FC236}">
                <a16:creationId xmlns:a16="http://schemas.microsoft.com/office/drawing/2014/main" id="{168D7FAD-ED9B-62CF-5A7B-ABCE75C84912}"/>
              </a:ext>
            </a:extLst>
          </p:cNvPr>
          <p:cNvSpPr/>
          <p:nvPr/>
        </p:nvSpPr>
        <p:spPr>
          <a:xfrm rot="2858798">
            <a:off x="8641438" y="4244496"/>
            <a:ext cx="722065" cy="954105"/>
          </a:xfrm>
          <a:prstGeom prst="arc">
            <a:avLst>
              <a:gd name="adj1" fmla="val 16200000"/>
              <a:gd name="adj2" fmla="val 26481"/>
            </a:avLst>
          </a:prstGeom>
          <a:noFill/>
          <a:ln>
            <a:solidFill>
              <a:srgbClr val="9BBB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8" name="Elipse 47">
            <a:extLst>
              <a:ext uri="{FF2B5EF4-FFF2-40B4-BE49-F238E27FC236}">
                <a16:creationId xmlns:a16="http://schemas.microsoft.com/office/drawing/2014/main" id="{5B071114-07F3-8D59-704C-63E358ECFD8E}"/>
              </a:ext>
            </a:extLst>
          </p:cNvPr>
          <p:cNvSpPr/>
          <p:nvPr/>
        </p:nvSpPr>
        <p:spPr>
          <a:xfrm>
            <a:off x="7680945" y="4836375"/>
            <a:ext cx="2592287" cy="1440159"/>
          </a:xfrm>
          <a:prstGeom prst="ellipse">
            <a:avLst/>
          </a:prstGeom>
          <a:solidFill>
            <a:schemeClr val="bg1"/>
          </a:solidFill>
          <a:ln>
            <a:solidFill>
              <a:srgbClr val="9BB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i="1" dirty="0" err="1">
                <a:solidFill>
                  <a:schemeClr val="tx1"/>
                </a:solidFill>
              </a:rPr>
              <a:t>Ex</a:t>
            </a:r>
            <a:r>
              <a:rPr lang="pt-BR" sz="1600" b="1" i="1" dirty="0">
                <a:solidFill>
                  <a:schemeClr val="tx1"/>
                </a:solidFill>
              </a:rPr>
              <a:t> nunc</a:t>
            </a:r>
          </a:p>
          <a:p>
            <a:pPr algn="ctr"/>
            <a:endParaRPr lang="pt-BR" sz="800" dirty="0">
              <a:solidFill>
                <a:schemeClr val="tx1"/>
              </a:solidFill>
            </a:endParaRPr>
          </a:p>
          <a:p>
            <a:pPr algn="ctr"/>
            <a:r>
              <a:rPr lang="pt-BR" sz="1400" dirty="0">
                <a:solidFill>
                  <a:schemeClr val="tx1"/>
                </a:solidFill>
              </a:rPr>
              <a:t>Indébito apenas após 15/03/2017, salvo ações ajuizadas antes dessa data.</a:t>
            </a:r>
          </a:p>
        </p:txBody>
      </p: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3064BE29-D9D1-D18F-043C-44CAE2E52604}"/>
              </a:ext>
            </a:extLst>
          </p:cNvPr>
          <p:cNvCxnSpPr>
            <a:cxnSpLocks/>
          </p:cNvCxnSpPr>
          <p:nvPr/>
        </p:nvCxnSpPr>
        <p:spPr>
          <a:xfrm>
            <a:off x="5536183" y="4363186"/>
            <a:ext cx="5245028" cy="0"/>
          </a:xfrm>
          <a:prstGeom prst="line">
            <a:avLst/>
          </a:prstGeom>
          <a:ln w="44450">
            <a:solidFill>
              <a:schemeClr val="accent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1848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4" grpId="0" animBg="1"/>
      <p:bldP spid="47" grpId="0" animBg="1"/>
      <p:bldP spid="4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Padrão do plano de fundo&#10;&#10;Descrição gerada automaticamente">
            <a:extLst>
              <a:ext uri="{FF2B5EF4-FFF2-40B4-BE49-F238E27FC236}">
                <a16:creationId xmlns:a16="http://schemas.microsoft.com/office/drawing/2014/main" id="{532E4E86-C3F7-100D-037D-3FBE86FD563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8" r="9821"/>
          <a:stretch/>
        </p:blipFill>
        <p:spPr>
          <a:xfrm rot="16200000">
            <a:off x="2689009" y="-2689008"/>
            <a:ext cx="6858001" cy="12236015"/>
          </a:xfrm>
          <a:prstGeom prst="rect">
            <a:avLst/>
          </a:prstGeom>
        </p:spPr>
      </p:pic>
      <p:cxnSp>
        <p:nvCxnSpPr>
          <p:cNvPr id="25" name="Conector reto 24">
            <a:extLst>
              <a:ext uri="{FF2B5EF4-FFF2-40B4-BE49-F238E27FC236}">
                <a16:creationId xmlns:a16="http://schemas.microsoft.com/office/drawing/2014/main" id="{F4A3F899-0C0C-E90D-CCAE-C61F13EBA67B}"/>
              </a:ext>
            </a:extLst>
          </p:cNvPr>
          <p:cNvCxnSpPr>
            <a:cxnSpLocks/>
          </p:cNvCxnSpPr>
          <p:nvPr/>
        </p:nvCxnSpPr>
        <p:spPr>
          <a:xfrm>
            <a:off x="8243466" y="3948485"/>
            <a:ext cx="0" cy="433935"/>
          </a:xfrm>
          <a:prstGeom prst="line">
            <a:avLst/>
          </a:prstGeom>
          <a:ln>
            <a:solidFill>
              <a:srgbClr val="70AD47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434AB5F8-C410-7555-91A2-F8C22DC27985}"/>
              </a:ext>
            </a:extLst>
          </p:cNvPr>
          <p:cNvCxnSpPr>
            <a:cxnSpLocks/>
          </p:cNvCxnSpPr>
          <p:nvPr/>
        </p:nvCxnSpPr>
        <p:spPr>
          <a:xfrm>
            <a:off x="5544409" y="4394998"/>
            <a:ext cx="0" cy="198021"/>
          </a:xfrm>
          <a:prstGeom prst="line">
            <a:avLst/>
          </a:prstGeom>
          <a:ln>
            <a:solidFill>
              <a:srgbClr val="F7964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CaixaDeTexto 7">
            <a:extLst>
              <a:ext uri="{FF2B5EF4-FFF2-40B4-BE49-F238E27FC236}">
                <a16:creationId xmlns:a16="http://schemas.microsoft.com/office/drawing/2014/main" id="{0DE581E3-568F-B55A-57DE-9CE42CE5544C}"/>
              </a:ext>
            </a:extLst>
          </p:cNvPr>
          <p:cNvSpPr txBox="1"/>
          <p:nvPr/>
        </p:nvSpPr>
        <p:spPr>
          <a:xfrm>
            <a:off x="-182170" y="277840"/>
            <a:ext cx="5679530" cy="707886"/>
          </a:xfrm>
          <a:prstGeom prst="rect">
            <a:avLst/>
          </a:prstGeom>
          <a:ln>
            <a:solidFill>
              <a:srgbClr val="B785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pt-BR" sz="4000" b="1" dirty="0">
                <a:latin typeface="Bodoni MT" panose="02070603080606020203" pitchFamily="18" charset="0"/>
              </a:rPr>
              <a:t>Tema 69 e o Imbróglio: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83E7DD6-32BC-E9DE-AE2B-0CCB3E6BFCA5}"/>
              </a:ext>
            </a:extLst>
          </p:cNvPr>
          <p:cNvSpPr txBox="1"/>
          <p:nvPr/>
        </p:nvSpPr>
        <p:spPr>
          <a:xfrm>
            <a:off x="1408425" y="2970168"/>
            <a:ext cx="2304255" cy="954107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1400" dirty="0">
                <a:solidFill>
                  <a:srgbClr val="000000"/>
                </a:solidFill>
                <a:latin typeface="Abadi" panose="020B0604020104020204" pitchFamily="34" charset="0"/>
                <a:ea typeface="Calibri" panose="020F0502020204030204" pitchFamily="34" charset="0"/>
              </a:rPr>
              <a:t>Protocolado o RE 574.706</a:t>
            </a:r>
          </a:p>
          <a:p>
            <a:pPr algn="ctr"/>
            <a:r>
              <a:rPr lang="pt-BR" sz="1400" dirty="0">
                <a:solidFill>
                  <a:srgbClr val="000000"/>
                </a:solidFill>
                <a:latin typeface="Abadi" panose="020B0604020104020204" pitchFamily="34" charset="0"/>
                <a:ea typeface="Calibri" panose="020F0502020204030204" pitchFamily="34" charset="0"/>
              </a:rPr>
              <a:t>Tema 69</a:t>
            </a:r>
          </a:p>
          <a:p>
            <a:pPr algn="ctr"/>
            <a:endParaRPr lang="pt-BR" sz="1400" dirty="0">
              <a:solidFill>
                <a:srgbClr val="000000"/>
              </a:solidFill>
              <a:latin typeface="Abadi" panose="020B0604020104020204" pitchFamily="34" charset="0"/>
              <a:ea typeface="Calibri" panose="020F0502020204030204" pitchFamily="34" charset="0"/>
            </a:endParaRPr>
          </a:p>
          <a:p>
            <a:pPr algn="ctr"/>
            <a:r>
              <a:rPr lang="pt-BR" sz="1400" dirty="0">
                <a:solidFill>
                  <a:srgbClr val="000000"/>
                </a:solidFill>
                <a:latin typeface="Abadi" panose="020B0604020104020204" pitchFamily="34" charset="0"/>
                <a:ea typeface="Calibri" panose="020F0502020204030204" pitchFamily="34" charset="0"/>
              </a:rPr>
              <a:t>13/12/2007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C996B2FD-061D-A6B0-F2F3-3DB738B1B669}"/>
              </a:ext>
            </a:extLst>
          </p:cNvPr>
          <p:cNvSpPr txBox="1"/>
          <p:nvPr/>
        </p:nvSpPr>
        <p:spPr>
          <a:xfrm>
            <a:off x="4248266" y="4593019"/>
            <a:ext cx="2592287" cy="1384995"/>
          </a:xfrm>
          <a:prstGeom prst="rect">
            <a:avLst/>
          </a:prstGeom>
          <a:ln>
            <a:solidFill>
              <a:srgbClr val="ED7D3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1400" dirty="0">
                <a:solidFill>
                  <a:srgbClr val="000000"/>
                </a:solidFill>
                <a:latin typeface="Abadi" panose="020B0604020104020204" pitchFamily="34" charset="0"/>
                <a:ea typeface="Calibri" panose="020F0502020204030204" pitchFamily="34" charset="0"/>
              </a:rPr>
              <a:t>Decisão de mérito do Tema 69:</a:t>
            </a:r>
          </a:p>
          <a:p>
            <a:pPr algn="ctr"/>
            <a:r>
              <a:rPr lang="pt-BR" sz="1400" i="1" dirty="0">
                <a:solidFill>
                  <a:srgbClr val="000000"/>
                </a:solidFill>
                <a:latin typeface="Abadi" panose="020B0604020104020204" pitchFamily="34" charset="0"/>
                <a:ea typeface="Calibri" panose="020F0502020204030204" pitchFamily="34" charset="0"/>
              </a:rPr>
              <a:t>Exclusão do ICMS da base de cálculo do PIS e da COFINS </a:t>
            </a:r>
            <a:r>
              <a:rPr lang="pt-BR" sz="1400" i="1" u="sng" dirty="0">
                <a:solidFill>
                  <a:srgbClr val="000000"/>
                </a:solidFill>
                <a:latin typeface="Abadi" panose="020B0604020104020204" pitchFamily="34" charset="0"/>
                <a:ea typeface="Calibri" panose="020F0502020204030204" pitchFamily="34" charset="0"/>
              </a:rPr>
              <a:t>com</a:t>
            </a:r>
            <a:r>
              <a:rPr lang="pt-BR" sz="1400" i="1" dirty="0">
                <a:solidFill>
                  <a:srgbClr val="000000"/>
                </a:solidFill>
                <a:latin typeface="Abadi" panose="020B0604020104020204" pitchFamily="34" charset="0"/>
                <a:ea typeface="Calibri" panose="020F0502020204030204" pitchFamily="34" charset="0"/>
              </a:rPr>
              <a:t> Repercussão Geral</a:t>
            </a:r>
          </a:p>
          <a:p>
            <a:pPr algn="ctr"/>
            <a:endParaRPr lang="pt-BR" sz="1400" dirty="0">
              <a:solidFill>
                <a:srgbClr val="000000"/>
              </a:solidFill>
              <a:latin typeface="Abadi" panose="020B0604020104020204" pitchFamily="34" charset="0"/>
              <a:ea typeface="Calibri" panose="020F0502020204030204" pitchFamily="34" charset="0"/>
            </a:endParaRPr>
          </a:p>
          <a:p>
            <a:pPr algn="ctr"/>
            <a:r>
              <a:rPr lang="pt-BR" sz="1400" dirty="0">
                <a:solidFill>
                  <a:srgbClr val="000000"/>
                </a:solidFill>
                <a:latin typeface="Abadi" panose="020B0604020104020204" pitchFamily="34" charset="0"/>
                <a:ea typeface="Calibri" panose="020F0502020204030204" pitchFamily="34" charset="0"/>
              </a:rPr>
              <a:t>15/03/2017</a:t>
            </a:r>
          </a:p>
        </p:txBody>
      </p: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8A569520-F5F7-3D0B-AE39-99D4ACE52A8E}"/>
              </a:ext>
            </a:extLst>
          </p:cNvPr>
          <p:cNvCxnSpPr>
            <a:cxnSpLocks/>
          </p:cNvCxnSpPr>
          <p:nvPr/>
        </p:nvCxnSpPr>
        <p:spPr>
          <a:xfrm>
            <a:off x="2560552" y="3929252"/>
            <a:ext cx="0" cy="43393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81BB25E0-9790-8C2C-5489-38208CE485F5}"/>
              </a:ext>
            </a:extLst>
          </p:cNvPr>
          <p:cNvCxnSpPr>
            <a:cxnSpLocks/>
          </p:cNvCxnSpPr>
          <p:nvPr/>
        </p:nvCxnSpPr>
        <p:spPr>
          <a:xfrm>
            <a:off x="1263013" y="4363186"/>
            <a:ext cx="990137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1412F110-BE87-14BE-E503-38CEBE4B4E47}"/>
              </a:ext>
            </a:extLst>
          </p:cNvPr>
          <p:cNvSpPr txBox="1"/>
          <p:nvPr/>
        </p:nvSpPr>
        <p:spPr>
          <a:xfrm>
            <a:off x="7091339" y="2989401"/>
            <a:ext cx="2304255" cy="954107"/>
          </a:xfrm>
          <a:prstGeom prst="rect">
            <a:avLst/>
          </a:prstGeom>
          <a:ln>
            <a:solidFill>
              <a:srgbClr val="70AD47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1400" dirty="0">
                <a:solidFill>
                  <a:srgbClr val="000000"/>
                </a:solidFill>
                <a:latin typeface="Abadi" panose="020B0604020104020204" pitchFamily="34" charset="0"/>
                <a:ea typeface="Calibri" panose="020F0502020204030204" pitchFamily="34" charset="0"/>
              </a:rPr>
              <a:t>Modulação dos efeitos da decisão do Tema 69</a:t>
            </a:r>
          </a:p>
          <a:p>
            <a:pPr algn="ctr"/>
            <a:endParaRPr lang="pt-BR" sz="1400" dirty="0">
              <a:solidFill>
                <a:srgbClr val="000000"/>
              </a:solidFill>
              <a:latin typeface="Abadi" panose="020B0604020104020204" pitchFamily="34" charset="0"/>
              <a:ea typeface="Calibri" panose="020F0502020204030204" pitchFamily="34" charset="0"/>
            </a:endParaRPr>
          </a:p>
          <a:p>
            <a:pPr algn="ctr"/>
            <a:r>
              <a:rPr lang="pt-BR" sz="1400" dirty="0">
                <a:solidFill>
                  <a:srgbClr val="000000"/>
                </a:solidFill>
                <a:latin typeface="Abadi" panose="020B0604020104020204" pitchFamily="34" charset="0"/>
                <a:ea typeface="Calibri" panose="020F0502020204030204" pitchFamily="34" charset="0"/>
              </a:rPr>
              <a:t>13/05/2021</a:t>
            </a:r>
          </a:p>
        </p:txBody>
      </p: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id="{F2B920DA-36FB-0702-A3EF-632E0A56E113}"/>
              </a:ext>
            </a:extLst>
          </p:cNvPr>
          <p:cNvCxnSpPr>
            <a:cxnSpLocks/>
          </p:cNvCxnSpPr>
          <p:nvPr/>
        </p:nvCxnSpPr>
        <p:spPr>
          <a:xfrm flipV="1">
            <a:off x="1332411" y="4360218"/>
            <a:ext cx="4203772" cy="2968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7" name="Arco 46">
            <a:extLst>
              <a:ext uri="{FF2B5EF4-FFF2-40B4-BE49-F238E27FC236}">
                <a16:creationId xmlns:a16="http://schemas.microsoft.com/office/drawing/2014/main" id="{168D7FAD-ED9B-62CF-5A7B-ABCE75C84912}"/>
              </a:ext>
            </a:extLst>
          </p:cNvPr>
          <p:cNvSpPr/>
          <p:nvPr/>
        </p:nvSpPr>
        <p:spPr>
          <a:xfrm rot="2858798">
            <a:off x="8641438" y="4244496"/>
            <a:ext cx="722065" cy="954105"/>
          </a:xfrm>
          <a:prstGeom prst="arc">
            <a:avLst>
              <a:gd name="adj1" fmla="val 16200000"/>
              <a:gd name="adj2" fmla="val 26481"/>
            </a:avLst>
          </a:prstGeom>
          <a:noFill/>
          <a:ln>
            <a:solidFill>
              <a:srgbClr val="9BBB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8" name="Elipse 47">
            <a:extLst>
              <a:ext uri="{FF2B5EF4-FFF2-40B4-BE49-F238E27FC236}">
                <a16:creationId xmlns:a16="http://schemas.microsoft.com/office/drawing/2014/main" id="{5B071114-07F3-8D59-704C-63E358ECFD8E}"/>
              </a:ext>
            </a:extLst>
          </p:cNvPr>
          <p:cNvSpPr/>
          <p:nvPr/>
        </p:nvSpPr>
        <p:spPr>
          <a:xfrm>
            <a:off x="7680945" y="4836375"/>
            <a:ext cx="2592287" cy="1440159"/>
          </a:xfrm>
          <a:prstGeom prst="ellipse">
            <a:avLst/>
          </a:prstGeom>
          <a:solidFill>
            <a:schemeClr val="bg1"/>
          </a:solidFill>
          <a:ln>
            <a:solidFill>
              <a:srgbClr val="9BB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i="1" dirty="0" err="1">
                <a:solidFill>
                  <a:schemeClr val="tx1"/>
                </a:solidFill>
              </a:rPr>
              <a:t>Ex</a:t>
            </a:r>
            <a:r>
              <a:rPr lang="pt-BR" sz="1600" b="1" i="1" dirty="0">
                <a:solidFill>
                  <a:schemeClr val="tx1"/>
                </a:solidFill>
              </a:rPr>
              <a:t> nunc</a:t>
            </a:r>
          </a:p>
          <a:p>
            <a:pPr algn="ctr"/>
            <a:endParaRPr lang="pt-BR" sz="800" dirty="0">
              <a:solidFill>
                <a:schemeClr val="tx1"/>
              </a:solidFill>
            </a:endParaRPr>
          </a:p>
          <a:p>
            <a:pPr algn="ctr"/>
            <a:r>
              <a:rPr lang="pt-BR" sz="1400" dirty="0">
                <a:solidFill>
                  <a:schemeClr val="tx1"/>
                </a:solidFill>
              </a:rPr>
              <a:t>Indébito apenas após 15/03/2017, salvo ações ajuizadas antes dessa data.</a:t>
            </a:r>
          </a:p>
        </p:txBody>
      </p: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3064BE29-D9D1-D18F-043C-44CAE2E52604}"/>
              </a:ext>
            </a:extLst>
          </p:cNvPr>
          <p:cNvCxnSpPr>
            <a:cxnSpLocks/>
          </p:cNvCxnSpPr>
          <p:nvPr/>
        </p:nvCxnSpPr>
        <p:spPr>
          <a:xfrm>
            <a:off x="5536183" y="4363186"/>
            <a:ext cx="5245028" cy="0"/>
          </a:xfrm>
          <a:prstGeom prst="line">
            <a:avLst/>
          </a:prstGeom>
          <a:ln w="44450">
            <a:solidFill>
              <a:schemeClr val="accent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Arco 1">
            <a:extLst>
              <a:ext uri="{FF2B5EF4-FFF2-40B4-BE49-F238E27FC236}">
                <a16:creationId xmlns:a16="http://schemas.microsoft.com/office/drawing/2014/main" id="{70336E40-5A8F-4735-961B-DD49B3B99709}"/>
              </a:ext>
            </a:extLst>
          </p:cNvPr>
          <p:cNvSpPr/>
          <p:nvPr/>
        </p:nvSpPr>
        <p:spPr>
          <a:xfrm rot="17207597">
            <a:off x="6456504" y="1503245"/>
            <a:ext cx="1131976" cy="1549569"/>
          </a:xfrm>
          <a:prstGeom prst="arc">
            <a:avLst>
              <a:gd name="adj1" fmla="val 16200000"/>
              <a:gd name="adj2" fmla="val 26481"/>
            </a:avLst>
          </a:prstGeom>
          <a:noFill/>
          <a:ln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Arco 3">
            <a:extLst>
              <a:ext uri="{FF2B5EF4-FFF2-40B4-BE49-F238E27FC236}">
                <a16:creationId xmlns:a16="http://schemas.microsoft.com/office/drawing/2014/main" id="{F80661BB-D103-FB7A-4007-F57EA1FA5124}"/>
              </a:ext>
            </a:extLst>
          </p:cNvPr>
          <p:cNvSpPr/>
          <p:nvPr/>
        </p:nvSpPr>
        <p:spPr>
          <a:xfrm rot="12792383">
            <a:off x="5143284" y="2903432"/>
            <a:ext cx="1432513" cy="1519306"/>
          </a:xfrm>
          <a:prstGeom prst="arc">
            <a:avLst>
              <a:gd name="adj1" fmla="val 15889846"/>
              <a:gd name="adj2" fmla="val 775269"/>
            </a:avLst>
          </a:prstGeom>
          <a:noFill/>
          <a:ln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E533108C-22F3-8A0E-2B1F-398ADDEC09DC}"/>
              </a:ext>
            </a:extLst>
          </p:cNvPr>
          <p:cNvSpPr/>
          <p:nvPr/>
        </p:nvSpPr>
        <p:spPr>
          <a:xfrm>
            <a:off x="3786674" y="1644256"/>
            <a:ext cx="3183786" cy="1520013"/>
          </a:xfrm>
          <a:prstGeom prst="ellipse">
            <a:avLst/>
          </a:prstGeom>
          <a:solidFill>
            <a:schemeClr val="bg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chemeClr val="tx1"/>
                </a:solidFill>
              </a:rPr>
              <a:t>Divergência atual</a:t>
            </a:r>
          </a:p>
          <a:p>
            <a:pPr algn="ctr"/>
            <a:endParaRPr lang="pt-BR" sz="800" b="1" dirty="0">
              <a:solidFill>
                <a:schemeClr val="tx1"/>
              </a:solidFill>
            </a:endParaRPr>
          </a:p>
          <a:p>
            <a:pPr algn="ctr"/>
            <a:r>
              <a:rPr lang="pt-BR" sz="1400" dirty="0">
                <a:solidFill>
                  <a:schemeClr val="tx1"/>
                </a:solidFill>
              </a:rPr>
              <a:t>Ações ajuizadas e transitadas em julgado nos quatro anos entre a decisão de mérito e a modulação.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BC777AE2-EBC5-8CFA-C181-09D289635BB7}"/>
              </a:ext>
            </a:extLst>
          </p:cNvPr>
          <p:cNvSpPr/>
          <p:nvPr/>
        </p:nvSpPr>
        <p:spPr>
          <a:xfrm>
            <a:off x="6788263" y="631783"/>
            <a:ext cx="2991584" cy="1721348"/>
          </a:xfrm>
          <a:prstGeom prst="ellipse">
            <a:avLst/>
          </a:prstGeom>
          <a:solidFill>
            <a:schemeClr val="bg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chemeClr val="tx1"/>
                </a:solidFill>
              </a:rPr>
              <a:t>Ações Rescisórias                                da PGFN</a:t>
            </a:r>
          </a:p>
          <a:p>
            <a:pPr algn="ctr"/>
            <a:endParaRPr lang="pt-BR" sz="900" dirty="0">
              <a:solidFill>
                <a:schemeClr val="tx1"/>
              </a:solidFill>
            </a:endParaRPr>
          </a:p>
          <a:p>
            <a:pPr algn="ctr"/>
            <a:r>
              <a:rPr lang="pt-BR" sz="1400" dirty="0">
                <a:solidFill>
                  <a:schemeClr val="tx1"/>
                </a:solidFill>
              </a:rPr>
              <a:t>Ajuizadas em desfavor dos contribuintes detentores de Coisa Julgada.</a:t>
            </a: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A06F1358-31B7-49A5-E7E8-5CA81913E0D9}"/>
              </a:ext>
            </a:extLst>
          </p:cNvPr>
          <p:cNvCxnSpPr>
            <a:cxnSpLocks/>
          </p:cNvCxnSpPr>
          <p:nvPr/>
        </p:nvCxnSpPr>
        <p:spPr>
          <a:xfrm>
            <a:off x="5552718" y="4360218"/>
            <a:ext cx="2644292" cy="0"/>
          </a:xfrm>
          <a:prstGeom prst="line">
            <a:avLst/>
          </a:prstGeom>
          <a:ln w="4445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72637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Homem de roupa preta&#10;&#10;Descrição gerada automaticamente">
            <a:extLst>
              <a:ext uri="{FF2B5EF4-FFF2-40B4-BE49-F238E27FC236}">
                <a16:creationId xmlns:a16="http://schemas.microsoft.com/office/drawing/2014/main" id="{81DF3C66-4CC3-7D05-CBCB-9D912FC645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89" b="394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C444354B-BEAA-D99F-623B-F3F65E0937B4}"/>
              </a:ext>
            </a:extLst>
          </p:cNvPr>
          <p:cNvSpPr txBox="1"/>
          <p:nvPr/>
        </p:nvSpPr>
        <p:spPr>
          <a:xfrm>
            <a:off x="385665" y="707430"/>
            <a:ext cx="7883503" cy="584775"/>
          </a:xfrm>
          <a:prstGeom prst="rect">
            <a:avLst/>
          </a:prstGeom>
          <a:ln>
            <a:solidFill>
              <a:srgbClr val="548BD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pt-BR" sz="3200" b="1" dirty="0">
                <a:latin typeface="Bodoni MT" panose="02070603080606020203" pitchFamily="18" charset="0"/>
              </a:rPr>
              <a:t>Cabimento da rescisória: premissas repisadas</a:t>
            </a:r>
          </a:p>
        </p:txBody>
      </p:sp>
    </p:spTree>
    <p:extLst>
      <p:ext uri="{BB962C8B-B14F-4D97-AF65-F5344CB8AC3E}">
        <p14:creationId xmlns:p14="http://schemas.microsoft.com/office/powerpoint/2010/main" val="1886023807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 descr="Uma imagem contendo colar, comida, quarto&#10;&#10;Descrição gerada automaticamente">
            <a:extLst>
              <a:ext uri="{FF2B5EF4-FFF2-40B4-BE49-F238E27FC236}">
                <a16:creationId xmlns:a16="http://schemas.microsoft.com/office/drawing/2014/main" id="{639B5A2F-EFAC-921B-E4B0-850DFCF31F7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35" b="3319"/>
          <a:stretch/>
        </p:blipFill>
        <p:spPr>
          <a:xfrm>
            <a:off x="-133739" y="-139699"/>
            <a:ext cx="12325739" cy="6997700"/>
          </a:xfrm>
          <a:prstGeom prst="rect">
            <a:avLst/>
          </a:prstGeom>
        </p:spPr>
      </p:pic>
      <p:sp>
        <p:nvSpPr>
          <p:cNvPr id="12" name="Arco 11">
            <a:extLst>
              <a:ext uri="{FF2B5EF4-FFF2-40B4-BE49-F238E27FC236}">
                <a16:creationId xmlns:a16="http://schemas.microsoft.com/office/drawing/2014/main" id="{DEC81714-0442-D073-7388-7D1AD7B877B2}"/>
              </a:ext>
            </a:extLst>
          </p:cNvPr>
          <p:cNvSpPr/>
          <p:nvPr/>
        </p:nvSpPr>
        <p:spPr>
          <a:xfrm rot="2630151">
            <a:off x="8547984" y="2743151"/>
            <a:ext cx="722065" cy="954105"/>
          </a:xfrm>
          <a:prstGeom prst="arc">
            <a:avLst>
              <a:gd name="adj1" fmla="val 16200000"/>
              <a:gd name="adj2" fmla="val 3138470"/>
            </a:avLst>
          </a:prstGeom>
          <a:noFill/>
          <a:ln>
            <a:solidFill>
              <a:srgbClr val="FC7D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56DDF3E6-189E-97E3-79B9-177159766EC2}"/>
              </a:ext>
            </a:extLst>
          </p:cNvPr>
          <p:cNvSpPr/>
          <p:nvPr/>
        </p:nvSpPr>
        <p:spPr>
          <a:xfrm>
            <a:off x="6317843" y="3473541"/>
            <a:ext cx="3672408" cy="1339142"/>
          </a:xfrm>
          <a:prstGeom prst="ellipse">
            <a:avLst/>
          </a:prstGeom>
          <a:solidFill>
            <a:schemeClr val="bg1"/>
          </a:solidFill>
          <a:ln>
            <a:solidFill>
              <a:srgbClr val="FC7D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Modulação dos efeitos</a:t>
            </a:r>
          </a:p>
          <a:p>
            <a:pPr algn="ctr"/>
            <a:endParaRPr lang="pt-BR" sz="800" dirty="0">
              <a:solidFill>
                <a:schemeClr val="tx1"/>
              </a:solidFill>
            </a:endParaRPr>
          </a:p>
          <a:p>
            <a:pPr algn="ctr"/>
            <a:r>
              <a:rPr lang="pt-BR" sz="1600" dirty="0">
                <a:solidFill>
                  <a:schemeClr val="tx1"/>
                </a:solidFill>
              </a:rPr>
              <a:t>Efeitos </a:t>
            </a:r>
            <a:r>
              <a:rPr lang="pt-BR" sz="1600" i="1" dirty="0" err="1">
                <a:solidFill>
                  <a:schemeClr val="tx1"/>
                </a:solidFill>
              </a:rPr>
              <a:t>ex</a:t>
            </a:r>
            <a:r>
              <a:rPr lang="pt-BR" sz="1600" i="1" dirty="0">
                <a:solidFill>
                  <a:schemeClr val="tx1"/>
                </a:solidFill>
              </a:rPr>
              <a:t> nunc ou pro futuro</a:t>
            </a:r>
          </a:p>
        </p:txBody>
      </p:sp>
      <p:sp>
        <p:nvSpPr>
          <p:cNvPr id="10" name="Arco 9">
            <a:extLst>
              <a:ext uri="{FF2B5EF4-FFF2-40B4-BE49-F238E27FC236}">
                <a16:creationId xmlns:a16="http://schemas.microsoft.com/office/drawing/2014/main" id="{248F1FBB-8E5E-6B72-B449-6B7A8A33632D}"/>
              </a:ext>
            </a:extLst>
          </p:cNvPr>
          <p:cNvSpPr/>
          <p:nvPr/>
        </p:nvSpPr>
        <p:spPr>
          <a:xfrm rot="12792383">
            <a:off x="2587836" y="2743148"/>
            <a:ext cx="722065" cy="954105"/>
          </a:xfrm>
          <a:prstGeom prst="arc">
            <a:avLst>
              <a:gd name="adj1" fmla="val 16200000"/>
              <a:gd name="adj2" fmla="val 3138470"/>
            </a:avLst>
          </a:prstGeom>
          <a:noFill/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62210A0D-3154-DD2C-B834-31C5D18322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0272421"/>
              </p:ext>
            </p:extLst>
          </p:nvPr>
        </p:nvGraphicFramePr>
        <p:xfrm>
          <a:off x="2817442" y="1613079"/>
          <a:ext cx="6423375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Elipse 10">
            <a:extLst>
              <a:ext uri="{FF2B5EF4-FFF2-40B4-BE49-F238E27FC236}">
                <a16:creationId xmlns:a16="http://schemas.microsoft.com/office/drawing/2014/main" id="{B94BADE6-4B7E-874C-D0B0-CC5517F81E6D}"/>
              </a:ext>
            </a:extLst>
          </p:cNvPr>
          <p:cNvSpPr/>
          <p:nvPr/>
        </p:nvSpPr>
        <p:spPr>
          <a:xfrm>
            <a:off x="1776707" y="3473541"/>
            <a:ext cx="3672408" cy="1339142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Declaração de Inconstitucionalidade</a:t>
            </a:r>
          </a:p>
          <a:p>
            <a:pPr algn="ctr"/>
            <a:endParaRPr lang="pt-BR" sz="800" dirty="0">
              <a:solidFill>
                <a:schemeClr val="tx1"/>
              </a:solidFill>
            </a:endParaRPr>
          </a:p>
          <a:p>
            <a:pPr algn="ctr"/>
            <a:r>
              <a:rPr lang="pt-BR" sz="1600" dirty="0">
                <a:solidFill>
                  <a:schemeClr val="tx1"/>
                </a:solidFill>
              </a:rPr>
              <a:t>Efeitos </a:t>
            </a:r>
            <a:r>
              <a:rPr lang="pt-BR" sz="1600" i="1" dirty="0" err="1">
                <a:solidFill>
                  <a:schemeClr val="tx1"/>
                </a:solidFill>
              </a:rPr>
              <a:t>ex</a:t>
            </a:r>
            <a:r>
              <a:rPr lang="pt-BR" sz="1600" i="1" dirty="0">
                <a:solidFill>
                  <a:schemeClr val="tx1"/>
                </a:solidFill>
              </a:rPr>
              <a:t> </a:t>
            </a:r>
            <a:r>
              <a:rPr lang="pt-BR" sz="1600" i="1" dirty="0" err="1">
                <a:solidFill>
                  <a:schemeClr val="tx1"/>
                </a:solidFill>
              </a:rPr>
              <a:t>tunc</a:t>
            </a:r>
            <a:endParaRPr lang="pt-BR" sz="1600" i="1" dirty="0">
              <a:solidFill>
                <a:schemeClr val="tx1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A226F6F-4B83-C84F-0B55-FA7AE97293EF}"/>
              </a:ext>
            </a:extLst>
          </p:cNvPr>
          <p:cNvSpPr txBox="1"/>
          <p:nvPr/>
        </p:nvSpPr>
        <p:spPr>
          <a:xfrm>
            <a:off x="1055441" y="653497"/>
            <a:ext cx="9145017" cy="553998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pt-BR" sz="3000" b="1" dirty="0">
                <a:latin typeface="Bodoni MT" panose="02070603080606020203" pitchFamily="18" charset="0"/>
              </a:rPr>
              <a:t>1. Declaração de inconstitucionalidade: o </a:t>
            </a:r>
            <a:r>
              <a:rPr lang="pt-BR" sz="3000" b="1" dirty="0" err="1">
                <a:latin typeface="Bodoni MT" panose="02070603080606020203" pitchFamily="18" charset="0"/>
              </a:rPr>
              <a:t>Pharmakon</a:t>
            </a:r>
            <a:endParaRPr lang="pt-BR" sz="3000" b="1" dirty="0"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18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0" grpId="0" animBg="1"/>
      <p:bldGraphic spid="8" grpId="0">
        <p:bldAsOne/>
      </p:bldGraphic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 descr="Uma imagem contendo colar, comida, quarto&#10;&#10;Descrição gerada automaticamente">
            <a:extLst>
              <a:ext uri="{FF2B5EF4-FFF2-40B4-BE49-F238E27FC236}">
                <a16:creationId xmlns:a16="http://schemas.microsoft.com/office/drawing/2014/main" id="{639B5A2F-EFAC-921B-E4B0-850DFCF31F7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35" b="3319"/>
          <a:stretch/>
        </p:blipFill>
        <p:spPr>
          <a:xfrm>
            <a:off x="-133739" y="-139699"/>
            <a:ext cx="12325739" cy="6997700"/>
          </a:xfrm>
          <a:prstGeom prst="rect">
            <a:avLst/>
          </a:prstGeom>
        </p:spPr>
      </p:pic>
      <p:sp>
        <p:nvSpPr>
          <p:cNvPr id="12" name="Arco 11">
            <a:extLst>
              <a:ext uri="{FF2B5EF4-FFF2-40B4-BE49-F238E27FC236}">
                <a16:creationId xmlns:a16="http://schemas.microsoft.com/office/drawing/2014/main" id="{DEC81714-0442-D073-7388-7D1AD7B877B2}"/>
              </a:ext>
            </a:extLst>
          </p:cNvPr>
          <p:cNvSpPr/>
          <p:nvPr/>
        </p:nvSpPr>
        <p:spPr>
          <a:xfrm rot="2630151">
            <a:off x="8547984" y="2743151"/>
            <a:ext cx="722065" cy="954105"/>
          </a:xfrm>
          <a:prstGeom prst="arc">
            <a:avLst>
              <a:gd name="adj1" fmla="val 16200000"/>
              <a:gd name="adj2" fmla="val 3138470"/>
            </a:avLst>
          </a:prstGeom>
          <a:noFill/>
          <a:ln>
            <a:solidFill>
              <a:srgbClr val="FC7D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56DDF3E6-189E-97E3-79B9-177159766EC2}"/>
              </a:ext>
            </a:extLst>
          </p:cNvPr>
          <p:cNvSpPr/>
          <p:nvPr/>
        </p:nvSpPr>
        <p:spPr>
          <a:xfrm>
            <a:off x="6317843" y="3473541"/>
            <a:ext cx="3672408" cy="1339142"/>
          </a:xfrm>
          <a:prstGeom prst="ellipse">
            <a:avLst/>
          </a:prstGeom>
          <a:solidFill>
            <a:schemeClr val="bg1"/>
          </a:solidFill>
          <a:ln>
            <a:solidFill>
              <a:srgbClr val="FC7D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Modulação dos efeitos</a:t>
            </a:r>
          </a:p>
          <a:p>
            <a:pPr algn="ctr"/>
            <a:endParaRPr lang="pt-BR" sz="800" dirty="0">
              <a:solidFill>
                <a:schemeClr val="tx1"/>
              </a:solidFill>
            </a:endParaRPr>
          </a:p>
          <a:p>
            <a:pPr algn="ctr"/>
            <a:r>
              <a:rPr lang="pt-BR" sz="1600" dirty="0">
                <a:solidFill>
                  <a:schemeClr val="tx1"/>
                </a:solidFill>
              </a:rPr>
              <a:t>Efeitos </a:t>
            </a:r>
            <a:r>
              <a:rPr lang="pt-BR" sz="1600" i="1" dirty="0" err="1">
                <a:solidFill>
                  <a:schemeClr val="tx1"/>
                </a:solidFill>
              </a:rPr>
              <a:t>ex</a:t>
            </a:r>
            <a:r>
              <a:rPr lang="pt-BR" sz="1600" i="1" dirty="0">
                <a:solidFill>
                  <a:schemeClr val="tx1"/>
                </a:solidFill>
              </a:rPr>
              <a:t> nunc ou pro futuro</a:t>
            </a:r>
          </a:p>
        </p:txBody>
      </p:sp>
      <p:sp>
        <p:nvSpPr>
          <p:cNvPr id="10" name="Arco 9">
            <a:extLst>
              <a:ext uri="{FF2B5EF4-FFF2-40B4-BE49-F238E27FC236}">
                <a16:creationId xmlns:a16="http://schemas.microsoft.com/office/drawing/2014/main" id="{248F1FBB-8E5E-6B72-B449-6B7A8A33632D}"/>
              </a:ext>
            </a:extLst>
          </p:cNvPr>
          <p:cNvSpPr/>
          <p:nvPr/>
        </p:nvSpPr>
        <p:spPr>
          <a:xfrm rot="12792383">
            <a:off x="2587836" y="2743148"/>
            <a:ext cx="722065" cy="954105"/>
          </a:xfrm>
          <a:prstGeom prst="arc">
            <a:avLst>
              <a:gd name="adj1" fmla="val 16200000"/>
              <a:gd name="adj2" fmla="val 3138470"/>
            </a:avLst>
          </a:prstGeom>
          <a:noFill/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62210A0D-3154-DD2C-B834-31C5D1832279}"/>
              </a:ext>
            </a:extLst>
          </p:cNvPr>
          <p:cNvGraphicFramePr/>
          <p:nvPr/>
        </p:nvGraphicFramePr>
        <p:xfrm>
          <a:off x="2817442" y="1613079"/>
          <a:ext cx="6423375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Elipse 10">
            <a:extLst>
              <a:ext uri="{FF2B5EF4-FFF2-40B4-BE49-F238E27FC236}">
                <a16:creationId xmlns:a16="http://schemas.microsoft.com/office/drawing/2014/main" id="{B94BADE6-4B7E-874C-D0B0-CC5517F81E6D}"/>
              </a:ext>
            </a:extLst>
          </p:cNvPr>
          <p:cNvSpPr/>
          <p:nvPr/>
        </p:nvSpPr>
        <p:spPr>
          <a:xfrm>
            <a:off x="1776707" y="3473541"/>
            <a:ext cx="3672408" cy="1339142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Declaração de Inconstitucionalidade</a:t>
            </a:r>
          </a:p>
          <a:p>
            <a:pPr algn="ctr"/>
            <a:endParaRPr lang="pt-BR" sz="800" dirty="0">
              <a:solidFill>
                <a:schemeClr val="tx1"/>
              </a:solidFill>
            </a:endParaRPr>
          </a:p>
          <a:p>
            <a:pPr algn="ctr"/>
            <a:r>
              <a:rPr lang="pt-BR" sz="1600" dirty="0">
                <a:solidFill>
                  <a:schemeClr val="tx1"/>
                </a:solidFill>
              </a:rPr>
              <a:t>Efeitos </a:t>
            </a:r>
            <a:r>
              <a:rPr lang="pt-BR" sz="1600" i="1" dirty="0" err="1">
                <a:solidFill>
                  <a:schemeClr val="tx1"/>
                </a:solidFill>
              </a:rPr>
              <a:t>ex</a:t>
            </a:r>
            <a:r>
              <a:rPr lang="pt-BR" sz="1600" i="1" dirty="0">
                <a:solidFill>
                  <a:schemeClr val="tx1"/>
                </a:solidFill>
              </a:rPr>
              <a:t> </a:t>
            </a:r>
            <a:r>
              <a:rPr lang="pt-BR" sz="1600" i="1" dirty="0" err="1">
                <a:solidFill>
                  <a:schemeClr val="tx1"/>
                </a:solidFill>
              </a:rPr>
              <a:t>tunc</a:t>
            </a:r>
            <a:endParaRPr lang="pt-BR" sz="1600" i="1" dirty="0">
              <a:solidFill>
                <a:schemeClr val="tx1"/>
              </a:solidFill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65124F81-8F4D-6CC3-DF7D-7579C3117815}"/>
              </a:ext>
            </a:extLst>
          </p:cNvPr>
          <p:cNvSpPr/>
          <p:nvPr/>
        </p:nvSpPr>
        <p:spPr>
          <a:xfrm>
            <a:off x="-133739" y="-141239"/>
            <a:ext cx="12325739" cy="6999239"/>
          </a:xfrm>
          <a:prstGeom prst="rect">
            <a:avLst/>
          </a:prstGeom>
          <a:solidFill>
            <a:schemeClr val="tx1">
              <a:alpha val="61000"/>
            </a:schemeClr>
          </a:solidFill>
          <a:ln>
            <a:solidFill>
              <a:schemeClr val="tx1">
                <a:lumMod val="50000"/>
                <a:lumOff val="50000"/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151DB12-02C9-9378-FB83-F46AA6F40D2D}"/>
              </a:ext>
            </a:extLst>
          </p:cNvPr>
          <p:cNvSpPr txBox="1"/>
          <p:nvPr/>
        </p:nvSpPr>
        <p:spPr>
          <a:xfrm>
            <a:off x="2464096" y="655000"/>
            <a:ext cx="7263807" cy="584775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3200" b="1" dirty="0">
                <a:latin typeface="Bodoni MT" panose="02070603080606020203" pitchFamily="18" charset="0"/>
              </a:rPr>
              <a:t>Modulação de efeitos: dosa o </a:t>
            </a:r>
            <a:r>
              <a:rPr lang="pt-BR" sz="3200" b="1" dirty="0" err="1">
                <a:latin typeface="Bodoni MT" panose="02070603080606020203" pitchFamily="18" charset="0"/>
              </a:rPr>
              <a:t>Pharmakon</a:t>
            </a:r>
            <a:endParaRPr lang="pt-BR" sz="3200" b="1" dirty="0">
              <a:latin typeface="Bodoni MT" panose="02070603080606020203" pitchFamily="18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576FA8F-F703-21EE-D506-18ACA28FABAB}"/>
              </a:ext>
            </a:extLst>
          </p:cNvPr>
          <p:cNvSpPr txBox="1"/>
          <p:nvPr/>
        </p:nvSpPr>
        <p:spPr>
          <a:xfrm>
            <a:off x="3584411" y="5556671"/>
            <a:ext cx="5023175" cy="646331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i="1" dirty="0">
                <a:latin typeface="Barlow" panose="00000500000000000000" pitchFamily="2" charset="0"/>
              </a:rPr>
              <a:t>Regra: efeitos </a:t>
            </a:r>
            <a:r>
              <a:rPr lang="pt-BR" i="1" dirty="0" err="1">
                <a:latin typeface="Barlow" panose="00000500000000000000" pitchFamily="2" charset="0"/>
              </a:rPr>
              <a:t>ex</a:t>
            </a:r>
            <a:r>
              <a:rPr lang="pt-BR" i="1" dirty="0">
                <a:latin typeface="Barlow" panose="00000500000000000000" pitchFamily="2" charset="0"/>
              </a:rPr>
              <a:t> </a:t>
            </a:r>
            <a:r>
              <a:rPr lang="pt-BR" i="1" dirty="0" err="1">
                <a:latin typeface="Barlow" panose="00000500000000000000" pitchFamily="2" charset="0"/>
              </a:rPr>
              <a:t>tunc</a:t>
            </a:r>
            <a:endParaRPr lang="pt-BR" i="1" dirty="0">
              <a:latin typeface="Barlow" panose="00000500000000000000" pitchFamily="2" charset="0"/>
            </a:endParaRPr>
          </a:p>
          <a:p>
            <a:pPr algn="ctr"/>
            <a:r>
              <a:rPr lang="pt-BR" i="1" dirty="0">
                <a:latin typeface="Barlow" panose="00000500000000000000" pitchFamily="2" charset="0"/>
              </a:rPr>
              <a:t>Exceção: efeitos </a:t>
            </a:r>
            <a:r>
              <a:rPr lang="pt-BR" i="1" dirty="0" err="1">
                <a:latin typeface="Barlow" panose="00000500000000000000" pitchFamily="2" charset="0"/>
              </a:rPr>
              <a:t>ex</a:t>
            </a:r>
            <a:r>
              <a:rPr lang="pt-BR" i="1" dirty="0">
                <a:latin typeface="Barlow" panose="00000500000000000000" pitchFamily="2" charset="0"/>
              </a:rPr>
              <a:t> nunc</a:t>
            </a: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D7E7E87A-C07B-7C47-CB03-25262488D2F6}"/>
              </a:ext>
            </a:extLst>
          </p:cNvPr>
          <p:cNvGrpSpPr/>
          <p:nvPr/>
        </p:nvGrpSpPr>
        <p:grpSpPr>
          <a:xfrm>
            <a:off x="1907912" y="1782396"/>
            <a:ext cx="8376170" cy="3293209"/>
            <a:chOff x="444302" y="1659285"/>
            <a:chExt cx="8376170" cy="3293209"/>
          </a:xfrm>
        </p:grpSpPr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8F37A323-4E96-8D10-BA4B-EBFC666486E1}"/>
                </a:ext>
              </a:extLst>
            </p:cNvPr>
            <p:cNvSpPr txBox="1"/>
            <p:nvPr/>
          </p:nvSpPr>
          <p:spPr>
            <a:xfrm>
              <a:off x="444302" y="1659285"/>
              <a:ext cx="4040378" cy="3293209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pt-BR" sz="1600" b="1" dirty="0">
                  <a:latin typeface="Barlow" panose="00000500000000000000" pitchFamily="2" charset="0"/>
                </a:rPr>
                <a:t>Art. 27 da Lei 9.868/99</a:t>
              </a:r>
            </a:p>
            <a:p>
              <a:pPr algn="just"/>
              <a:endParaRPr lang="pt-BR" sz="1600" dirty="0">
                <a:latin typeface="Barlow" panose="00000500000000000000" pitchFamily="2" charset="0"/>
              </a:endParaRPr>
            </a:p>
            <a:p>
              <a:pPr algn="ctr"/>
              <a:r>
                <a:rPr lang="pt-BR" sz="1600" i="1" dirty="0">
                  <a:latin typeface="Barlow" panose="00000500000000000000" pitchFamily="2" charset="0"/>
                </a:rPr>
                <a:t>Declaração de Inconstitucionalidade</a:t>
              </a:r>
              <a:endParaRPr lang="pt-BR" sz="1600" dirty="0">
                <a:latin typeface="Barlow" panose="00000500000000000000" pitchFamily="2" charset="0"/>
              </a:endParaRPr>
            </a:p>
            <a:p>
              <a:pPr algn="ctr"/>
              <a:endParaRPr lang="pt-BR" sz="1600" b="1" dirty="0">
                <a:latin typeface="Barlow" panose="00000500000000000000" pitchFamily="2" charset="0"/>
              </a:endParaRPr>
            </a:p>
            <a:p>
              <a:pPr algn="just"/>
              <a:r>
                <a:rPr lang="pt-BR" sz="1600" dirty="0">
                  <a:latin typeface="Barlow" panose="00000500000000000000" pitchFamily="2" charset="0"/>
                </a:rPr>
                <a:t>Ao </a:t>
              </a:r>
              <a:r>
                <a:rPr lang="pt-BR" sz="1600" b="1" i="1" u="sng" dirty="0">
                  <a:latin typeface="Barlow" panose="00000500000000000000" pitchFamily="2" charset="0"/>
                </a:rPr>
                <a:t>declarar a inconstitucionalidade </a:t>
              </a:r>
              <a:r>
                <a:rPr lang="pt-BR" sz="1600" dirty="0">
                  <a:latin typeface="Barlow" panose="00000500000000000000" pitchFamily="2" charset="0"/>
                </a:rPr>
                <a:t>de lei ou ato normativo, e tendo em vista </a:t>
              </a:r>
              <a:r>
                <a:rPr lang="pt-BR" sz="1600" b="1" dirty="0">
                  <a:latin typeface="Barlow" panose="00000500000000000000" pitchFamily="2" charset="0"/>
                </a:rPr>
                <a:t>razões de segurança jurídica ou de excepcional interesse social</a:t>
              </a:r>
              <a:r>
                <a:rPr lang="pt-BR" sz="1600" dirty="0">
                  <a:latin typeface="Barlow" panose="00000500000000000000" pitchFamily="2" charset="0"/>
                </a:rPr>
                <a:t>, poderá o STF, por maioria de 2/3 de seus membros, restringir os </a:t>
              </a:r>
              <a:r>
                <a:rPr lang="pt-BR" sz="1600" b="1" dirty="0">
                  <a:latin typeface="Barlow" panose="00000500000000000000" pitchFamily="2" charset="0"/>
                </a:rPr>
                <a:t>efeitos</a:t>
              </a:r>
              <a:r>
                <a:rPr lang="pt-BR" sz="1600" dirty="0">
                  <a:latin typeface="Barlow" panose="00000500000000000000" pitchFamily="2" charset="0"/>
                </a:rPr>
                <a:t> daquela declaração ou decidir que ela só tenha </a:t>
              </a:r>
              <a:r>
                <a:rPr lang="pt-BR" sz="1600" b="1" dirty="0">
                  <a:latin typeface="Barlow" panose="00000500000000000000" pitchFamily="2" charset="0"/>
                </a:rPr>
                <a:t>eficácia</a:t>
              </a:r>
              <a:r>
                <a:rPr lang="pt-BR" sz="1600" dirty="0">
                  <a:latin typeface="Barlow" panose="00000500000000000000" pitchFamily="2" charset="0"/>
                </a:rPr>
                <a:t> a partir de seu trânsito em julgado ou de outro momento que venha a ser fixado.</a:t>
              </a:r>
            </a:p>
          </p:txBody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A7496AAD-B28A-F9D2-7D6C-6BE99621CB3B}"/>
                </a:ext>
              </a:extLst>
            </p:cNvPr>
            <p:cNvSpPr txBox="1"/>
            <p:nvPr/>
          </p:nvSpPr>
          <p:spPr>
            <a:xfrm>
              <a:off x="4773977" y="1659285"/>
              <a:ext cx="4046495" cy="3293209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pt-BR" sz="1600" b="1" dirty="0">
                  <a:latin typeface="Barlow" panose="00000500000000000000" pitchFamily="2" charset="0"/>
                </a:rPr>
                <a:t>Art. 927, § 3º do CPC</a:t>
              </a:r>
            </a:p>
            <a:p>
              <a:pPr algn="ctr"/>
              <a:endParaRPr lang="pt-BR" sz="1600" b="1" dirty="0">
                <a:latin typeface="Barlow" panose="00000500000000000000" pitchFamily="2" charset="0"/>
              </a:endParaRPr>
            </a:p>
            <a:p>
              <a:pPr algn="ctr"/>
              <a:r>
                <a:rPr lang="pt-BR" sz="1600" i="1" dirty="0" err="1">
                  <a:latin typeface="Barlow" panose="00000500000000000000" pitchFamily="2" charset="0"/>
                </a:rPr>
                <a:t>Prospective</a:t>
              </a:r>
              <a:r>
                <a:rPr lang="pt-BR" sz="1600" i="1" dirty="0">
                  <a:latin typeface="Barlow" panose="00000500000000000000" pitchFamily="2" charset="0"/>
                </a:rPr>
                <a:t> </a:t>
              </a:r>
              <a:r>
                <a:rPr lang="pt-BR" sz="1600" i="1" dirty="0" err="1">
                  <a:latin typeface="Barlow" panose="00000500000000000000" pitchFamily="2" charset="0"/>
                </a:rPr>
                <a:t>Overruling</a:t>
              </a:r>
              <a:endParaRPr lang="pt-BR" sz="1600" i="1" dirty="0">
                <a:latin typeface="Barlow" panose="00000500000000000000" pitchFamily="2" charset="0"/>
              </a:endParaRPr>
            </a:p>
            <a:p>
              <a:pPr algn="just"/>
              <a:endParaRPr lang="pt-BR" sz="1600" dirty="0">
                <a:latin typeface="Barlow" panose="00000500000000000000" pitchFamily="2" charset="0"/>
              </a:endParaRPr>
            </a:p>
            <a:p>
              <a:pPr algn="just"/>
              <a:r>
                <a:rPr lang="pt-BR" sz="1600" dirty="0">
                  <a:latin typeface="Barlow" panose="00000500000000000000" pitchFamily="2" charset="0"/>
                </a:rPr>
                <a:t>Na hipótese de </a:t>
              </a:r>
              <a:r>
                <a:rPr lang="pt-BR" sz="1600" b="1" i="1" u="sng" dirty="0">
                  <a:latin typeface="Barlow" panose="00000500000000000000" pitchFamily="2" charset="0"/>
                </a:rPr>
                <a:t>alteração de jurisprudência </a:t>
              </a:r>
              <a:r>
                <a:rPr lang="pt-BR" sz="1600" dirty="0">
                  <a:latin typeface="Barlow" panose="00000500000000000000" pitchFamily="2" charset="0"/>
                </a:rPr>
                <a:t>dominante do STF e dos tribunais superiores ou daquela oriunda de julgamento de casos repetitivos, pode haver </a:t>
              </a:r>
              <a:r>
                <a:rPr lang="pt-BR" sz="1600" b="1" dirty="0">
                  <a:latin typeface="Barlow" panose="00000500000000000000" pitchFamily="2" charset="0"/>
                </a:rPr>
                <a:t>modulação dos efeitos</a:t>
              </a:r>
              <a:r>
                <a:rPr lang="pt-BR" sz="1600" dirty="0">
                  <a:latin typeface="Barlow" panose="00000500000000000000" pitchFamily="2" charset="0"/>
                </a:rPr>
                <a:t>.</a:t>
              </a:r>
            </a:p>
            <a:p>
              <a:pPr algn="just"/>
              <a:endParaRPr lang="pt-BR" sz="1600" b="1" dirty="0">
                <a:latin typeface="Barlow" panose="00000500000000000000" pitchFamily="2" charset="0"/>
              </a:endParaRPr>
            </a:p>
            <a:p>
              <a:pPr algn="ctr"/>
              <a:endParaRPr lang="pt-BR" sz="1600" b="1" dirty="0">
                <a:latin typeface="Barlow" panose="00000500000000000000" pitchFamily="2" charset="0"/>
              </a:endParaRPr>
            </a:p>
            <a:p>
              <a:pPr algn="ctr"/>
              <a:endParaRPr lang="pt-BR" sz="1600" i="1" dirty="0">
                <a:latin typeface="Barlow" panose="00000500000000000000" pitchFamily="2" charset="0"/>
              </a:endParaRPr>
            </a:p>
            <a:p>
              <a:pPr algn="ctr"/>
              <a:endParaRPr lang="pt-BR" sz="1600" i="1" dirty="0">
                <a:latin typeface="Barlow" panose="000005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036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0" grpId="0" animBg="1"/>
      <p:bldGraphic spid="8" grpId="0">
        <p:bldAsOne/>
      </p:bldGraphic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45D2BD83-B1A7-4ACA-6808-022DF7C6C0AC}"/>
              </a:ext>
            </a:extLst>
          </p:cNvPr>
          <p:cNvSpPr/>
          <p:nvPr/>
        </p:nvSpPr>
        <p:spPr>
          <a:xfrm>
            <a:off x="0" y="312517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86662B6-B730-496D-8ED2-BD8B5A8B5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198" y="215920"/>
            <a:ext cx="9859604" cy="1498474"/>
          </a:xfrm>
        </p:spPr>
        <p:txBody>
          <a:bodyPr>
            <a:noAutofit/>
          </a:bodyPr>
          <a:lstStyle/>
          <a:p>
            <a:pPr algn="ctr"/>
            <a:r>
              <a:rPr lang="pt-BR" sz="3200" b="1" dirty="0">
                <a:solidFill>
                  <a:schemeClr val="tx1"/>
                </a:solidFill>
                <a:latin typeface="Bodoni MT" panose="02070603080606020203" pitchFamily="18" charset="0"/>
              </a:rPr>
              <a:t>RESTRIÇÕES TEMPORAIS OPE LEGIS AO AVANÇO RETROATIVO DE DECISÕES CONSTITUCIONAIS</a:t>
            </a:r>
          </a:p>
        </p:txBody>
      </p:sp>
      <p:sp>
        <p:nvSpPr>
          <p:cNvPr id="13" name="CaixaDeTexto 1">
            <a:extLst>
              <a:ext uri="{FF2B5EF4-FFF2-40B4-BE49-F238E27FC236}">
                <a16:creationId xmlns:a16="http://schemas.microsoft.com/office/drawing/2014/main" id="{12EB78A9-13F4-407A-94D5-D68B737832A7}"/>
              </a:ext>
            </a:extLst>
          </p:cNvPr>
          <p:cNvSpPr txBox="1"/>
          <p:nvPr/>
        </p:nvSpPr>
        <p:spPr>
          <a:xfrm>
            <a:off x="3211744" y="3881055"/>
            <a:ext cx="2150554" cy="9380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b="1" dirty="0">
                <a:solidFill>
                  <a:schemeClr val="accent2"/>
                </a:solidFill>
                <a:latin typeface="Barlow" panose="00000500000000000000" pitchFamily="2" charset="0"/>
              </a:rPr>
              <a:t>Dependem da modulação de efeitos</a:t>
            </a:r>
          </a:p>
        </p:txBody>
      </p:sp>
      <p:sp>
        <p:nvSpPr>
          <p:cNvPr id="14" name="CaixaDeTexto 1">
            <a:extLst>
              <a:ext uri="{FF2B5EF4-FFF2-40B4-BE49-F238E27FC236}">
                <a16:creationId xmlns:a16="http://schemas.microsoft.com/office/drawing/2014/main" id="{434E07D0-47B3-45C1-BEF2-6F2669F76CB7}"/>
              </a:ext>
            </a:extLst>
          </p:cNvPr>
          <p:cNvSpPr txBox="1"/>
          <p:nvPr/>
        </p:nvSpPr>
        <p:spPr>
          <a:xfrm>
            <a:off x="7851969" y="2008718"/>
            <a:ext cx="1958082" cy="15563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b="1" dirty="0">
                <a:solidFill>
                  <a:schemeClr val="accent5"/>
                </a:solidFill>
                <a:latin typeface="Barlow" panose="00000500000000000000" pitchFamily="2" charset="0"/>
              </a:rPr>
              <a:t>Coisa julgada, irretroatividade e boa-fé objetiva</a:t>
            </a:r>
            <a:endParaRPr lang="pt-BR" sz="1800" b="1" i="1" dirty="0">
              <a:solidFill>
                <a:schemeClr val="accent5"/>
              </a:solidFill>
              <a:latin typeface="Barlow" panose="00000500000000000000" pitchFamily="2" charset="0"/>
            </a:endParaRPr>
          </a:p>
        </p:txBody>
      </p:sp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id="{57ACCA67-AC68-435A-90B4-739CFD7514C4}"/>
              </a:ext>
            </a:extLst>
          </p:cNvPr>
          <p:cNvCxnSpPr>
            <a:cxnSpLocks/>
          </p:cNvCxnSpPr>
          <p:nvPr/>
        </p:nvCxnSpPr>
        <p:spPr>
          <a:xfrm>
            <a:off x="3211745" y="5375143"/>
            <a:ext cx="5604369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tailEnd type="triangl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59482C4D-7D5E-4974-8C8C-6391070D6AA0}"/>
              </a:ext>
            </a:extLst>
          </p:cNvPr>
          <p:cNvCxnSpPr>
            <a:cxnSpLocks/>
          </p:cNvCxnSpPr>
          <p:nvPr/>
        </p:nvCxnSpPr>
        <p:spPr>
          <a:xfrm flipV="1">
            <a:off x="3071664" y="2204864"/>
            <a:ext cx="0" cy="2844256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tailEnd type="triangl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23" name="Conector de Seta Reta 22">
            <a:extLst>
              <a:ext uri="{FF2B5EF4-FFF2-40B4-BE49-F238E27FC236}">
                <a16:creationId xmlns:a16="http://schemas.microsoft.com/office/drawing/2014/main" id="{811E3EAD-A88E-163E-9898-47B4ADA62978}"/>
              </a:ext>
            </a:extLst>
          </p:cNvPr>
          <p:cNvCxnSpPr>
            <a:cxnSpLocks/>
          </p:cNvCxnSpPr>
          <p:nvPr/>
        </p:nvCxnSpPr>
        <p:spPr>
          <a:xfrm flipV="1">
            <a:off x="3186955" y="2997621"/>
            <a:ext cx="5487396" cy="214678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FCED75AF-2CDE-6FB8-117A-BCCEA6A0E0D2}"/>
              </a:ext>
            </a:extLst>
          </p:cNvPr>
          <p:cNvSpPr txBox="1"/>
          <p:nvPr/>
        </p:nvSpPr>
        <p:spPr>
          <a:xfrm rot="16200000">
            <a:off x="1346979" y="3442326"/>
            <a:ext cx="2634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latin typeface="Bodoni MT" panose="02070603080606020203" pitchFamily="18" charset="0"/>
              </a:rPr>
              <a:t>SEGURANÇA JURÍDICA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C61423DA-1392-9E14-5F6B-D1CA1976D8A1}"/>
              </a:ext>
            </a:extLst>
          </p:cNvPr>
          <p:cNvSpPr txBox="1"/>
          <p:nvPr/>
        </p:nvSpPr>
        <p:spPr>
          <a:xfrm>
            <a:off x="4828499" y="5605882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latin typeface="Bodoni MT" panose="02070603080606020203" pitchFamily="18" charset="0"/>
              </a:rPr>
              <a:t>FASE DO PROCESSO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D17E9F59-5BDA-FC08-DFF2-2AE0E26508E1}"/>
              </a:ext>
            </a:extLst>
          </p:cNvPr>
          <p:cNvSpPr txBox="1"/>
          <p:nvPr/>
        </p:nvSpPr>
        <p:spPr>
          <a:xfrm>
            <a:off x="7563509" y="5467383"/>
            <a:ext cx="2535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accent5"/>
                </a:solidFill>
                <a:latin typeface="Barlow" panose="00000500000000000000" pitchFamily="2" charset="0"/>
              </a:rPr>
              <a:t>Sujeitos com decisão transitada em julgado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5510AA07-F489-917B-F13F-61400CDE2A84}"/>
              </a:ext>
            </a:extLst>
          </p:cNvPr>
          <p:cNvSpPr txBox="1"/>
          <p:nvPr/>
        </p:nvSpPr>
        <p:spPr>
          <a:xfrm>
            <a:off x="1166199" y="5529044"/>
            <a:ext cx="3402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accent2"/>
                </a:solidFill>
                <a:latin typeface="Barlow" panose="00000500000000000000" pitchFamily="2" charset="0"/>
              </a:rPr>
              <a:t>Sujeitos que não ingressaram com ação ou sem decisão transitada em julgado</a:t>
            </a:r>
          </a:p>
        </p:txBody>
      </p:sp>
    </p:spTree>
    <p:extLst>
      <p:ext uri="{BB962C8B-B14F-4D97-AF65-F5344CB8AC3E}">
        <p14:creationId xmlns:p14="http://schemas.microsoft.com/office/powerpoint/2010/main" val="2672770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6EDFC79B-CB6A-8BA6-D5FD-D774031501C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B9C5C49E-9AB8-2325-5C95-C66DAA81D8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8162588"/>
              </p:ext>
            </p:extLst>
          </p:nvPr>
        </p:nvGraphicFramePr>
        <p:xfrm>
          <a:off x="1758421" y="2421725"/>
          <a:ext cx="8675157" cy="380689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47048">
                  <a:extLst>
                    <a:ext uri="{9D8B030D-6E8A-4147-A177-3AD203B41FA5}">
                      <a16:colId xmlns:a16="http://schemas.microsoft.com/office/drawing/2014/main" val="522877300"/>
                    </a:ext>
                  </a:extLst>
                </a:gridCol>
                <a:gridCol w="3057968">
                  <a:extLst>
                    <a:ext uri="{9D8B030D-6E8A-4147-A177-3AD203B41FA5}">
                      <a16:colId xmlns:a16="http://schemas.microsoft.com/office/drawing/2014/main" val="274609618"/>
                    </a:ext>
                  </a:extLst>
                </a:gridCol>
                <a:gridCol w="3270141">
                  <a:extLst>
                    <a:ext uri="{9D8B030D-6E8A-4147-A177-3AD203B41FA5}">
                      <a16:colId xmlns:a16="http://schemas.microsoft.com/office/drawing/2014/main" val="584450720"/>
                    </a:ext>
                  </a:extLst>
                </a:gridCol>
              </a:tblGrid>
              <a:tr h="515051">
                <a:tc>
                  <a:txBody>
                    <a:bodyPr/>
                    <a:lstStyle/>
                    <a:p>
                      <a:endParaRPr lang="pt-BR" sz="1800" dirty="0">
                        <a:latin typeface="+mn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+mn-lt"/>
                        </a:rPr>
                        <a:t>Art. 966, V do CPC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+mn-lt"/>
                        </a:rPr>
                        <a:t>Art. 535, § 8º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8698005"/>
                  </a:ext>
                </a:extLst>
              </a:tr>
              <a:tr h="515051">
                <a:tc>
                  <a:txBody>
                    <a:bodyPr/>
                    <a:lstStyle/>
                    <a:p>
                      <a:pPr algn="ctr"/>
                      <a:endParaRPr lang="pt-BR" sz="1800" b="1" dirty="0">
                        <a:latin typeface="+mn-lt"/>
                      </a:endParaRPr>
                    </a:p>
                    <a:p>
                      <a:pPr algn="ctr"/>
                      <a:endParaRPr lang="pt-BR" sz="1800" b="1" dirty="0">
                        <a:latin typeface="+mn-lt"/>
                      </a:endParaRPr>
                    </a:p>
                    <a:p>
                      <a:pPr algn="ctr"/>
                      <a:endParaRPr lang="pt-BR" sz="1800" b="1" dirty="0">
                        <a:latin typeface="+mn-lt"/>
                      </a:endParaRPr>
                    </a:p>
                    <a:p>
                      <a:pPr algn="ctr"/>
                      <a:r>
                        <a:rPr lang="pt-BR" sz="1800" b="1" dirty="0">
                          <a:latin typeface="+mn-lt"/>
                        </a:rPr>
                        <a:t>Hipóteses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+mn-lt"/>
                      </a:endParaRPr>
                    </a:p>
                    <a:p>
                      <a:pPr algn="ctr"/>
                      <a:endParaRPr lang="pt-BR" sz="1800" dirty="0">
                        <a:latin typeface="+mn-lt"/>
                      </a:endParaRPr>
                    </a:p>
                    <a:p>
                      <a:pPr algn="ctr"/>
                      <a:r>
                        <a:rPr lang="pt-BR" sz="1800" b="1" i="1" dirty="0">
                          <a:latin typeface="+mn-lt"/>
                        </a:rPr>
                        <a:t>Violação manifesta de norma jurídica</a:t>
                      </a:r>
                      <a:endParaRPr lang="pt-BR" sz="180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Acórdão rescindendo aplica lei ou ato normativo considerado </a:t>
                      </a:r>
                      <a:r>
                        <a:rPr lang="pt-BR" sz="18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inconstitucional pelo STF </a:t>
                      </a:r>
                      <a:r>
                        <a:rPr lang="pt-BR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 interpreta a lei de maneira considerada pelo STF como </a:t>
                      </a:r>
                      <a:r>
                        <a:rPr lang="pt-BR" sz="18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incompatível com a CF</a:t>
                      </a:r>
                      <a:r>
                        <a:rPr lang="pt-BR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pt-BR" sz="1800" b="0" i="1" dirty="0">
                        <a:solidFill>
                          <a:srgbClr val="D16309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021174"/>
                  </a:ext>
                </a:extLst>
              </a:tr>
              <a:tr h="515051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>
                          <a:latin typeface="+mn-lt"/>
                        </a:rPr>
                        <a:t>Prazo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+mn-lt"/>
                        </a:rPr>
                        <a:t>2 anos: da última decisão no processo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+mn-lt"/>
                        </a:rPr>
                        <a:t>2 anos: do trânsito em julgado da decisão do STF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4503334"/>
                  </a:ext>
                </a:extLst>
              </a:tr>
              <a:tr h="515051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>
                          <a:latin typeface="+mn-lt"/>
                        </a:rPr>
                        <a:t>Requisito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+mn-lt"/>
                        </a:rPr>
                        <a:t>Posição do STF já existia no trânsito e não foi aplicada</a:t>
                      </a:r>
                    </a:p>
                    <a:p>
                      <a:pPr algn="ctr"/>
                      <a:r>
                        <a:rPr lang="pt-BR" sz="1800" dirty="0">
                          <a:latin typeface="+mn-lt"/>
                        </a:rPr>
                        <a:t>Súmula 343 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+mn-lt"/>
                        </a:rPr>
                        <a:t>Posição do STF é posterior ao trânsito em julgado 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7157528"/>
                  </a:ext>
                </a:extLst>
              </a:tr>
            </a:tbl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2BB55786-02D9-E4E4-CBAF-64D9B2D9561D}"/>
              </a:ext>
            </a:extLst>
          </p:cNvPr>
          <p:cNvSpPr txBox="1"/>
          <p:nvPr/>
        </p:nvSpPr>
        <p:spPr>
          <a:xfrm>
            <a:off x="845710" y="1301752"/>
            <a:ext cx="7029327" cy="584775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sz="3200" b="1" dirty="0">
                <a:latin typeface="Bodoni MT" panose="02070603080606020203" pitchFamily="18" charset="0"/>
              </a:rPr>
              <a:t>Ação Rescisória pela Fazenda: hipóteses</a:t>
            </a:r>
          </a:p>
        </p:txBody>
      </p:sp>
    </p:spTree>
    <p:extLst>
      <p:ext uri="{BB962C8B-B14F-4D97-AF65-F5344CB8AC3E}">
        <p14:creationId xmlns:p14="http://schemas.microsoft.com/office/powerpoint/2010/main" val="3075113465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B9C5C49E-9AB8-2325-5C95-C66DAA81D8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5909719"/>
              </p:ext>
            </p:extLst>
          </p:nvPr>
        </p:nvGraphicFramePr>
        <p:xfrm>
          <a:off x="2060310" y="2315045"/>
          <a:ext cx="8071379" cy="42976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47048">
                  <a:extLst>
                    <a:ext uri="{9D8B030D-6E8A-4147-A177-3AD203B41FA5}">
                      <a16:colId xmlns:a16="http://schemas.microsoft.com/office/drawing/2014/main" val="522877300"/>
                    </a:ext>
                  </a:extLst>
                </a:gridCol>
                <a:gridCol w="2843971">
                  <a:extLst>
                    <a:ext uri="{9D8B030D-6E8A-4147-A177-3AD203B41FA5}">
                      <a16:colId xmlns:a16="http://schemas.microsoft.com/office/drawing/2014/main" val="274609618"/>
                    </a:ext>
                  </a:extLst>
                </a:gridCol>
                <a:gridCol w="2880360">
                  <a:extLst>
                    <a:ext uri="{9D8B030D-6E8A-4147-A177-3AD203B41FA5}">
                      <a16:colId xmlns:a16="http://schemas.microsoft.com/office/drawing/2014/main" val="584450720"/>
                    </a:ext>
                  </a:extLst>
                </a:gridCol>
              </a:tblGrid>
              <a:tr h="515051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+mn-lt"/>
                        </a:rPr>
                        <a:t>Acórdão rescindendo 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latin typeface="+mn-lt"/>
                        </a:rPr>
                        <a:t>Interpretação da CF pelo STF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+mn-lt"/>
                        </a:rPr>
                        <a:t>Ação rescisória 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8698005"/>
                  </a:ext>
                </a:extLst>
              </a:tr>
              <a:tr h="515051">
                <a:tc>
                  <a:txBody>
                    <a:bodyPr/>
                    <a:lstStyle/>
                    <a:p>
                      <a:pPr algn="ctr"/>
                      <a:endParaRPr lang="pt-BR" sz="1800" b="1" dirty="0">
                        <a:latin typeface="+mn-lt"/>
                      </a:endParaRPr>
                    </a:p>
                    <a:p>
                      <a:pPr algn="ctr"/>
                      <a:endParaRPr lang="pt-BR" sz="1800" b="1" dirty="0">
                        <a:latin typeface="+mn-lt"/>
                      </a:endParaRPr>
                    </a:p>
                    <a:p>
                      <a:pPr algn="ctr"/>
                      <a:r>
                        <a:rPr lang="pt-BR" sz="1800" b="1" dirty="0">
                          <a:latin typeface="+mn-lt"/>
                        </a:rPr>
                        <a:t>A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+mn-lt"/>
                      </a:endParaRPr>
                    </a:p>
                    <a:p>
                      <a:pPr algn="ctr"/>
                      <a:endParaRPr lang="pt-BR" sz="1800" dirty="0">
                        <a:latin typeface="+mn-lt"/>
                      </a:endParaRPr>
                    </a:p>
                    <a:p>
                      <a:pPr algn="ctr"/>
                      <a:r>
                        <a:rPr lang="pt-BR" sz="1800" dirty="0">
                          <a:latin typeface="+mn-lt"/>
                        </a:rPr>
                        <a:t>B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b="0" i="1" dirty="0">
                        <a:solidFill>
                          <a:srgbClr val="D16309"/>
                        </a:solidFill>
                        <a:latin typeface="+mn-lt"/>
                      </a:endParaRPr>
                    </a:p>
                    <a:p>
                      <a:pPr algn="ctr"/>
                      <a:endParaRPr lang="pt-BR" sz="1800" b="0" i="1" dirty="0">
                        <a:solidFill>
                          <a:srgbClr val="D16309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pt-BR" sz="1800" b="0" i="0" dirty="0">
                          <a:solidFill>
                            <a:schemeClr val="tx1"/>
                          </a:solidFill>
                          <a:latin typeface="+mn-lt"/>
                        </a:rPr>
                        <a:t>S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021174"/>
                  </a:ext>
                </a:extLst>
              </a:tr>
              <a:tr h="515051">
                <a:tc>
                  <a:txBody>
                    <a:bodyPr/>
                    <a:lstStyle/>
                    <a:p>
                      <a:pPr algn="ctr"/>
                      <a:endParaRPr lang="pt-BR" sz="1800" b="1" dirty="0">
                        <a:latin typeface="+mn-lt"/>
                      </a:endParaRPr>
                    </a:p>
                    <a:p>
                      <a:pPr algn="ctr"/>
                      <a:r>
                        <a:rPr lang="pt-BR" sz="1800" b="1" dirty="0">
                          <a:latin typeface="+mn-lt"/>
                        </a:rPr>
                        <a:t>B</a:t>
                      </a:r>
                    </a:p>
                    <a:p>
                      <a:pPr algn="ctr"/>
                      <a:endParaRPr lang="pt-BR" sz="1800" b="1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+mn-lt"/>
                      </a:endParaRPr>
                    </a:p>
                    <a:p>
                      <a:pPr algn="ctr"/>
                      <a:r>
                        <a:rPr lang="pt-BR" sz="1800" dirty="0">
                          <a:latin typeface="+mn-lt"/>
                        </a:rPr>
                        <a:t>A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+mn-lt"/>
                      </a:endParaRPr>
                    </a:p>
                    <a:p>
                      <a:pPr algn="ctr"/>
                      <a:r>
                        <a:rPr lang="pt-BR" sz="1800" dirty="0">
                          <a:latin typeface="+mn-lt"/>
                        </a:rPr>
                        <a:t>S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4503334"/>
                  </a:ext>
                </a:extLst>
              </a:tr>
              <a:tr h="515051">
                <a:tc>
                  <a:txBody>
                    <a:bodyPr/>
                    <a:lstStyle/>
                    <a:p>
                      <a:pPr algn="ctr"/>
                      <a:endParaRPr lang="pt-BR" sz="1800" b="1" dirty="0">
                        <a:latin typeface="+mn-lt"/>
                      </a:endParaRPr>
                    </a:p>
                    <a:p>
                      <a:pPr algn="ctr"/>
                      <a:r>
                        <a:rPr lang="pt-BR" sz="1800" b="1" dirty="0">
                          <a:latin typeface="+mn-lt"/>
                        </a:rPr>
                        <a:t>A</a:t>
                      </a:r>
                    </a:p>
                    <a:p>
                      <a:pPr algn="ctr"/>
                      <a:endParaRPr lang="pt-BR" sz="1800" b="1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+mn-lt"/>
                      </a:endParaRPr>
                    </a:p>
                    <a:p>
                      <a:pPr algn="ctr"/>
                      <a:r>
                        <a:rPr lang="pt-BR" sz="1800" dirty="0">
                          <a:latin typeface="+mn-lt"/>
                        </a:rPr>
                        <a:t>A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+mn-lt"/>
                      </a:endParaRPr>
                    </a:p>
                    <a:p>
                      <a:pPr algn="ctr"/>
                      <a:r>
                        <a:rPr lang="pt-BR" sz="1800" dirty="0">
                          <a:latin typeface="+mn-lt"/>
                        </a:rPr>
                        <a:t>N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7157528"/>
                  </a:ext>
                </a:extLst>
              </a:tr>
              <a:tr h="515051">
                <a:tc>
                  <a:txBody>
                    <a:bodyPr/>
                    <a:lstStyle/>
                    <a:p>
                      <a:pPr algn="ctr"/>
                      <a:endParaRPr lang="pt-BR" sz="1800" b="1" dirty="0">
                        <a:latin typeface="+mn-lt"/>
                      </a:endParaRPr>
                    </a:p>
                    <a:p>
                      <a:pPr algn="ctr"/>
                      <a:r>
                        <a:rPr lang="pt-BR" sz="1800" b="1" dirty="0">
                          <a:latin typeface="+mn-lt"/>
                        </a:rPr>
                        <a:t>B</a:t>
                      </a:r>
                    </a:p>
                    <a:p>
                      <a:pPr algn="ctr"/>
                      <a:endParaRPr lang="pt-BR" sz="1800" b="1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+mn-lt"/>
                      </a:endParaRPr>
                    </a:p>
                    <a:p>
                      <a:pPr algn="ctr"/>
                      <a:r>
                        <a:rPr lang="pt-BR" sz="1800" dirty="0">
                          <a:latin typeface="+mn-lt"/>
                        </a:rPr>
                        <a:t>B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+mn-lt"/>
                      </a:endParaRPr>
                    </a:p>
                    <a:p>
                      <a:pPr algn="ctr"/>
                      <a:r>
                        <a:rPr lang="pt-BR" sz="1800" dirty="0">
                          <a:latin typeface="+mn-lt"/>
                        </a:rPr>
                        <a:t>N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517922"/>
                  </a:ext>
                </a:extLst>
              </a:tr>
            </a:tbl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2BB55786-02D9-E4E4-CBAF-64D9B2D9561D}"/>
              </a:ext>
            </a:extLst>
          </p:cNvPr>
          <p:cNvSpPr txBox="1"/>
          <p:nvPr/>
        </p:nvSpPr>
        <p:spPr>
          <a:xfrm>
            <a:off x="845711" y="1301752"/>
            <a:ext cx="6189572" cy="584775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sz="3200" b="1" dirty="0">
                <a:latin typeface="Bodoni MT" panose="02070603080606020203" pitchFamily="18" charset="0"/>
              </a:rPr>
              <a:t>Ação Rescisória: pressuposto lógico </a:t>
            </a:r>
          </a:p>
        </p:txBody>
      </p:sp>
    </p:spTree>
    <p:extLst>
      <p:ext uri="{BB962C8B-B14F-4D97-AF65-F5344CB8AC3E}">
        <p14:creationId xmlns:p14="http://schemas.microsoft.com/office/powerpoint/2010/main" val="226342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688</Words>
  <Application>Microsoft Office PowerPoint</Application>
  <PresentationFormat>Widescreen</PresentationFormat>
  <Paragraphs>154</Paragraphs>
  <Slides>14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2" baseType="lpstr">
      <vt:lpstr>Abadi</vt:lpstr>
      <vt:lpstr>Arial</vt:lpstr>
      <vt:lpstr>Bahnschrift SemiLight Condensed</vt:lpstr>
      <vt:lpstr>Barlow</vt:lpstr>
      <vt:lpstr>Bodoni MT</vt:lpstr>
      <vt:lpstr>Calibri</vt:lpstr>
      <vt:lpstr>Calibri Light</vt:lpstr>
      <vt:lpstr>Tema do Office</vt:lpstr>
      <vt:lpstr>Tema 69, modulação de efeitos e ação rescisória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RESTRIÇÕES TEMPORAIS OPE LEGIS AO AVANÇO RETROATIVO DE DECISÕES CONSTITUCIONAIS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Caca de Oliveira</dc:creator>
  <cp:lastModifiedBy>Congresso IBET</cp:lastModifiedBy>
  <cp:revision>21</cp:revision>
  <dcterms:created xsi:type="dcterms:W3CDTF">2022-11-18T18:20:41Z</dcterms:created>
  <dcterms:modified xsi:type="dcterms:W3CDTF">2022-12-08T11:28:23Z</dcterms:modified>
</cp:coreProperties>
</file>