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9" r:id="rId5"/>
    <p:sldId id="270" r:id="rId6"/>
    <p:sldId id="271" r:id="rId7"/>
    <p:sldId id="257" r:id="rId8"/>
    <p:sldId id="260" r:id="rId9"/>
    <p:sldId id="261" r:id="rId10"/>
    <p:sldId id="262" r:id="rId11"/>
    <p:sldId id="264" r:id="rId12"/>
    <p:sldId id="263" r:id="rId13"/>
    <p:sldId id="272" r:id="rId14"/>
    <p:sldId id="267" r:id="rId15"/>
    <p:sldId id="278" r:id="rId16"/>
    <p:sldId id="273" r:id="rId17"/>
    <p:sldId id="268" r:id="rId18"/>
    <p:sldId id="274" r:id="rId19"/>
    <p:sldId id="275" r:id="rId20"/>
    <p:sldId id="276" r:id="rId21"/>
    <p:sldId id="277" r:id="rId22"/>
    <p:sldId id="279"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2"/>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chemeClr val="bg1">
              <a:alpha val="47000"/>
            </a:schemeClr>
          </a:solidFill>
        </p:spPr>
        <p:txBody>
          <a:bodyPr anchor="b"/>
          <a:lstStyle>
            <a:lvl1pPr algn="ctr">
              <a:defRPr sz="6000">
                <a:solidFill>
                  <a:srgbClr val="0C2342"/>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a:solidFill>
            <a:schemeClr val="bg1">
              <a:alpha val="49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lvl1pPr>
              <a:defRPr>
                <a:solidFill>
                  <a:srgbClr val="0B233F"/>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a:solidFill>
            <a:schemeClr val="bg1">
              <a:alpha val="7000"/>
            </a:scheme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solidFill>
                  <a:srgbClr val="0C2342"/>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a:solidFill>
            <a:schemeClr val="bg1">
              <a:alpha val="18000"/>
            </a:schemeClr>
          </a:solidFill>
        </p:spPr>
        <p:txBody>
          <a:bodyPr/>
          <a:lstStyle>
            <a:lvl1pPr marL="0" indent="0">
              <a:buNone/>
              <a:defRPr sz="2400">
                <a:solidFill>
                  <a:srgbClr val="0C23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lvl1pPr>
              <a:defRPr>
                <a:solidFill>
                  <a:srgbClr val="0C2342"/>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27088" y="661377"/>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chemeClr val="bg1">
              <a:alpha val="54000"/>
            </a:schemeClr>
          </a:solidFill>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C234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477981" y="1122363"/>
            <a:ext cx="4023360" cy="3204134"/>
          </a:xfrm>
        </p:spPr>
        <p:txBody>
          <a:bodyPr anchor="b">
            <a:normAutofit/>
          </a:bodyPr>
          <a:lstStyle/>
          <a:p>
            <a:pPr algn="l"/>
            <a:r>
              <a:rPr lang="pt-BR" sz="4800" dirty="0" err="1"/>
              <a:t>IoT</a:t>
            </a:r>
            <a:r>
              <a:rPr lang="pt-BR" sz="4800"/>
              <a:t> e tributação de robôs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477981" y="4872922"/>
            <a:ext cx="3933306" cy="1208141"/>
          </a:xfrm>
        </p:spPr>
        <p:txBody>
          <a:bodyPr>
            <a:normAutofit/>
          </a:bodyPr>
          <a:lstStyle/>
          <a:p>
            <a:pPr algn="l"/>
            <a:r>
              <a:rPr lang="pt-BR" sz="2000" b="1" i="1" dirty="0">
                <a:latin typeface="+mj-lt"/>
                <a:ea typeface="+mj-ea"/>
                <a:cs typeface="+mj-cs"/>
              </a:rPr>
              <a:t>Jacqueline Mayer da Costa Ude Braz</a:t>
            </a:r>
          </a:p>
          <a:p>
            <a:pPr algn="l"/>
            <a:r>
              <a:rPr lang="pt-BR" sz="2000" b="1" i="1" dirty="0">
                <a:latin typeface="+mj-lt"/>
                <a:ea typeface="+mj-ea"/>
                <a:cs typeface="+mj-cs"/>
              </a:rPr>
              <a:t>Doutora e Mestre USP</a:t>
            </a:r>
          </a:p>
        </p:txBody>
      </p:sp>
      <p:sp>
        <p:nvSpPr>
          <p:cNvPr id="16"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Imagem 4" descr="Uma ilustração de um robô de uma família">
            <a:extLst>
              <a:ext uri="{FF2B5EF4-FFF2-40B4-BE49-F238E27FC236}">
                <a16:creationId xmlns:a16="http://schemas.microsoft.com/office/drawing/2014/main" id="{01B93EEF-B96E-C595-9E6E-63876BEE0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608" y="1427833"/>
            <a:ext cx="6846363" cy="3851080"/>
          </a:xfrm>
          <a:prstGeom prst="rect">
            <a:avLst/>
          </a:prstGeom>
        </p:spPr>
      </p:pic>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767229"/>
          </a:xfrm>
        </p:spPr>
        <p:txBody>
          <a:bodyPr>
            <a:normAutofit fontScale="90000"/>
          </a:bodyPr>
          <a:lstStyle/>
          <a:p>
            <a:r>
              <a:rPr lang="pt-BR" dirty="0"/>
              <a:t>PL 21/2020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1943101"/>
            <a:ext cx="9144000" cy="4653008"/>
          </a:xfrm>
        </p:spPr>
        <p:txBody>
          <a:bodyPr>
            <a:normAutofit/>
          </a:bodyPr>
          <a:lstStyle/>
          <a:p>
            <a:pPr algn="l"/>
            <a:r>
              <a:rPr lang="pt-BR" sz="3000" b="1" dirty="0">
                <a:solidFill>
                  <a:srgbClr val="0C2342"/>
                </a:solidFill>
                <a:latin typeface="+mj-lt"/>
                <a:ea typeface="+mj-ea"/>
                <a:cs typeface="+mj-cs"/>
              </a:rPr>
              <a:t>IA não se confunde com software</a:t>
            </a:r>
            <a:r>
              <a:rPr lang="pt-BR" sz="3000" dirty="0">
                <a:solidFill>
                  <a:srgbClr val="0C2342"/>
                </a:solidFill>
                <a:latin typeface="+mj-lt"/>
                <a:ea typeface="+mj-ea"/>
                <a:cs typeface="+mj-cs"/>
              </a:rPr>
              <a:t>, sendo definida como um “sistema baseado em processo computacional que pode, para um determinado conjunto de objetivos definidos pelo homem, fazer previsões e recomendações ou tomar decisões que influenciam ambientes reais ou virtuais”.</a:t>
            </a:r>
          </a:p>
          <a:p>
            <a:pPr algn="l"/>
            <a:endParaRPr lang="pt-BR" sz="3000" dirty="0">
              <a:solidFill>
                <a:srgbClr val="0C2342"/>
              </a:solidFill>
              <a:latin typeface="+mj-lt"/>
              <a:ea typeface="+mj-ea"/>
              <a:cs typeface="+mj-cs"/>
            </a:endParaRPr>
          </a:p>
          <a:p>
            <a:pPr algn="l"/>
            <a:r>
              <a:rPr lang="pt-BR" sz="3000" b="1" dirty="0">
                <a:solidFill>
                  <a:srgbClr val="0C2342"/>
                </a:solidFill>
                <a:latin typeface="+mj-lt"/>
                <a:ea typeface="+mj-ea"/>
                <a:cs typeface="+mj-cs"/>
              </a:rPr>
              <a:t>PL 240/2020: </a:t>
            </a:r>
            <a:r>
              <a:rPr lang="pt-BR" sz="3000" dirty="0">
                <a:solidFill>
                  <a:srgbClr val="0C2342"/>
                </a:solidFill>
                <a:latin typeface="+mj-lt"/>
                <a:ea typeface="+mj-ea"/>
                <a:cs typeface="+mj-cs"/>
              </a:rPr>
              <a:t>Menciona a “criação de robôs” e que a IA deve atender à “inovação e tecnologia, suas máquinas, robôs e sistemas de informática”.</a:t>
            </a:r>
          </a:p>
        </p:txBody>
      </p:sp>
    </p:spTree>
    <p:extLst>
      <p:ext uri="{BB962C8B-B14F-4D97-AF65-F5344CB8AC3E}">
        <p14:creationId xmlns:p14="http://schemas.microsoft.com/office/powerpoint/2010/main" val="76253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767229"/>
          </a:xfrm>
        </p:spPr>
        <p:txBody>
          <a:bodyPr>
            <a:normAutofit fontScale="90000"/>
          </a:bodyPr>
          <a:lstStyle/>
          <a:p>
            <a:r>
              <a:rPr lang="pt-BR" dirty="0"/>
              <a:t>STF e STJ: Robôs = IA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1943101"/>
            <a:ext cx="9144000" cy="4653008"/>
          </a:xfrm>
        </p:spPr>
        <p:txBody>
          <a:bodyPr>
            <a:normAutofit lnSpcReduction="10000"/>
          </a:bodyPr>
          <a:lstStyle/>
          <a:p>
            <a:pPr marL="457200" indent="-457200" algn="l">
              <a:buFont typeface="Arial" panose="020B0604020202020204" pitchFamily="34" charset="0"/>
              <a:buChar char="•"/>
            </a:pPr>
            <a:r>
              <a:rPr lang="pt-BR" sz="3000" b="1" dirty="0">
                <a:solidFill>
                  <a:srgbClr val="0C2342"/>
                </a:solidFill>
                <a:latin typeface="+mj-lt"/>
                <a:ea typeface="+mj-ea"/>
                <a:cs typeface="+mj-cs"/>
              </a:rPr>
              <a:t>STF: </a:t>
            </a:r>
            <a:r>
              <a:rPr lang="pt-BR" sz="3000" dirty="0">
                <a:solidFill>
                  <a:srgbClr val="0C2342"/>
                </a:solidFill>
                <a:latin typeface="+mj-lt"/>
                <a:ea typeface="+mj-ea"/>
                <a:cs typeface="+mj-cs"/>
              </a:rPr>
              <a:t>MS 36560 (</a:t>
            </a:r>
            <a:r>
              <a:rPr lang="pt-BR" sz="3000" dirty="0" err="1">
                <a:solidFill>
                  <a:srgbClr val="0C2342"/>
                </a:solidFill>
                <a:latin typeface="+mj-lt"/>
                <a:ea typeface="+mj-ea"/>
                <a:cs typeface="+mj-cs"/>
              </a:rPr>
              <a:t>DJe</a:t>
            </a:r>
            <a:r>
              <a:rPr lang="pt-BR" sz="3000" dirty="0">
                <a:solidFill>
                  <a:srgbClr val="0C2342"/>
                </a:solidFill>
                <a:latin typeface="+mj-lt"/>
                <a:ea typeface="+mj-ea"/>
                <a:cs typeface="+mj-cs"/>
              </a:rPr>
              <a:t> 12/08/2019) </a:t>
            </a:r>
          </a:p>
          <a:p>
            <a:pPr algn="l"/>
            <a:r>
              <a:rPr lang="pt-BR" dirty="0">
                <a:solidFill>
                  <a:srgbClr val="0C2342"/>
                </a:solidFill>
                <a:latin typeface="+mj-lt"/>
              </a:rPr>
              <a:t>(...) hostil para a disseminação opiniões viabilizou, ainda, a automatização de ferramentas de publicação, resultando no surgimento e na propagação de robôs – contas controladas por softwares que se fazem passar por seres humanos, os quais já dominam parte das redes sociais e participam ativamente das discussões em momentos políticos de grande repercussão. Nas discussões políticas, os robôs têm sido usados por todo o espectro partidário não apenas para conquistar seguidores, mas também para conduzir ataques a opositores e forjar discussões artificiais. Manipulam debates, criam e disseminam notícias falsas – as chamadas fake </a:t>
            </a:r>
            <a:r>
              <a:rPr lang="pt-BR" dirty="0" err="1">
                <a:solidFill>
                  <a:srgbClr val="0C2342"/>
                </a:solidFill>
                <a:latin typeface="+mj-lt"/>
              </a:rPr>
              <a:t>news</a:t>
            </a:r>
            <a:r>
              <a:rPr lang="pt-BR" dirty="0">
                <a:solidFill>
                  <a:srgbClr val="0C2342"/>
                </a:solidFill>
                <a:latin typeface="+mj-lt"/>
              </a:rPr>
              <a:t> -, e influenciam a opinião pública por meio da postagem e replicação de mensagens em larga escala.</a:t>
            </a:r>
            <a:endParaRPr lang="pt-BR" dirty="0">
              <a:solidFill>
                <a:srgbClr val="0C2342"/>
              </a:solidFill>
              <a:latin typeface="+mj-lt"/>
              <a:ea typeface="+mj-ea"/>
              <a:cs typeface="+mj-cs"/>
            </a:endParaRPr>
          </a:p>
          <a:p>
            <a:pPr marL="457200" indent="-457200" algn="l">
              <a:buFont typeface="Arial" panose="020B0604020202020204" pitchFamily="34" charset="0"/>
              <a:buChar char="•"/>
            </a:pPr>
            <a:r>
              <a:rPr lang="pt-BR" sz="3000" b="1" dirty="0">
                <a:solidFill>
                  <a:srgbClr val="0C2342"/>
                </a:solidFill>
                <a:latin typeface="+mj-lt"/>
                <a:ea typeface="+mj-ea"/>
                <a:cs typeface="+mj-cs"/>
              </a:rPr>
              <a:t>STJ: </a:t>
            </a:r>
            <a:r>
              <a:rPr lang="pt-BR" sz="3000" dirty="0" err="1">
                <a:solidFill>
                  <a:srgbClr val="0C2342"/>
                </a:solidFill>
                <a:latin typeface="+mj-lt"/>
                <a:ea typeface="+mj-ea"/>
                <a:cs typeface="+mj-cs"/>
              </a:rPr>
              <a:t>REsp</a:t>
            </a:r>
            <a:r>
              <a:rPr lang="pt-BR" sz="3000" dirty="0">
                <a:solidFill>
                  <a:srgbClr val="0C2342"/>
                </a:solidFill>
                <a:latin typeface="+mj-lt"/>
                <a:ea typeface="+mj-ea"/>
                <a:cs typeface="+mj-cs"/>
              </a:rPr>
              <a:t> 1.818.972 (</a:t>
            </a:r>
            <a:r>
              <a:rPr lang="pt-BR" sz="3000" dirty="0" err="1">
                <a:solidFill>
                  <a:srgbClr val="0C2342"/>
                </a:solidFill>
                <a:latin typeface="+mj-lt"/>
                <a:ea typeface="+mj-ea"/>
                <a:cs typeface="+mj-cs"/>
              </a:rPr>
              <a:t>DJe</a:t>
            </a:r>
            <a:r>
              <a:rPr lang="pt-BR" sz="3000" dirty="0">
                <a:solidFill>
                  <a:srgbClr val="0C2342"/>
                </a:solidFill>
                <a:latin typeface="+mj-lt"/>
                <a:ea typeface="+mj-ea"/>
                <a:cs typeface="+mj-cs"/>
              </a:rPr>
              <a:t> 27/08/2020)</a:t>
            </a:r>
          </a:p>
        </p:txBody>
      </p:sp>
    </p:spTree>
    <p:extLst>
      <p:ext uri="{BB962C8B-B14F-4D97-AF65-F5344CB8AC3E}">
        <p14:creationId xmlns:p14="http://schemas.microsoft.com/office/powerpoint/2010/main" val="152334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6195397" y="479768"/>
            <a:ext cx="5334930" cy="3004145"/>
          </a:xfrm>
        </p:spPr>
        <p:txBody>
          <a:bodyPr>
            <a:normAutofit/>
          </a:bodyPr>
          <a:lstStyle/>
          <a:p>
            <a:r>
              <a:rPr lang="pt-BR" dirty="0"/>
              <a:t>Como os robôs são negociados?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6337391" y="2791958"/>
            <a:ext cx="5334931" cy="2189214"/>
          </a:xfrm>
        </p:spPr>
        <p:txBody>
          <a:bodyPr>
            <a:noAutofit/>
          </a:bodyPr>
          <a:lstStyle/>
          <a:p>
            <a:pPr marL="457200" indent="-457200">
              <a:buFont typeface="Arial" panose="020B0604020202020204" pitchFamily="34" charset="0"/>
              <a:buChar char="•"/>
            </a:pPr>
            <a:r>
              <a:rPr lang="pt-BR" b="1" dirty="0">
                <a:solidFill>
                  <a:srgbClr val="0C2342"/>
                </a:solidFill>
                <a:latin typeface="+mj-lt"/>
                <a:ea typeface="+mj-ea"/>
                <a:cs typeface="+mj-cs"/>
              </a:rPr>
              <a:t>Com suporte físico:</a:t>
            </a:r>
          </a:p>
          <a:p>
            <a:pPr marL="914400" lvl="1" indent="-457200">
              <a:buFont typeface="Arial" panose="020B0604020202020204" pitchFamily="34" charset="0"/>
              <a:buChar char="•"/>
            </a:pPr>
            <a:r>
              <a:rPr lang="pt-BR" sz="2400" dirty="0">
                <a:solidFill>
                  <a:srgbClr val="0C2342"/>
                </a:solidFill>
                <a:latin typeface="+mj-lt"/>
                <a:ea typeface="+mj-ea"/>
                <a:cs typeface="+mj-cs"/>
              </a:rPr>
              <a:t>Compra e venda</a:t>
            </a:r>
          </a:p>
          <a:p>
            <a:pPr marL="914400" lvl="1" indent="-457200">
              <a:buFont typeface="Arial" panose="020B0604020202020204" pitchFamily="34" charset="0"/>
              <a:buChar char="•"/>
            </a:pPr>
            <a:r>
              <a:rPr lang="pt-BR" sz="2400" dirty="0">
                <a:solidFill>
                  <a:srgbClr val="0C2342"/>
                </a:solidFill>
                <a:latin typeface="+mj-lt"/>
                <a:ea typeface="+mj-ea"/>
                <a:cs typeface="+mj-cs"/>
              </a:rPr>
              <a:t>Locação</a:t>
            </a:r>
          </a:p>
          <a:p>
            <a:pPr lvl="1"/>
            <a:endParaRPr lang="pt-BR" sz="2400" b="1" dirty="0">
              <a:solidFill>
                <a:srgbClr val="0C2342"/>
              </a:solidFill>
              <a:latin typeface="+mj-lt"/>
              <a:ea typeface="+mj-ea"/>
              <a:cs typeface="+mj-cs"/>
            </a:endParaRPr>
          </a:p>
          <a:p>
            <a:pPr marL="457200" indent="-457200">
              <a:buFont typeface="Arial" panose="020B0604020202020204" pitchFamily="34" charset="0"/>
              <a:buChar char="•"/>
            </a:pPr>
            <a:r>
              <a:rPr lang="pt-BR" b="1" dirty="0">
                <a:solidFill>
                  <a:srgbClr val="0C2342"/>
                </a:solidFill>
                <a:latin typeface="+mj-lt"/>
                <a:ea typeface="+mj-ea"/>
                <a:cs typeface="+mj-cs"/>
              </a:rPr>
              <a:t>Sem suporte físico:</a:t>
            </a:r>
          </a:p>
          <a:p>
            <a:pPr marL="914400" lvl="1" indent="-457200">
              <a:buFont typeface="Arial" panose="020B0604020202020204" pitchFamily="34" charset="0"/>
              <a:buChar char="•"/>
            </a:pPr>
            <a:r>
              <a:rPr lang="pt-BR" sz="2400" dirty="0">
                <a:solidFill>
                  <a:srgbClr val="0C2342"/>
                </a:solidFill>
                <a:latin typeface="+mj-lt"/>
                <a:ea typeface="+mj-ea"/>
                <a:cs typeface="+mj-cs"/>
              </a:rPr>
              <a:t>Desenvolvimento?</a:t>
            </a:r>
          </a:p>
          <a:p>
            <a:pPr marL="914400" lvl="1" indent="-457200">
              <a:buFont typeface="Arial" panose="020B0604020202020204" pitchFamily="34" charset="0"/>
              <a:buChar char="•"/>
            </a:pPr>
            <a:r>
              <a:rPr lang="pt-BR" sz="2400" dirty="0">
                <a:solidFill>
                  <a:srgbClr val="0C2342"/>
                </a:solidFill>
                <a:latin typeface="+mj-lt"/>
                <a:ea typeface="+mj-ea"/>
                <a:cs typeface="+mj-cs"/>
              </a:rPr>
              <a:t>Customização?</a:t>
            </a:r>
          </a:p>
          <a:p>
            <a:pPr marL="914400" lvl="1" indent="-457200">
              <a:buFont typeface="Arial" panose="020B0604020202020204" pitchFamily="34" charset="0"/>
              <a:buChar char="•"/>
            </a:pPr>
            <a:r>
              <a:rPr lang="pt-BR" sz="2400" dirty="0">
                <a:solidFill>
                  <a:srgbClr val="0C2342"/>
                </a:solidFill>
                <a:latin typeface="+mj-lt"/>
                <a:ea typeface="+mj-ea"/>
                <a:cs typeface="+mj-cs"/>
              </a:rPr>
              <a:t>Cessão de direitos?</a:t>
            </a:r>
          </a:p>
          <a:p>
            <a:pPr marL="914400" lvl="1" indent="-457200">
              <a:buFont typeface="Arial" panose="020B0604020202020204" pitchFamily="34" charset="0"/>
              <a:buChar char="•"/>
            </a:pPr>
            <a:r>
              <a:rPr lang="pt-BR" sz="2400" dirty="0">
                <a:solidFill>
                  <a:srgbClr val="0C2342"/>
                </a:solidFill>
                <a:latin typeface="+mj-lt"/>
                <a:ea typeface="+mj-ea"/>
                <a:cs typeface="+mj-cs"/>
              </a:rPr>
              <a:t>Licenciamento?</a:t>
            </a:r>
          </a:p>
          <a:p>
            <a:pPr marL="914400" lvl="1" indent="-457200">
              <a:buFont typeface="Arial" panose="020B0604020202020204" pitchFamily="34" charset="0"/>
              <a:buChar char="•"/>
            </a:pPr>
            <a:r>
              <a:rPr lang="pt-BR" sz="2400" dirty="0">
                <a:solidFill>
                  <a:srgbClr val="0C2342"/>
                </a:solidFill>
                <a:latin typeface="+mj-lt"/>
                <a:ea typeface="+mj-ea"/>
                <a:cs typeface="+mj-cs"/>
              </a:rPr>
              <a:t>Prestação de serviço?</a:t>
            </a:r>
          </a:p>
          <a:p>
            <a:pPr marL="457200" indent="-457200">
              <a:buFont typeface="Arial" panose="020B0604020202020204" pitchFamily="34" charset="0"/>
              <a:buChar char="•"/>
            </a:pPr>
            <a:endParaRPr lang="pt-BR" dirty="0">
              <a:solidFill>
                <a:srgbClr val="0C2342"/>
              </a:solidFill>
              <a:latin typeface="+mj-lt"/>
              <a:ea typeface="+mj-ea"/>
              <a:cs typeface="+mj-cs"/>
            </a:endParaRPr>
          </a:p>
        </p:txBody>
      </p:sp>
      <p:sp>
        <p:nvSpPr>
          <p:cNvPr id="4107" name="Freeform: Shape 410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9" name="Freeform: Shape 410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11" name="Freeform: Shape 411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3" name="Freeform: Shape 411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100" name="Picture 4" descr="7 itens para pais de pet de primeira viagem - GQ | Shopping">
            <a:extLst>
              <a:ext uri="{FF2B5EF4-FFF2-40B4-BE49-F238E27FC236}">
                <a16:creationId xmlns:a16="http://schemas.microsoft.com/office/drawing/2014/main" id="{6332144F-96F7-E94D-03B9-F77FCABDF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10" r="16290"/>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4117" name="Freeform: Shape 411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6572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3999" y="1041400"/>
            <a:ext cx="9360024" cy="767229"/>
          </a:xfrm>
        </p:spPr>
        <p:txBody>
          <a:bodyPr>
            <a:normAutofit fontScale="90000"/>
          </a:bodyPr>
          <a:lstStyle/>
          <a:p>
            <a:r>
              <a:rPr lang="pt-BR" dirty="0"/>
              <a:t>Como os robôs são tributados?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1943101"/>
            <a:ext cx="9144000" cy="4635252"/>
          </a:xfrm>
        </p:spPr>
        <p:txBody>
          <a:bodyPr>
            <a:normAutofit/>
          </a:bodyPr>
          <a:lstStyle/>
          <a:p>
            <a:pPr marL="457200" indent="-457200" algn="l">
              <a:buFont typeface="Arial" panose="020B0604020202020204" pitchFamily="34" charset="0"/>
              <a:buChar char="•"/>
            </a:pPr>
            <a:r>
              <a:rPr lang="pt-BR" sz="3000" b="1" dirty="0">
                <a:solidFill>
                  <a:srgbClr val="0C2342"/>
                </a:solidFill>
                <a:latin typeface="+mj-lt"/>
                <a:ea typeface="+mj-ea"/>
                <a:cs typeface="+mj-cs"/>
              </a:rPr>
              <a:t>Com suporte físico:</a:t>
            </a:r>
          </a:p>
          <a:p>
            <a:pPr marL="914400" lvl="1" indent="-457200" algn="l">
              <a:buFont typeface="Arial" panose="020B0604020202020204" pitchFamily="34" charset="0"/>
              <a:buChar char="•"/>
            </a:pPr>
            <a:r>
              <a:rPr lang="pt-BR" sz="2600" dirty="0">
                <a:solidFill>
                  <a:srgbClr val="0C2342"/>
                </a:solidFill>
                <a:latin typeface="+mj-lt"/>
                <a:ea typeface="+mj-ea"/>
                <a:cs typeface="+mj-cs"/>
              </a:rPr>
              <a:t>Compra e venda: ICMS</a:t>
            </a:r>
          </a:p>
          <a:p>
            <a:pPr marL="914400" lvl="1" indent="-457200" algn="l">
              <a:buFont typeface="Arial" panose="020B0604020202020204" pitchFamily="34" charset="0"/>
              <a:buChar char="•"/>
            </a:pPr>
            <a:r>
              <a:rPr lang="pt-BR" sz="2600" dirty="0">
                <a:solidFill>
                  <a:srgbClr val="0C2342"/>
                </a:solidFill>
                <a:latin typeface="+mj-lt"/>
                <a:ea typeface="+mj-ea"/>
                <a:cs typeface="+mj-cs"/>
              </a:rPr>
              <a:t>Locação: Enunciado de Súmula Vinculante 31</a:t>
            </a:r>
          </a:p>
          <a:p>
            <a:pPr lvl="1" algn="l"/>
            <a:endParaRPr lang="pt-BR" sz="2600" b="1" dirty="0">
              <a:solidFill>
                <a:srgbClr val="0C2342"/>
              </a:solidFill>
              <a:latin typeface="+mj-lt"/>
              <a:ea typeface="+mj-ea"/>
              <a:cs typeface="+mj-cs"/>
            </a:endParaRPr>
          </a:p>
          <a:p>
            <a:pPr marL="457200" indent="-457200" algn="l">
              <a:buFont typeface="Arial" panose="020B0604020202020204" pitchFamily="34" charset="0"/>
              <a:buChar char="•"/>
            </a:pPr>
            <a:r>
              <a:rPr lang="pt-BR" sz="3000" b="1" dirty="0">
                <a:solidFill>
                  <a:srgbClr val="0C2342"/>
                </a:solidFill>
                <a:latin typeface="+mj-lt"/>
                <a:ea typeface="+mj-ea"/>
                <a:cs typeface="+mj-cs"/>
              </a:rPr>
              <a:t>Sem suporte físico:</a:t>
            </a:r>
          </a:p>
          <a:p>
            <a:pPr marL="914400" lvl="1" indent="-457200" algn="l">
              <a:buFont typeface="Arial" panose="020B0604020202020204" pitchFamily="34" charset="0"/>
              <a:buChar char="•"/>
            </a:pPr>
            <a:r>
              <a:rPr lang="pt-BR" sz="2600" dirty="0">
                <a:solidFill>
                  <a:srgbClr val="0C2342"/>
                </a:solidFill>
                <a:latin typeface="+mj-lt"/>
                <a:ea typeface="+mj-ea"/>
                <a:cs typeface="+mj-cs"/>
              </a:rPr>
              <a:t>Desenvolvimento: ISS</a:t>
            </a:r>
          </a:p>
          <a:p>
            <a:pPr marL="914400" lvl="1" indent="-457200" algn="l">
              <a:buFont typeface="Arial" panose="020B0604020202020204" pitchFamily="34" charset="0"/>
              <a:buChar char="•"/>
            </a:pPr>
            <a:r>
              <a:rPr lang="pt-BR" sz="2600" dirty="0">
                <a:solidFill>
                  <a:srgbClr val="0C2342"/>
                </a:solidFill>
                <a:latin typeface="+mj-lt"/>
                <a:ea typeface="+mj-ea"/>
                <a:cs typeface="+mj-cs"/>
              </a:rPr>
              <a:t>Customização: ISS</a:t>
            </a:r>
          </a:p>
          <a:p>
            <a:pPr marL="914400" lvl="1" indent="-457200" algn="l">
              <a:buFont typeface="Arial" panose="020B0604020202020204" pitchFamily="34" charset="0"/>
              <a:buChar char="•"/>
            </a:pPr>
            <a:r>
              <a:rPr lang="pt-BR" sz="2600" dirty="0">
                <a:solidFill>
                  <a:srgbClr val="0C2342"/>
                </a:solidFill>
                <a:latin typeface="+mj-lt"/>
                <a:ea typeface="+mj-ea"/>
                <a:cs typeface="+mj-cs"/>
              </a:rPr>
              <a:t>Cessão de direitos?</a:t>
            </a:r>
          </a:p>
          <a:p>
            <a:pPr marL="914400" lvl="1" indent="-457200" algn="l">
              <a:buFont typeface="Arial" panose="020B0604020202020204" pitchFamily="34" charset="0"/>
              <a:buChar char="•"/>
            </a:pPr>
            <a:r>
              <a:rPr lang="pt-BR" sz="2600" dirty="0">
                <a:solidFill>
                  <a:srgbClr val="0C2342"/>
                </a:solidFill>
                <a:latin typeface="+mj-lt"/>
                <a:ea typeface="+mj-ea"/>
                <a:cs typeface="+mj-cs"/>
              </a:rPr>
              <a:t>Licenciamento?</a:t>
            </a:r>
          </a:p>
          <a:p>
            <a:pPr marL="914400" lvl="1" indent="-457200" algn="l">
              <a:buFont typeface="Arial" panose="020B0604020202020204" pitchFamily="34" charset="0"/>
              <a:buChar char="•"/>
            </a:pPr>
            <a:r>
              <a:rPr lang="pt-BR" sz="2600" dirty="0">
                <a:solidFill>
                  <a:srgbClr val="0C2342"/>
                </a:solidFill>
                <a:latin typeface="+mj-lt"/>
                <a:ea typeface="+mj-ea"/>
                <a:cs typeface="+mj-cs"/>
              </a:rPr>
              <a:t>Prestação de serviço: ISS</a:t>
            </a:r>
          </a:p>
          <a:p>
            <a:pPr marL="457200" indent="-457200" algn="l">
              <a:buFont typeface="Arial" panose="020B0604020202020204" pitchFamily="34" charset="0"/>
              <a:buChar char="•"/>
            </a:pPr>
            <a:endParaRPr lang="pt-BR" sz="3000" dirty="0">
              <a:solidFill>
                <a:srgbClr val="0C2342"/>
              </a:solidFill>
              <a:latin typeface="+mj-lt"/>
              <a:ea typeface="+mj-ea"/>
              <a:cs typeface="+mj-cs"/>
            </a:endParaRPr>
          </a:p>
        </p:txBody>
      </p:sp>
    </p:spTree>
    <p:extLst>
      <p:ext uri="{BB962C8B-B14F-4D97-AF65-F5344CB8AC3E}">
        <p14:creationId xmlns:p14="http://schemas.microsoft.com/office/powerpoint/2010/main" val="266036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3999" y="1041400"/>
            <a:ext cx="9360024" cy="767229"/>
          </a:xfrm>
        </p:spPr>
        <p:txBody>
          <a:bodyPr>
            <a:normAutofit fontScale="90000"/>
          </a:bodyPr>
          <a:lstStyle/>
          <a:p>
            <a:r>
              <a:rPr lang="pt-BR" dirty="0"/>
              <a:t>Robôs e capacidade contributiva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1943101"/>
            <a:ext cx="9144000" cy="4635252"/>
          </a:xfrm>
        </p:spPr>
        <p:txBody>
          <a:bodyPr>
            <a:normAutofit/>
          </a:bodyPr>
          <a:lstStyle/>
          <a:p>
            <a:pPr algn="just"/>
            <a:r>
              <a:rPr lang="pt-BR" sz="3000" b="1" dirty="0">
                <a:solidFill>
                  <a:srgbClr val="0C2342"/>
                </a:solidFill>
                <a:latin typeface="+mj-lt"/>
                <a:ea typeface="+mj-ea"/>
                <a:cs typeface="+mj-cs"/>
              </a:rPr>
              <a:t>Substituição da mão de obra humana pela robotizada:</a:t>
            </a:r>
          </a:p>
          <a:p>
            <a:pPr marL="457200" indent="-457200" algn="just">
              <a:buFont typeface="Arial" panose="020B0604020202020204" pitchFamily="34" charset="0"/>
              <a:buChar char="•"/>
            </a:pPr>
            <a:r>
              <a:rPr lang="pt-BR" sz="3000" b="1" dirty="0">
                <a:solidFill>
                  <a:srgbClr val="0C2342"/>
                </a:solidFill>
                <a:latin typeface="+mj-lt"/>
                <a:ea typeface="+mj-ea"/>
                <a:cs typeface="+mj-cs"/>
              </a:rPr>
              <a:t>Que ensejaria a tributação por um dos tributos existentes? </a:t>
            </a:r>
            <a:r>
              <a:rPr lang="pt-BR" sz="3000" dirty="0">
                <a:solidFill>
                  <a:srgbClr val="0C2342"/>
                </a:solidFill>
                <a:latin typeface="+mj-lt"/>
                <a:ea typeface="+mj-ea"/>
                <a:cs typeface="+mj-cs"/>
              </a:rPr>
              <a:t>O enquadramento na materialidade.</a:t>
            </a:r>
          </a:p>
          <a:p>
            <a:pPr marL="457200" indent="-457200" algn="just">
              <a:buFont typeface="Arial" panose="020B0604020202020204" pitchFamily="34" charset="0"/>
              <a:buChar char="•"/>
            </a:pPr>
            <a:r>
              <a:rPr lang="pt-BR" sz="3000" b="1" dirty="0">
                <a:solidFill>
                  <a:srgbClr val="0C2342"/>
                </a:solidFill>
                <a:latin typeface="+mj-lt"/>
                <a:ea typeface="+mj-ea"/>
                <a:cs typeface="+mj-cs"/>
              </a:rPr>
              <a:t>Que faria com que um novo tributo fosse criado para essa situação específica? </a:t>
            </a:r>
            <a:r>
              <a:rPr lang="pt-BR" sz="3000" dirty="0">
                <a:solidFill>
                  <a:srgbClr val="0C2342"/>
                </a:solidFill>
                <a:latin typeface="+mj-lt"/>
                <a:ea typeface="+mj-ea"/>
                <a:cs typeface="+mj-cs"/>
              </a:rPr>
              <a:t>A existência de um fato signo presuntivo de riqueza ainda não captado.</a:t>
            </a:r>
          </a:p>
          <a:p>
            <a:pPr marL="457200" indent="-457200" algn="just">
              <a:buFont typeface="Arial" panose="020B0604020202020204" pitchFamily="34" charset="0"/>
              <a:buChar char="•"/>
            </a:pPr>
            <a:r>
              <a:rPr lang="pt-BR" sz="3000" b="1" dirty="0">
                <a:solidFill>
                  <a:srgbClr val="0C2342"/>
                </a:solidFill>
                <a:latin typeface="+mj-lt"/>
                <a:ea typeface="+mj-ea"/>
                <a:cs typeface="+mj-cs"/>
              </a:rPr>
              <a:t>Esse fato existe?</a:t>
            </a:r>
          </a:p>
        </p:txBody>
      </p:sp>
    </p:spTree>
    <p:extLst>
      <p:ext uri="{BB962C8B-B14F-4D97-AF65-F5344CB8AC3E}">
        <p14:creationId xmlns:p14="http://schemas.microsoft.com/office/powerpoint/2010/main" val="52250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bótica na fabricação automóveis - ServNews Robótica">
            <a:extLst>
              <a:ext uri="{FF2B5EF4-FFF2-40B4-BE49-F238E27FC236}">
                <a16:creationId xmlns:a16="http://schemas.microsoft.com/office/drawing/2014/main" id="{ECE9731D-7280-FB4E-35F4-18D3C2C957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29" t="9091" r="22274"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477981" y="1122363"/>
            <a:ext cx="4023360" cy="3204134"/>
          </a:xfrm>
        </p:spPr>
        <p:txBody>
          <a:bodyPr anchor="b">
            <a:normAutofit/>
          </a:bodyPr>
          <a:lstStyle/>
          <a:p>
            <a:pPr algn="l"/>
            <a:r>
              <a:rPr lang="pt-BR" sz="4800"/>
              <a:t>Robôs e capacidade contributiva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477980" y="4872922"/>
            <a:ext cx="4023359" cy="1208141"/>
          </a:xfrm>
        </p:spPr>
        <p:txBody>
          <a:bodyPr>
            <a:normAutofit/>
          </a:bodyPr>
          <a:lstStyle/>
          <a:p>
            <a:pPr algn="l"/>
            <a:r>
              <a:rPr lang="pt-BR" sz="1300" b="1" dirty="0">
                <a:solidFill>
                  <a:srgbClr val="0C2342"/>
                </a:solidFill>
                <a:latin typeface="+mj-lt"/>
                <a:ea typeface="+mj-ea"/>
                <a:cs typeface="+mj-cs"/>
              </a:rPr>
              <a:t>Substituição da mão de obra humana pela robotizada:</a:t>
            </a:r>
          </a:p>
          <a:p>
            <a:pPr marL="457200" indent="-457200" algn="l">
              <a:buFont typeface="Arial" panose="020B0604020202020204" pitchFamily="34" charset="0"/>
              <a:buChar char="•"/>
            </a:pPr>
            <a:r>
              <a:rPr lang="pt-BR" sz="1300" b="1" dirty="0">
                <a:solidFill>
                  <a:srgbClr val="0C2342"/>
                </a:solidFill>
                <a:latin typeface="+mj-lt"/>
                <a:ea typeface="+mj-ea"/>
                <a:cs typeface="+mj-cs"/>
              </a:rPr>
              <a:t>Tributação dos meios de produção e encarecimento do produto ou serviço produzido.</a:t>
            </a:r>
          </a:p>
          <a:p>
            <a:pPr marL="457200" indent="-457200" algn="l">
              <a:buFont typeface="Arial" panose="020B0604020202020204" pitchFamily="34" charset="0"/>
              <a:buChar char="•"/>
            </a:pPr>
            <a:r>
              <a:rPr lang="pt-BR" sz="1300" b="1" dirty="0">
                <a:solidFill>
                  <a:srgbClr val="0C2342"/>
                </a:solidFill>
                <a:latin typeface="+mj-lt"/>
                <a:ea typeface="+mj-ea"/>
                <a:cs typeface="+mj-cs"/>
              </a:rPr>
              <a:t>A questão da personalidade jurídica.</a:t>
            </a:r>
            <a:endParaRPr lang="pt-BR" sz="1300" dirty="0">
              <a:solidFill>
                <a:srgbClr val="0C2342"/>
              </a:solidFill>
              <a:latin typeface="+mj-lt"/>
              <a:ea typeface="+mj-ea"/>
              <a:cs typeface="+mj-cs"/>
            </a:endParaRPr>
          </a:p>
          <a:p>
            <a:pPr marL="457200" indent="-457200" algn="l">
              <a:buFont typeface="Arial" panose="020B0604020202020204" pitchFamily="34" charset="0"/>
              <a:buChar char="•"/>
            </a:pPr>
            <a:endParaRPr lang="pt-BR" sz="1300" dirty="0">
              <a:solidFill>
                <a:srgbClr val="0C2342"/>
              </a:solidFill>
              <a:latin typeface="+mj-lt"/>
              <a:ea typeface="+mj-ea"/>
              <a:cs typeface="+mj-cs"/>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32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890337" y="640080"/>
            <a:ext cx="3912481" cy="3566160"/>
          </a:xfrm>
        </p:spPr>
        <p:txBody>
          <a:bodyPr anchor="b">
            <a:normAutofit/>
          </a:bodyPr>
          <a:lstStyle/>
          <a:p>
            <a:r>
              <a:rPr lang="pt-BR" sz="5400" dirty="0" err="1"/>
              <a:t>IoT</a:t>
            </a:r>
            <a:br>
              <a:rPr lang="pt-BR" sz="5400" dirty="0"/>
            </a:br>
            <a:r>
              <a:rPr lang="pt-BR" sz="5400" dirty="0"/>
              <a:t>Casos de uso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890339" y="4636008"/>
            <a:ext cx="3734014" cy="1572768"/>
          </a:xfrm>
        </p:spPr>
        <p:txBody>
          <a:bodyPr>
            <a:noAutofit/>
          </a:bodyPr>
          <a:lstStyle/>
          <a:p>
            <a:pPr marL="342900" lvl="2" indent="-342900" algn="l">
              <a:spcAft>
                <a:spcPts val="600"/>
              </a:spcAft>
              <a:buFont typeface="Arial" panose="020B0604020202020204" pitchFamily="34" charset="0"/>
              <a:buChar char="•"/>
            </a:pPr>
            <a:r>
              <a:rPr lang="pt-BR" sz="1000" dirty="0">
                <a:solidFill>
                  <a:srgbClr val="0C2342"/>
                </a:solidFill>
                <a:latin typeface="+mj-lt"/>
              </a:rPr>
              <a:t>Automatização da casa e controle pelo celular ou por voz;</a:t>
            </a:r>
          </a:p>
          <a:p>
            <a:pPr marL="342900" lvl="2" indent="-342900" algn="l">
              <a:spcAft>
                <a:spcPts val="600"/>
              </a:spcAft>
              <a:buFont typeface="Arial" panose="020B0604020202020204" pitchFamily="34" charset="0"/>
              <a:buChar char="•"/>
            </a:pPr>
            <a:r>
              <a:rPr lang="pt-BR" sz="1000" dirty="0">
                <a:solidFill>
                  <a:srgbClr val="0C2342"/>
                </a:solidFill>
                <a:latin typeface="+mj-lt"/>
              </a:rPr>
              <a:t>Sensores espalhados pela cidade para monitorar volume de chuvas e risco de enchentes, que se comunicam com uma central que dispara avisos para os celulares dos moradores da região em risco;</a:t>
            </a:r>
          </a:p>
          <a:p>
            <a:pPr marL="342900" lvl="2" indent="-342900" algn="l">
              <a:spcAft>
                <a:spcPts val="600"/>
              </a:spcAft>
              <a:buFont typeface="Arial" panose="020B0604020202020204" pitchFamily="34" charset="0"/>
              <a:buChar char="•"/>
            </a:pPr>
            <a:r>
              <a:rPr lang="pt-BR" sz="1000" dirty="0">
                <a:solidFill>
                  <a:srgbClr val="0C2342"/>
                </a:solidFill>
                <a:latin typeface="+mj-lt"/>
              </a:rPr>
              <a:t>Comunicação entre automóveis para comunicar freadas bruscas, acidentes ou engarrafamentos;</a:t>
            </a:r>
          </a:p>
          <a:p>
            <a:pPr marL="342900" lvl="2" indent="-342900" algn="l">
              <a:spcAft>
                <a:spcPts val="600"/>
              </a:spcAft>
              <a:buFont typeface="Arial" panose="020B0604020202020204" pitchFamily="34" charset="0"/>
              <a:buChar char="•"/>
            </a:pPr>
            <a:r>
              <a:rPr lang="pt-BR" sz="1000" dirty="0">
                <a:solidFill>
                  <a:srgbClr val="0C2342"/>
                </a:solidFill>
                <a:latin typeface="+mj-lt"/>
              </a:rPr>
              <a:t>Relógio que mede os sinais vitais e chama a emergência caso não os identifique;</a:t>
            </a:r>
          </a:p>
          <a:p>
            <a:pPr marL="342900" lvl="2" indent="-342900" algn="l">
              <a:spcAft>
                <a:spcPts val="600"/>
              </a:spcAft>
              <a:buFont typeface="Arial" panose="020B0604020202020204" pitchFamily="34" charset="0"/>
              <a:buChar char="•"/>
            </a:pPr>
            <a:r>
              <a:rPr lang="pt-BR" sz="1000" dirty="0">
                <a:solidFill>
                  <a:srgbClr val="0C2342"/>
                </a:solidFill>
                <a:latin typeface="+mj-lt"/>
              </a:rPr>
              <a:t>Geladeira e despensa que se comunicam com aplicativos de compras e pedem os produtos que vão acabar em breve.</a:t>
            </a:r>
          </a:p>
        </p:txBody>
      </p:sp>
      <p:sp>
        <p:nvSpPr>
          <p:cNvPr id="51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E761BCCD-181D-78FE-4332-F11A321027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9" r="3" b="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6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3999" y="1041400"/>
            <a:ext cx="9360024" cy="767229"/>
          </a:xfrm>
        </p:spPr>
        <p:txBody>
          <a:bodyPr>
            <a:normAutofit fontScale="90000"/>
          </a:bodyPr>
          <a:lstStyle/>
          <a:p>
            <a:r>
              <a:rPr lang="pt-BR" dirty="0" err="1"/>
              <a:t>IoT</a:t>
            </a:r>
            <a:r>
              <a:rPr lang="pt-BR" dirty="0"/>
              <a:t>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1943101"/>
            <a:ext cx="9144000" cy="4635252"/>
          </a:xfrm>
        </p:spPr>
        <p:txBody>
          <a:bodyPr>
            <a:normAutofit/>
          </a:bodyPr>
          <a:lstStyle/>
          <a:p>
            <a:pPr marL="342900" indent="-342900" algn="just">
              <a:buFont typeface="Arial" panose="020B0604020202020204" pitchFamily="34" charset="0"/>
              <a:buChar char="•"/>
            </a:pPr>
            <a:r>
              <a:rPr lang="pt-BR" sz="3200" dirty="0">
                <a:solidFill>
                  <a:srgbClr val="0C2342"/>
                </a:solidFill>
                <a:latin typeface="+mj-lt"/>
              </a:rPr>
              <a:t>A ideia de conectar objetos à internet começou a ser discutida em 1991, mas somente em 1999, Kevin Ashton do MIT, utilizou o termo “</a:t>
            </a:r>
            <a:r>
              <a:rPr lang="pt-BR" sz="3200" i="1" dirty="0">
                <a:solidFill>
                  <a:srgbClr val="0C2342"/>
                </a:solidFill>
                <a:latin typeface="+mj-lt"/>
              </a:rPr>
              <a:t>Internet </a:t>
            </a:r>
            <a:r>
              <a:rPr lang="pt-BR" sz="3200" i="1" dirty="0" err="1">
                <a:solidFill>
                  <a:srgbClr val="0C2342"/>
                </a:solidFill>
                <a:latin typeface="+mj-lt"/>
              </a:rPr>
              <a:t>of</a:t>
            </a:r>
            <a:r>
              <a:rPr lang="pt-BR" sz="3200" i="1" dirty="0">
                <a:solidFill>
                  <a:srgbClr val="0C2342"/>
                </a:solidFill>
                <a:latin typeface="+mj-lt"/>
              </a:rPr>
              <a:t> </a:t>
            </a:r>
            <a:r>
              <a:rPr lang="pt-BR" sz="3200" i="1" dirty="0" err="1">
                <a:solidFill>
                  <a:srgbClr val="0C2342"/>
                </a:solidFill>
                <a:latin typeface="+mj-lt"/>
              </a:rPr>
              <a:t>things</a:t>
            </a:r>
            <a:r>
              <a:rPr lang="pt-BR" sz="3200" dirty="0">
                <a:solidFill>
                  <a:srgbClr val="0C2342"/>
                </a:solidFill>
                <a:latin typeface="+mj-lt"/>
              </a:rPr>
              <a:t>” para descrever a tecnologia.</a:t>
            </a:r>
          </a:p>
          <a:p>
            <a:pPr marL="342900" indent="-342900" algn="just">
              <a:buFont typeface="Arial" panose="020B0604020202020204" pitchFamily="34" charset="0"/>
              <a:buChar char="•"/>
            </a:pPr>
            <a:r>
              <a:rPr lang="pt-BR" sz="3200" dirty="0">
                <a:solidFill>
                  <a:srgbClr val="0C2342"/>
                </a:solidFill>
                <a:latin typeface="+mj-lt"/>
              </a:rPr>
              <a:t>Permite a interação, por meio da </a:t>
            </a:r>
            <a:r>
              <a:rPr lang="pt-BR" sz="3200" i="1" dirty="0">
                <a:solidFill>
                  <a:srgbClr val="0C2342"/>
                </a:solidFill>
                <a:latin typeface="+mj-lt"/>
              </a:rPr>
              <a:t>internet</a:t>
            </a:r>
            <a:r>
              <a:rPr lang="pt-BR" sz="3200" dirty="0">
                <a:solidFill>
                  <a:srgbClr val="0C2342"/>
                </a:solidFill>
                <a:latin typeface="+mj-lt"/>
              </a:rPr>
              <a:t>, entre pessoas e dispositivos inteligentes que interagem entre si e com elas, facilitando o dia a dia.</a:t>
            </a:r>
          </a:p>
          <a:p>
            <a:pPr marL="342900" indent="-342900" algn="just">
              <a:buFont typeface="Arial" panose="020B0604020202020204" pitchFamily="34" charset="0"/>
              <a:buChar char="•"/>
            </a:pPr>
            <a:r>
              <a:rPr lang="pt-BR" sz="3200" dirty="0">
                <a:solidFill>
                  <a:srgbClr val="0C2342"/>
                </a:solidFill>
                <a:latin typeface="+mj-lt"/>
              </a:rPr>
              <a:t>As soluções de </a:t>
            </a:r>
            <a:r>
              <a:rPr lang="pt-BR" sz="3200" dirty="0" err="1">
                <a:solidFill>
                  <a:srgbClr val="0C2342"/>
                </a:solidFill>
                <a:latin typeface="+mj-lt"/>
              </a:rPr>
              <a:t>IoT</a:t>
            </a:r>
            <a:r>
              <a:rPr lang="pt-BR" sz="3200" dirty="0">
                <a:solidFill>
                  <a:srgbClr val="0C2342"/>
                </a:solidFill>
                <a:latin typeface="+mj-lt"/>
              </a:rPr>
              <a:t> podem oferecer, simultaneamente, </a:t>
            </a:r>
            <a:r>
              <a:rPr lang="pt-BR" sz="3200" i="1" dirty="0">
                <a:solidFill>
                  <a:srgbClr val="0C2342"/>
                </a:solidFill>
                <a:latin typeface="+mj-lt"/>
              </a:rPr>
              <a:t>software</a:t>
            </a:r>
            <a:r>
              <a:rPr lang="pt-BR" sz="3200" dirty="0">
                <a:solidFill>
                  <a:srgbClr val="0C2342"/>
                </a:solidFill>
                <a:latin typeface="+mj-lt"/>
              </a:rPr>
              <a:t>, serviço e mercadoria.</a:t>
            </a:r>
          </a:p>
          <a:p>
            <a:pPr marL="457200" indent="-457200" algn="just">
              <a:buFont typeface="Arial" panose="020B0604020202020204" pitchFamily="34" charset="0"/>
              <a:buChar char="•"/>
            </a:pPr>
            <a:endParaRPr lang="pt-BR" sz="3000" dirty="0">
              <a:solidFill>
                <a:srgbClr val="0C2342"/>
              </a:solidFill>
              <a:latin typeface="+mj-lt"/>
              <a:ea typeface="+mj-ea"/>
              <a:cs typeface="+mj-cs"/>
            </a:endParaRPr>
          </a:p>
        </p:txBody>
      </p:sp>
    </p:spTree>
    <p:extLst>
      <p:ext uri="{BB962C8B-B14F-4D97-AF65-F5344CB8AC3E}">
        <p14:creationId xmlns:p14="http://schemas.microsoft.com/office/powerpoint/2010/main" val="367423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3999" y="1041400"/>
            <a:ext cx="9360024" cy="1106996"/>
          </a:xfrm>
        </p:spPr>
        <p:txBody>
          <a:bodyPr>
            <a:noAutofit/>
          </a:bodyPr>
          <a:lstStyle/>
          <a:p>
            <a:r>
              <a:rPr lang="pt-BR" sz="4500" dirty="0"/>
              <a:t>Pode-se segregar software, serviço e mercadoria para fins tributários?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3999" y="2441358"/>
            <a:ext cx="9144000" cy="3835155"/>
          </a:xfrm>
        </p:spPr>
        <p:txBody>
          <a:bodyPr>
            <a:noAutofit/>
          </a:bodyPr>
          <a:lstStyle/>
          <a:p>
            <a:pPr marL="0" lvl="2" algn="just">
              <a:spcAft>
                <a:spcPts val="600"/>
              </a:spcAft>
            </a:pPr>
            <a:r>
              <a:rPr lang="pt-BR" sz="2800" dirty="0">
                <a:solidFill>
                  <a:srgbClr val="0C2342"/>
                </a:solidFill>
                <a:latin typeface="+mj-lt"/>
              </a:rPr>
              <a:t>Segregação das receitas com:</a:t>
            </a:r>
          </a:p>
          <a:p>
            <a:pPr marL="342900" lvl="2" indent="-342900" algn="just">
              <a:spcAft>
                <a:spcPts val="600"/>
              </a:spcAft>
              <a:buFont typeface="Arial" panose="020B0604020202020204" pitchFamily="34" charset="0"/>
              <a:buChar char="•"/>
            </a:pPr>
            <a:r>
              <a:rPr lang="pt-BR" sz="2800" dirty="0">
                <a:solidFill>
                  <a:srgbClr val="0C2342"/>
                </a:solidFill>
                <a:latin typeface="+mj-lt"/>
              </a:rPr>
              <a:t>Mercadoria;</a:t>
            </a:r>
          </a:p>
          <a:p>
            <a:pPr marL="342900" lvl="2" indent="-342900" algn="just">
              <a:spcAft>
                <a:spcPts val="600"/>
              </a:spcAft>
              <a:buFont typeface="Arial" panose="020B0604020202020204" pitchFamily="34" charset="0"/>
              <a:buChar char="•"/>
            </a:pPr>
            <a:r>
              <a:rPr lang="pt-BR" sz="2800" dirty="0">
                <a:solidFill>
                  <a:srgbClr val="0C2342"/>
                </a:solidFill>
                <a:latin typeface="+mj-lt"/>
              </a:rPr>
              <a:t>Serviços;</a:t>
            </a:r>
          </a:p>
          <a:p>
            <a:pPr marL="342900" lvl="2" indent="-342900" algn="just">
              <a:spcAft>
                <a:spcPts val="600"/>
              </a:spcAft>
              <a:buFont typeface="Arial" panose="020B0604020202020204" pitchFamily="34" charset="0"/>
              <a:buChar char="•"/>
            </a:pPr>
            <a:r>
              <a:rPr lang="pt-BR" sz="2800" dirty="0">
                <a:solidFill>
                  <a:srgbClr val="0C2342"/>
                </a:solidFill>
                <a:latin typeface="+mj-lt"/>
              </a:rPr>
              <a:t>Licença de </a:t>
            </a:r>
            <a:r>
              <a:rPr lang="pt-BR" sz="2800" i="1" dirty="0">
                <a:solidFill>
                  <a:srgbClr val="0C2342"/>
                </a:solidFill>
                <a:latin typeface="+mj-lt"/>
              </a:rPr>
              <a:t>software</a:t>
            </a:r>
            <a:r>
              <a:rPr lang="pt-BR" sz="2800" dirty="0">
                <a:solidFill>
                  <a:srgbClr val="0C2342"/>
                </a:solidFill>
                <a:latin typeface="+mj-lt"/>
              </a:rPr>
              <a:t>.</a:t>
            </a:r>
          </a:p>
          <a:p>
            <a:pPr marL="342900" lvl="2" indent="-342900" algn="just">
              <a:spcAft>
                <a:spcPts val="600"/>
              </a:spcAft>
              <a:buFont typeface="Arial" panose="020B0604020202020204" pitchFamily="34" charset="0"/>
              <a:buChar char="•"/>
            </a:pPr>
            <a:endParaRPr lang="pt-BR" sz="2800" dirty="0">
              <a:solidFill>
                <a:srgbClr val="0C2342"/>
              </a:solidFill>
              <a:latin typeface="+mj-lt"/>
            </a:endParaRPr>
          </a:p>
          <a:p>
            <a:pPr marL="342900" lvl="2" indent="-342900" algn="just">
              <a:spcAft>
                <a:spcPts val="600"/>
              </a:spcAft>
              <a:buFont typeface="Arial" panose="020B0604020202020204" pitchFamily="34" charset="0"/>
              <a:buChar char="•"/>
            </a:pPr>
            <a:r>
              <a:rPr lang="pt-BR" sz="2800" dirty="0">
                <a:solidFill>
                  <a:srgbClr val="0C2342"/>
                </a:solidFill>
                <a:latin typeface="+mj-lt"/>
              </a:rPr>
              <a:t>A questão dos </a:t>
            </a:r>
            <a:r>
              <a:rPr lang="pt-BR" sz="2800" i="1" dirty="0">
                <a:solidFill>
                  <a:srgbClr val="0C2342"/>
                </a:solidFill>
                <a:latin typeface="+mj-lt"/>
              </a:rPr>
              <a:t>royalties</a:t>
            </a:r>
            <a:r>
              <a:rPr lang="pt-BR" sz="2800" dirty="0">
                <a:solidFill>
                  <a:srgbClr val="0C2342"/>
                </a:solidFill>
                <a:latin typeface="+mj-lt"/>
              </a:rPr>
              <a:t>: Rendimentos devidos em decorrência da aquisição de direitos de exploração de </a:t>
            </a:r>
            <a:r>
              <a:rPr lang="pt-BR" sz="2800" i="1" dirty="0">
                <a:solidFill>
                  <a:srgbClr val="0C2342"/>
                </a:solidFill>
                <a:latin typeface="+mj-lt"/>
              </a:rPr>
              <a:t>software</a:t>
            </a:r>
            <a:r>
              <a:rPr lang="pt-BR" sz="2800" dirty="0">
                <a:solidFill>
                  <a:srgbClr val="0C2342"/>
                </a:solidFill>
                <a:latin typeface="+mj-lt"/>
              </a:rPr>
              <a:t>.</a:t>
            </a:r>
          </a:p>
          <a:p>
            <a:pPr marL="457200" indent="-457200" algn="just">
              <a:buFont typeface="Arial" panose="020B0604020202020204" pitchFamily="34" charset="0"/>
              <a:buChar char="•"/>
            </a:pPr>
            <a:endParaRPr lang="pt-BR" sz="2800" dirty="0">
              <a:solidFill>
                <a:srgbClr val="0C2342"/>
              </a:solidFill>
              <a:latin typeface="+mj-lt"/>
              <a:ea typeface="+mj-ea"/>
              <a:cs typeface="+mj-cs"/>
            </a:endParaRPr>
          </a:p>
        </p:txBody>
      </p:sp>
    </p:spTree>
    <p:extLst>
      <p:ext uri="{BB962C8B-B14F-4D97-AF65-F5344CB8AC3E}">
        <p14:creationId xmlns:p14="http://schemas.microsoft.com/office/powerpoint/2010/main" val="251712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3999" y="1041400"/>
            <a:ext cx="9360024" cy="1106996"/>
          </a:xfrm>
        </p:spPr>
        <p:txBody>
          <a:bodyPr>
            <a:noAutofit/>
          </a:bodyPr>
          <a:lstStyle/>
          <a:p>
            <a:r>
              <a:rPr lang="pt-BR" sz="4500" dirty="0"/>
              <a:t>Solução de Consulta COSIT 146/2019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3999" y="2441358"/>
            <a:ext cx="9144000" cy="4065974"/>
          </a:xfrm>
        </p:spPr>
        <p:txBody>
          <a:bodyPr>
            <a:noAutofit/>
          </a:bodyPr>
          <a:lstStyle/>
          <a:p>
            <a:pPr marL="0" lvl="2" algn="just">
              <a:spcAft>
                <a:spcPts val="600"/>
              </a:spcAft>
            </a:pPr>
            <a:r>
              <a:rPr lang="pt-BR" sz="2400" dirty="0">
                <a:solidFill>
                  <a:srgbClr val="0C2342"/>
                </a:solidFill>
                <a:effectLst/>
                <a:latin typeface="+mj-lt"/>
                <a:ea typeface="Calibri" panose="020F0502020204030204" pitchFamily="34" charset="0"/>
              </a:rPr>
              <a:t>ROYALTIES. PAGAMENTO A RESIDENTE OU DOMICILIADO NO EXTERIOR. LICENÇA DE USO DE MARCA OU PATENTE. SERVIÇOS VINCULADOS. O pagamento, o crédito, a entrega, o emprego ou a remessa de valores a residentes ou domiciliados no exterior, a título de royalties, por simples licença ou uso de marca, ou seja, sem que haja prestação de serviços vinculada a essa cessão de direitos, não caracterizam contraprestação por serviço prestado e, portanto, não sofrem a incidência da COFINS-Importação. </a:t>
            </a:r>
            <a:r>
              <a:rPr lang="pt-BR" sz="2400" b="1" dirty="0">
                <a:solidFill>
                  <a:srgbClr val="0C2342"/>
                </a:solidFill>
                <a:effectLst/>
                <a:latin typeface="+mj-lt"/>
                <a:ea typeface="Calibri" panose="020F0502020204030204" pitchFamily="34" charset="0"/>
              </a:rPr>
              <a:t>Entretanto, se o documento que embasa a operação não for suficientemente claro para individualizar, em valores, o que corresponde a serviço e o que corresponde a royalties, o valor total da operação será considerado como correspondente a serviços e sofrerá a incidência da contribuição.</a:t>
            </a:r>
            <a:endParaRPr lang="pt-BR" sz="2400" b="1" dirty="0">
              <a:solidFill>
                <a:srgbClr val="0C2342"/>
              </a:solidFill>
              <a:latin typeface="+mj-lt"/>
            </a:endParaRPr>
          </a:p>
        </p:txBody>
      </p:sp>
    </p:spTree>
    <p:extLst>
      <p:ext uri="{BB962C8B-B14F-4D97-AF65-F5344CB8AC3E}">
        <p14:creationId xmlns:p14="http://schemas.microsoft.com/office/powerpoint/2010/main" val="155994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767229"/>
          </a:xfrm>
        </p:spPr>
        <p:txBody>
          <a:bodyPr>
            <a:normAutofit fontScale="90000"/>
          </a:bodyPr>
          <a:lstStyle/>
          <a:p>
            <a:r>
              <a:rPr lang="pt-BR" dirty="0"/>
              <a:t>Sumário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1943100"/>
            <a:ext cx="9144000" cy="3807069"/>
          </a:xfrm>
        </p:spPr>
        <p:txBody>
          <a:bodyPr>
            <a:normAutofit/>
          </a:bodyPr>
          <a:lstStyle/>
          <a:p>
            <a:pPr marL="742950" indent="-742950" algn="l">
              <a:buAutoNum type="arabicPeriod"/>
            </a:pPr>
            <a:r>
              <a:rPr lang="pt-BR" sz="3000" b="1" dirty="0">
                <a:solidFill>
                  <a:srgbClr val="0C2342"/>
                </a:solidFill>
                <a:latin typeface="+mj-lt"/>
                <a:ea typeface="+mj-ea"/>
                <a:cs typeface="+mj-cs"/>
              </a:rPr>
              <a:t>Que são robôs?</a:t>
            </a:r>
          </a:p>
          <a:p>
            <a:pPr marL="742950" indent="-742950" algn="l">
              <a:buAutoNum type="arabicPeriod"/>
            </a:pPr>
            <a:r>
              <a:rPr lang="pt-BR" sz="3000" b="1" dirty="0">
                <a:solidFill>
                  <a:srgbClr val="0C2342"/>
                </a:solidFill>
                <a:latin typeface="+mj-lt"/>
                <a:ea typeface="+mj-ea"/>
                <a:cs typeface="+mj-cs"/>
              </a:rPr>
              <a:t>Como são negociados?</a:t>
            </a:r>
          </a:p>
          <a:p>
            <a:pPr marL="742950" indent="-742950" algn="l">
              <a:buAutoNum type="arabicPeriod"/>
            </a:pPr>
            <a:r>
              <a:rPr lang="pt-BR" sz="3000" b="1" dirty="0">
                <a:solidFill>
                  <a:srgbClr val="0C2342"/>
                </a:solidFill>
                <a:latin typeface="+mj-lt"/>
                <a:ea typeface="+mj-ea"/>
                <a:cs typeface="+mj-cs"/>
              </a:rPr>
              <a:t>Os robôs são tributados? Deveriam ser tributados?</a:t>
            </a:r>
          </a:p>
          <a:p>
            <a:pPr marL="742950" indent="-742950" algn="l">
              <a:buAutoNum type="arabicPeriod"/>
            </a:pPr>
            <a:r>
              <a:rPr lang="pt-BR" sz="3000" b="1" dirty="0">
                <a:solidFill>
                  <a:srgbClr val="0C2342"/>
                </a:solidFill>
                <a:latin typeface="+mj-lt"/>
                <a:ea typeface="+mj-ea"/>
                <a:cs typeface="+mj-cs"/>
              </a:rPr>
              <a:t>Os robôs possuem capacidade contributiva?</a:t>
            </a:r>
          </a:p>
          <a:p>
            <a:pPr marL="742950" indent="-742950" algn="l">
              <a:buFont typeface="Arial" panose="020B0604020202020204" pitchFamily="34" charset="0"/>
              <a:buAutoNum type="arabicPeriod"/>
            </a:pPr>
            <a:r>
              <a:rPr lang="pt-BR" sz="3000" b="1" dirty="0">
                <a:solidFill>
                  <a:srgbClr val="0C2342"/>
                </a:solidFill>
                <a:latin typeface="+mj-lt"/>
                <a:ea typeface="+mj-ea"/>
                <a:cs typeface="+mj-cs"/>
              </a:rPr>
              <a:t>Que é a </a:t>
            </a:r>
            <a:r>
              <a:rPr lang="pt-BR" sz="3000" b="1" dirty="0" err="1">
                <a:solidFill>
                  <a:srgbClr val="0C2342"/>
                </a:solidFill>
                <a:latin typeface="+mj-lt"/>
                <a:ea typeface="+mj-ea"/>
                <a:cs typeface="+mj-cs"/>
              </a:rPr>
              <a:t>IoT</a:t>
            </a:r>
            <a:r>
              <a:rPr lang="pt-BR" sz="3000" b="1" dirty="0">
                <a:solidFill>
                  <a:srgbClr val="0C2342"/>
                </a:solidFill>
                <a:latin typeface="+mj-lt"/>
                <a:ea typeface="+mj-ea"/>
                <a:cs typeface="+mj-cs"/>
              </a:rPr>
              <a:t>?</a:t>
            </a:r>
          </a:p>
          <a:p>
            <a:pPr marL="742950" indent="-742950" algn="l">
              <a:buFont typeface="Arial" panose="020B0604020202020204" pitchFamily="34" charset="0"/>
              <a:buAutoNum type="arabicPeriod"/>
            </a:pPr>
            <a:r>
              <a:rPr lang="pt-BR" sz="3000" b="1" dirty="0">
                <a:solidFill>
                  <a:srgbClr val="0C2342"/>
                </a:solidFill>
                <a:latin typeface="+mj-lt"/>
                <a:ea typeface="+mj-ea"/>
                <a:cs typeface="+mj-cs"/>
              </a:rPr>
              <a:t>Como é negociada?</a:t>
            </a:r>
          </a:p>
          <a:p>
            <a:pPr marL="742950" indent="-742950" algn="l">
              <a:buFont typeface="Arial" panose="020B0604020202020204" pitchFamily="34" charset="0"/>
              <a:buAutoNum type="arabicPeriod"/>
            </a:pPr>
            <a:r>
              <a:rPr lang="pt-BR" sz="3000" b="1" dirty="0">
                <a:solidFill>
                  <a:srgbClr val="0C2342"/>
                </a:solidFill>
                <a:latin typeface="+mj-lt"/>
                <a:ea typeface="+mj-ea"/>
                <a:cs typeface="+mj-cs"/>
              </a:rPr>
              <a:t>E a tributação incidente?</a:t>
            </a:r>
          </a:p>
        </p:txBody>
      </p:sp>
    </p:spTree>
    <p:extLst>
      <p:ext uri="{BB962C8B-B14F-4D97-AF65-F5344CB8AC3E}">
        <p14:creationId xmlns:p14="http://schemas.microsoft.com/office/powerpoint/2010/main" val="355450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3999" y="1041400"/>
            <a:ext cx="9360024" cy="1106996"/>
          </a:xfrm>
        </p:spPr>
        <p:txBody>
          <a:bodyPr>
            <a:noAutofit/>
          </a:bodyPr>
          <a:lstStyle/>
          <a:p>
            <a:r>
              <a:rPr lang="pt-BR" sz="4500" dirty="0"/>
              <a:t>Pode-se segregar software, serviço e mercadoria para fins tributários?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3999" y="2441358"/>
            <a:ext cx="9144000" cy="3835155"/>
          </a:xfrm>
        </p:spPr>
        <p:txBody>
          <a:bodyPr>
            <a:noAutofit/>
          </a:bodyPr>
          <a:lstStyle/>
          <a:p>
            <a:pPr marL="0" lvl="2" algn="just">
              <a:spcAft>
                <a:spcPts val="600"/>
              </a:spcAft>
            </a:pPr>
            <a:r>
              <a:rPr lang="pt-BR" sz="2100" dirty="0">
                <a:solidFill>
                  <a:srgbClr val="0C2342"/>
                </a:solidFill>
                <a:latin typeface="+mj-lt"/>
              </a:rPr>
              <a:t>A não segregação dos rendimentos gera efeitos na tributação por:</a:t>
            </a:r>
          </a:p>
          <a:p>
            <a:pPr marL="342900" lvl="2" indent="-342900" algn="just">
              <a:spcAft>
                <a:spcPts val="600"/>
              </a:spcAft>
              <a:buFont typeface="Arial" panose="020B0604020202020204" pitchFamily="34" charset="0"/>
              <a:buChar char="•"/>
            </a:pPr>
            <a:r>
              <a:rPr lang="pt-BR" sz="2100" b="1" dirty="0">
                <a:solidFill>
                  <a:srgbClr val="0C2342"/>
                </a:solidFill>
                <a:latin typeface="+mj-lt"/>
              </a:rPr>
              <a:t>PIS/COFINS </a:t>
            </a:r>
            <a:r>
              <a:rPr lang="pt-BR" sz="2100" dirty="0">
                <a:solidFill>
                  <a:srgbClr val="0C2342"/>
                </a:solidFill>
                <a:latin typeface="+mj-lt"/>
              </a:rPr>
              <a:t>e determinação do regime aplicável a ela: Receita de royalties deve ser mantida no regime cumulativo (art. 10, XV c/c §2º e art. 15, Lei 10.833/2003);</a:t>
            </a:r>
          </a:p>
          <a:p>
            <a:pPr marL="342900" lvl="2" indent="-342900" algn="just">
              <a:spcAft>
                <a:spcPts val="600"/>
              </a:spcAft>
              <a:buFont typeface="Arial" panose="020B0604020202020204" pitchFamily="34" charset="0"/>
              <a:buChar char="•"/>
            </a:pPr>
            <a:r>
              <a:rPr lang="pt-BR" sz="2100" b="1" dirty="0">
                <a:solidFill>
                  <a:srgbClr val="0C2342"/>
                </a:solidFill>
                <a:latin typeface="+mj-lt"/>
              </a:rPr>
              <a:t>IR: </a:t>
            </a:r>
            <a:r>
              <a:rPr lang="pt-BR" sz="2100" dirty="0">
                <a:solidFill>
                  <a:srgbClr val="0C2342"/>
                </a:solidFill>
                <a:latin typeface="+mj-lt"/>
              </a:rPr>
              <a:t>Regras para evitar a bitributação da renda, por</a:t>
            </a:r>
            <a:r>
              <a:rPr lang="pt-BR" sz="2100" dirty="0">
                <a:solidFill>
                  <a:srgbClr val="0C2342"/>
                </a:solidFill>
                <a:effectLst/>
                <a:latin typeface="+mj-lt"/>
                <a:ea typeface="Calibri" panose="020F0502020204030204" pitchFamily="34" charset="0"/>
              </a:rPr>
              <a:t> impossibilidade de aplicação adequada das cláusulas de </a:t>
            </a:r>
            <a:r>
              <a:rPr lang="pt-BR" sz="2100" i="1" dirty="0" err="1">
                <a:solidFill>
                  <a:srgbClr val="0C2342"/>
                </a:solidFill>
                <a:effectLst/>
                <a:latin typeface="+mj-lt"/>
                <a:ea typeface="Calibri" panose="020F0502020204030204" pitchFamily="34" charset="0"/>
              </a:rPr>
              <a:t>tax</a:t>
            </a:r>
            <a:r>
              <a:rPr lang="pt-BR" sz="2100" i="1" dirty="0">
                <a:solidFill>
                  <a:srgbClr val="0C2342"/>
                </a:solidFill>
                <a:effectLst/>
                <a:latin typeface="+mj-lt"/>
                <a:ea typeface="Calibri" panose="020F0502020204030204" pitchFamily="34" charset="0"/>
              </a:rPr>
              <a:t> sparing</a:t>
            </a:r>
            <a:r>
              <a:rPr lang="pt-BR" sz="2100" dirty="0">
                <a:solidFill>
                  <a:srgbClr val="0C2342"/>
                </a:solidFill>
                <a:effectLst/>
                <a:latin typeface="+mj-lt"/>
                <a:ea typeface="Calibri" panose="020F0502020204030204" pitchFamily="34" charset="0"/>
              </a:rPr>
              <a:t> e </a:t>
            </a:r>
            <a:r>
              <a:rPr lang="pt-BR" sz="2100" i="1" dirty="0" err="1">
                <a:solidFill>
                  <a:srgbClr val="0C2342"/>
                </a:solidFill>
                <a:effectLst/>
                <a:latin typeface="+mj-lt"/>
                <a:ea typeface="Calibri" panose="020F0502020204030204" pitchFamily="34" charset="0"/>
              </a:rPr>
              <a:t>matching</a:t>
            </a:r>
            <a:r>
              <a:rPr lang="pt-BR" sz="2100" i="1" dirty="0">
                <a:solidFill>
                  <a:srgbClr val="0C2342"/>
                </a:solidFill>
                <a:effectLst/>
                <a:latin typeface="+mj-lt"/>
                <a:ea typeface="Calibri" panose="020F0502020204030204" pitchFamily="34" charset="0"/>
              </a:rPr>
              <a:t> </a:t>
            </a:r>
            <a:r>
              <a:rPr lang="pt-BR" sz="2100" i="1" dirty="0" err="1">
                <a:solidFill>
                  <a:srgbClr val="0C2342"/>
                </a:solidFill>
                <a:effectLst/>
                <a:latin typeface="+mj-lt"/>
                <a:ea typeface="Calibri" panose="020F0502020204030204" pitchFamily="34" charset="0"/>
              </a:rPr>
              <a:t>credit</a:t>
            </a:r>
            <a:r>
              <a:rPr lang="pt-BR" sz="2100" dirty="0">
                <a:solidFill>
                  <a:srgbClr val="0C2342"/>
                </a:solidFill>
                <a:effectLst/>
                <a:latin typeface="+mj-lt"/>
                <a:ea typeface="Calibri" panose="020F0502020204030204" pitchFamily="34" charset="0"/>
              </a:rPr>
              <a:t>, geralmente, utilizadas pelo Brasil em relação aos dividendos, juros e </a:t>
            </a:r>
            <a:r>
              <a:rPr lang="pt-BR" sz="2100" i="1" dirty="0">
                <a:solidFill>
                  <a:srgbClr val="0C2342"/>
                </a:solidFill>
                <a:effectLst/>
                <a:latin typeface="+mj-lt"/>
                <a:ea typeface="Calibri" panose="020F0502020204030204" pitchFamily="34" charset="0"/>
              </a:rPr>
              <a:t>royalties</a:t>
            </a:r>
            <a:r>
              <a:rPr lang="pt-BR" sz="2100" i="1" dirty="0">
                <a:solidFill>
                  <a:srgbClr val="0C2342"/>
                </a:solidFill>
                <a:latin typeface="+mj-lt"/>
                <a:ea typeface="Calibri" panose="020F0502020204030204" pitchFamily="34" charset="0"/>
              </a:rPr>
              <a:t>;</a:t>
            </a:r>
          </a:p>
          <a:p>
            <a:pPr marL="342900" lvl="2" indent="-342900" algn="just">
              <a:spcAft>
                <a:spcPts val="600"/>
              </a:spcAft>
              <a:buFont typeface="Arial" panose="020B0604020202020204" pitchFamily="34" charset="0"/>
              <a:buChar char="•"/>
            </a:pPr>
            <a:r>
              <a:rPr lang="pt-BR" sz="2100" b="1" dirty="0">
                <a:solidFill>
                  <a:srgbClr val="0C2342"/>
                </a:solidFill>
                <a:latin typeface="+mj-lt"/>
                <a:ea typeface="Calibri" panose="020F0502020204030204" pitchFamily="34" charset="0"/>
              </a:rPr>
              <a:t>IR: </a:t>
            </a:r>
            <a:r>
              <a:rPr lang="pt-BR" sz="2100" dirty="0">
                <a:solidFill>
                  <a:srgbClr val="0C2342"/>
                </a:solidFill>
                <a:latin typeface="+mj-lt"/>
                <a:ea typeface="Calibri" panose="020F0502020204030204" pitchFamily="34" charset="0"/>
              </a:rPr>
              <a:t>Deduções permitidas (art. 71, da Lei 4.506/1964: </a:t>
            </a:r>
            <a:r>
              <a:rPr lang="pt-BR" sz="2100" i="1" dirty="0">
                <a:solidFill>
                  <a:srgbClr val="0C2342"/>
                </a:solidFill>
                <a:latin typeface="+mj-lt"/>
                <a:ea typeface="Calibri" panose="020F0502020204030204" pitchFamily="34" charset="0"/>
              </a:rPr>
              <a:t>royalties</a:t>
            </a:r>
            <a:r>
              <a:rPr lang="pt-BR" sz="2100" dirty="0">
                <a:solidFill>
                  <a:srgbClr val="0C2342"/>
                </a:solidFill>
                <a:latin typeface="+mj-lt"/>
                <a:ea typeface="Calibri" panose="020F0502020204030204" pitchFamily="34" charset="0"/>
              </a:rPr>
              <a:t> não são dedutíveis);</a:t>
            </a:r>
          </a:p>
          <a:p>
            <a:pPr marL="342900" lvl="2" indent="-342900" algn="just">
              <a:spcAft>
                <a:spcPts val="600"/>
              </a:spcAft>
              <a:buFont typeface="Arial" panose="020B0604020202020204" pitchFamily="34" charset="0"/>
              <a:buChar char="•"/>
            </a:pPr>
            <a:r>
              <a:rPr lang="pt-BR" sz="2100" b="1" dirty="0">
                <a:solidFill>
                  <a:srgbClr val="0C2342"/>
                </a:solidFill>
                <a:latin typeface="+mj-lt"/>
              </a:rPr>
              <a:t>IRRF: </a:t>
            </a:r>
            <a:r>
              <a:rPr lang="pt-BR" sz="2100" dirty="0">
                <a:solidFill>
                  <a:srgbClr val="0C2342"/>
                </a:solidFill>
                <a:latin typeface="+mj-lt"/>
              </a:rPr>
              <a:t>Definição da alíquota aplicável (15% – art. 2º, da Lei 10.168/2000 – ou 25%);</a:t>
            </a:r>
          </a:p>
        </p:txBody>
      </p:sp>
    </p:spTree>
    <p:extLst>
      <p:ext uri="{BB962C8B-B14F-4D97-AF65-F5344CB8AC3E}">
        <p14:creationId xmlns:p14="http://schemas.microsoft.com/office/powerpoint/2010/main" val="3739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3999" y="1041400"/>
            <a:ext cx="9360024" cy="1106996"/>
          </a:xfrm>
        </p:spPr>
        <p:txBody>
          <a:bodyPr>
            <a:noAutofit/>
          </a:bodyPr>
          <a:lstStyle/>
          <a:p>
            <a:r>
              <a:rPr lang="pt-BR" sz="4500" dirty="0"/>
              <a:t>Pode-se segregar software, serviço e mercadoria para fins tributários?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3999" y="2441358"/>
            <a:ext cx="9144000" cy="3835155"/>
          </a:xfrm>
        </p:spPr>
        <p:txBody>
          <a:bodyPr>
            <a:noAutofit/>
          </a:bodyPr>
          <a:lstStyle/>
          <a:p>
            <a:pPr marL="342900" lvl="2" indent="-342900" algn="just">
              <a:spcAft>
                <a:spcPts val="600"/>
              </a:spcAft>
              <a:buFont typeface="Arial" panose="020B0604020202020204" pitchFamily="34" charset="0"/>
              <a:buChar char="•"/>
            </a:pPr>
            <a:r>
              <a:rPr lang="pt-BR" sz="2100" b="1" dirty="0">
                <a:solidFill>
                  <a:srgbClr val="0C2342"/>
                </a:solidFill>
                <a:latin typeface="+mj-lt"/>
              </a:rPr>
              <a:t>CPRB: </a:t>
            </a:r>
            <a:r>
              <a:rPr lang="pt-BR" sz="2100" dirty="0">
                <a:solidFill>
                  <a:srgbClr val="0C2342"/>
                </a:solidFill>
                <a:latin typeface="+mj-lt"/>
              </a:rPr>
              <a:t>Regime de apuração mista (art. 7º, I, da Lei 12.456/2011);</a:t>
            </a:r>
          </a:p>
          <a:p>
            <a:pPr marL="342900" lvl="2" indent="-342900" algn="just">
              <a:spcAft>
                <a:spcPts val="600"/>
              </a:spcAft>
              <a:buFont typeface="Arial" panose="020B0604020202020204" pitchFamily="34" charset="0"/>
              <a:buChar char="•"/>
            </a:pPr>
            <a:r>
              <a:rPr lang="pt-BR" sz="2100" b="1" dirty="0">
                <a:solidFill>
                  <a:srgbClr val="0C2342"/>
                </a:solidFill>
                <a:latin typeface="+mj-lt"/>
              </a:rPr>
              <a:t>Imposto de importação: </a:t>
            </a:r>
            <a:r>
              <a:rPr lang="pt-BR" sz="2100" dirty="0">
                <a:solidFill>
                  <a:srgbClr val="0C2342"/>
                </a:solidFill>
                <a:latin typeface="+mj-lt"/>
              </a:rPr>
              <a:t>Base de cálculo composta pelo valor da mercadoria e do </a:t>
            </a:r>
            <a:r>
              <a:rPr lang="pt-BR" sz="2100" i="1" dirty="0">
                <a:solidFill>
                  <a:srgbClr val="0C2342"/>
                </a:solidFill>
                <a:latin typeface="+mj-lt"/>
              </a:rPr>
              <a:t>software </a:t>
            </a:r>
            <a:r>
              <a:rPr lang="pt-BR" sz="2100" dirty="0">
                <a:solidFill>
                  <a:srgbClr val="0C2342"/>
                </a:solidFill>
                <a:latin typeface="+mj-lt"/>
              </a:rPr>
              <a:t>integrado, caso não haja segregação (art. 1º, do Decreto-lei 37/1966 e art. 19, do CTN);</a:t>
            </a:r>
          </a:p>
          <a:p>
            <a:pPr marL="342900" lvl="2" indent="-342900" algn="just">
              <a:spcAft>
                <a:spcPts val="600"/>
              </a:spcAft>
              <a:buFont typeface="Arial" panose="020B0604020202020204" pitchFamily="34" charset="0"/>
              <a:buChar char="•"/>
            </a:pPr>
            <a:r>
              <a:rPr lang="pt-BR" sz="2100" b="1" dirty="0">
                <a:solidFill>
                  <a:srgbClr val="0C2342"/>
                </a:solidFill>
                <a:latin typeface="+mj-lt"/>
              </a:rPr>
              <a:t>IPI: </a:t>
            </a:r>
            <a:r>
              <a:rPr lang="pt-BR" sz="2100" dirty="0">
                <a:solidFill>
                  <a:srgbClr val="0C2342"/>
                </a:solidFill>
                <a:latin typeface="+mj-lt"/>
              </a:rPr>
              <a:t>Composição da base de cálculo, tal como ocorre no Imposto de Importação;</a:t>
            </a:r>
          </a:p>
          <a:p>
            <a:pPr marL="342900" lvl="2" indent="-342900" algn="just">
              <a:spcAft>
                <a:spcPts val="600"/>
              </a:spcAft>
              <a:buFont typeface="Arial" panose="020B0604020202020204" pitchFamily="34" charset="0"/>
              <a:buChar char="•"/>
            </a:pPr>
            <a:r>
              <a:rPr lang="pt-BR" sz="2100" b="1" dirty="0">
                <a:solidFill>
                  <a:srgbClr val="0C2342"/>
                </a:solidFill>
                <a:latin typeface="+mj-lt"/>
              </a:rPr>
              <a:t>CIDE-remessas: </a:t>
            </a:r>
            <a:r>
              <a:rPr lang="pt-BR" sz="2100" dirty="0">
                <a:solidFill>
                  <a:srgbClr val="0C2342"/>
                </a:solidFill>
                <a:effectLst/>
                <a:latin typeface="+mj-lt"/>
                <a:ea typeface="Calibri" panose="020F0502020204030204" pitchFamily="34" charset="0"/>
              </a:rPr>
              <a:t>Nas hipóteses em que a operação envolva não somente o pagamento de </a:t>
            </a:r>
            <a:r>
              <a:rPr lang="pt-BR" sz="2100" i="1" dirty="0">
                <a:solidFill>
                  <a:srgbClr val="0C2342"/>
                </a:solidFill>
                <a:effectLst/>
                <a:latin typeface="+mj-lt"/>
                <a:ea typeface="Calibri" panose="020F0502020204030204" pitchFamily="34" charset="0"/>
              </a:rPr>
              <a:t>royalties</a:t>
            </a:r>
            <a:r>
              <a:rPr lang="pt-BR" sz="2100" dirty="0">
                <a:solidFill>
                  <a:srgbClr val="0C2342"/>
                </a:solidFill>
                <a:effectLst/>
                <a:latin typeface="+mj-lt"/>
                <a:ea typeface="Calibri" panose="020F0502020204030204" pitchFamily="34" charset="0"/>
              </a:rPr>
              <a:t>, mas também outros serviços não abrangidos nas hipóteses de incidência da contribuição, esta poderá ser exigida, por equívoco, sobre todo o valor do contrato, quando não houver segregação de cada preço</a:t>
            </a:r>
            <a:r>
              <a:rPr lang="pt-BR" sz="2100" dirty="0">
                <a:solidFill>
                  <a:srgbClr val="0C2342"/>
                </a:solidFill>
                <a:latin typeface="+mj-lt"/>
              </a:rPr>
              <a:t>.</a:t>
            </a:r>
          </a:p>
        </p:txBody>
      </p:sp>
    </p:spTree>
    <p:extLst>
      <p:ext uri="{BB962C8B-B14F-4D97-AF65-F5344CB8AC3E}">
        <p14:creationId xmlns:p14="http://schemas.microsoft.com/office/powerpoint/2010/main" val="61947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643468" y="643467"/>
            <a:ext cx="4620584" cy="4567137"/>
          </a:xfrm>
        </p:spPr>
        <p:txBody>
          <a:bodyPr>
            <a:normAutofit/>
          </a:bodyPr>
          <a:lstStyle/>
          <a:p>
            <a:pPr algn="l"/>
            <a:r>
              <a:rPr lang="pt-BR" sz="4400" dirty="0"/>
              <a:t>Vamos continuar conversando?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643466" y="5277684"/>
            <a:ext cx="5691345" cy="775494"/>
          </a:xfrm>
        </p:spPr>
        <p:txBody>
          <a:bodyPr>
            <a:noAutofit/>
          </a:bodyPr>
          <a:lstStyle/>
          <a:p>
            <a:pPr algn="l"/>
            <a:r>
              <a:rPr lang="pt-BR" sz="3000" b="1" i="1" dirty="0">
                <a:solidFill>
                  <a:srgbClr val="0C2342"/>
                </a:solidFill>
                <a:latin typeface="+mj-lt"/>
                <a:ea typeface="+mj-ea"/>
                <a:cs typeface="+mj-cs"/>
              </a:rPr>
              <a:t>jacqueline@barroscarvalho.com.br</a:t>
            </a:r>
          </a:p>
        </p:txBody>
      </p:sp>
      <p:pic>
        <p:nvPicPr>
          <p:cNvPr id="5" name="Imagem 4" descr="Um robô cinza com botões coloridos">
            <a:extLst>
              <a:ext uri="{FF2B5EF4-FFF2-40B4-BE49-F238E27FC236}">
                <a16:creationId xmlns:a16="http://schemas.microsoft.com/office/drawing/2014/main" id="{08D3511A-32E9-9106-6B2E-4291B6FC3B06}"/>
              </a:ext>
            </a:extLst>
          </p:cNvPr>
          <p:cNvPicPr>
            <a:picLocks noChangeAspect="1"/>
          </p:cNvPicPr>
          <p:nvPr/>
        </p:nvPicPr>
        <p:blipFill rotWithShape="1">
          <a:blip r:embed="rId2">
            <a:extLst>
              <a:ext uri="{28A0092B-C50C-407E-A947-70E740481C1C}">
                <a14:useLocalDpi xmlns:a14="http://schemas.microsoft.com/office/drawing/2010/main" val="0"/>
              </a:ext>
            </a:extLst>
          </a:blip>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8679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eja 12 previsões acertadas pelos Jetsons sobre a tecnologia ...">
            <a:extLst>
              <a:ext uri="{FF2B5EF4-FFF2-40B4-BE49-F238E27FC236}">
                <a16:creationId xmlns:a16="http://schemas.microsoft.com/office/drawing/2014/main" id="{1E8A9088-C472-A52A-DEDE-FD93FDFD26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477981" y="1122363"/>
            <a:ext cx="4023360" cy="3204134"/>
          </a:xfrm>
        </p:spPr>
        <p:txBody>
          <a:bodyPr anchor="b">
            <a:normAutofit/>
          </a:bodyPr>
          <a:lstStyle/>
          <a:p>
            <a:pPr algn="l"/>
            <a:r>
              <a:rPr lang="pt-BR" sz="4800" dirty="0"/>
              <a:t>Que são robôs?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477980" y="4872922"/>
            <a:ext cx="5310078" cy="1208141"/>
          </a:xfrm>
        </p:spPr>
        <p:txBody>
          <a:bodyPr>
            <a:noAutofit/>
          </a:bodyPr>
          <a:lstStyle/>
          <a:p>
            <a:pPr marL="571500" indent="-571500" algn="l">
              <a:buFont typeface="Arial" panose="020B0604020202020204" pitchFamily="34" charset="0"/>
              <a:buChar char="•"/>
            </a:pPr>
            <a:r>
              <a:rPr lang="pt-BR" b="1" dirty="0">
                <a:solidFill>
                  <a:srgbClr val="0C2342"/>
                </a:solidFill>
                <a:latin typeface="+mj-lt"/>
                <a:ea typeface="+mj-ea"/>
                <a:cs typeface="+mj-cs"/>
              </a:rPr>
              <a:t>1921: termo surgiu na obra do escritor tcheco Karen </a:t>
            </a:r>
            <a:r>
              <a:rPr lang="pt-BR" b="1" dirty="0" err="1">
                <a:solidFill>
                  <a:srgbClr val="0C2342"/>
                </a:solidFill>
                <a:latin typeface="+mj-lt"/>
                <a:ea typeface="+mj-ea"/>
                <a:cs typeface="+mj-cs"/>
              </a:rPr>
              <a:t>Capek</a:t>
            </a:r>
            <a:endParaRPr lang="pt-BR" b="1" dirty="0">
              <a:solidFill>
                <a:srgbClr val="0C2342"/>
              </a:solidFill>
              <a:latin typeface="+mj-lt"/>
              <a:ea typeface="+mj-ea"/>
              <a:cs typeface="+mj-cs"/>
            </a:endParaRPr>
          </a:p>
          <a:p>
            <a:pPr marL="571500" indent="-571500" algn="l">
              <a:buFont typeface="Arial" panose="020B0604020202020204" pitchFamily="34" charset="0"/>
              <a:buChar char="•"/>
            </a:pPr>
            <a:r>
              <a:rPr lang="pt-BR" b="1" dirty="0">
                <a:solidFill>
                  <a:srgbClr val="0C2342"/>
                </a:solidFill>
                <a:latin typeface="+mj-lt"/>
                <a:ea typeface="+mj-ea"/>
                <a:cs typeface="+mj-cs"/>
              </a:rPr>
              <a:t>1940: robô humanoide sem sentimentos na obra de Isaac Asimov</a:t>
            </a:r>
          </a:p>
          <a:p>
            <a:pPr marL="571500" indent="-571500" algn="l">
              <a:buFont typeface="Arial" panose="020B0604020202020204" pitchFamily="34" charset="0"/>
              <a:buChar char="•"/>
            </a:pPr>
            <a:r>
              <a:rPr lang="pt-BR" b="1" dirty="0">
                <a:solidFill>
                  <a:srgbClr val="0C2342"/>
                </a:solidFill>
                <a:latin typeface="+mj-lt"/>
                <a:ea typeface="+mj-ea"/>
                <a:cs typeface="+mj-cs"/>
              </a:rPr>
              <a:t>1962: Os Jetsons</a:t>
            </a:r>
          </a:p>
        </p:txBody>
      </p:sp>
      <p:sp>
        <p:nvSpPr>
          <p:cNvPr id="1037" name="Rectangle 10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9"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59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638881" y="4501453"/>
            <a:ext cx="10909640" cy="1065836"/>
          </a:xfrm>
        </p:spPr>
        <p:txBody>
          <a:bodyPr anchor="ctr">
            <a:normAutofit/>
          </a:bodyPr>
          <a:lstStyle/>
          <a:p>
            <a:r>
              <a:rPr lang="pt-BR" sz="6600" dirty="0"/>
              <a:t>Definição – GPT-3.5	</a:t>
            </a:r>
          </a:p>
        </p:txBody>
      </p:sp>
      <p:pic>
        <p:nvPicPr>
          <p:cNvPr id="2052" name="Picture 4" descr="OpenAI debuts new conversational AI system - SiliconANGLE">
            <a:extLst>
              <a:ext uri="{FF2B5EF4-FFF2-40B4-BE49-F238E27FC236}">
                <a16:creationId xmlns:a16="http://schemas.microsoft.com/office/drawing/2014/main" id="{42A18D62-5FAC-D598-DDEC-CE42A030CB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702694"/>
            <a:ext cx="5614416" cy="313003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C6E162BB-916D-8FD0-E066-93E87067850A}"/>
              </a:ext>
            </a:extLst>
          </p:cNvPr>
          <p:cNvPicPr>
            <a:picLocks noChangeAspect="1"/>
          </p:cNvPicPr>
          <p:nvPr/>
        </p:nvPicPr>
        <p:blipFill>
          <a:blip r:embed="rId3"/>
          <a:stretch>
            <a:fillRect/>
          </a:stretch>
        </p:blipFill>
        <p:spPr>
          <a:xfrm>
            <a:off x="6254496" y="871126"/>
            <a:ext cx="5614416" cy="2793172"/>
          </a:xfrm>
          <a:prstGeom prst="rect">
            <a:avLst/>
          </a:prstGeom>
        </p:spPr>
      </p:pic>
      <p:sp>
        <p:nvSpPr>
          <p:cNvPr id="205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a:extLst>
              <a:ext uri="{FF2B5EF4-FFF2-40B4-BE49-F238E27FC236}">
                <a16:creationId xmlns:a16="http://schemas.microsoft.com/office/drawing/2014/main" id="{96ED203B-9C61-3B3D-18DF-CA278A9EB1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231659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638881" y="417576"/>
            <a:ext cx="10909640" cy="1249394"/>
          </a:xfrm>
        </p:spPr>
        <p:txBody>
          <a:bodyPr anchor="ctr">
            <a:normAutofit/>
          </a:bodyPr>
          <a:lstStyle/>
          <a:p>
            <a:r>
              <a:rPr lang="pt-BR" sz="6600" dirty="0"/>
              <a:t>Definição – GPT-3.5	</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a:extLst>
              <a:ext uri="{FF2B5EF4-FFF2-40B4-BE49-F238E27FC236}">
                <a16:creationId xmlns:a16="http://schemas.microsoft.com/office/drawing/2014/main" id="{6B512F21-531E-5C12-8BA3-B73A975AC258}"/>
              </a:ext>
            </a:extLst>
          </p:cNvPr>
          <p:cNvPicPr>
            <a:picLocks noChangeAspect="1"/>
          </p:cNvPicPr>
          <p:nvPr/>
        </p:nvPicPr>
        <p:blipFill>
          <a:blip r:embed="rId2"/>
          <a:stretch>
            <a:fillRect/>
          </a:stretch>
        </p:blipFill>
        <p:spPr>
          <a:xfrm>
            <a:off x="1899910" y="2633472"/>
            <a:ext cx="8389132" cy="3586353"/>
          </a:xfrm>
          <a:prstGeom prst="rect">
            <a:avLst/>
          </a:prstGeom>
        </p:spPr>
      </p:pic>
    </p:spTree>
    <p:extLst>
      <p:ext uri="{BB962C8B-B14F-4D97-AF65-F5344CB8AC3E}">
        <p14:creationId xmlns:p14="http://schemas.microsoft.com/office/powerpoint/2010/main" val="157239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767229"/>
          </a:xfrm>
        </p:spPr>
        <p:txBody>
          <a:bodyPr>
            <a:normAutofit fontScale="90000"/>
          </a:bodyPr>
          <a:lstStyle/>
          <a:p>
            <a:r>
              <a:rPr lang="pt-BR" dirty="0"/>
              <a:t>Definição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1943101"/>
            <a:ext cx="9144000" cy="2424713"/>
          </a:xfrm>
        </p:spPr>
        <p:txBody>
          <a:bodyPr>
            <a:normAutofit/>
          </a:bodyPr>
          <a:lstStyle/>
          <a:p>
            <a:pPr algn="l"/>
            <a:r>
              <a:rPr lang="pt-BR" sz="3000" dirty="0">
                <a:solidFill>
                  <a:srgbClr val="0C2342"/>
                </a:solidFill>
                <a:latin typeface="+mj-lt"/>
                <a:ea typeface="+mj-ea"/>
                <a:cs typeface="+mj-cs"/>
              </a:rPr>
              <a:t>Robô é uma máquina capaz de realizar uma série complexa de ações automaticamente, especialmente ações que são programáveis por um computador.</a:t>
            </a:r>
          </a:p>
          <a:p>
            <a:pPr algn="l"/>
            <a:r>
              <a:rPr lang="pt-BR" sz="3000" dirty="0" err="1">
                <a:solidFill>
                  <a:srgbClr val="0C2342"/>
                </a:solidFill>
                <a:latin typeface="+mj-lt"/>
                <a:ea typeface="+mj-ea"/>
                <a:cs typeface="+mj-cs"/>
              </a:rPr>
              <a:t>Ex</a:t>
            </a:r>
            <a:r>
              <a:rPr lang="pt-BR" sz="3000" dirty="0">
                <a:solidFill>
                  <a:srgbClr val="0C2342"/>
                </a:solidFill>
                <a:latin typeface="+mj-lt"/>
                <a:ea typeface="+mj-ea"/>
                <a:cs typeface="+mj-cs"/>
              </a:rPr>
              <a:t>: Máquinas utilizadas nas montadoras de veículos, robô aspirador, cirurgia robótica etc.</a:t>
            </a:r>
          </a:p>
        </p:txBody>
      </p:sp>
    </p:spTree>
    <p:extLst>
      <p:ext uri="{BB962C8B-B14F-4D97-AF65-F5344CB8AC3E}">
        <p14:creationId xmlns:p14="http://schemas.microsoft.com/office/powerpoint/2010/main" val="429280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4853988" y="284530"/>
            <a:ext cx="6707084" cy="3892668"/>
          </a:xfrm>
        </p:spPr>
        <p:txBody>
          <a:bodyPr>
            <a:normAutofit/>
          </a:bodyPr>
          <a:lstStyle/>
          <a:p>
            <a:pPr algn="l"/>
            <a:r>
              <a:rPr lang="pt-BR" sz="6600" i="1" dirty="0" err="1"/>
              <a:t>Smart</a:t>
            </a:r>
            <a:r>
              <a:rPr lang="pt-BR" sz="6600" i="1" dirty="0"/>
              <a:t> </a:t>
            </a:r>
            <a:r>
              <a:rPr lang="pt-BR" sz="6600" i="1" dirty="0" err="1"/>
              <a:t>robot</a:t>
            </a:r>
            <a:r>
              <a:rPr lang="pt-BR" sz="6600" dirty="0"/>
              <a:t>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4853699" y="4631161"/>
            <a:ext cx="6707366" cy="1569486"/>
          </a:xfrm>
        </p:spPr>
        <p:txBody>
          <a:bodyPr>
            <a:normAutofit/>
          </a:bodyPr>
          <a:lstStyle/>
          <a:p>
            <a:pPr algn="l"/>
            <a:r>
              <a:rPr lang="pt-BR" sz="2000" dirty="0">
                <a:solidFill>
                  <a:srgbClr val="0C2342"/>
                </a:solidFill>
                <a:latin typeface="+mj-lt"/>
                <a:ea typeface="+mj-ea"/>
                <a:cs typeface="+mj-cs"/>
              </a:rPr>
              <a:t>Objeto dotado de mínimo suporte físico, sem vida no sentido biológico, que possuem autonomia por meio de sensores e/ou pela troca de dados com o ambiente, com capacidade de aprendizado pela experiência ou pela interação e que adaptam seu comportamento e ações.</a:t>
            </a:r>
          </a:p>
        </p:txBody>
      </p:sp>
      <p:pic>
        <p:nvPicPr>
          <p:cNvPr id="3076" name="Picture 4" descr="Europe Direct / Parlamento Europeu">
            <a:extLst>
              <a:ext uri="{FF2B5EF4-FFF2-40B4-BE49-F238E27FC236}">
                <a16:creationId xmlns:a16="http://schemas.microsoft.com/office/drawing/2014/main" id="{D57D83F9-EBFA-1D68-FC96-5CDA09FCAE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1658936"/>
            <a:ext cx="4087368" cy="3310768"/>
          </a:xfrm>
          <a:prstGeom prst="rect">
            <a:avLst/>
          </a:prstGeom>
          <a:noFill/>
          <a:extLst>
            <a:ext uri="{909E8E84-426E-40DD-AFC4-6F175D3DCCD1}">
              <a14:hiddenFill xmlns:a14="http://schemas.microsoft.com/office/drawing/2010/main">
                <a:solidFill>
                  <a:srgbClr val="FFFFFF"/>
                </a:solidFill>
              </a14:hiddenFill>
            </a:ext>
          </a:extLst>
        </p:spPr>
      </p:pic>
      <p:sp>
        <p:nvSpPr>
          <p:cNvPr id="308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99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4EEF0D6-2D1F-491D-AC56-0F0F95A31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640080" y="643467"/>
            <a:ext cx="3779520" cy="3569241"/>
          </a:xfrm>
        </p:spPr>
        <p:txBody>
          <a:bodyPr>
            <a:normAutofit/>
          </a:bodyPr>
          <a:lstStyle/>
          <a:p>
            <a:pPr algn="l"/>
            <a:r>
              <a:rPr lang="pt-BR" sz="6600" dirty="0"/>
              <a:t>Questões</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640080" y="4631161"/>
            <a:ext cx="3779520" cy="1569486"/>
          </a:xfrm>
        </p:spPr>
        <p:txBody>
          <a:bodyPr>
            <a:normAutofit/>
          </a:bodyPr>
          <a:lstStyle/>
          <a:p>
            <a:pPr marL="457200" indent="-457200" algn="l">
              <a:buFont typeface="Arial" panose="020B0604020202020204" pitchFamily="34" charset="0"/>
              <a:buChar char="•"/>
            </a:pPr>
            <a:r>
              <a:rPr lang="pt-BR" sz="1900" b="1" dirty="0">
                <a:solidFill>
                  <a:srgbClr val="0C2342"/>
                </a:solidFill>
                <a:latin typeface="+mj-lt"/>
                <a:ea typeface="+mj-ea"/>
                <a:cs typeface="+mj-cs"/>
              </a:rPr>
              <a:t>Robôs estão incluídos na definição de software?</a:t>
            </a:r>
          </a:p>
          <a:p>
            <a:pPr marL="457200" indent="-457200" algn="l">
              <a:buFont typeface="Arial" panose="020B0604020202020204" pitchFamily="34" charset="0"/>
              <a:buChar char="•"/>
            </a:pPr>
            <a:r>
              <a:rPr lang="pt-BR" sz="1900" b="1" dirty="0">
                <a:solidFill>
                  <a:srgbClr val="0C2342"/>
                </a:solidFill>
                <a:latin typeface="+mj-lt"/>
                <a:ea typeface="+mj-ea"/>
                <a:cs typeface="+mj-cs"/>
              </a:rPr>
              <a:t>Robôs podem receber o mesmo tratamento jurídico que a inteligência artificial?</a:t>
            </a:r>
            <a:endParaRPr lang="pt-BR" sz="1900" dirty="0">
              <a:solidFill>
                <a:srgbClr val="0C2342"/>
              </a:solidFill>
              <a:latin typeface="+mj-lt"/>
              <a:ea typeface="+mj-ea"/>
              <a:cs typeface="+mj-cs"/>
            </a:endParaRPr>
          </a:p>
        </p:txBody>
      </p:sp>
      <p:pic>
        <p:nvPicPr>
          <p:cNvPr id="5" name="Imagem 4">
            <a:extLst>
              <a:ext uri="{FF2B5EF4-FFF2-40B4-BE49-F238E27FC236}">
                <a16:creationId xmlns:a16="http://schemas.microsoft.com/office/drawing/2014/main" id="{9ADA42DF-D3BE-1FCB-30F7-8A6C98DB2AB7}"/>
              </a:ext>
            </a:extLst>
          </p:cNvPr>
          <p:cNvPicPr>
            <a:picLocks noChangeAspect="1"/>
          </p:cNvPicPr>
          <p:nvPr/>
        </p:nvPicPr>
        <p:blipFill rotWithShape="1">
          <a:blip r:embed="rId2"/>
          <a:srcRect l="13236" r="28690"/>
          <a:stretch/>
        </p:blipFill>
        <p:spPr>
          <a:xfrm>
            <a:off x="4688495" y="-2"/>
            <a:ext cx="3285713" cy="6858000"/>
          </a:xfrm>
          <a:custGeom>
            <a:avLst/>
            <a:gdLst/>
            <a:ahLst/>
            <a:cxnLst/>
            <a:rect l="l" t="t" r="r" b="b"/>
            <a:pathLst>
              <a:path w="3285713" h="6858000">
                <a:moveTo>
                  <a:pt x="16970" y="0"/>
                </a:moveTo>
                <a:lnTo>
                  <a:pt x="3269111" y="0"/>
                </a:lnTo>
                <a:lnTo>
                  <a:pt x="3265544" y="140686"/>
                </a:lnTo>
                <a:cubicBezTo>
                  <a:pt x="3266106" y="312749"/>
                  <a:pt x="3278516" y="484544"/>
                  <a:pt x="3276399" y="655695"/>
                </a:cubicBezTo>
                <a:cubicBezTo>
                  <a:pt x="3275270" y="750938"/>
                  <a:pt x="3254102" y="845927"/>
                  <a:pt x="3258053" y="941424"/>
                </a:cubicBezTo>
                <a:cubicBezTo>
                  <a:pt x="3269625" y="1230836"/>
                  <a:pt x="3265815" y="1520375"/>
                  <a:pt x="3280916" y="1809660"/>
                </a:cubicBezTo>
                <a:cubicBezTo>
                  <a:pt x="3290682" y="1950657"/>
                  <a:pt x="3285530" y="2092164"/>
                  <a:pt x="3265533" y="2232285"/>
                </a:cubicBezTo>
                <a:cubicBezTo>
                  <a:pt x="3248879" y="2337306"/>
                  <a:pt x="3259182" y="2443217"/>
                  <a:pt x="3266238" y="2548746"/>
                </a:cubicBezTo>
                <a:cubicBezTo>
                  <a:pt x="3274847" y="2676498"/>
                  <a:pt x="3279504" y="2804125"/>
                  <a:pt x="3265391" y="2932131"/>
                </a:cubicBezTo>
                <a:cubicBezTo>
                  <a:pt x="3255231" y="3023183"/>
                  <a:pt x="3264686" y="3114743"/>
                  <a:pt x="3270331" y="3206050"/>
                </a:cubicBezTo>
                <a:cubicBezTo>
                  <a:pt x="3277669" y="3301343"/>
                  <a:pt x="3277669" y="3396993"/>
                  <a:pt x="3270331" y="3492287"/>
                </a:cubicBezTo>
                <a:cubicBezTo>
                  <a:pt x="3262965" y="3579403"/>
                  <a:pt x="3264715" y="3666937"/>
                  <a:pt x="3275553" y="3753761"/>
                </a:cubicBezTo>
                <a:cubicBezTo>
                  <a:pt x="3287407" y="3855353"/>
                  <a:pt x="3278234" y="3956946"/>
                  <a:pt x="3269625" y="4058539"/>
                </a:cubicBezTo>
                <a:cubicBezTo>
                  <a:pt x="3254243" y="4237342"/>
                  <a:pt x="3261158" y="4416017"/>
                  <a:pt x="3272448" y="4594439"/>
                </a:cubicBezTo>
                <a:cubicBezTo>
                  <a:pt x="3279674" y="4717278"/>
                  <a:pt x="3275708" y="4840446"/>
                  <a:pt x="3260594" y="4962713"/>
                </a:cubicBezTo>
                <a:cubicBezTo>
                  <a:pt x="3257912" y="4987031"/>
                  <a:pt x="3256818" y="5011382"/>
                  <a:pt x="3256271" y="5035748"/>
                </a:cubicBezTo>
                <a:lnTo>
                  <a:pt x="3255961" y="5057561"/>
                </a:lnTo>
                <a:lnTo>
                  <a:pt x="3252009" y="5100947"/>
                </a:lnTo>
                <a:lnTo>
                  <a:pt x="3255359" y="5173266"/>
                </a:lnTo>
                <a:lnTo>
                  <a:pt x="3255007" y="5180867"/>
                </a:lnTo>
                <a:lnTo>
                  <a:pt x="3260282" y="5238783"/>
                </a:lnTo>
                <a:lnTo>
                  <a:pt x="3271301" y="5440455"/>
                </a:lnTo>
                <a:cubicBezTo>
                  <a:pt x="3272550" y="5528263"/>
                  <a:pt x="3270254" y="5616112"/>
                  <a:pt x="3264404" y="5703831"/>
                </a:cubicBezTo>
                <a:cubicBezTo>
                  <a:pt x="3255795" y="5865363"/>
                  <a:pt x="3264686" y="6026641"/>
                  <a:pt x="3275130" y="6188047"/>
                </a:cubicBezTo>
                <a:cubicBezTo>
                  <a:pt x="3287548" y="6379930"/>
                  <a:pt x="3267791" y="6571686"/>
                  <a:pt x="3264827" y="6763568"/>
                </a:cubicBezTo>
                <a:cubicBezTo>
                  <a:pt x="3264545" y="6780776"/>
                  <a:pt x="3265603" y="6798015"/>
                  <a:pt x="3266909" y="6815254"/>
                </a:cubicBezTo>
                <a:lnTo>
                  <a:pt x="3269857" y="6858000"/>
                </a:lnTo>
                <a:lnTo>
                  <a:pt x="15795" y="6858000"/>
                </a:lnTo>
                <a:lnTo>
                  <a:pt x="11716" y="6584216"/>
                </a:lnTo>
                <a:cubicBezTo>
                  <a:pt x="9693" y="6488368"/>
                  <a:pt x="8801" y="6392585"/>
                  <a:pt x="14216" y="6297024"/>
                </a:cubicBezTo>
                <a:cubicBezTo>
                  <a:pt x="20970" y="6178401"/>
                  <a:pt x="19695" y="6058378"/>
                  <a:pt x="14981" y="5940264"/>
                </a:cubicBezTo>
                <a:cubicBezTo>
                  <a:pt x="10266" y="5822153"/>
                  <a:pt x="3896" y="5703912"/>
                  <a:pt x="14981" y="5585799"/>
                </a:cubicBezTo>
                <a:cubicBezTo>
                  <a:pt x="23136" y="5483192"/>
                  <a:pt x="25047" y="5380177"/>
                  <a:pt x="20714" y="5277330"/>
                </a:cubicBezTo>
                <a:cubicBezTo>
                  <a:pt x="15745" y="5098058"/>
                  <a:pt x="6063" y="4918659"/>
                  <a:pt x="16637" y="4739386"/>
                </a:cubicBezTo>
                <a:cubicBezTo>
                  <a:pt x="32819" y="4468249"/>
                  <a:pt x="23136" y="4197366"/>
                  <a:pt x="10394" y="3926484"/>
                </a:cubicBezTo>
                <a:cubicBezTo>
                  <a:pt x="1475" y="3741096"/>
                  <a:pt x="-5915" y="3555837"/>
                  <a:pt x="6827" y="3370449"/>
                </a:cubicBezTo>
                <a:cubicBezTo>
                  <a:pt x="19822" y="3179328"/>
                  <a:pt x="35749" y="2988333"/>
                  <a:pt x="25939" y="2796448"/>
                </a:cubicBezTo>
                <a:cubicBezTo>
                  <a:pt x="19568" y="2674258"/>
                  <a:pt x="7463" y="2552194"/>
                  <a:pt x="15364" y="2429877"/>
                </a:cubicBezTo>
                <a:cubicBezTo>
                  <a:pt x="21696" y="2301584"/>
                  <a:pt x="19861" y="2173023"/>
                  <a:pt x="9885" y="2044959"/>
                </a:cubicBezTo>
                <a:cubicBezTo>
                  <a:pt x="4151" y="1980959"/>
                  <a:pt x="4151" y="1916564"/>
                  <a:pt x="9885" y="1852564"/>
                </a:cubicBezTo>
                <a:cubicBezTo>
                  <a:pt x="26168" y="1696405"/>
                  <a:pt x="30423" y="1539214"/>
                  <a:pt x="22626" y="1382405"/>
                </a:cubicBezTo>
                <a:cubicBezTo>
                  <a:pt x="18166" y="1264292"/>
                  <a:pt x="10394" y="1146307"/>
                  <a:pt x="15872" y="1027940"/>
                </a:cubicBezTo>
                <a:cubicBezTo>
                  <a:pt x="22370" y="889440"/>
                  <a:pt x="27340" y="750814"/>
                  <a:pt x="20970" y="612314"/>
                </a:cubicBezTo>
                <a:cubicBezTo>
                  <a:pt x="14267" y="463706"/>
                  <a:pt x="15452" y="314847"/>
                  <a:pt x="24536" y="166365"/>
                </a:cubicBezTo>
                <a:close/>
              </a:path>
            </a:pathLst>
          </a:custGeom>
        </p:spPr>
      </p:pic>
      <p:pic>
        <p:nvPicPr>
          <p:cNvPr id="7" name="Imagem 6">
            <a:extLst>
              <a:ext uri="{FF2B5EF4-FFF2-40B4-BE49-F238E27FC236}">
                <a16:creationId xmlns:a16="http://schemas.microsoft.com/office/drawing/2014/main" id="{66A834D9-D23E-CE33-EC23-4B5E134D5E17}"/>
              </a:ext>
            </a:extLst>
          </p:cNvPr>
          <p:cNvPicPr>
            <a:picLocks noChangeAspect="1"/>
          </p:cNvPicPr>
          <p:nvPr/>
        </p:nvPicPr>
        <p:blipFill rotWithShape="1">
          <a:blip r:embed="rId3"/>
          <a:srcRect t="8280" r="-1" b="6029"/>
          <a:stretch/>
        </p:blipFill>
        <p:spPr>
          <a:xfrm>
            <a:off x="8165645" y="3"/>
            <a:ext cx="4026354" cy="4194731"/>
          </a:xfrm>
          <a:custGeom>
            <a:avLst/>
            <a:gdLst/>
            <a:ahLst/>
            <a:cxnLst/>
            <a:rect l="l" t="t" r="r" b="b"/>
            <a:pathLst>
              <a:path w="4026354" h="4194731">
                <a:moveTo>
                  <a:pt x="23605" y="0"/>
                </a:moveTo>
                <a:lnTo>
                  <a:pt x="4026354" y="0"/>
                </a:lnTo>
                <a:lnTo>
                  <a:pt x="4026354" y="4174564"/>
                </a:lnTo>
                <a:lnTo>
                  <a:pt x="3905945" y="4162010"/>
                </a:lnTo>
                <a:cubicBezTo>
                  <a:pt x="3861284" y="4160178"/>
                  <a:pt x="3816513" y="4161154"/>
                  <a:pt x="3771885" y="4164948"/>
                </a:cubicBezTo>
                <a:cubicBezTo>
                  <a:pt x="3541871" y="4179705"/>
                  <a:pt x="3311601" y="4173044"/>
                  <a:pt x="3081586" y="4176309"/>
                </a:cubicBezTo>
                <a:cubicBezTo>
                  <a:pt x="2773880" y="4180750"/>
                  <a:pt x="2466429" y="4169388"/>
                  <a:pt x="2158851" y="4168344"/>
                </a:cubicBezTo>
                <a:cubicBezTo>
                  <a:pt x="2095807" y="4168083"/>
                  <a:pt x="2032508" y="4171478"/>
                  <a:pt x="1969719" y="4176701"/>
                </a:cubicBezTo>
                <a:cubicBezTo>
                  <a:pt x="1882731" y="4183754"/>
                  <a:pt x="1796889" y="4174873"/>
                  <a:pt x="1710666" y="4166515"/>
                </a:cubicBezTo>
                <a:cubicBezTo>
                  <a:pt x="1606738" y="4156460"/>
                  <a:pt x="1503066" y="4165340"/>
                  <a:pt x="1399776" y="4176963"/>
                </a:cubicBezTo>
                <a:cubicBezTo>
                  <a:pt x="1222450" y="4196539"/>
                  <a:pt x="1043788" y="4199947"/>
                  <a:pt x="865876" y="4187149"/>
                </a:cubicBezTo>
                <a:cubicBezTo>
                  <a:pt x="669356" y="4173436"/>
                  <a:pt x="472966" y="4175918"/>
                  <a:pt x="276446" y="4176963"/>
                </a:cubicBezTo>
                <a:lnTo>
                  <a:pt x="21362" y="4176292"/>
                </a:lnTo>
                <a:lnTo>
                  <a:pt x="14458" y="4122289"/>
                </a:lnTo>
                <a:cubicBezTo>
                  <a:pt x="3338" y="4042652"/>
                  <a:pt x="-1375" y="3962394"/>
                  <a:pt x="346" y="3882149"/>
                </a:cubicBezTo>
                <a:cubicBezTo>
                  <a:pt x="205" y="3686075"/>
                  <a:pt x="9942" y="3490382"/>
                  <a:pt x="27583" y="3294816"/>
                </a:cubicBezTo>
                <a:cubicBezTo>
                  <a:pt x="31859" y="3222826"/>
                  <a:pt x="29926" y="3150656"/>
                  <a:pt x="21797" y="3078932"/>
                </a:cubicBezTo>
                <a:cubicBezTo>
                  <a:pt x="13668" y="2997950"/>
                  <a:pt x="16505" y="2916371"/>
                  <a:pt x="30264" y="2835999"/>
                </a:cubicBezTo>
                <a:cubicBezTo>
                  <a:pt x="47622" y="2740756"/>
                  <a:pt x="39860" y="2645512"/>
                  <a:pt x="33510" y="2550269"/>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8" y="288533"/>
                </a:cubicBezTo>
                <a:close/>
              </a:path>
            </a:pathLst>
          </a:custGeom>
        </p:spPr>
      </p:pic>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383280" cy="18288"/>
          </a:xfrm>
          <a:custGeom>
            <a:avLst/>
            <a:gdLst>
              <a:gd name="connsiteX0" fmla="*/ 0 w 3383280"/>
              <a:gd name="connsiteY0" fmla="*/ 0 h 18288"/>
              <a:gd name="connsiteX1" fmla="*/ 676656 w 3383280"/>
              <a:gd name="connsiteY1" fmla="*/ 0 h 18288"/>
              <a:gd name="connsiteX2" fmla="*/ 1319479 w 3383280"/>
              <a:gd name="connsiteY2" fmla="*/ 0 h 18288"/>
              <a:gd name="connsiteX3" fmla="*/ 1962302 w 3383280"/>
              <a:gd name="connsiteY3" fmla="*/ 0 h 18288"/>
              <a:gd name="connsiteX4" fmla="*/ 2706624 w 3383280"/>
              <a:gd name="connsiteY4" fmla="*/ 0 h 18288"/>
              <a:gd name="connsiteX5" fmla="*/ 3383280 w 3383280"/>
              <a:gd name="connsiteY5" fmla="*/ 0 h 18288"/>
              <a:gd name="connsiteX6" fmla="*/ 3383280 w 3383280"/>
              <a:gd name="connsiteY6" fmla="*/ 18288 h 18288"/>
              <a:gd name="connsiteX7" fmla="*/ 2706624 w 3383280"/>
              <a:gd name="connsiteY7" fmla="*/ 18288 h 18288"/>
              <a:gd name="connsiteX8" fmla="*/ 2131466 w 3383280"/>
              <a:gd name="connsiteY8" fmla="*/ 18288 h 18288"/>
              <a:gd name="connsiteX9" fmla="*/ 1488643 w 3383280"/>
              <a:gd name="connsiteY9" fmla="*/ 18288 h 18288"/>
              <a:gd name="connsiteX10" fmla="*/ 845820 w 3383280"/>
              <a:gd name="connsiteY10" fmla="*/ 18288 h 18288"/>
              <a:gd name="connsiteX11" fmla="*/ 0 w 3383280"/>
              <a:gd name="connsiteY11" fmla="*/ 18288 h 18288"/>
              <a:gd name="connsiteX12" fmla="*/ 0 w 338328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3280" h="18288" fill="none" extrusionOk="0">
                <a:moveTo>
                  <a:pt x="0" y="0"/>
                </a:moveTo>
                <a:cubicBezTo>
                  <a:pt x="237173" y="2829"/>
                  <a:pt x="403433" y="9167"/>
                  <a:pt x="676656" y="0"/>
                </a:cubicBezTo>
                <a:cubicBezTo>
                  <a:pt x="949879" y="-9167"/>
                  <a:pt x="1103389" y="-19890"/>
                  <a:pt x="1319479" y="0"/>
                </a:cubicBezTo>
                <a:cubicBezTo>
                  <a:pt x="1535569" y="19890"/>
                  <a:pt x="1682672" y="-17352"/>
                  <a:pt x="1962302" y="0"/>
                </a:cubicBezTo>
                <a:cubicBezTo>
                  <a:pt x="2241932" y="17352"/>
                  <a:pt x="2522200" y="-30059"/>
                  <a:pt x="2706624" y="0"/>
                </a:cubicBezTo>
                <a:cubicBezTo>
                  <a:pt x="2891048" y="30059"/>
                  <a:pt x="3045365" y="-14656"/>
                  <a:pt x="3383280" y="0"/>
                </a:cubicBezTo>
                <a:cubicBezTo>
                  <a:pt x="3382846" y="7551"/>
                  <a:pt x="3382813" y="9822"/>
                  <a:pt x="3383280" y="18288"/>
                </a:cubicBezTo>
                <a:cubicBezTo>
                  <a:pt x="3053377" y="3328"/>
                  <a:pt x="2851947" y="-13486"/>
                  <a:pt x="2706624" y="18288"/>
                </a:cubicBezTo>
                <a:cubicBezTo>
                  <a:pt x="2561301" y="50062"/>
                  <a:pt x="2276448" y="-4069"/>
                  <a:pt x="2131466" y="18288"/>
                </a:cubicBezTo>
                <a:cubicBezTo>
                  <a:pt x="1986484" y="40645"/>
                  <a:pt x="1793482" y="35971"/>
                  <a:pt x="1488643" y="18288"/>
                </a:cubicBezTo>
                <a:cubicBezTo>
                  <a:pt x="1183804" y="605"/>
                  <a:pt x="1165655" y="13056"/>
                  <a:pt x="845820" y="18288"/>
                </a:cubicBezTo>
                <a:cubicBezTo>
                  <a:pt x="525985" y="23520"/>
                  <a:pt x="359281" y="20906"/>
                  <a:pt x="0" y="18288"/>
                </a:cubicBezTo>
                <a:cubicBezTo>
                  <a:pt x="60" y="11696"/>
                  <a:pt x="66" y="3758"/>
                  <a:pt x="0" y="0"/>
                </a:cubicBezTo>
                <a:close/>
              </a:path>
              <a:path w="3383280" h="18288" stroke="0" extrusionOk="0">
                <a:moveTo>
                  <a:pt x="0" y="0"/>
                </a:moveTo>
                <a:cubicBezTo>
                  <a:pt x="268344" y="9609"/>
                  <a:pt x="438266" y="25094"/>
                  <a:pt x="608990" y="0"/>
                </a:cubicBezTo>
                <a:cubicBezTo>
                  <a:pt x="779714" y="-25094"/>
                  <a:pt x="1051156" y="12077"/>
                  <a:pt x="1353312" y="0"/>
                </a:cubicBezTo>
                <a:cubicBezTo>
                  <a:pt x="1655468" y="-12077"/>
                  <a:pt x="1744944" y="15185"/>
                  <a:pt x="1928470" y="0"/>
                </a:cubicBezTo>
                <a:cubicBezTo>
                  <a:pt x="2111996" y="-15185"/>
                  <a:pt x="2262421" y="-9753"/>
                  <a:pt x="2503627" y="0"/>
                </a:cubicBezTo>
                <a:cubicBezTo>
                  <a:pt x="2744833" y="9753"/>
                  <a:pt x="3026048" y="-23784"/>
                  <a:pt x="3383280" y="0"/>
                </a:cubicBezTo>
                <a:cubicBezTo>
                  <a:pt x="3383198" y="4406"/>
                  <a:pt x="3383191" y="9982"/>
                  <a:pt x="3383280" y="18288"/>
                </a:cubicBezTo>
                <a:cubicBezTo>
                  <a:pt x="3162586" y="20850"/>
                  <a:pt x="2901132" y="28452"/>
                  <a:pt x="2740457" y="18288"/>
                </a:cubicBezTo>
                <a:cubicBezTo>
                  <a:pt x="2579782" y="8124"/>
                  <a:pt x="2388638" y="-13238"/>
                  <a:pt x="2097634" y="18288"/>
                </a:cubicBezTo>
                <a:cubicBezTo>
                  <a:pt x="1806630" y="49814"/>
                  <a:pt x="1687248" y="-8161"/>
                  <a:pt x="1454810" y="18288"/>
                </a:cubicBezTo>
                <a:cubicBezTo>
                  <a:pt x="1222372" y="44737"/>
                  <a:pt x="872924" y="37554"/>
                  <a:pt x="710489" y="18288"/>
                </a:cubicBezTo>
                <a:cubicBezTo>
                  <a:pt x="548054" y="-978"/>
                  <a:pt x="151263" y="49891"/>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a:extLst>
              <a:ext uri="{FF2B5EF4-FFF2-40B4-BE49-F238E27FC236}">
                <a16:creationId xmlns:a16="http://schemas.microsoft.com/office/drawing/2014/main" id="{BF0CF3D5-C0D9-D157-08F2-C20ADD0F6C0C}"/>
              </a:ext>
            </a:extLst>
          </p:cNvPr>
          <p:cNvPicPr>
            <a:picLocks noChangeAspect="1"/>
          </p:cNvPicPr>
          <p:nvPr/>
        </p:nvPicPr>
        <p:blipFill rotWithShape="1">
          <a:blip r:embed="rId4"/>
          <a:srcRect t="19389" r="4" b="22893"/>
          <a:stretch/>
        </p:blipFill>
        <p:spPr>
          <a:xfrm>
            <a:off x="8182768" y="4362938"/>
            <a:ext cx="4009232" cy="2495062"/>
          </a:xfrm>
          <a:custGeom>
            <a:avLst/>
            <a:gdLst/>
            <a:ahLst/>
            <a:cxnLst/>
            <a:rect l="l" t="t" r="r" b="b"/>
            <a:pathLst>
              <a:path w="4009232" h="2495062">
                <a:moveTo>
                  <a:pt x="2357618" y="4"/>
                </a:moveTo>
                <a:cubicBezTo>
                  <a:pt x="2402184" y="-78"/>
                  <a:pt x="2446761" y="1163"/>
                  <a:pt x="2491337" y="4428"/>
                </a:cubicBezTo>
                <a:cubicBezTo>
                  <a:pt x="2641421" y="17813"/>
                  <a:pt x="2792204" y="21079"/>
                  <a:pt x="2942707" y="14222"/>
                </a:cubicBezTo>
                <a:cubicBezTo>
                  <a:pt x="3063650" y="5694"/>
                  <a:pt x="3184962" y="4206"/>
                  <a:pt x="3306070" y="9782"/>
                </a:cubicBezTo>
                <a:cubicBezTo>
                  <a:pt x="3418912" y="16442"/>
                  <a:pt x="3531755" y="23233"/>
                  <a:pt x="3644979" y="19315"/>
                </a:cubicBezTo>
                <a:cubicBezTo>
                  <a:pt x="3690065" y="17748"/>
                  <a:pt x="3734514" y="15789"/>
                  <a:pt x="3779218" y="13177"/>
                </a:cubicBezTo>
                <a:cubicBezTo>
                  <a:pt x="3820337" y="9619"/>
                  <a:pt x="3861567" y="7938"/>
                  <a:pt x="3902788" y="8133"/>
                </a:cubicBezTo>
                <a:lnTo>
                  <a:pt x="4009232" y="13493"/>
                </a:lnTo>
                <a:lnTo>
                  <a:pt x="4009232" y="2495062"/>
                </a:lnTo>
                <a:lnTo>
                  <a:pt x="6243" y="2495062"/>
                </a:lnTo>
                <a:lnTo>
                  <a:pt x="25280" y="2123536"/>
                </a:lnTo>
                <a:cubicBezTo>
                  <a:pt x="28243" y="1879841"/>
                  <a:pt x="36288" y="1635638"/>
                  <a:pt x="11167" y="1392705"/>
                </a:cubicBezTo>
                <a:cubicBezTo>
                  <a:pt x="-5908" y="1228125"/>
                  <a:pt x="865" y="1064307"/>
                  <a:pt x="3970" y="899855"/>
                </a:cubicBezTo>
                <a:cubicBezTo>
                  <a:pt x="7498" y="715082"/>
                  <a:pt x="5805" y="530184"/>
                  <a:pt x="5805" y="345412"/>
                </a:cubicBezTo>
                <a:cubicBezTo>
                  <a:pt x="5522" y="265027"/>
                  <a:pt x="10321" y="185150"/>
                  <a:pt x="18506" y="105145"/>
                </a:cubicBezTo>
                <a:cubicBezTo>
                  <a:pt x="21435" y="76128"/>
                  <a:pt x="22749" y="47150"/>
                  <a:pt x="22780" y="18221"/>
                </a:cubicBezTo>
                <a:lnTo>
                  <a:pt x="22508" y="11325"/>
                </a:lnTo>
                <a:lnTo>
                  <a:pt x="119228" y="7824"/>
                </a:lnTo>
                <a:cubicBezTo>
                  <a:pt x="263604" y="-156"/>
                  <a:pt x="408364" y="3162"/>
                  <a:pt x="552257" y="17748"/>
                </a:cubicBezTo>
                <a:cubicBezTo>
                  <a:pt x="654057" y="25440"/>
                  <a:pt x="756316" y="24213"/>
                  <a:pt x="857924" y="14092"/>
                </a:cubicBezTo>
                <a:cubicBezTo>
                  <a:pt x="1044382" y="-1710"/>
                  <a:pt x="1230457" y="10958"/>
                  <a:pt x="1416533" y="21666"/>
                </a:cubicBezTo>
                <a:cubicBezTo>
                  <a:pt x="1596750" y="32113"/>
                  <a:pt x="1776839" y="24408"/>
                  <a:pt x="1957056" y="17487"/>
                </a:cubicBezTo>
                <a:cubicBezTo>
                  <a:pt x="2090308" y="12394"/>
                  <a:pt x="2223918" y="249"/>
                  <a:pt x="2357618" y="4"/>
                </a:cubicBezTo>
                <a:close/>
              </a:path>
            </a:pathLst>
          </a:custGeom>
        </p:spPr>
      </p:pic>
    </p:spTree>
    <p:extLst>
      <p:ext uri="{BB962C8B-B14F-4D97-AF65-F5344CB8AC3E}">
        <p14:creationId xmlns:p14="http://schemas.microsoft.com/office/powerpoint/2010/main" val="145771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767229"/>
          </a:xfrm>
        </p:spPr>
        <p:txBody>
          <a:bodyPr>
            <a:normAutofit fontScale="90000"/>
          </a:bodyPr>
          <a:lstStyle/>
          <a:p>
            <a:r>
              <a:rPr lang="pt-BR" dirty="0"/>
              <a:t>Lei 9.609/1998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1943100"/>
            <a:ext cx="9144000" cy="3807069"/>
          </a:xfrm>
        </p:spPr>
        <p:txBody>
          <a:bodyPr>
            <a:normAutofit/>
          </a:bodyPr>
          <a:lstStyle/>
          <a:p>
            <a:pPr algn="l"/>
            <a:r>
              <a:rPr lang="pt-BR" sz="3000" b="1" i="0" dirty="0">
                <a:solidFill>
                  <a:srgbClr val="0C2342"/>
                </a:solidFill>
                <a:effectLst/>
                <a:latin typeface="+mj-lt"/>
              </a:rPr>
              <a:t>Art. 1º </a:t>
            </a:r>
            <a:r>
              <a:rPr lang="pt-BR" sz="3000" b="0" i="0" dirty="0">
                <a:solidFill>
                  <a:srgbClr val="0C2342"/>
                </a:solidFill>
                <a:effectLst/>
                <a:latin typeface="+mj-lt"/>
              </a:rPr>
              <a:t>Programa de computador é a expressão de um conjunto organizado de instruções em linguagem natural ou codificada, contida em suporte físico de qualquer natureza, de emprego necessário em máquinas automáticas de tratamento da informação, dispositivos, instrumentos ou equipamentos periféricos, baseados em técnica digital ou análoga, para fazê-los funcionar de modo e para fins determinados.</a:t>
            </a:r>
            <a:endParaRPr lang="pt-BR" sz="3000" dirty="0">
              <a:solidFill>
                <a:srgbClr val="0C2342"/>
              </a:solidFill>
              <a:latin typeface="+mj-lt"/>
              <a:ea typeface="+mj-ea"/>
              <a:cs typeface="+mj-cs"/>
            </a:endParaRPr>
          </a:p>
        </p:txBody>
      </p:sp>
    </p:spTree>
    <p:extLst>
      <p:ext uri="{BB962C8B-B14F-4D97-AF65-F5344CB8AC3E}">
        <p14:creationId xmlns:p14="http://schemas.microsoft.com/office/powerpoint/2010/main" val="97926694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3279</TotalTime>
  <Words>1319</Words>
  <Application>Microsoft Office PowerPoint</Application>
  <PresentationFormat>Widescreen</PresentationFormat>
  <Paragraphs>98</Paragraphs>
  <Slides>22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22</vt:i4>
      </vt:variant>
    </vt:vector>
  </HeadingPairs>
  <TitlesOfParts>
    <vt:vector size="26" baseType="lpstr">
      <vt:lpstr>Arial</vt:lpstr>
      <vt:lpstr>Calibri</vt:lpstr>
      <vt:lpstr>Calibri Light</vt:lpstr>
      <vt:lpstr>Tema do Office</vt:lpstr>
      <vt:lpstr>IoT e tributação de robôs </vt:lpstr>
      <vt:lpstr>Sumário </vt:lpstr>
      <vt:lpstr>Que são robôs? </vt:lpstr>
      <vt:lpstr>Definição – GPT-3.5 </vt:lpstr>
      <vt:lpstr>Definição – GPT-3.5 </vt:lpstr>
      <vt:lpstr>Definição </vt:lpstr>
      <vt:lpstr>Smart robot </vt:lpstr>
      <vt:lpstr>Questões</vt:lpstr>
      <vt:lpstr>Lei 9.609/1998 </vt:lpstr>
      <vt:lpstr>PL 21/2020 </vt:lpstr>
      <vt:lpstr>STF e STJ: Robôs = IA </vt:lpstr>
      <vt:lpstr>Como os robôs são negociados? </vt:lpstr>
      <vt:lpstr>Como os robôs são tributados? </vt:lpstr>
      <vt:lpstr>Robôs e capacidade contributiva </vt:lpstr>
      <vt:lpstr>Robôs e capacidade contributiva </vt:lpstr>
      <vt:lpstr>IoT Casos de uso </vt:lpstr>
      <vt:lpstr>IoT </vt:lpstr>
      <vt:lpstr>Pode-se segregar software, serviço e mercadoria para fins tributários? </vt:lpstr>
      <vt:lpstr>Solução de Consulta COSIT 146/2019 </vt:lpstr>
      <vt:lpstr>Pode-se segregar software, serviço e mercadoria para fins tributários? </vt:lpstr>
      <vt:lpstr>Pode-se segregar software, serviço e mercadoria para fins tributários? </vt:lpstr>
      <vt:lpstr>Vamos continuar conversando?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47</cp:revision>
  <dcterms:created xsi:type="dcterms:W3CDTF">2022-11-18T18:20:41Z</dcterms:created>
  <dcterms:modified xsi:type="dcterms:W3CDTF">2022-12-07T17:00:42Z</dcterms:modified>
</cp:coreProperties>
</file>