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dirty="0"/>
              <a:t>	</a:t>
            </a:r>
            <a:r>
              <a:rPr lang="pt-BR" sz="4900" b="1" dirty="0"/>
              <a:t>QUESTÕES CONTROVERTIDAS SOBRE PRESCRIÇÃO INTERCORRENTE: ITEM 4.3 DO RESP. 1.340.553/RS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pt-BR" sz="3600" b="1" i="1" dirty="0"/>
              <a:t>Renata Elaine Silva Ricetti Marques </a:t>
            </a:r>
          </a:p>
          <a:p>
            <a:pPr>
              <a:lnSpc>
                <a:spcPct val="120000"/>
              </a:lnSpc>
            </a:pPr>
            <a:r>
              <a:rPr lang="pt-BR" sz="3600" b="1" i="1" dirty="0" err="1"/>
              <a:t>Pós-Doutora</a:t>
            </a:r>
            <a:r>
              <a:rPr lang="pt-BR" sz="3600" b="1" i="1" dirty="0"/>
              <a:t> em Direito Tributário pela USP; Doutora e Mestre em Direito Tributário pela PUC/SP; Coordenadora do Curso de Pós-Graduação em Direito Tributário da EPD e Advogada. 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4"/>
            <a:ext cx="9144000" cy="1033400"/>
          </a:xfrm>
        </p:spPr>
        <p:txBody>
          <a:bodyPr>
            <a:normAutofit fontScale="90000"/>
          </a:bodyPr>
          <a:lstStyle/>
          <a:p>
            <a:r>
              <a:rPr lang="pt-BR" dirty="0"/>
              <a:t>Item 4.3 do Resp. 1.340.553/RS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319868"/>
            <a:ext cx="10947399" cy="36322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600" dirty="0"/>
              <a:t>4.3.) A </a:t>
            </a:r>
            <a:r>
              <a:rPr lang="pt-BR" sz="3600" u="sng" dirty="0"/>
              <a:t>efetiva </a:t>
            </a:r>
            <a:r>
              <a:rPr lang="pt-BR" sz="3600" i="1" u="sng" dirty="0"/>
              <a:t>constrição patrimonial</a:t>
            </a:r>
            <a:r>
              <a:rPr lang="pt-BR" sz="3600" u="sng" dirty="0"/>
              <a:t> e a efetiva </a:t>
            </a:r>
            <a:r>
              <a:rPr lang="pt-BR" sz="3600" i="1" u="sng" dirty="0"/>
              <a:t>citação </a:t>
            </a:r>
            <a:r>
              <a:rPr lang="pt-BR" sz="3600" dirty="0"/>
              <a:t>(ainda que por edital) são aptas a </a:t>
            </a:r>
            <a:r>
              <a:rPr lang="pt-BR" sz="3600" u="sng" dirty="0"/>
              <a:t>interromper</a:t>
            </a:r>
            <a:r>
              <a:rPr lang="pt-BR" sz="3600" dirty="0"/>
              <a:t> o curso da prescrição intercorrente, </a:t>
            </a:r>
            <a:r>
              <a:rPr lang="pt-BR" sz="3600" i="1" u="sng" dirty="0"/>
              <a:t>não bastando para tal o mero </a:t>
            </a:r>
            <a:r>
              <a:rPr lang="pt-BR" sz="3600" i="1" u="sng" dirty="0" err="1"/>
              <a:t>peticionamento</a:t>
            </a:r>
            <a:r>
              <a:rPr lang="pt-BR" sz="3600" i="1" u="sng" dirty="0"/>
              <a:t> </a:t>
            </a:r>
            <a:r>
              <a:rPr lang="pt-BR" sz="3600" i="1" dirty="0"/>
              <a:t>em juízo</a:t>
            </a:r>
            <a:r>
              <a:rPr lang="pt-BR" sz="3600" dirty="0"/>
              <a:t>, requerendo, </a:t>
            </a:r>
            <a:r>
              <a:rPr lang="pt-BR" sz="3600" i="1" dirty="0"/>
              <a:t>v.g.,</a:t>
            </a:r>
            <a:r>
              <a:rPr lang="pt-BR" sz="3600" dirty="0"/>
              <a:t> a feitura da penhora sobre ativos financeiros ou sobre outros bens. </a:t>
            </a:r>
            <a:r>
              <a:rPr lang="pt-BR" sz="3600" i="1" dirty="0"/>
              <a:t>Os requerimentos feitos pelo exequente, dentro da soma do prazo máximo de 1 (um) ano de suspensão mais o prazo de prescrição aplicável (de acordo com a natureza do crédito exequendo) deverão ser processados, ainda que para além da soma desses dois prazos, pois, citados (ainda que por edital) os devedores e penhorados os bens, </a:t>
            </a:r>
            <a:r>
              <a:rPr lang="pt-BR" sz="3600" i="1" u="sng" dirty="0"/>
              <a:t>a qualquer tempo </a:t>
            </a:r>
            <a:r>
              <a:rPr lang="pt-BR" sz="3600" i="1" dirty="0"/>
              <a:t>– mesmo depois de escoados os referidos prazos –, considera-se interrompida a prescrição intercorrente, retroativamente, na data do protocolo da petição que requereu a providência frutífera</a:t>
            </a:r>
            <a:r>
              <a:rPr lang="pt-BR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564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181600" y="3242732"/>
            <a:ext cx="4639734" cy="1888067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OBRIGADA! </a:t>
            </a:r>
            <a:endParaRPr lang="pt-BR" dirty="0"/>
          </a:p>
        </p:txBody>
      </p:sp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4949031" y="3872805"/>
            <a:ext cx="5138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B587C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4E8542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04878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renata@renataelainesilva.com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@</a:t>
            </a:r>
            <a:r>
              <a:rPr lang="pt-BR" altLang="pt-BR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renataelainericetti</a:t>
            </a:r>
            <a:endParaRPr lang="pt-BR" altLang="pt-BR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071423"/>
            <a:ext cx="2480733" cy="36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8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do Office</vt:lpstr>
      <vt:lpstr> QUESTÕES CONTROVERTIDAS SOBRE PRESCRIÇÃO INTERCORRENTE: ITEM 4.3 DO RESP. 1.340.553/RS</vt:lpstr>
      <vt:lpstr>Item 4.3 do Resp. 1.340.553/RS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17</cp:revision>
  <dcterms:created xsi:type="dcterms:W3CDTF">2022-11-18T18:20:41Z</dcterms:created>
  <dcterms:modified xsi:type="dcterms:W3CDTF">2022-12-07T13:10:19Z</dcterms:modified>
</cp:coreProperties>
</file>