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64" r:id="rId8"/>
    <p:sldId id="283" r:id="rId9"/>
    <p:sldId id="268" r:id="rId10"/>
    <p:sldId id="269" r:id="rId11"/>
    <p:sldId id="270" r:id="rId12"/>
    <p:sldId id="272" r:id="rId13"/>
    <p:sldId id="276" r:id="rId14"/>
    <p:sldId id="265" r:id="rId15"/>
    <p:sldId id="277" r:id="rId16"/>
    <p:sldId id="279" r:id="rId17"/>
    <p:sldId id="278" r:id="rId18"/>
    <p:sldId id="286" r:id="rId19"/>
    <p:sldId id="280" r:id="rId20"/>
    <p:sldId id="281" r:id="rId21"/>
    <p:sldId id="284"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482"/>
    <a:srgbClr val="0B2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5F121-FC77-4F78-AE9C-EA71CB642F0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11A838D-2080-483D-A475-F574C2F6A5F5}">
      <dgm:prSet/>
      <dgm:spPr/>
      <dgm:t>
        <a:bodyPr/>
        <a:lstStyle/>
        <a:p>
          <a:r>
            <a:rPr lang="pt-BR" dirty="0" err="1">
              <a:solidFill>
                <a:schemeClr val="bg1"/>
              </a:solidFill>
            </a:rPr>
            <a:t>Extrafiscalidade</a:t>
          </a:r>
          <a:r>
            <a:rPr lang="pt-BR" dirty="0">
              <a:solidFill>
                <a:schemeClr val="bg1"/>
              </a:solidFill>
            </a:rPr>
            <a:t>: instrumento para que o Poder Executivo atue para prestigiar ou coibir situações social, política ou econômicas.</a:t>
          </a:r>
          <a:endParaRPr lang="en-US" dirty="0">
            <a:solidFill>
              <a:schemeClr val="bg1"/>
            </a:solidFill>
          </a:endParaRPr>
        </a:p>
      </dgm:t>
    </dgm:pt>
    <dgm:pt modelId="{3DBF8279-3F3B-41DC-90B3-E295C13A9533}" type="parTrans" cxnId="{35A7AE98-81E0-4A02-9004-559F577A7308}">
      <dgm:prSet/>
      <dgm:spPr/>
      <dgm:t>
        <a:bodyPr/>
        <a:lstStyle/>
        <a:p>
          <a:endParaRPr lang="en-US">
            <a:solidFill>
              <a:schemeClr val="bg1"/>
            </a:solidFill>
          </a:endParaRPr>
        </a:p>
      </dgm:t>
    </dgm:pt>
    <dgm:pt modelId="{0E528230-EF6F-43AD-9BAC-548E3E12885E}" type="sibTrans" cxnId="{35A7AE98-81E0-4A02-9004-559F577A7308}">
      <dgm:prSet/>
      <dgm:spPr/>
      <dgm:t>
        <a:bodyPr/>
        <a:lstStyle/>
        <a:p>
          <a:endParaRPr lang="en-US">
            <a:solidFill>
              <a:schemeClr val="bg1"/>
            </a:solidFill>
          </a:endParaRPr>
        </a:p>
      </dgm:t>
    </dgm:pt>
    <dgm:pt modelId="{2D190401-36C6-4A6B-B5B7-349192633E49}">
      <dgm:prSet custT="1"/>
      <dgm:spPr/>
      <dgm:t>
        <a:bodyPr/>
        <a:lstStyle/>
        <a:p>
          <a:r>
            <a:rPr lang="pt-BR" sz="2400" dirty="0">
              <a:solidFill>
                <a:schemeClr val="bg1"/>
              </a:solidFill>
            </a:rPr>
            <a:t>Flexibilização tem por substrato a lógica da anuência do Poder Legislativo.</a:t>
          </a:r>
          <a:endParaRPr lang="en-US" sz="2400" dirty="0">
            <a:solidFill>
              <a:schemeClr val="bg1"/>
            </a:solidFill>
          </a:endParaRPr>
        </a:p>
      </dgm:t>
    </dgm:pt>
    <dgm:pt modelId="{2AC40EF2-C2D7-42CD-9945-10113B57DDAD}" type="parTrans" cxnId="{101E6457-3E5C-48FD-A0B3-FD03D942E50F}">
      <dgm:prSet/>
      <dgm:spPr/>
      <dgm:t>
        <a:bodyPr/>
        <a:lstStyle/>
        <a:p>
          <a:endParaRPr lang="en-US">
            <a:solidFill>
              <a:schemeClr val="bg1"/>
            </a:solidFill>
          </a:endParaRPr>
        </a:p>
      </dgm:t>
    </dgm:pt>
    <dgm:pt modelId="{551A8592-FF25-415F-BD7D-F60AE4AA1465}" type="sibTrans" cxnId="{101E6457-3E5C-48FD-A0B3-FD03D942E50F}">
      <dgm:prSet/>
      <dgm:spPr/>
      <dgm:t>
        <a:bodyPr/>
        <a:lstStyle/>
        <a:p>
          <a:endParaRPr lang="en-US">
            <a:solidFill>
              <a:schemeClr val="bg1"/>
            </a:solidFill>
          </a:endParaRPr>
        </a:p>
      </dgm:t>
    </dgm:pt>
    <dgm:pt modelId="{DE58045E-3FE2-499B-B44A-040C7CE91393}">
      <dgm:prSet/>
      <dgm:spPr/>
      <dgm:t>
        <a:bodyPr/>
        <a:lstStyle/>
        <a:p>
          <a:r>
            <a:rPr lang="pt-BR">
              <a:solidFill>
                <a:schemeClr val="bg1"/>
              </a:solidFill>
            </a:rPr>
            <a:t>Não é Princípio Constitucional.</a:t>
          </a:r>
          <a:endParaRPr lang="en-US">
            <a:solidFill>
              <a:schemeClr val="bg1"/>
            </a:solidFill>
          </a:endParaRPr>
        </a:p>
      </dgm:t>
    </dgm:pt>
    <dgm:pt modelId="{B21F6A17-F86D-4674-959C-B848F30FCCD2}" type="parTrans" cxnId="{9FFD4033-34AA-4EF1-941B-2E575998097B}">
      <dgm:prSet/>
      <dgm:spPr/>
      <dgm:t>
        <a:bodyPr/>
        <a:lstStyle/>
        <a:p>
          <a:endParaRPr lang="en-US">
            <a:solidFill>
              <a:schemeClr val="bg1"/>
            </a:solidFill>
          </a:endParaRPr>
        </a:p>
      </dgm:t>
    </dgm:pt>
    <dgm:pt modelId="{C53B5269-51A8-4859-9D31-234F7F45AC76}" type="sibTrans" cxnId="{9FFD4033-34AA-4EF1-941B-2E575998097B}">
      <dgm:prSet/>
      <dgm:spPr/>
      <dgm:t>
        <a:bodyPr/>
        <a:lstStyle/>
        <a:p>
          <a:endParaRPr lang="en-US">
            <a:solidFill>
              <a:schemeClr val="bg1"/>
            </a:solidFill>
          </a:endParaRPr>
        </a:p>
      </dgm:t>
    </dgm:pt>
    <dgm:pt modelId="{6079288E-233C-495E-BFEE-3F035BE70A80}">
      <dgm:prSet/>
      <dgm:spPr/>
      <dgm:t>
        <a:bodyPr/>
        <a:lstStyle/>
        <a:p>
          <a:r>
            <a:rPr lang="pt-BR">
              <a:solidFill>
                <a:schemeClr val="bg1"/>
              </a:solidFill>
            </a:rPr>
            <a:t>Deve ser usada de forma seríssima e categórica. </a:t>
          </a:r>
          <a:endParaRPr lang="en-US" dirty="0">
            <a:solidFill>
              <a:schemeClr val="bg1"/>
            </a:solidFill>
          </a:endParaRPr>
        </a:p>
      </dgm:t>
    </dgm:pt>
    <dgm:pt modelId="{DCA2ECB0-2A0F-44C5-9EFB-7759DD021AA1}" type="parTrans" cxnId="{62108802-A928-4316-874D-CA8892D62B68}">
      <dgm:prSet/>
      <dgm:spPr/>
      <dgm:t>
        <a:bodyPr/>
        <a:lstStyle/>
        <a:p>
          <a:endParaRPr lang="en-US">
            <a:solidFill>
              <a:schemeClr val="bg1"/>
            </a:solidFill>
          </a:endParaRPr>
        </a:p>
      </dgm:t>
    </dgm:pt>
    <dgm:pt modelId="{9636C19A-AAFE-4566-8858-C511DC0066D2}" type="sibTrans" cxnId="{62108802-A928-4316-874D-CA8892D62B68}">
      <dgm:prSet/>
      <dgm:spPr/>
      <dgm:t>
        <a:bodyPr/>
        <a:lstStyle/>
        <a:p>
          <a:endParaRPr lang="en-US">
            <a:solidFill>
              <a:schemeClr val="bg1"/>
            </a:solidFill>
          </a:endParaRPr>
        </a:p>
      </dgm:t>
    </dgm:pt>
    <dgm:pt modelId="{3F8900CE-B81B-4449-B2C9-2548A14B1F97}">
      <dgm:prSet/>
      <dgm:spPr/>
      <dgm:t>
        <a:bodyPr/>
        <a:lstStyle/>
        <a:p>
          <a:r>
            <a:rPr lang="pt-BR">
              <a:solidFill>
                <a:schemeClr val="bg1"/>
              </a:solidFill>
            </a:rPr>
            <a:t>Objetivo não é percepção de recursos para o Erário público.</a:t>
          </a:r>
          <a:endParaRPr lang="en-US">
            <a:solidFill>
              <a:schemeClr val="bg1"/>
            </a:solidFill>
          </a:endParaRPr>
        </a:p>
      </dgm:t>
    </dgm:pt>
    <dgm:pt modelId="{E456662E-7C4B-4661-8158-02D9BD18FBBC}" type="parTrans" cxnId="{CE0B0CF6-491E-42C7-BD4A-CAB2158E4099}">
      <dgm:prSet/>
      <dgm:spPr/>
      <dgm:t>
        <a:bodyPr/>
        <a:lstStyle/>
        <a:p>
          <a:endParaRPr lang="en-US">
            <a:solidFill>
              <a:schemeClr val="bg1"/>
            </a:solidFill>
          </a:endParaRPr>
        </a:p>
      </dgm:t>
    </dgm:pt>
    <dgm:pt modelId="{61189355-83CE-46A9-AA21-BE37604B3216}" type="sibTrans" cxnId="{CE0B0CF6-491E-42C7-BD4A-CAB2158E4099}">
      <dgm:prSet/>
      <dgm:spPr/>
      <dgm:t>
        <a:bodyPr/>
        <a:lstStyle/>
        <a:p>
          <a:endParaRPr lang="en-US">
            <a:solidFill>
              <a:schemeClr val="bg1"/>
            </a:solidFill>
          </a:endParaRPr>
        </a:p>
      </dgm:t>
    </dgm:pt>
    <dgm:pt modelId="{27657F28-8D66-4C75-8E64-CAC471888822}" type="pres">
      <dgm:prSet presAssocID="{55C5F121-FC77-4F78-AE9C-EA71CB642F0F}" presName="vert0" presStyleCnt="0">
        <dgm:presLayoutVars>
          <dgm:dir/>
          <dgm:animOne val="branch"/>
          <dgm:animLvl val="lvl"/>
        </dgm:presLayoutVars>
      </dgm:prSet>
      <dgm:spPr/>
    </dgm:pt>
    <dgm:pt modelId="{93A9C0DD-CC69-4578-AA95-62CA52C6857F}" type="pres">
      <dgm:prSet presAssocID="{411A838D-2080-483D-A475-F574C2F6A5F5}" presName="thickLine" presStyleLbl="alignNode1" presStyleIdx="0" presStyleCnt="5"/>
      <dgm:spPr/>
    </dgm:pt>
    <dgm:pt modelId="{1A04A720-1CB1-438F-8933-F25776A0F2A3}" type="pres">
      <dgm:prSet presAssocID="{411A838D-2080-483D-A475-F574C2F6A5F5}" presName="horz1" presStyleCnt="0"/>
      <dgm:spPr/>
    </dgm:pt>
    <dgm:pt modelId="{3EDCFCA3-E662-496C-8D26-A25E14CA1020}" type="pres">
      <dgm:prSet presAssocID="{411A838D-2080-483D-A475-F574C2F6A5F5}" presName="tx1" presStyleLbl="revTx" presStyleIdx="0" presStyleCnt="5"/>
      <dgm:spPr/>
    </dgm:pt>
    <dgm:pt modelId="{432D9B59-7639-4692-B681-703C733D325B}" type="pres">
      <dgm:prSet presAssocID="{411A838D-2080-483D-A475-F574C2F6A5F5}" presName="vert1" presStyleCnt="0"/>
      <dgm:spPr/>
    </dgm:pt>
    <dgm:pt modelId="{1EF16064-D186-4B2E-9229-C79A9C1CBCBD}" type="pres">
      <dgm:prSet presAssocID="{2D190401-36C6-4A6B-B5B7-349192633E49}" presName="thickLine" presStyleLbl="alignNode1" presStyleIdx="1" presStyleCnt="5"/>
      <dgm:spPr/>
    </dgm:pt>
    <dgm:pt modelId="{54B1114F-0122-4920-A4AD-A7472BC1E97C}" type="pres">
      <dgm:prSet presAssocID="{2D190401-36C6-4A6B-B5B7-349192633E49}" presName="horz1" presStyleCnt="0"/>
      <dgm:spPr/>
    </dgm:pt>
    <dgm:pt modelId="{9496F968-AF8F-4F8B-B88E-7E5FE69B38FA}" type="pres">
      <dgm:prSet presAssocID="{2D190401-36C6-4A6B-B5B7-349192633E49}" presName="tx1" presStyleLbl="revTx" presStyleIdx="1" presStyleCnt="5"/>
      <dgm:spPr/>
    </dgm:pt>
    <dgm:pt modelId="{D9A7F483-0D4D-4390-8FA0-C3A26CDA0174}" type="pres">
      <dgm:prSet presAssocID="{2D190401-36C6-4A6B-B5B7-349192633E49}" presName="vert1" presStyleCnt="0"/>
      <dgm:spPr/>
    </dgm:pt>
    <dgm:pt modelId="{7AE41422-4022-490F-8E45-A23F58DE011B}" type="pres">
      <dgm:prSet presAssocID="{DE58045E-3FE2-499B-B44A-040C7CE91393}" presName="thickLine" presStyleLbl="alignNode1" presStyleIdx="2" presStyleCnt="5"/>
      <dgm:spPr/>
    </dgm:pt>
    <dgm:pt modelId="{3E8C4BD0-4D37-46BD-A2C4-75075D731C2A}" type="pres">
      <dgm:prSet presAssocID="{DE58045E-3FE2-499B-B44A-040C7CE91393}" presName="horz1" presStyleCnt="0"/>
      <dgm:spPr/>
    </dgm:pt>
    <dgm:pt modelId="{8DCC9DAE-14FD-4292-AB33-F300B0C6A4F0}" type="pres">
      <dgm:prSet presAssocID="{DE58045E-3FE2-499B-B44A-040C7CE91393}" presName="tx1" presStyleLbl="revTx" presStyleIdx="2" presStyleCnt="5"/>
      <dgm:spPr/>
    </dgm:pt>
    <dgm:pt modelId="{AF67ED70-3348-4E61-BE96-CCB0BCE3E2A0}" type="pres">
      <dgm:prSet presAssocID="{DE58045E-3FE2-499B-B44A-040C7CE91393}" presName="vert1" presStyleCnt="0"/>
      <dgm:spPr/>
    </dgm:pt>
    <dgm:pt modelId="{7016F522-8A98-4717-AE29-451C20771392}" type="pres">
      <dgm:prSet presAssocID="{6079288E-233C-495E-BFEE-3F035BE70A80}" presName="thickLine" presStyleLbl="alignNode1" presStyleIdx="3" presStyleCnt="5"/>
      <dgm:spPr/>
    </dgm:pt>
    <dgm:pt modelId="{78FFB13F-5562-426E-9C8A-B6A094ADA1B8}" type="pres">
      <dgm:prSet presAssocID="{6079288E-233C-495E-BFEE-3F035BE70A80}" presName="horz1" presStyleCnt="0"/>
      <dgm:spPr/>
    </dgm:pt>
    <dgm:pt modelId="{FCB7D464-563A-417A-84FB-B1E6D7560657}" type="pres">
      <dgm:prSet presAssocID="{6079288E-233C-495E-BFEE-3F035BE70A80}" presName="tx1" presStyleLbl="revTx" presStyleIdx="3" presStyleCnt="5"/>
      <dgm:spPr/>
    </dgm:pt>
    <dgm:pt modelId="{FE51140F-B377-4594-B9CF-AFDBCDEF2A5C}" type="pres">
      <dgm:prSet presAssocID="{6079288E-233C-495E-BFEE-3F035BE70A80}" presName="vert1" presStyleCnt="0"/>
      <dgm:spPr/>
    </dgm:pt>
    <dgm:pt modelId="{631D0D80-E4A9-4FD2-A13E-BF17EFB8D217}" type="pres">
      <dgm:prSet presAssocID="{3F8900CE-B81B-4449-B2C9-2548A14B1F97}" presName="thickLine" presStyleLbl="alignNode1" presStyleIdx="4" presStyleCnt="5"/>
      <dgm:spPr/>
    </dgm:pt>
    <dgm:pt modelId="{3BF11472-542E-4A17-8917-08FA3001C14B}" type="pres">
      <dgm:prSet presAssocID="{3F8900CE-B81B-4449-B2C9-2548A14B1F97}" presName="horz1" presStyleCnt="0"/>
      <dgm:spPr/>
    </dgm:pt>
    <dgm:pt modelId="{D15DBDEA-6450-41BA-9E4E-FF85E19290D8}" type="pres">
      <dgm:prSet presAssocID="{3F8900CE-B81B-4449-B2C9-2548A14B1F97}" presName="tx1" presStyleLbl="revTx" presStyleIdx="4" presStyleCnt="5"/>
      <dgm:spPr/>
    </dgm:pt>
    <dgm:pt modelId="{DD24AD0A-127B-43C7-B704-20DA72379259}" type="pres">
      <dgm:prSet presAssocID="{3F8900CE-B81B-4449-B2C9-2548A14B1F97}" presName="vert1" presStyleCnt="0"/>
      <dgm:spPr/>
    </dgm:pt>
  </dgm:ptLst>
  <dgm:cxnLst>
    <dgm:cxn modelId="{62108802-A928-4316-874D-CA8892D62B68}" srcId="{55C5F121-FC77-4F78-AE9C-EA71CB642F0F}" destId="{6079288E-233C-495E-BFEE-3F035BE70A80}" srcOrd="3" destOrd="0" parTransId="{DCA2ECB0-2A0F-44C5-9EFB-7759DD021AA1}" sibTransId="{9636C19A-AAFE-4566-8858-C511DC0066D2}"/>
    <dgm:cxn modelId="{9FFD4033-34AA-4EF1-941B-2E575998097B}" srcId="{55C5F121-FC77-4F78-AE9C-EA71CB642F0F}" destId="{DE58045E-3FE2-499B-B44A-040C7CE91393}" srcOrd="2" destOrd="0" parTransId="{B21F6A17-F86D-4674-959C-B848F30FCCD2}" sibTransId="{C53B5269-51A8-4859-9D31-234F7F45AC76}"/>
    <dgm:cxn modelId="{D5160E72-59CB-4769-A973-31619B6D87F4}" type="presOf" srcId="{411A838D-2080-483D-A475-F574C2F6A5F5}" destId="{3EDCFCA3-E662-496C-8D26-A25E14CA1020}" srcOrd="0" destOrd="0" presId="urn:microsoft.com/office/officeart/2008/layout/LinedList"/>
    <dgm:cxn modelId="{101E6457-3E5C-48FD-A0B3-FD03D942E50F}" srcId="{55C5F121-FC77-4F78-AE9C-EA71CB642F0F}" destId="{2D190401-36C6-4A6B-B5B7-349192633E49}" srcOrd="1" destOrd="0" parTransId="{2AC40EF2-C2D7-42CD-9945-10113B57DDAD}" sibTransId="{551A8592-FF25-415F-BD7D-F60AE4AA1465}"/>
    <dgm:cxn modelId="{0ABFD688-2C3C-484A-B9BF-6FCC2E84714B}" type="presOf" srcId="{3F8900CE-B81B-4449-B2C9-2548A14B1F97}" destId="{D15DBDEA-6450-41BA-9E4E-FF85E19290D8}" srcOrd="0" destOrd="0" presId="urn:microsoft.com/office/officeart/2008/layout/LinedList"/>
    <dgm:cxn modelId="{35A7AE98-81E0-4A02-9004-559F577A7308}" srcId="{55C5F121-FC77-4F78-AE9C-EA71CB642F0F}" destId="{411A838D-2080-483D-A475-F574C2F6A5F5}" srcOrd="0" destOrd="0" parTransId="{3DBF8279-3F3B-41DC-90B3-E295C13A9533}" sibTransId="{0E528230-EF6F-43AD-9BAC-548E3E12885E}"/>
    <dgm:cxn modelId="{03314EB3-14F9-4874-AC11-E1B4321C3E74}" type="presOf" srcId="{55C5F121-FC77-4F78-AE9C-EA71CB642F0F}" destId="{27657F28-8D66-4C75-8E64-CAC471888822}" srcOrd="0" destOrd="0" presId="urn:microsoft.com/office/officeart/2008/layout/LinedList"/>
    <dgm:cxn modelId="{FB5D97CA-A7C6-41A4-BDEE-5B52DADED96D}" type="presOf" srcId="{6079288E-233C-495E-BFEE-3F035BE70A80}" destId="{FCB7D464-563A-417A-84FB-B1E6D7560657}" srcOrd="0" destOrd="0" presId="urn:microsoft.com/office/officeart/2008/layout/LinedList"/>
    <dgm:cxn modelId="{18A354E0-590A-44A1-9653-0A717D026E35}" type="presOf" srcId="{2D190401-36C6-4A6B-B5B7-349192633E49}" destId="{9496F968-AF8F-4F8B-B88E-7E5FE69B38FA}" srcOrd="0" destOrd="0" presId="urn:microsoft.com/office/officeart/2008/layout/LinedList"/>
    <dgm:cxn modelId="{E3ACAEF3-C36A-4D1D-9FD4-2A5EBAA8996B}" type="presOf" srcId="{DE58045E-3FE2-499B-B44A-040C7CE91393}" destId="{8DCC9DAE-14FD-4292-AB33-F300B0C6A4F0}" srcOrd="0" destOrd="0" presId="urn:microsoft.com/office/officeart/2008/layout/LinedList"/>
    <dgm:cxn modelId="{CE0B0CF6-491E-42C7-BD4A-CAB2158E4099}" srcId="{55C5F121-FC77-4F78-AE9C-EA71CB642F0F}" destId="{3F8900CE-B81B-4449-B2C9-2548A14B1F97}" srcOrd="4" destOrd="0" parTransId="{E456662E-7C4B-4661-8158-02D9BD18FBBC}" sibTransId="{61189355-83CE-46A9-AA21-BE37604B3216}"/>
    <dgm:cxn modelId="{AA939EFB-A62C-44C2-9FFB-939A6B5EA2FA}" type="presParOf" srcId="{27657F28-8D66-4C75-8E64-CAC471888822}" destId="{93A9C0DD-CC69-4578-AA95-62CA52C6857F}" srcOrd="0" destOrd="0" presId="urn:microsoft.com/office/officeart/2008/layout/LinedList"/>
    <dgm:cxn modelId="{5DE0FB53-48A8-4021-8D54-5308801A8C79}" type="presParOf" srcId="{27657F28-8D66-4C75-8E64-CAC471888822}" destId="{1A04A720-1CB1-438F-8933-F25776A0F2A3}" srcOrd="1" destOrd="0" presId="urn:microsoft.com/office/officeart/2008/layout/LinedList"/>
    <dgm:cxn modelId="{FA1CBC01-F09B-427E-93FE-1E1EF3052B2D}" type="presParOf" srcId="{1A04A720-1CB1-438F-8933-F25776A0F2A3}" destId="{3EDCFCA3-E662-496C-8D26-A25E14CA1020}" srcOrd="0" destOrd="0" presId="urn:microsoft.com/office/officeart/2008/layout/LinedList"/>
    <dgm:cxn modelId="{813C7449-9836-4DD7-B681-B4BA0DAD858F}" type="presParOf" srcId="{1A04A720-1CB1-438F-8933-F25776A0F2A3}" destId="{432D9B59-7639-4692-B681-703C733D325B}" srcOrd="1" destOrd="0" presId="urn:microsoft.com/office/officeart/2008/layout/LinedList"/>
    <dgm:cxn modelId="{979C54EB-16C3-48B2-9D12-582482507A2C}" type="presParOf" srcId="{27657F28-8D66-4C75-8E64-CAC471888822}" destId="{1EF16064-D186-4B2E-9229-C79A9C1CBCBD}" srcOrd="2" destOrd="0" presId="urn:microsoft.com/office/officeart/2008/layout/LinedList"/>
    <dgm:cxn modelId="{1E6853AC-6A5C-4324-BDF0-824E88A25F29}" type="presParOf" srcId="{27657F28-8D66-4C75-8E64-CAC471888822}" destId="{54B1114F-0122-4920-A4AD-A7472BC1E97C}" srcOrd="3" destOrd="0" presId="urn:microsoft.com/office/officeart/2008/layout/LinedList"/>
    <dgm:cxn modelId="{CC7FEABD-0EBF-4E3C-B303-30A520CE7001}" type="presParOf" srcId="{54B1114F-0122-4920-A4AD-A7472BC1E97C}" destId="{9496F968-AF8F-4F8B-B88E-7E5FE69B38FA}" srcOrd="0" destOrd="0" presId="urn:microsoft.com/office/officeart/2008/layout/LinedList"/>
    <dgm:cxn modelId="{E2941FB1-3867-43EA-B5A9-21799F746344}" type="presParOf" srcId="{54B1114F-0122-4920-A4AD-A7472BC1E97C}" destId="{D9A7F483-0D4D-4390-8FA0-C3A26CDA0174}" srcOrd="1" destOrd="0" presId="urn:microsoft.com/office/officeart/2008/layout/LinedList"/>
    <dgm:cxn modelId="{038D6044-C544-4CDB-959C-BEC87CB72724}" type="presParOf" srcId="{27657F28-8D66-4C75-8E64-CAC471888822}" destId="{7AE41422-4022-490F-8E45-A23F58DE011B}" srcOrd="4" destOrd="0" presId="urn:microsoft.com/office/officeart/2008/layout/LinedList"/>
    <dgm:cxn modelId="{AF1999B7-AEB5-4413-9BDC-59817268F640}" type="presParOf" srcId="{27657F28-8D66-4C75-8E64-CAC471888822}" destId="{3E8C4BD0-4D37-46BD-A2C4-75075D731C2A}" srcOrd="5" destOrd="0" presId="urn:microsoft.com/office/officeart/2008/layout/LinedList"/>
    <dgm:cxn modelId="{9330ED37-009F-4964-B654-D7F1DCE0A74D}" type="presParOf" srcId="{3E8C4BD0-4D37-46BD-A2C4-75075D731C2A}" destId="{8DCC9DAE-14FD-4292-AB33-F300B0C6A4F0}" srcOrd="0" destOrd="0" presId="urn:microsoft.com/office/officeart/2008/layout/LinedList"/>
    <dgm:cxn modelId="{F02FBD00-60E4-4C57-95D3-62F3E4DA2708}" type="presParOf" srcId="{3E8C4BD0-4D37-46BD-A2C4-75075D731C2A}" destId="{AF67ED70-3348-4E61-BE96-CCB0BCE3E2A0}" srcOrd="1" destOrd="0" presId="urn:microsoft.com/office/officeart/2008/layout/LinedList"/>
    <dgm:cxn modelId="{8778F5FA-50CF-4D63-BC67-AB0483DA95A5}" type="presParOf" srcId="{27657F28-8D66-4C75-8E64-CAC471888822}" destId="{7016F522-8A98-4717-AE29-451C20771392}" srcOrd="6" destOrd="0" presId="urn:microsoft.com/office/officeart/2008/layout/LinedList"/>
    <dgm:cxn modelId="{CD3A5D96-A805-4EC6-8DB7-345E62D672DF}" type="presParOf" srcId="{27657F28-8D66-4C75-8E64-CAC471888822}" destId="{78FFB13F-5562-426E-9C8A-B6A094ADA1B8}" srcOrd="7" destOrd="0" presId="urn:microsoft.com/office/officeart/2008/layout/LinedList"/>
    <dgm:cxn modelId="{59EDF10D-3F50-4779-9E42-A752FD82A102}" type="presParOf" srcId="{78FFB13F-5562-426E-9C8A-B6A094ADA1B8}" destId="{FCB7D464-563A-417A-84FB-B1E6D7560657}" srcOrd="0" destOrd="0" presId="urn:microsoft.com/office/officeart/2008/layout/LinedList"/>
    <dgm:cxn modelId="{96234A33-73CA-4247-8541-7E3F14F52115}" type="presParOf" srcId="{78FFB13F-5562-426E-9C8A-B6A094ADA1B8}" destId="{FE51140F-B377-4594-B9CF-AFDBCDEF2A5C}" srcOrd="1" destOrd="0" presId="urn:microsoft.com/office/officeart/2008/layout/LinedList"/>
    <dgm:cxn modelId="{978D2626-4706-4C11-9A3A-59A41F58E88F}" type="presParOf" srcId="{27657F28-8D66-4C75-8E64-CAC471888822}" destId="{631D0D80-E4A9-4FD2-A13E-BF17EFB8D217}" srcOrd="8" destOrd="0" presId="urn:microsoft.com/office/officeart/2008/layout/LinedList"/>
    <dgm:cxn modelId="{5FE129A7-7842-4368-8136-0835F4740ED1}" type="presParOf" srcId="{27657F28-8D66-4C75-8E64-CAC471888822}" destId="{3BF11472-542E-4A17-8917-08FA3001C14B}" srcOrd="9" destOrd="0" presId="urn:microsoft.com/office/officeart/2008/layout/LinedList"/>
    <dgm:cxn modelId="{41B71EC5-68AF-4C94-B42E-3239EBBD08F2}" type="presParOf" srcId="{3BF11472-542E-4A17-8917-08FA3001C14B}" destId="{D15DBDEA-6450-41BA-9E4E-FF85E19290D8}" srcOrd="0" destOrd="0" presId="urn:microsoft.com/office/officeart/2008/layout/LinedList"/>
    <dgm:cxn modelId="{2067FF84-0DAD-4D8C-B5F9-78BE9B92BBCB}" type="presParOf" srcId="{3BF11472-542E-4A17-8917-08FA3001C14B}" destId="{DD24AD0A-127B-43C7-B704-20DA7237925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9C0DD-CC69-4578-AA95-62CA52C6857F}">
      <dsp:nvSpPr>
        <dsp:cNvPr id="0" name=""/>
        <dsp:cNvSpPr/>
      </dsp:nvSpPr>
      <dsp:spPr>
        <a:xfrm>
          <a:off x="0" y="527"/>
          <a:ext cx="91241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CFCA3-E662-496C-8D26-A25E14CA1020}">
      <dsp:nvSpPr>
        <dsp:cNvPr id="0" name=""/>
        <dsp:cNvSpPr/>
      </dsp:nvSpPr>
      <dsp:spPr>
        <a:xfrm>
          <a:off x="0" y="527"/>
          <a:ext cx="9124122" cy="86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kern="1200" dirty="0" err="1">
              <a:solidFill>
                <a:schemeClr val="bg1"/>
              </a:solidFill>
            </a:rPr>
            <a:t>Extrafiscalidade</a:t>
          </a:r>
          <a:r>
            <a:rPr lang="pt-BR" sz="2400" kern="1200" dirty="0">
              <a:solidFill>
                <a:schemeClr val="bg1"/>
              </a:solidFill>
            </a:rPr>
            <a:t>: instrumento para que o Poder Executivo atue para prestigiar ou coibir situações social, política ou econômicas.</a:t>
          </a:r>
          <a:endParaRPr lang="en-US" sz="2400" kern="1200" dirty="0">
            <a:solidFill>
              <a:schemeClr val="bg1"/>
            </a:solidFill>
          </a:endParaRPr>
        </a:p>
      </dsp:txBody>
      <dsp:txXfrm>
        <a:off x="0" y="527"/>
        <a:ext cx="9124122" cy="863458"/>
      </dsp:txXfrm>
    </dsp:sp>
    <dsp:sp modelId="{1EF16064-D186-4B2E-9229-C79A9C1CBCBD}">
      <dsp:nvSpPr>
        <dsp:cNvPr id="0" name=""/>
        <dsp:cNvSpPr/>
      </dsp:nvSpPr>
      <dsp:spPr>
        <a:xfrm>
          <a:off x="0" y="863985"/>
          <a:ext cx="91241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6F968-AF8F-4F8B-B88E-7E5FE69B38FA}">
      <dsp:nvSpPr>
        <dsp:cNvPr id="0" name=""/>
        <dsp:cNvSpPr/>
      </dsp:nvSpPr>
      <dsp:spPr>
        <a:xfrm>
          <a:off x="0" y="863985"/>
          <a:ext cx="9124122" cy="86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kern="1200" dirty="0">
              <a:solidFill>
                <a:schemeClr val="bg1"/>
              </a:solidFill>
            </a:rPr>
            <a:t>Flexibilização tem por substrato a lógica da anuência do Poder Legislativo.</a:t>
          </a:r>
          <a:endParaRPr lang="en-US" sz="2400" kern="1200" dirty="0">
            <a:solidFill>
              <a:schemeClr val="bg1"/>
            </a:solidFill>
          </a:endParaRPr>
        </a:p>
      </dsp:txBody>
      <dsp:txXfrm>
        <a:off x="0" y="863985"/>
        <a:ext cx="9124122" cy="863458"/>
      </dsp:txXfrm>
    </dsp:sp>
    <dsp:sp modelId="{7AE41422-4022-490F-8E45-A23F58DE011B}">
      <dsp:nvSpPr>
        <dsp:cNvPr id="0" name=""/>
        <dsp:cNvSpPr/>
      </dsp:nvSpPr>
      <dsp:spPr>
        <a:xfrm>
          <a:off x="0" y="1727443"/>
          <a:ext cx="91241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C9DAE-14FD-4292-AB33-F300B0C6A4F0}">
      <dsp:nvSpPr>
        <dsp:cNvPr id="0" name=""/>
        <dsp:cNvSpPr/>
      </dsp:nvSpPr>
      <dsp:spPr>
        <a:xfrm>
          <a:off x="0" y="1727443"/>
          <a:ext cx="9124122" cy="86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kern="1200">
              <a:solidFill>
                <a:schemeClr val="bg1"/>
              </a:solidFill>
            </a:rPr>
            <a:t>Não é Princípio Constitucional.</a:t>
          </a:r>
          <a:endParaRPr lang="en-US" sz="2400" kern="1200">
            <a:solidFill>
              <a:schemeClr val="bg1"/>
            </a:solidFill>
          </a:endParaRPr>
        </a:p>
      </dsp:txBody>
      <dsp:txXfrm>
        <a:off x="0" y="1727443"/>
        <a:ext cx="9124122" cy="863458"/>
      </dsp:txXfrm>
    </dsp:sp>
    <dsp:sp modelId="{7016F522-8A98-4717-AE29-451C20771392}">
      <dsp:nvSpPr>
        <dsp:cNvPr id="0" name=""/>
        <dsp:cNvSpPr/>
      </dsp:nvSpPr>
      <dsp:spPr>
        <a:xfrm>
          <a:off x="0" y="2590902"/>
          <a:ext cx="91241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B7D464-563A-417A-84FB-B1E6D7560657}">
      <dsp:nvSpPr>
        <dsp:cNvPr id="0" name=""/>
        <dsp:cNvSpPr/>
      </dsp:nvSpPr>
      <dsp:spPr>
        <a:xfrm>
          <a:off x="0" y="2590902"/>
          <a:ext cx="9124122" cy="86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kern="1200">
              <a:solidFill>
                <a:schemeClr val="bg1"/>
              </a:solidFill>
            </a:rPr>
            <a:t>Deve ser usada de forma seríssima e categórica. </a:t>
          </a:r>
          <a:endParaRPr lang="en-US" sz="2400" kern="1200" dirty="0">
            <a:solidFill>
              <a:schemeClr val="bg1"/>
            </a:solidFill>
          </a:endParaRPr>
        </a:p>
      </dsp:txBody>
      <dsp:txXfrm>
        <a:off x="0" y="2590902"/>
        <a:ext cx="9124122" cy="863458"/>
      </dsp:txXfrm>
    </dsp:sp>
    <dsp:sp modelId="{631D0D80-E4A9-4FD2-A13E-BF17EFB8D217}">
      <dsp:nvSpPr>
        <dsp:cNvPr id="0" name=""/>
        <dsp:cNvSpPr/>
      </dsp:nvSpPr>
      <dsp:spPr>
        <a:xfrm>
          <a:off x="0" y="3454360"/>
          <a:ext cx="912412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DBDEA-6450-41BA-9E4E-FF85E19290D8}">
      <dsp:nvSpPr>
        <dsp:cNvPr id="0" name=""/>
        <dsp:cNvSpPr/>
      </dsp:nvSpPr>
      <dsp:spPr>
        <a:xfrm>
          <a:off x="0" y="3454360"/>
          <a:ext cx="9124122" cy="86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t-BR" sz="2400" kern="1200">
              <a:solidFill>
                <a:schemeClr val="bg1"/>
              </a:solidFill>
            </a:rPr>
            <a:t>Objetivo não é percepção de recursos para o Erário público.</a:t>
          </a:r>
          <a:endParaRPr lang="en-US" sz="2400" kern="1200">
            <a:solidFill>
              <a:schemeClr val="bg1"/>
            </a:solidFill>
          </a:endParaRPr>
        </a:p>
      </dsp:txBody>
      <dsp:txXfrm>
        <a:off x="0" y="3454360"/>
        <a:ext cx="9124122" cy="8634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rgbClr val="0B233F">
              <a:alpha val="76000"/>
            </a:srgbClr>
          </a:solidFill>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rgbClr val="0B233F">
              <a:alpha val="83000"/>
            </a:srgbClr>
          </a:solidFill>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331844"/>
            <a:ext cx="9988826" cy="1918252"/>
          </a:xfrm>
        </p:spPr>
        <p:txBody>
          <a:bodyPr>
            <a:noAutofit/>
          </a:bodyPr>
          <a:lstStyle/>
          <a:p>
            <a:r>
              <a:rPr lang="pt-BR" sz="3200" b="1" dirty="0">
                <a:effectLst/>
                <a:latin typeface="+mn-lt"/>
                <a:ea typeface="Calibri" panose="020F0502020204030204" pitchFamily="34" charset="0"/>
                <a:cs typeface="Times New Roman" panose="02020603050405020304" pitchFamily="18" charset="0"/>
              </a:rPr>
              <a:t>As alterações no IO-Câmbio feitas pelo Decreto nº 10.997/22 realmente podem ser analisadas como cartão de entrada do Brasil na OCDE?</a:t>
            </a:r>
            <a:endParaRPr lang="pt-BR" sz="3200" dirty="0">
              <a:latin typeface="+mn-lt"/>
            </a:endParaRP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5377070" y="4403035"/>
            <a:ext cx="6135756" cy="1347134"/>
          </a:xfrm>
        </p:spPr>
        <p:txBody>
          <a:bodyPr>
            <a:normAutofit/>
          </a:bodyPr>
          <a:lstStyle/>
          <a:p>
            <a:pPr algn="just"/>
            <a:r>
              <a:rPr lang="pt-BR" dirty="0">
                <a:effectLst/>
                <a:ea typeface="Calibri" panose="020F0502020204030204" pitchFamily="34" charset="0"/>
              </a:rPr>
              <a:t>Ana Paula da Costa Herrera</a:t>
            </a:r>
          </a:p>
          <a:p>
            <a:pPr algn="just"/>
            <a:r>
              <a:rPr lang="pt-BR" dirty="0">
                <a:effectLst/>
                <a:ea typeface="Calibri" panose="020F0502020204030204" pitchFamily="34" charset="0"/>
              </a:rPr>
              <a:t>Advogada, Professora IBET, </a:t>
            </a:r>
            <a:r>
              <a:rPr lang="pt-BR" dirty="0">
                <a:effectLst/>
                <a:ea typeface="Calibri" panose="020F0502020204030204" pitchFamily="34" charset="0"/>
                <a:cs typeface="Times New Roman" panose="02020603050405020304" pitchFamily="18" charset="0"/>
              </a:rPr>
              <a:t>Mestre em Direito Tributário PUC-SP</a:t>
            </a:r>
          </a:p>
          <a:p>
            <a:endParaRPr lang="pt-BR" sz="3600" b="1" i="1" dirty="0"/>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0535B-D491-F81E-E112-E42B7CAEE864}"/>
              </a:ext>
            </a:extLst>
          </p:cNvPr>
          <p:cNvSpPr>
            <a:spLocks noGrp="1"/>
          </p:cNvSpPr>
          <p:nvPr>
            <p:ph type="title"/>
          </p:nvPr>
        </p:nvSpPr>
        <p:spPr/>
        <p:txBody>
          <a:bodyPr>
            <a:normAutofit/>
          </a:bodyPr>
          <a:lstStyle/>
          <a:p>
            <a:r>
              <a:rPr lang="pt-BR" sz="3200" b="1" dirty="0">
                <a:latin typeface="+mn-lt"/>
              </a:rPr>
              <a:t>Março/19: apoio dos EUA?</a:t>
            </a:r>
          </a:p>
        </p:txBody>
      </p:sp>
      <p:pic>
        <p:nvPicPr>
          <p:cNvPr id="5" name="Imagem 4">
            <a:extLst>
              <a:ext uri="{FF2B5EF4-FFF2-40B4-BE49-F238E27FC236}">
                <a16:creationId xmlns:a16="http://schemas.microsoft.com/office/drawing/2014/main" id="{F53973E4-F7FD-A853-EFC7-80D977861D74}"/>
              </a:ext>
            </a:extLst>
          </p:cNvPr>
          <p:cNvPicPr>
            <a:picLocks noChangeAspect="1"/>
          </p:cNvPicPr>
          <p:nvPr/>
        </p:nvPicPr>
        <p:blipFill>
          <a:blip r:embed="rId2"/>
          <a:stretch>
            <a:fillRect/>
          </a:stretch>
        </p:blipFill>
        <p:spPr>
          <a:xfrm>
            <a:off x="2912165" y="1726300"/>
            <a:ext cx="6003235" cy="4437965"/>
          </a:xfrm>
          <a:prstGeom prst="rect">
            <a:avLst/>
          </a:prstGeom>
        </p:spPr>
      </p:pic>
    </p:spTree>
    <p:extLst>
      <p:ext uri="{BB962C8B-B14F-4D97-AF65-F5344CB8AC3E}">
        <p14:creationId xmlns:p14="http://schemas.microsoft.com/office/powerpoint/2010/main" val="110837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0535B-D491-F81E-E112-E42B7CAEE864}"/>
              </a:ext>
            </a:extLst>
          </p:cNvPr>
          <p:cNvSpPr>
            <a:spLocks noGrp="1"/>
          </p:cNvSpPr>
          <p:nvPr>
            <p:ph type="title"/>
          </p:nvPr>
        </p:nvSpPr>
        <p:spPr/>
        <p:txBody>
          <a:bodyPr>
            <a:normAutofit/>
          </a:bodyPr>
          <a:lstStyle/>
          <a:p>
            <a:r>
              <a:rPr lang="pt-BR" sz="3200" b="1" dirty="0">
                <a:latin typeface="+mn-lt"/>
              </a:rPr>
              <a:t>Entre tweets e cartinhas:</a:t>
            </a:r>
          </a:p>
        </p:txBody>
      </p:sp>
      <p:pic>
        <p:nvPicPr>
          <p:cNvPr id="4" name="Imagem 3">
            <a:extLst>
              <a:ext uri="{FF2B5EF4-FFF2-40B4-BE49-F238E27FC236}">
                <a16:creationId xmlns:a16="http://schemas.microsoft.com/office/drawing/2014/main" id="{C660CE22-2DF9-52B6-5D13-BA6B2E071AE9}"/>
              </a:ext>
            </a:extLst>
          </p:cNvPr>
          <p:cNvPicPr>
            <a:picLocks noChangeAspect="1"/>
          </p:cNvPicPr>
          <p:nvPr/>
        </p:nvPicPr>
        <p:blipFill>
          <a:blip r:embed="rId2"/>
          <a:stretch>
            <a:fillRect/>
          </a:stretch>
        </p:blipFill>
        <p:spPr>
          <a:xfrm>
            <a:off x="655331" y="1730733"/>
            <a:ext cx="3565567" cy="4106765"/>
          </a:xfrm>
          <a:prstGeom prst="rect">
            <a:avLst/>
          </a:prstGeom>
        </p:spPr>
      </p:pic>
      <p:pic>
        <p:nvPicPr>
          <p:cNvPr id="7" name="Imagem 6">
            <a:extLst>
              <a:ext uri="{FF2B5EF4-FFF2-40B4-BE49-F238E27FC236}">
                <a16:creationId xmlns:a16="http://schemas.microsoft.com/office/drawing/2014/main" id="{8756B3B4-7F26-47C4-EAD0-E26808285173}"/>
              </a:ext>
            </a:extLst>
          </p:cNvPr>
          <p:cNvPicPr>
            <a:picLocks noChangeAspect="1"/>
          </p:cNvPicPr>
          <p:nvPr/>
        </p:nvPicPr>
        <p:blipFill>
          <a:blip r:embed="rId3"/>
          <a:stretch>
            <a:fillRect/>
          </a:stretch>
        </p:blipFill>
        <p:spPr>
          <a:xfrm>
            <a:off x="4382203" y="1715494"/>
            <a:ext cx="3742639" cy="4122004"/>
          </a:xfrm>
          <a:prstGeom prst="rect">
            <a:avLst/>
          </a:prstGeom>
        </p:spPr>
      </p:pic>
      <p:pic>
        <p:nvPicPr>
          <p:cNvPr id="8" name="Imagem 7">
            <a:extLst>
              <a:ext uri="{FF2B5EF4-FFF2-40B4-BE49-F238E27FC236}">
                <a16:creationId xmlns:a16="http://schemas.microsoft.com/office/drawing/2014/main" id="{85A33470-4BEC-742D-638E-5154DEE0E040}"/>
              </a:ext>
            </a:extLst>
          </p:cNvPr>
          <p:cNvPicPr>
            <a:picLocks noChangeAspect="1"/>
          </p:cNvPicPr>
          <p:nvPr/>
        </p:nvPicPr>
        <p:blipFill>
          <a:blip r:embed="rId4"/>
          <a:stretch>
            <a:fillRect/>
          </a:stretch>
        </p:blipFill>
        <p:spPr>
          <a:xfrm>
            <a:off x="8286147" y="1715494"/>
            <a:ext cx="3650829" cy="4122004"/>
          </a:xfrm>
          <a:prstGeom prst="rect">
            <a:avLst/>
          </a:prstGeom>
        </p:spPr>
      </p:pic>
    </p:spTree>
    <p:extLst>
      <p:ext uri="{BB962C8B-B14F-4D97-AF65-F5344CB8AC3E}">
        <p14:creationId xmlns:p14="http://schemas.microsoft.com/office/powerpoint/2010/main" val="7073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0535B-D491-F81E-E112-E42B7CAEE864}"/>
              </a:ext>
            </a:extLst>
          </p:cNvPr>
          <p:cNvSpPr>
            <a:spLocks noGrp="1"/>
          </p:cNvSpPr>
          <p:nvPr>
            <p:ph type="title"/>
          </p:nvPr>
        </p:nvSpPr>
        <p:spPr>
          <a:xfrm>
            <a:off x="975360" y="944880"/>
            <a:ext cx="10378440" cy="1061720"/>
          </a:xfrm>
        </p:spPr>
        <p:txBody>
          <a:bodyPr>
            <a:normAutofit fontScale="90000"/>
          </a:bodyPr>
          <a:lstStyle/>
          <a:p>
            <a:r>
              <a:rPr lang="pt-BR" b="1" dirty="0"/>
              <a:t>Argentina e Romênia comemoram indicação dos EUA. Brasil ficou triste...</a:t>
            </a:r>
          </a:p>
        </p:txBody>
      </p:sp>
      <p:pic>
        <p:nvPicPr>
          <p:cNvPr id="7" name="Imagem 6">
            <a:extLst>
              <a:ext uri="{FF2B5EF4-FFF2-40B4-BE49-F238E27FC236}">
                <a16:creationId xmlns:a16="http://schemas.microsoft.com/office/drawing/2014/main" id="{59A6CED5-4E97-0BA8-9A7B-B4121A924337}"/>
              </a:ext>
            </a:extLst>
          </p:cNvPr>
          <p:cNvPicPr>
            <a:picLocks noChangeAspect="1"/>
          </p:cNvPicPr>
          <p:nvPr/>
        </p:nvPicPr>
        <p:blipFill>
          <a:blip r:embed="rId2"/>
          <a:stretch>
            <a:fillRect/>
          </a:stretch>
        </p:blipFill>
        <p:spPr>
          <a:xfrm>
            <a:off x="975360" y="2590800"/>
            <a:ext cx="2991803" cy="3322320"/>
          </a:xfrm>
          <a:prstGeom prst="rect">
            <a:avLst/>
          </a:prstGeom>
        </p:spPr>
      </p:pic>
      <p:pic>
        <p:nvPicPr>
          <p:cNvPr id="11" name="Imagem 10">
            <a:extLst>
              <a:ext uri="{FF2B5EF4-FFF2-40B4-BE49-F238E27FC236}">
                <a16:creationId xmlns:a16="http://schemas.microsoft.com/office/drawing/2014/main" id="{39D89404-0B39-4B54-3C80-F750343F25E8}"/>
              </a:ext>
            </a:extLst>
          </p:cNvPr>
          <p:cNvPicPr>
            <a:picLocks noChangeAspect="1"/>
          </p:cNvPicPr>
          <p:nvPr/>
        </p:nvPicPr>
        <p:blipFill>
          <a:blip r:embed="rId3"/>
          <a:stretch>
            <a:fillRect/>
          </a:stretch>
        </p:blipFill>
        <p:spPr>
          <a:xfrm>
            <a:off x="4553585" y="2590800"/>
            <a:ext cx="3084830" cy="3322320"/>
          </a:xfrm>
          <a:prstGeom prst="rect">
            <a:avLst/>
          </a:prstGeom>
        </p:spPr>
      </p:pic>
      <p:pic>
        <p:nvPicPr>
          <p:cNvPr id="12" name="Imagem 11">
            <a:extLst>
              <a:ext uri="{FF2B5EF4-FFF2-40B4-BE49-F238E27FC236}">
                <a16:creationId xmlns:a16="http://schemas.microsoft.com/office/drawing/2014/main" id="{FA26C6A4-FBB1-4297-7F58-EA7F75511840}"/>
              </a:ext>
            </a:extLst>
          </p:cNvPr>
          <p:cNvPicPr>
            <a:picLocks noChangeAspect="1"/>
          </p:cNvPicPr>
          <p:nvPr/>
        </p:nvPicPr>
        <p:blipFill>
          <a:blip r:embed="rId4"/>
          <a:stretch>
            <a:fillRect/>
          </a:stretch>
        </p:blipFill>
        <p:spPr>
          <a:xfrm>
            <a:off x="8224837" y="2641600"/>
            <a:ext cx="3041293" cy="3220720"/>
          </a:xfrm>
          <a:prstGeom prst="rect">
            <a:avLst/>
          </a:prstGeom>
        </p:spPr>
      </p:pic>
    </p:spTree>
    <p:extLst>
      <p:ext uri="{BB962C8B-B14F-4D97-AF65-F5344CB8AC3E}">
        <p14:creationId xmlns:p14="http://schemas.microsoft.com/office/powerpoint/2010/main" val="116187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20535B-D491-F81E-E112-E42B7CAEE864}"/>
              </a:ext>
            </a:extLst>
          </p:cNvPr>
          <p:cNvSpPr>
            <a:spLocks noGrp="1"/>
          </p:cNvSpPr>
          <p:nvPr>
            <p:ph type="title"/>
          </p:nvPr>
        </p:nvSpPr>
        <p:spPr>
          <a:xfrm>
            <a:off x="772160" y="944880"/>
            <a:ext cx="10302020" cy="923330"/>
          </a:xfrm>
        </p:spPr>
        <p:txBody>
          <a:bodyPr>
            <a:normAutofit/>
          </a:bodyPr>
          <a:lstStyle/>
          <a:p>
            <a:r>
              <a:rPr lang="pt-BR" b="1" dirty="0"/>
              <a:t>Repescagem...</a:t>
            </a:r>
          </a:p>
        </p:txBody>
      </p:sp>
      <p:sp>
        <p:nvSpPr>
          <p:cNvPr id="5" name="CaixaDeTexto 4">
            <a:extLst>
              <a:ext uri="{FF2B5EF4-FFF2-40B4-BE49-F238E27FC236}">
                <a16:creationId xmlns:a16="http://schemas.microsoft.com/office/drawing/2014/main" id="{89AC90B3-739A-48F8-45F4-880F47F083F9}"/>
              </a:ext>
            </a:extLst>
          </p:cNvPr>
          <p:cNvSpPr txBox="1"/>
          <p:nvPr/>
        </p:nvSpPr>
        <p:spPr>
          <a:xfrm>
            <a:off x="779007" y="2216837"/>
            <a:ext cx="3478696" cy="923330"/>
          </a:xfrm>
          <a:prstGeom prst="rect">
            <a:avLst/>
          </a:prstGeom>
          <a:noFill/>
        </p:spPr>
        <p:txBody>
          <a:bodyPr wrap="square" rtlCol="0">
            <a:spAutoFit/>
          </a:bodyPr>
          <a:lstStyle/>
          <a:p>
            <a:pPr algn="just"/>
            <a:r>
              <a:rPr lang="pt-BR" dirty="0">
                <a:solidFill>
                  <a:schemeClr val="bg1"/>
                </a:solidFill>
              </a:rPr>
              <a:t>10.12.20 Alberto Fernández assume presidência Argentina</a:t>
            </a:r>
          </a:p>
          <a:p>
            <a:pPr algn="just"/>
            <a:endParaRPr lang="pt-BR" dirty="0">
              <a:solidFill>
                <a:srgbClr val="D0A482"/>
              </a:solidFill>
            </a:endParaRPr>
          </a:p>
        </p:txBody>
      </p:sp>
      <p:sp>
        <p:nvSpPr>
          <p:cNvPr id="10" name="CaixaDeTexto 9">
            <a:extLst>
              <a:ext uri="{FF2B5EF4-FFF2-40B4-BE49-F238E27FC236}">
                <a16:creationId xmlns:a16="http://schemas.microsoft.com/office/drawing/2014/main" id="{14147D3C-B134-8639-0340-EB9503CFDA91}"/>
              </a:ext>
            </a:extLst>
          </p:cNvPr>
          <p:cNvSpPr txBox="1"/>
          <p:nvPr/>
        </p:nvSpPr>
        <p:spPr>
          <a:xfrm>
            <a:off x="8676860" y="2146914"/>
            <a:ext cx="2996979" cy="1200329"/>
          </a:xfrm>
          <a:prstGeom prst="rect">
            <a:avLst/>
          </a:prstGeom>
          <a:noFill/>
        </p:spPr>
        <p:txBody>
          <a:bodyPr wrap="square" rtlCol="0">
            <a:spAutoFit/>
          </a:bodyPr>
          <a:lstStyle/>
          <a:p>
            <a:pPr algn="just"/>
            <a:r>
              <a:rPr lang="pt-BR" dirty="0">
                <a:solidFill>
                  <a:schemeClr val="bg1"/>
                </a:solidFill>
              </a:rPr>
              <a:t>25.01.22: OCDE faz convite oficial ao Brasil para tratar das negociações para adesão como País-Membro </a:t>
            </a:r>
          </a:p>
        </p:txBody>
      </p:sp>
      <p:pic>
        <p:nvPicPr>
          <p:cNvPr id="12" name="Imagem 11">
            <a:extLst>
              <a:ext uri="{FF2B5EF4-FFF2-40B4-BE49-F238E27FC236}">
                <a16:creationId xmlns:a16="http://schemas.microsoft.com/office/drawing/2014/main" id="{272C9D91-0CD0-F38F-C4FC-462942150871}"/>
              </a:ext>
            </a:extLst>
          </p:cNvPr>
          <p:cNvPicPr>
            <a:picLocks noChangeAspect="1"/>
          </p:cNvPicPr>
          <p:nvPr/>
        </p:nvPicPr>
        <p:blipFill>
          <a:blip r:embed="rId2"/>
          <a:stretch>
            <a:fillRect/>
          </a:stretch>
        </p:blipFill>
        <p:spPr>
          <a:xfrm>
            <a:off x="1096493" y="3471100"/>
            <a:ext cx="2266122" cy="1729456"/>
          </a:xfrm>
          <a:prstGeom prst="rect">
            <a:avLst/>
          </a:prstGeom>
        </p:spPr>
      </p:pic>
      <p:pic>
        <p:nvPicPr>
          <p:cNvPr id="14" name="Imagem 13">
            <a:extLst>
              <a:ext uri="{FF2B5EF4-FFF2-40B4-BE49-F238E27FC236}">
                <a16:creationId xmlns:a16="http://schemas.microsoft.com/office/drawing/2014/main" id="{87BE45CB-5818-BEE8-3E72-5AF7F09A3560}"/>
              </a:ext>
            </a:extLst>
          </p:cNvPr>
          <p:cNvPicPr>
            <a:picLocks noChangeAspect="1"/>
          </p:cNvPicPr>
          <p:nvPr/>
        </p:nvPicPr>
        <p:blipFill>
          <a:blip r:embed="rId3"/>
          <a:stretch>
            <a:fillRect/>
          </a:stretch>
        </p:blipFill>
        <p:spPr>
          <a:xfrm>
            <a:off x="5426765" y="3471100"/>
            <a:ext cx="2079059" cy="1729456"/>
          </a:xfrm>
          <a:prstGeom prst="rect">
            <a:avLst/>
          </a:prstGeom>
        </p:spPr>
      </p:pic>
      <p:pic>
        <p:nvPicPr>
          <p:cNvPr id="16" name="Imagem 15">
            <a:extLst>
              <a:ext uri="{FF2B5EF4-FFF2-40B4-BE49-F238E27FC236}">
                <a16:creationId xmlns:a16="http://schemas.microsoft.com/office/drawing/2014/main" id="{41E2BDE6-8D68-7E96-894B-7D8B4254AFB9}"/>
              </a:ext>
            </a:extLst>
          </p:cNvPr>
          <p:cNvPicPr>
            <a:picLocks noChangeAspect="1"/>
          </p:cNvPicPr>
          <p:nvPr/>
        </p:nvPicPr>
        <p:blipFill>
          <a:blip r:embed="rId4"/>
          <a:stretch>
            <a:fillRect/>
          </a:stretch>
        </p:blipFill>
        <p:spPr>
          <a:xfrm>
            <a:off x="8995121" y="3528125"/>
            <a:ext cx="2315609" cy="1615405"/>
          </a:xfrm>
          <a:prstGeom prst="rect">
            <a:avLst/>
          </a:prstGeom>
        </p:spPr>
      </p:pic>
      <p:sp>
        <p:nvSpPr>
          <p:cNvPr id="18" name="CaixaDeTexto 17">
            <a:extLst>
              <a:ext uri="{FF2B5EF4-FFF2-40B4-BE49-F238E27FC236}">
                <a16:creationId xmlns:a16="http://schemas.microsoft.com/office/drawing/2014/main" id="{68F9AA49-B8F6-D282-EF13-4C06BB8E1034}"/>
              </a:ext>
            </a:extLst>
          </p:cNvPr>
          <p:cNvSpPr txBox="1"/>
          <p:nvPr/>
        </p:nvSpPr>
        <p:spPr>
          <a:xfrm>
            <a:off x="4936600" y="2216837"/>
            <a:ext cx="3405588" cy="923330"/>
          </a:xfrm>
          <a:prstGeom prst="rect">
            <a:avLst/>
          </a:prstGeom>
          <a:noFill/>
        </p:spPr>
        <p:txBody>
          <a:bodyPr wrap="square" rtlCol="0">
            <a:spAutoFit/>
          </a:bodyPr>
          <a:lstStyle/>
          <a:p>
            <a:pPr algn="just"/>
            <a:r>
              <a:rPr lang="pt-BR" dirty="0">
                <a:solidFill>
                  <a:schemeClr val="bg1"/>
                </a:solidFill>
              </a:rPr>
              <a:t>15.01.20: Trump retira apoio à Argentina e em nota indica apoio ao Brasil</a:t>
            </a:r>
          </a:p>
        </p:txBody>
      </p:sp>
    </p:spTree>
    <p:extLst>
      <p:ext uri="{BB962C8B-B14F-4D97-AF65-F5344CB8AC3E}">
        <p14:creationId xmlns:p14="http://schemas.microsoft.com/office/powerpoint/2010/main" val="349422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72F9C-AD5A-5F13-7B6A-DDFD102A158C}"/>
              </a:ext>
            </a:extLst>
          </p:cNvPr>
          <p:cNvSpPr>
            <a:spLocks noGrp="1"/>
          </p:cNvSpPr>
          <p:nvPr>
            <p:ph type="title"/>
          </p:nvPr>
        </p:nvSpPr>
        <p:spPr/>
        <p:txBody>
          <a:bodyPr>
            <a:normAutofit/>
          </a:bodyPr>
          <a:lstStyle/>
          <a:p>
            <a:r>
              <a:rPr lang="pt-BR" sz="2800" b="1" dirty="0">
                <a:effectLst/>
                <a:latin typeface="+mn-lt"/>
                <a:ea typeface="Calibri" panose="020F0502020204030204" pitchFamily="34" charset="0"/>
              </a:rPr>
              <a:t>Novo Marco Legal do Mercado de Câmbio - </a:t>
            </a:r>
            <a:r>
              <a:rPr lang="pt-BR" sz="2800" dirty="0">
                <a:effectLst/>
                <a:latin typeface="+mn-lt"/>
                <a:ea typeface="Calibri" panose="020F0502020204030204" pitchFamily="34" charset="0"/>
                <a:cs typeface="Times New Roman" panose="02020603050405020304" pitchFamily="18" charset="0"/>
              </a:rPr>
              <a:t>Lei nº 14.286, 30.12.21</a:t>
            </a:r>
            <a:endParaRPr lang="pt-BR" sz="2800" dirty="0">
              <a:latin typeface="+mn-lt"/>
            </a:endParaRPr>
          </a:p>
        </p:txBody>
      </p:sp>
      <p:sp>
        <p:nvSpPr>
          <p:cNvPr id="3" name="Espaço Reservado para Conteúdo 2">
            <a:extLst>
              <a:ext uri="{FF2B5EF4-FFF2-40B4-BE49-F238E27FC236}">
                <a16:creationId xmlns:a16="http://schemas.microsoft.com/office/drawing/2014/main" id="{AC717CA9-AE07-580D-6A47-8EDCAF90E209}"/>
              </a:ext>
            </a:extLst>
          </p:cNvPr>
          <p:cNvSpPr>
            <a:spLocks noGrp="1"/>
          </p:cNvSpPr>
          <p:nvPr>
            <p:ph sz="half" idx="1"/>
          </p:nvPr>
        </p:nvSpPr>
        <p:spPr>
          <a:xfrm>
            <a:off x="3548268" y="1749288"/>
            <a:ext cx="8239540" cy="4313582"/>
          </a:xfrm>
        </p:spPr>
        <p:txBody>
          <a:bodyPr>
            <a:normAutofit lnSpcReduction="10000"/>
          </a:bodyPr>
          <a:lstStyle/>
          <a:p>
            <a:pPr algn="just"/>
            <a:r>
              <a:rPr lang="pt-BR" sz="2200" dirty="0">
                <a:effectLst/>
                <a:ea typeface="Calibri" panose="020F0502020204030204" pitchFamily="34" charset="0"/>
                <a:cs typeface="Times New Roman" panose="02020603050405020304" pitchFamily="18" charset="0"/>
              </a:rPr>
              <a:t>PL capitaneado pelo Bacen;</a:t>
            </a:r>
          </a:p>
          <a:p>
            <a:pPr algn="just"/>
            <a:r>
              <a:rPr lang="pt-BR" sz="2200" dirty="0">
                <a:ea typeface="Calibri" panose="020F0502020204030204" pitchFamily="34" charset="0"/>
                <a:cs typeface="Times New Roman" panose="02020603050405020304" pitchFamily="18" charset="0"/>
              </a:rPr>
              <a:t>Mudanças positiva que </a:t>
            </a:r>
            <a:r>
              <a:rPr lang="pt-BR" sz="2200" dirty="0">
                <a:effectLst/>
                <a:ea typeface="Calibri" panose="020F0502020204030204" pitchFamily="34" charset="0"/>
                <a:cs typeface="Times New Roman" panose="02020603050405020304" pitchFamily="18" charset="0"/>
              </a:rPr>
              <a:t>impactam principalmente agentes financeiros, importadores, exportadores;</a:t>
            </a:r>
          </a:p>
          <a:p>
            <a:pPr algn="just"/>
            <a:r>
              <a:rPr lang="pt-BR" sz="2200" dirty="0">
                <a:effectLst/>
                <a:ea typeface="Calibri" panose="020F0502020204030204" pitchFamily="34" charset="0"/>
                <a:cs typeface="Times New Roman" panose="02020603050405020304" pitchFamily="18" charset="0"/>
              </a:rPr>
              <a:t>Surge da necessidade de atualização das normas cambiais diante de alterações tecnológicas e para maior fluidez das relações internacionais;</a:t>
            </a:r>
          </a:p>
          <a:p>
            <a:pPr algn="just"/>
            <a:r>
              <a:rPr lang="pt-BR" sz="2200" dirty="0">
                <a:ea typeface="Calibri" panose="020F0502020204030204" pitchFamily="34" charset="0"/>
                <a:cs typeface="Times New Roman" panose="02020603050405020304" pitchFamily="18" charset="0"/>
              </a:rPr>
              <a:t>E</a:t>
            </a:r>
            <a:r>
              <a:rPr lang="pt-BR" sz="2200" dirty="0">
                <a:effectLst/>
                <a:ea typeface="Calibri" panose="020F0502020204030204" pitchFamily="34" charset="0"/>
                <a:cs typeface="Times New Roman" panose="02020603050405020304" pitchFamily="18" charset="0"/>
              </a:rPr>
              <a:t>xclu</a:t>
            </a:r>
            <a:r>
              <a:rPr lang="pt-BR" sz="2200" dirty="0">
                <a:ea typeface="Calibri" panose="020F0502020204030204" pitchFamily="34" charset="0"/>
                <a:cs typeface="Times New Roman" panose="02020603050405020304" pitchFamily="18" charset="0"/>
              </a:rPr>
              <a:t>ídos</a:t>
            </a:r>
            <a:r>
              <a:rPr lang="pt-BR" sz="2200" dirty="0">
                <a:effectLst/>
                <a:ea typeface="Calibri" panose="020F0502020204030204" pitchFamily="34" charset="0"/>
                <a:cs typeface="Times New Roman" panose="02020603050405020304" pitchFamily="18" charset="0"/>
              </a:rPr>
              <a:t> impactos operacionais que dificultavam e encareciam as operações cambiais. </a:t>
            </a:r>
          </a:p>
          <a:p>
            <a:pPr algn="just"/>
            <a:r>
              <a:rPr lang="pt-BR" sz="2200" dirty="0">
                <a:effectLst/>
                <a:ea typeface="Calibri" panose="020F0502020204030204" pitchFamily="34" charset="0"/>
                <a:cs typeface="Times New Roman" panose="02020603050405020304" pitchFamily="18" charset="0"/>
              </a:rPr>
              <a:t>Princípios e regras gerais do mercado de câmbio não mudaram;</a:t>
            </a:r>
          </a:p>
          <a:p>
            <a:pPr algn="just"/>
            <a:r>
              <a:rPr lang="pt-BR" sz="2200" dirty="0">
                <a:effectLst/>
                <a:ea typeface="Calibri" panose="020F0502020204030204" pitchFamily="34" charset="0"/>
                <a:cs typeface="Times New Roman" panose="02020603050405020304" pitchFamily="18" charset="0"/>
              </a:rPr>
              <a:t>Alterações sistêmicas construídas tendo em vista programas da OCDE visando modernização, simplificação, diminuição da burocracia.</a:t>
            </a:r>
          </a:p>
          <a:p>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pic>
        <p:nvPicPr>
          <p:cNvPr id="6" name="Imagem 5">
            <a:extLst>
              <a:ext uri="{FF2B5EF4-FFF2-40B4-BE49-F238E27FC236}">
                <a16:creationId xmlns:a16="http://schemas.microsoft.com/office/drawing/2014/main" id="{D2945D45-7E6C-1042-D145-CD283415876C}"/>
              </a:ext>
            </a:extLst>
          </p:cNvPr>
          <p:cNvPicPr>
            <a:picLocks noChangeAspect="1"/>
          </p:cNvPicPr>
          <p:nvPr/>
        </p:nvPicPr>
        <p:blipFill>
          <a:blip r:embed="rId2"/>
          <a:stretch>
            <a:fillRect/>
          </a:stretch>
        </p:blipFill>
        <p:spPr>
          <a:xfrm>
            <a:off x="573360" y="2652781"/>
            <a:ext cx="2676525" cy="2009775"/>
          </a:xfrm>
          <a:prstGeom prst="rect">
            <a:avLst/>
          </a:prstGeom>
        </p:spPr>
      </p:pic>
    </p:spTree>
    <p:extLst>
      <p:ext uri="{BB962C8B-B14F-4D97-AF65-F5344CB8AC3E}">
        <p14:creationId xmlns:p14="http://schemas.microsoft.com/office/powerpoint/2010/main" val="343544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3BEE0-D542-023C-0BFB-6CE380A694C2}"/>
              </a:ext>
            </a:extLst>
          </p:cNvPr>
          <p:cNvSpPr>
            <a:spLocks noGrp="1"/>
          </p:cNvSpPr>
          <p:nvPr>
            <p:ph type="title"/>
          </p:nvPr>
        </p:nvSpPr>
        <p:spPr>
          <a:xfrm>
            <a:off x="588067" y="1073425"/>
            <a:ext cx="11395206" cy="1131957"/>
          </a:xfrm>
        </p:spPr>
        <p:txBody>
          <a:bodyPr>
            <a:normAutofit fontScale="90000"/>
          </a:bodyPr>
          <a:lstStyle/>
          <a:p>
            <a:r>
              <a:rPr lang="pt-BR" sz="3600" b="1" dirty="0">
                <a:effectLst/>
                <a:latin typeface="+mn-lt"/>
                <a:ea typeface="Calibri" panose="020F0502020204030204" pitchFamily="34" charset="0"/>
                <a:cs typeface="Times New Roman" panose="02020603050405020304" pitchFamily="18" charset="0"/>
              </a:rPr>
              <a:t>Do contexto social, econômico e político antecedente à publicação do Decreto que reduz a tributação pelo IO-Câmbio</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CaixaDeTexto 2">
            <a:extLst>
              <a:ext uri="{FF2B5EF4-FFF2-40B4-BE49-F238E27FC236}">
                <a16:creationId xmlns:a16="http://schemas.microsoft.com/office/drawing/2014/main" id="{C3F247B3-E656-178B-86F1-D980304AE0D5}"/>
              </a:ext>
            </a:extLst>
          </p:cNvPr>
          <p:cNvSpPr txBox="1"/>
          <p:nvPr/>
        </p:nvSpPr>
        <p:spPr>
          <a:xfrm>
            <a:off x="168972" y="1838739"/>
            <a:ext cx="5502960" cy="8869095"/>
          </a:xfrm>
          <a:prstGeom prst="rect">
            <a:avLst/>
          </a:prstGeom>
          <a:noFill/>
        </p:spPr>
        <p:txBody>
          <a:bodyPr wrap="square" rtlCol="0">
            <a:spAutoFit/>
          </a:bodyPr>
          <a:lstStyle/>
          <a:p>
            <a:pPr marL="285750" indent="-285750" algn="just">
              <a:lnSpc>
                <a:spcPct val="150000"/>
              </a:lnSpc>
              <a:spcAft>
                <a:spcPts val="800"/>
              </a:spcAft>
              <a:buFont typeface="Wingdings" panose="05000000000000000000" pitchFamily="2" charset="2"/>
              <a:buChar char="q"/>
            </a:pPr>
            <a:r>
              <a:rPr lang="pt-BR" b="1" dirty="0">
                <a:solidFill>
                  <a:schemeClr val="bg1"/>
                </a:solidFill>
                <a:effectLst/>
                <a:ea typeface="Calibri" panose="020F0502020204030204" pitchFamily="34" charset="0"/>
                <a:cs typeface="Times New Roman" panose="02020603050405020304" pitchFamily="18" charset="0"/>
              </a:rPr>
              <a:t>2021: </a:t>
            </a:r>
          </a:p>
          <a:p>
            <a:pPr marL="285750" indent="-285750" algn="just">
              <a:lnSpc>
                <a:spcPct val="150000"/>
              </a:lnSpc>
              <a:spcAft>
                <a:spcPts val="800"/>
              </a:spcAft>
              <a:buFontTx/>
              <a:buChar char="-"/>
            </a:pPr>
            <a:r>
              <a:rPr lang="pt-BR" dirty="0">
                <a:solidFill>
                  <a:schemeClr val="bg1"/>
                </a:solidFill>
                <a:ea typeface="Calibri" panose="020F0502020204030204" pitchFamily="34" charset="0"/>
                <a:cs typeface="Times New Roman" panose="02020603050405020304" pitchFamily="18" charset="0"/>
              </a:rPr>
              <a:t>G</a:t>
            </a:r>
            <a:r>
              <a:rPr lang="pt-BR" dirty="0">
                <a:solidFill>
                  <a:schemeClr val="bg1"/>
                </a:solidFill>
                <a:effectLst/>
                <a:ea typeface="Calibri" panose="020F0502020204030204" pitchFamily="34" charset="0"/>
                <a:cs typeface="Times New Roman" panose="02020603050405020304" pitchFamily="18" charset="0"/>
              </a:rPr>
              <a:t>rande queda da popularidade de Bolsonaro;</a:t>
            </a:r>
          </a:p>
          <a:p>
            <a:pPr marL="285750" indent="-285750" algn="just">
              <a:lnSpc>
                <a:spcPct val="150000"/>
              </a:lnSpc>
              <a:spcAft>
                <a:spcPts val="800"/>
              </a:spcAft>
              <a:buFontTx/>
              <a:buChar char="-"/>
            </a:pPr>
            <a:r>
              <a:rPr lang="pt-BR" dirty="0">
                <a:solidFill>
                  <a:schemeClr val="bg1"/>
                </a:solidFill>
                <a:ea typeface="Calibri" panose="020F0502020204030204" pitchFamily="34" charset="0"/>
                <a:cs typeface="Times New Roman" panose="02020603050405020304" pitchFamily="18" charset="0"/>
              </a:rPr>
              <a:t>Decreto nº </a:t>
            </a:r>
            <a:r>
              <a:rPr lang="pt-BR" dirty="0">
                <a:solidFill>
                  <a:schemeClr val="bg1"/>
                </a:solidFill>
                <a:effectLst/>
                <a:ea typeface="Calibri" panose="020F0502020204030204" pitchFamily="34" charset="0"/>
              </a:rPr>
              <a:t>10.797/21: a</a:t>
            </a:r>
            <a:r>
              <a:rPr lang="pt-BR" dirty="0">
                <a:solidFill>
                  <a:schemeClr val="bg1"/>
                </a:solidFill>
                <a:ea typeface="Calibri" panose="020F0502020204030204" pitchFamily="34" charset="0"/>
                <a:cs typeface="Times New Roman" panose="02020603050405020304" pitchFamily="18" charset="0"/>
              </a:rPr>
              <a:t>umento IO-Crédito para implementação do Auxílio Brasil;</a:t>
            </a:r>
            <a:endParaRPr lang="pt-BR" dirty="0">
              <a:solidFill>
                <a:schemeClr val="bg1"/>
              </a:solidFill>
              <a:effectLst/>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r>
              <a:rPr lang="pt-BR" dirty="0">
                <a:solidFill>
                  <a:schemeClr val="bg1"/>
                </a:solidFill>
                <a:effectLst/>
                <a:ea typeface="Calibri" panose="020F0502020204030204" pitchFamily="34" charset="0"/>
                <a:cs typeface="Times New Roman" panose="02020603050405020304" pitchFamily="18" charset="0"/>
              </a:rPr>
              <a:t>Mercados internacionais questionaram crescente inflação;</a:t>
            </a:r>
          </a:p>
          <a:p>
            <a:pPr marL="285750" indent="-285750" algn="just">
              <a:lnSpc>
                <a:spcPct val="150000"/>
              </a:lnSpc>
              <a:spcAft>
                <a:spcPts val="800"/>
              </a:spcAft>
              <a:buFontTx/>
              <a:buChar char="-"/>
            </a:pPr>
            <a:r>
              <a:rPr lang="pt-BR" dirty="0">
                <a:solidFill>
                  <a:schemeClr val="bg1"/>
                </a:solidFill>
                <a:ea typeface="Calibri" panose="020F0502020204030204" pitchFamily="34" charset="0"/>
                <a:cs typeface="Times New Roman" panose="02020603050405020304" pitchFamily="18" charset="0"/>
              </a:rPr>
              <a:t>P</a:t>
            </a:r>
            <a:r>
              <a:rPr lang="pt-BR" dirty="0">
                <a:solidFill>
                  <a:schemeClr val="bg1"/>
                </a:solidFill>
                <a:effectLst/>
                <a:ea typeface="Calibri" panose="020F0502020204030204" pitchFamily="34" charset="0"/>
                <a:cs typeface="Times New Roman" panose="02020603050405020304" pitchFamily="18" charset="0"/>
              </a:rPr>
              <a:t>roposta do orçamento do governo federal não estar clara; </a:t>
            </a:r>
          </a:p>
          <a:p>
            <a:pPr marL="285750" indent="-285750" algn="just">
              <a:lnSpc>
                <a:spcPct val="150000"/>
              </a:lnSpc>
              <a:spcAft>
                <a:spcPts val="800"/>
              </a:spcAft>
              <a:buFontTx/>
              <a:buChar char="-"/>
            </a:pPr>
            <a:r>
              <a:rPr lang="pt-BR" dirty="0">
                <a:solidFill>
                  <a:schemeClr val="bg1"/>
                </a:solidFill>
                <a:effectLst/>
                <a:ea typeface="Calibri" panose="020F0502020204030204" pitchFamily="34" charset="0"/>
                <a:cs typeface="Times New Roman" panose="02020603050405020304" pitchFamily="18" charset="0"/>
              </a:rPr>
              <a:t>Constrição em investimentos.</a:t>
            </a:r>
          </a:p>
          <a:p>
            <a:pPr marL="285750" indent="-285750" algn="just">
              <a:lnSpc>
                <a:spcPct val="150000"/>
              </a:lnSpc>
              <a:spcAft>
                <a:spcPts val="800"/>
              </a:spcAft>
              <a:buFont typeface="Arial" panose="020B0604020202020204" pitchFamily="34" charset="0"/>
              <a:buChar char="•"/>
            </a:pPr>
            <a:endParaRPr lang="pt-BR" sz="1800" dirty="0">
              <a:solidFill>
                <a:schemeClr val="bg1"/>
              </a:solidFill>
              <a:effectLst/>
              <a:latin typeface="Times New Roman" panose="02020603050405020304" pitchFamily="18" charset="0"/>
              <a:ea typeface="Calibri" panose="020F0502020204030204" pitchFamily="34" charset="0"/>
            </a:endParaRPr>
          </a:p>
          <a:p>
            <a:pPr marL="285750" indent="-285750" algn="just">
              <a:lnSpc>
                <a:spcPct val="150000"/>
              </a:lnSpc>
              <a:spcAft>
                <a:spcPts val="800"/>
              </a:spcAft>
              <a:buFont typeface="Arial" panose="020B0604020202020204" pitchFamily="34" charset="0"/>
              <a:buChar char="•"/>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endParaRPr lang="pt-B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endPar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endParaRPr lang="pt-B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endParaRPr lang="pt-BR"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endParaRPr lang="pt-BR"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800"/>
              </a:spcAft>
              <a:buFontTx/>
              <a:buChar char="-"/>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5" name="CaixaDeTexto 4">
            <a:extLst>
              <a:ext uri="{FF2B5EF4-FFF2-40B4-BE49-F238E27FC236}">
                <a16:creationId xmlns:a16="http://schemas.microsoft.com/office/drawing/2014/main" id="{EE172964-9CE6-996A-71DE-A2186D10194F}"/>
              </a:ext>
            </a:extLst>
          </p:cNvPr>
          <p:cNvSpPr txBox="1"/>
          <p:nvPr/>
        </p:nvSpPr>
        <p:spPr>
          <a:xfrm>
            <a:off x="5976729" y="1952989"/>
            <a:ext cx="6006545" cy="4819909"/>
          </a:xfrm>
          <a:prstGeom prst="rect">
            <a:avLst/>
          </a:prstGeom>
          <a:noFill/>
        </p:spPr>
        <p:txBody>
          <a:bodyPr wrap="square" rtlCol="0">
            <a:spAutoFit/>
          </a:bodyPr>
          <a:lstStyle/>
          <a:p>
            <a:pPr marL="285750" indent="-285750" algn="just">
              <a:lnSpc>
                <a:spcPct val="150000"/>
              </a:lnSpc>
              <a:spcAft>
                <a:spcPts val="800"/>
              </a:spcAft>
              <a:buFont typeface="Wingdings" panose="05000000000000000000" pitchFamily="2" charset="2"/>
              <a:buChar char="q"/>
            </a:pPr>
            <a:r>
              <a:rPr lang="pt-BR" b="1" dirty="0">
                <a:solidFill>
                  <a:schemeClr val="bg1"/>
                </a:solidFill>
                <a:ea typeface="Calibri" panose="020F0502020204030204" pitchFamily="34" charset="0"/>
                <a:cs typeface="Times New Roman" panose="02020603050405020304" pitchFamily="18" charset="0"/>
              </a:rPr>
              <a:t>2022:</a:t>
            </a:r>
            <a:endParaRPr lang="pt-BR" b="1" dirty="0">
              <a:solidFill>
                <a:schemeClr val="bg1"/>
              </a:solidFill>
              <a:effectLs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pt-BR" dirty="0">
                <a:solidFill>
                  <a:schemeClr val="bg1"/>
                </a:solidFill>
                <a:effectLst/>
                <a:ea typeface="Calibri" panose="020F0502020204030204" pitchFamily="34" charset="0"/>
              </a:rPr>
              <a:t>Propostas alterações na tributação: </a:t>
            </a:r>
          </a:p>
          <a:p>
            <a:pPr marL="285750" indent="-285750" algn="just">
              <a:lnSpc>
                <a:spcPct val="150000"/>
              </a:lnSpc>
              <a:spcAft>
                <a:spcPts val="800"/>
              </a:spcAft>
              <a:buFontTx/>
              <a:buChar char="-"/>
            </a:pPr>
            <a:r>
              <a:rPr lang="pt-BR" dirty="0">
                <a:solidFill>
                  <a:schemeClr val="bg1"/>
                </a:solidFill>
                <a:effectLst/>
                <a:ea typeface="Calibri" panose="020F0502020204030204" pitchFamily="34" charset="0"/>
              </a:rPr>
              <a:t>redução do II e IPI de diversos produtos;</a:t>
            </a:r>
          </a:p>
          <a:p>
            <a:pPr marL="285750" indent="-285750" algn="just">
              <a:lnSpc>
                <a:spcPct val="150000"/>
              </a:lnSpc>
              <a:spcAft>
                <a:spcPts val="800"/>
              </a:spcAft>
              <a:buFontTx/>
              <a:buChar char="-"/>
            </a:pPr>
            <a:r>
              <a:rPr lang="pt-BR" dirty="0">
                <a:solidFill>
                  <a:schemeClr val="bg1"/>
                </a:solidFill>
                <a:effectLst/>
                <a:ea typeface="Calibri" panose="020F0502020204030204" pitchFamily="34" charset="0"/>
              </a:rPr>
              <a:t>Indicação de redução do IO-Câmbio;</a:t>
            </a:r>
            <a:endParaRPr lang="pt-BR" dirty="0">
              <a:solidFill>
                <a:schemeClr val="bg1"/>
              </a:solidFill>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pt-BR" dirty="0">
                <a:solidFill>
                  <a:schemeClr val="bg1"/>
                </a:solidFill>
                <a:ea typeface="Calibri" panose="020F0502020204030204" pitchFamily="34" charset="0"/>
                <a:cs typeface="Times New Roman" panose="02020603050405020304" pitchFamily="18" charset="0"/>
              </a:rPr>
              <a:t>1º Sem./</a:t>
            </a:r>
            <a:r>
              <a:rPr lang="pt-BR" dirty="0">
                <a:solidFill>
                  <a:schemeClr val="bg1"/>
                </a:solidFill>
                <a:effectLst/>
                <a:ea typeface="Calibri" panose="020F0502020204030204" pitchFamily="34" charset="0"/>
              </a:rPr>
              <a:t>22: índice de popularidade Bolsonaro parou de cair e estudos indicaram que as medidas tidas no segundo semestre de 2021 e início de 2022 ajudaram a elevar os índices de popularidade em razão do Auxílio Brasil.</a:t>
            </a:r>
          </a:p>
          <a:p>
            <a:pPr marL="285750" indent="-285750" algn="just">
              <a:lnSpc>
                <a:spcPct val="150000"/>
              </a:lnSpc>
              <a:spcAft>
                <a:spcPts val="800"/>
              </a:spcAft>
              <a:buFont typeface="Arial" panose="020B0604020202020204" pitchFamily="34" charset="0"/>
              <a:buChar char="•"/>
            </a:pPr>
            <a:r>
              <a:rPr lang="pt-BR" dirty="0">
                <a:solidFill>
                  <a:schemeClr val="bg1"/>
                </a:solidFill>
                <a:effectLst/>
                <a:ea typeface="Calibri" panose="020F0502020204030204" pitchFamily="34" charset="0"/>
                <a:cs typeface="Times New Roman" panose="02020603050405020304" pitchFamily="18" charset="0"/>
              </a:rPr>
              <a:t>Alta nos preços dos alimentos.</a:t>
            </a:r>
            <a:endParaRPr lang="pt-BR" dirty="0">
              <a:solidFill>
                <a:schemeClr val="bg1"/>
              </a:solidFill>
              <a:ea typeface="Calibri" panose="020F0502020204030204" pitchFamily="34" charset="0"/>
            </a:endParaRPr>
          </a:p>
          <a:p>
            <a:pPr marL="285750" indent="-285750" algn="just">
              <a:lnSpc>
                <a:spcPct val="150000"/>
              </a:lnSpc>
              <a:spcAft>
                <a:spcPts val="800"/>
              </a:spcAft>
              <a:buFont typeface="Arial" panose="020B0604020202020204" pitchFamily="34" charset="0"/>
              <a:buChar char="•"/>
            </a:pPr>
            <a:r>
              <a:rPr lang="pt-BR" dirty="0">
                <a:solidFill>
                  <a:schemeClr val="bg1"/>
                </a:solidFill>
                <a:effectLst/>
                <a:ea typeface="Calibri" panose="020F0502020204030204" pitchFamily="34" charset="0"/>
                <a:cs typeface="Times New Roman" panose="02020603050405020304" pitchFamily="18" charset="0"/>
              </a:rPr>
              <a:t>Corrida presidencial.</a:t>
            </a:r>
            <a:endParaRPr lang="pt-BR" dirty="0">
              <a:solidFill>
                <a:schemeClr val="bg1"/>
              </a:solidFill>
              <a:effectLst/>
              <a:ea typeface="Calibri" panose="020F0502020204030204" pitchFamily="34" charset="0"/>
            </a:endParaRPr>
          </a:p>
        </p:txBody>
      </p:sp>
      <p:cxnSp>
        <p:nvCxnSpPr>
          <p:cNvPr id="6" name="Conector reto 5">
            <a:extLst>
              <a:ext uri="{FF2B5EF4-FFF2-40B4-BE49-F238E27FC236}">
                <a16:creationId xmlns:a16="http://schemas.microsoft.com/office/drawing/2014/main" id="{3ACB1A0E-6C75-E898-B4B2-0D0CF37D195B}"/>
              </a:ext>
            </a:extLst>
          </p:cNvPr>
          <p:cNvCxnSpPr/>
          <p:nvPr/>
        </p:nvCxnSpPr>
        <p:spPr>
          <a:xfrm>
            <a:off x="5824330" y="2285998"/>
            <a:ext cx="0" cy="40860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68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3BEE0-D542-023C-0BFB-6CE380A694C2}"/>
              </a:ext>
            </a:extLst>
          </p:cNvPr>
          <p:cNvSpPr>
            <a:spLocks noGrp="1"/>
          </p:cNvSpPr>
          <p:nvPr>
            <p:ph type="title"/>
          </p:nvPr>
        </p:nvSpPr>
        <p:spPr>
          <a:xfrm>
            <a:off x="238540" y="1113182"/>
            <a:ext cx="11598964" cy="962991"/>
          </a:xfrm>
        </p:spPr>
        <p:txBody>
          <a:bodyPr>
            <a:normAutofit fontScale="90000"/>
          </a:bodyPr>
          <a:lstStyle/>
          <a:p>
            <a:r>
              <a:rPr lang="pt-BR" sz="3600" b="1" dirty="0">
                <a:effectLst/>
                <a:latin typeface="+mn-lt"/>
                <a:ea typeface="Calibri" panose="020F0502020204030204" pitchFamily="34" charset="0"/>
                <a:cs typeface="Times New Roman" panose="02020603050405020304" pitchFamily="18" charset="0"/>
              </a:rPr>
              <a:t>Do contexto social, econômico e político antecedente à publicação do Decreto que reduz a tributação pelo IO-Câmbio</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CaixaDeTexto 2">
            <a:extLst>
              <a:ext uri="{FF2B5EF4-FFF2-40B4-BE49-F238E27FC236}">
                <a16:creationId xmlns:a16="http://schemas.microsoft.com/office/drawing/2014/main" id="{C3F247B3-E656-178B-86F1-D980304AE0D5}"/>
              </a:ext>
            </a:extLst>
          </p:cNvPr>
          <p:cNvSpPr txBox="1"/>
          <p:nvPr/>
        </p:nvSpPr>
        <p:spPr>
          <a:xfrm>
            <a:off x="5874026" y="2006600"/>
            <a:ext cx="5963478" cy="4409540"/>
          </a:xfrm>
          <a:prstGeom prst="rect">
            <a:avLst/>
          </a:prstGeom>
          <a:noFill/>
        </p:spPr>
        <p:txBody>
          <a:bodyPr wrap="square" rtlCol="0">
            <a:spAutoFit/>
          </a:bodyPr>
          <a:lstStyle/>
          <a:p>
            <a:pPr algn="just">
              <a:lnSpc>
                <a:spcPct val="150000"/>
              </a:lnSpc>
              <a:spcAft>
                <a:spcPts val="800"/>
              </a:spcAft>
            </a:pPr>
            <a:r>
              <a:rPr lang="pt-BR" b="1" dirty="0">
                <a:solidFill>
                  <a:schemeClr val="bg1"/>
                </a:solidFill>
                <a:effectLst/>
                <a:ea typeface="Calibri" panose="020F0502020204030204" pitchFamily="34" charset="0"/>
                <a:cs typeface="Times New Roman" panose="02020603050405020304" pitchFamily="18" charset="0"/>
              </a:rPr>
              <a:t>25.01.22 </a:t>
            </a:r>
            <a:r>
              <a:rPr lang="pt-BR" dirty="0">
                <a:solidFill>
                  <a:schemeClr val="bg1"/>
                </a:solidFill>
                <a:effectLst/>
                <a:ea typeface="Calibri" panose="020F0502020204030204" pitchFamily="34" charset="0"/>
                <a:cs typeface="Times New Roman" panose="02020603050405020304" pitchFamily="18" charset="0"/>
              </a:rPr>
              <a:t>Brasil recebeu o convite formal para iniciar as negociações para a tão sonhada adesão à OCDE, como País Membro. </a:t>
            </a:r>
          </a:p>
          <a:p>
            <a:pPr algn="just">
              <a:lnSpc>
                <a:spcPct val="150000"/>
              </a:lnSpc>
              <a:spcAft>
                <a:spcPts val="800"/>
              </a:spcAft>
            </a:pPr>
            <a:r>
              <a:rPr lang="pt-BR" dirty="0">
                <a:solidFill>
                  <a:schemeClr val="bg1"/>
                </a:solidFill>
                <a:effectLst/>
                <a:ea typeface="Calibri" panose="020F0502020204030204" pitchFamily="34" charset="0"/>
                <a:cs typeface="Times New Roman" panose="02020603050405020304" pitchFamily="18" charset="0"/>
              </a:rPr>
              <a:t>Ministro da Economia, Paulo Guedes, em pronunciamento, </a:t>
            </a:r>
            <a:r>
              <a:rPr lang="pt-BR" dirty="0">
                <a:solidFill>
                  <a:schemeClr val="bg1"/>
                </a:solidFill>
                <a:ea typeface="Calibri" panose="020F0502020204030204" pitchFamily="34" charset="0"/>
                <a:cs typeface="Times New Roman" panose="02020603050405020304" pitchFamily="18" charset="0"/>
              </a:rPr>
              <a:t>indicou que </a:t>
            </a:r>
            <a:r>
              <a:rPr lang="pt-BR" dirty="0">
                <a:solidFill>
                  <a:schemeClr val="bg1"/>
                </a:solidFill>
                <a:effectLst/>
                <a:ea typeface="Calibri" panose="020F0502020204030204" pitchFamily="34" charset="0"/>
                <a:cs typeface="Times New Roman" panose="02020603050405020304" pitchFamily="18" charset="0"/>
              </a:rPr>
              <a:t>o presidente Jair Bolsonaro já teria assinado a carta resposta à OCDE </a:t>
            </a:r>
            <a:r>
              <a:rPr lang="pt-BR" dirty="0">
                <a:solidFill>
                  <a:schemeClr val="bg1"/>
                </a:solidFill>
                <a:effectLst/>
                <a:ea typeface="Calibri" panose="020F0502020204030204" pitchFamily="34" charset="0"/>
              </a:rPr>
              <a:t>e declarou que a OCDE teria exigido a reforma cambial e o fim da tributação cambial e que estes dois últimos passos teriam sido requisitos para a formalização da proposta da OCDE</a:t>
            </a:r>
            <a:r>
              <a:rPr lang="pt-BR" dirty="0">
                <a:solidFill>
                  <a:schemeClr val="bg1"/>
                </a:solidFill>
                <a:effectLst/>
                <a:ea typeface="Calibri" panose="020F0502020204030204" pitchFamily="34" charset="0"/>
                <a:cs typeface="Times New Roman" panose="02020603050405020304" pitchFamily="18" charset="0"/>
              </a:rPr>
              <a:t>. </a:t>
            </a:r>
          </a:p>
          <a:p>
            <a:pPr algn="just">
              <a:lnSpc>
                <a:spcPct val="150000"/>
              </a:lnSpc>
              <a:spcAft>
                <a:spcPts val="800"/>
              </a:spcAft>
            </a:pPr>
            <a:endParaRPr lang="pt-BR" dirty="0">
              <a:solidFill>
                <a:schemeClr val="bg1"/>
              </a:solidFill>
            </a:endParaRPr>
          </a:p>
        </p:txBody>
      </p:sp>
      <p:pic>
        <p:nvPicPr>
          <p:cNvPr id="5" name="Imagem 4">
            <a:extLst>
              <a:ext uri="{FF2B5EF4-FFF2-40B4-BE49-F238E27FC236}">
                <a16:creationId xmlns:a16="http://schemas.microsoft.com/office/drawing/2014/main" id="{B786E3B9-2B1F-A1FB-0E35-F8B5136BC9EB}"/>
              </a:ext>
            </a:extLst>
          </p:cNvPr>
          <p:cNvPicPr>
            <a:picLocks noChangeAspect="1"/>
          </p:cNvPicPr>
          <p:nvPr/>
        </p:nvPicPr>
        <p:blipFill>
          <a:blip r:embed="rId2"/>
          <a:stretch>
            <a:fillRect/>
          </a:stretch>
        </p:blipFill>
        <p:spPr>
          <a:xfrm>
            <a:off x="868018" y="3077754"/>
            <a:ext cx="4403035" cy="2470988"/>
          </a:xfrm>
          <a:prstGeom prst="rect">
            <a:avLst/>
          </a:prstGeom>
        </p:spPr>
      </p:pic>
    </p:spTree>
    <p:extLst>
      <p:ext uri="{BB962C8B-B14F-4D97-AF65-F5344CB8AC3E}">
        <p14:creationId xmlns:p14="http://schemas.microsoft.com/office/powerpoint/2010/main" val="379152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A05BC-C553-2A43-0B67-AA3E65B91B63}"/>
              </a:ext>
            </a:extLst>
          </p:cNvPr>
          <p:cNvSpPr>
            <a:spLocks noGrp="1"/>
          </p:cNvSpPr>
          <p:nvPr>
            <p:ph type="title"/>
          </p:nvPr>
        </p:nvSpPr>
        <p:spPr/>
        <p:txBody>
          <a:bodyPr>
            <a:normAutofit/>
          </a:bodyPr>
          <a:lstStyle/>
          <a:p>
            <a:r>
              <a:rPr lang="pt-BR" sz="3200" b="1" dirty="0">
                <a:latin typeface="+mn-lt"/>
              </a:rPr>
              <a:t>Mas não é bem assim que a banda toca...</a:t>
            </a:r>
          </a:p>
        </p:txBody>
      </p:sp>
      <p:sp>
        <p:nvSpPr>
          <p:cNvPr id="3" name="CaixaDeTexto 2">
            <a:extLst>
              <a:ext uri="{FF2B5EF4-FFF2-40B4-BE49-F238E27FC236}">
                <a16:creationId xmlns:a16="http://schemas.microsoft.com/office/drawing/2014/main" id="{E36ADBC0-4E7B-4806-E43E-41A96DE40448}"/>
              </a:ext>
            </a:extLst>
          </p:cNvPr>
          <p:cNvSpPr txBox="1"/>
          <p:nvPr/>
        </p:nvSpPr>
        <p:spPr>
          <a:xfrm>
            <a:off x="556591" y="1639957"/>
            <a:ext cx="11221279" cy="4765407"/>
          </a:xfrm>
          <a:prstGeom prst="rect">
            <a:avLst/>
          </a:prstGeom>
          <a:noFill/>
        </p:spPr>
        <p:txBody>
          <a:bodyPr wrap="square" rtlCol="0">
            <a:spAutoFit/>
          </a:bodyPr>
          <a:lstStyle/>
          <a:p>
            <a:pPr marL="285750" indent="-285750">
              <a:buFont typeface="Wingdings" panose="05000000000000000000" pitchFamily="2" charset="2"/>
              <a:buChar char="q"/>
            </a:pPr>
            <a:r>
              <a:rPr lang="pt-BR" sz="1800" dirty="0">
                <a:solidFill>
                  <a:schemeClr val="bg1"/>
                </a:solidFill>
                <a:effectLst/>
                <a:latin typeface="Times New Roman" panose="02020603050405020304" pitchFamily="18" charset="0"/>
                <a:ea typeface="Calibri" panose="020F0502020204030204" pitchFamily="34" charset="0"/>
              </a:rPr>
              <a:t>Processo de adesão possui em realidade 7 etapas, quais sejam:</a:t>
            </a:r>
          </a:p>
          <a:p>
            <a:endParaRPr lang="pt-BR" dirty="0">
              <a:solidFill>
                <a:schemeClr val="bg1"/>
              </a:solidFill>
              <a:latin typeface="Times New Roman" panose="02020603050405020304" pitchFamily="18" charset="0"/>
            </a:endParaRPr>
          </a:p>
          <a:p>
            <a:pPr marL="342900" lvl="0" indent="-342900" algn="just">
              <a:lnSpc>
                <a:spcPct val="150000"/>
              </a:lnSpc>
              <a:buFont typeface="Symbol" panose="05050102010706020507" pitchFamily="18" charset="2"/>
              <a:buChar char=""/>
            </a:pPr>
            <a:r>
              <a:rPr lang="pt-BR" dirty="0">
                <a:solidFill>
                  <a:schemeClr val="bg1"/>
                </a:solidFill>
                <a:effectLst/>
                <a:ea typeface="Calibri" panose="020F0502020204030204" pitchFamily="34" charset="0"/>
                <a:cs typeface="Times New Roman" panose="02020603050405020304" pitchFamily="18" charset="0"/>
              </a:rPr>
              <a:t>A OCDE elabora um roteiro de acessão, oportunidade em que são definidos os comitês técnicos que avaliarão as políticas do país interessado;</a:t>
            </a:r>
          </a:p>
          <a:p>
            <a:pPr marL="342900" lvl="0" indent="-342900" algn="just">
              <a:lnSpc>
                <a:spcPct val="150000"/>
              </a:lnSpc>
              <a:buFont typeface="Symbol" panose="05050102010706020507" pitchFamily="18" charset="2"/>
              <a:buChar char=""/>
            </a:pPr>
            <a:r>
              <a:rPr lang="pt-BR" dirty="0">
                <a:solidFill>
                  <a:schemeClr val="bg1"/>
                </a:solidFill>
                <a:effectLst/>
                <a:ea typeface="Calibri" panose="020F0502020204030204" pitchFamily="34" charset="0"/>
                <a:cs typeface="Times New Roman" panose="02020603050405020304" pitchFamily="18" charset="0"/>
              </a:rPr>
              <a:t>O país faz a apresentação de memorando inicial, documento que deverá explicar como será feita a adaptação de suas políticas aos regulamentos da OCDE;</a:t>
            </a:r>
          </a:p>
          <a:p>
            <a:pPr marL="342900" lvl="0" indent="-342900" algn="just">
              <a:lnSpc>
                <a:spcPct val="150000"/>
              </a:lnSpc>
              <a:buFont typeface="Symbol" panose="05050102010706020507" pitchFamily="18" charset="2"/>
              <a:buChar char=""/>
            </a:pPr>
            <a:r>
              <a:rPr lang="pt-BR" dirty="0">
                <a:solidFill>
                  <a:schemeClr val="bg1"/>
                </a:solidFill>
                <a:effectLst/>
                <a:ea typeface="Calibri" panose="020F0502020204030204" pitchFamily="34" charset="0"/>
                <a:cs typeface="Times New Roman" panose="02020603050405020304" pitchFamily="18" charset="0"/>
              </a:rPr>
              <a:t>Os comitês da OCDE verificarão se o país se adequa aos padrões da OCDE;</a:t>
            </a:r>
          </a:p>
          <a:p>
            <a:pPr marL="342900" lvl="0" indent="-342900" algn="just">
              <a:lnSpc>
                <a:spcPct val="150000"/>
              </a:lnSpc>
              <a:buFont typeface="Symbol" panose="05050102010706020507" pitchFamily="18" charset="2"/>
              <a:buChar char=""/>
            </a:pPr>
            <a:r>
              <a:rPr lang="pt-BR" dirty="0">
                <a:solidFill>
                  <a:schemeClr val="bg1"/>
                </a:solidFill>
                <a:effectLst/>
                <a:ea typeface="Calibri" panose="020F0502020204030204" pitchFamily="34" charset="0"/>
                <a:cs typeface="Times New Roman" panose="02020603050405020304" pitchFamily="18" charset="0"/>
              </a:rPr>
              <a:t>Tratativas sobre negociações do memorando final com a posição do país;</a:t>
            </a:r>
          </a:p>
          <a:p>
            <a:pPr marL="342900" lvl="0" indent="-342900" algn="just">
              <a:lnSpc>
                <a:spcPct val="150000"/>
              </a:lnSpc>
              <a:buFont typeface="Symbol" panose="05050102010706020507" pitchFamily="18" charset="2"/>
              <a:buChar char=""/>
            </a:pPr>
            <a:r>
              <a:rPr lang="pt-BR" dirty="0">
                <a:solidFill>
                  <a:schemeClr val="bg1"/>
                </a:solidFill>
                <a:effectLst/>
                <a:ea typeface="Calibri" panose="020F0502020204030204" pitchFamily="34" charset="0"/>
                <a:cs typeface="Times New Roman" panose="02020603050405020304" pitchFamily="18" charset="0"/>
              </a:rPr>
              <a:t>Conselho da OCDE confirma o ingresso do país;</a:t>
            </a:r>
          </a:p>
          <a:p>
            <a:pPr marL="342900" lvl="0" indent="-342900" algn="just">
              <a:lnSpc>
                <a:spcPct val="150000"/>
              </a:lnSpc>
              <a:spcAft>
                <a:spcPts val="800"/>
              </a:spcAft>
              <a:buFont typeface="Symbol" panose="05050102010706020507" pitchFamily="18" charset="2"/>
              <a:buChar char=""/>
            </a:pPr>
            <a:r>
              <a:rPr lang="pt-BR" dirty="0">
                <a:solidFill>
                  <a:schemeClr val="bg1"/>
                </a:solidFill>
                <a:effectLst/>
                <a:ea typeface="Calibri" panose="020F0502020204030204" pitchFamily="34" charset="0"/>
                <a:cs typeface="Times New Roman" panose="02020603050405020304" pitchFamily="18" charset="0"/>
              </a:rPr>
              <a:t>Deverá ocorrer a aprovação do protocolo de acessão pelo Congresso Nacional e a ratificação pelo governo brasileiro.</a:t>
            </a:r>
          </a:p>
          <a:p>
            <a:endParaRPr lang="pt-BR" dirty="0"/>
          </a:p>
        </p:txBody>
      </p:sp>
    </p:spTree>
    <p:extLst>
      <p:ext uri="{BB962C8B-B14F-4D97-AF65-F5344CB8AC3E}">
        <p14:creationId xmlns:p14="http://schemas.microsoft.com/office/powerpoint/2010/main" val="1061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A05BC-C553-2A43-0B67-AA3E65B91B63}"/>
              </a:ext>
            </a:extLst>
          </p:cNvPr>
          <p:cNvSpPr>
            <a:spLocks noGrp="1"/>
          </p:cNvSpPr>
          <p:nvPr>
            <p:ph type="title"/>
          </p:nvPr>
        </p:nvSpPr>
        <p:spPr/>
        <p:txBody>
          <a:bodyPr>
            <a:normAutofit/>
          </a:bodyPr>
          <a:lstStyle/>
          <a:p>
            <a:r>
              <a:rPr lang="pt-BR" sz="3200" b="1" dirty="0">
                <a:latin typeface="+mn-lt"/>
              </a:rPr>
              <a:t>Por que é tão importante para o Brasil entrar na OCDE?</a:t>
            </a:r>
          </a:p>
        </p:txBody>
      </p:sp>
      <p:sp>
        <p:nvSpPr>
          <p:cNvPr id="3" name="CaixaDeTexto 2">
            <a:extLst>
              <a:ext uri="{FF2B5EF4-FFF2-40B4-BE49-F238E27FC236}">
                <a16:creationId xmlns:a16="http://schemas.microsoft.com/office/drawing/2014/main" id="{E36ADBC0-4E7B-4806-E43E-41A96DE40448}"/>
              </a:ext>
            </a:extLst>
          </p:cNvPr>
          <p:cNvSpPr txBox="1"/>
          <p:nvPr/>
        </p:nvSpPr>
        <p:spPr>
          <a:xfrm>
            <a:off x="556591" y="1639957"/>
            <a:ext cx="11221279" cy="4985980"/>
          </a:xfrm>
          <a:prstGeom prst="rect">
            <a:avLst/>
          </a:prstGeom>
          <a:noFill/>
        </p:spPr>
        <p:txBody>
          <a:bodyPr wrap="square" rtlCol="0">
            <a:spAutoFit/>
          </a:bodyPr>
          <a:lstStyle/>
          <a:p>
            <a:pPr marL="285750" indent="-285750" algn="just">
              <a:buFont typeface="Wingdings" panose="05000000000000000000" pitchFamily="2" charset="2"/>
              <a:buChar char="q"/>
            </a:pPr>
            <a:r>
              <a:rPr lang="pt-BR" sz="2000" dirty="0">
                <a:solidFill>
                  <a:schemeClr val="bg1"/>
                </a:solidFill>
              </a:rPr>
              <a:t>Selo de qualidade, o que imprime o apoio internacional para reformas estruturais; </a:t>
            </a:r>
          </a:p>
          <a:p>
            <a:pPr marL="285750" indent="-285750" algn="just">
              <a:buFont typeface="Wingdings" panose="05000000000000000000" pitchFamily="2" charset="2"/>
              <a:buChar char="q"/>
            </a:pPr>
            <a:r>
              <a:rPr lang="pt-BR" sz="2000" dirty="0">
                <a:solidFill>
                  <a:schemeClr val="bg1"/>
                </a:solidFill>
              </a:rPr>
              <a:t>Denota que País possui ambiente institucional propício aos negócios;</a:t>
            </a:r>
          </a:p>
          <a:p>
            <a:pPr marL="285750" indent="-285750" algn="just">
              <a:buFont typeface="Wingdings" panose="05000000000000000000" pitchFamily="2" charset="2"/>
              <a:buChar char="q"/>
            </a:pPr>
            <a:r>
              <a:rPr lang="pt-BR" sz="2000" dirty="0">
                <a:solidFill>
                  <a:schemeClr val="bg1"/>
                </a:solidFill>
              </a:rPr>
              <a:t>Indica que as Políticas Públicas são embasadas na liberdade individual, nos valores democráticos, na supremacia da lei e respeito aos direitos humanos;</a:t>
            </a:r>
          </a:p>
          <a:p>
            <a:pPr marL="285750" indent="-285750" algn="just">
              <a:buFont typeface="Wingdings" panose="05000000000000000000" pitchFamily="2" charset="2"/>
              <a:buChar char="q"/>
            </a:pPr>
            <a:r>
              <a:rPr lang="pt-BR" sz="2000" dirty="0">
                <a:solidFill>
                  <a:schemeClr val="bg1"/>
                </a:solidFill>
              </a:rPr>
              <a:t>Ampla possibilidade de benchmarking, ligação com parceiros que já utilizam metodologias inovadoras que comparam cenários, conseguem captar problemas de ordem econômica, política e social;</a:t>
            </a:r>
          </a:p>
          <a:p>
            <a:pPr marL="285750" indent="-285750" algn="just">
              <a:buFont typeface="Wingdings" panose="05000000000000000000" pitchFamily="2" charset="2"/>
              <a:buChar char="q"/>
            </a:pPr>
            <a:r>
              <a:rPr lang="pt-BR" sz="2000" dirty="0">
                <a:solidFill>
                  <a:schemeClr val="bg1"/>
                </a:solidFill>
              </a:rPr>
              <a:t>Possibilidade de discussão sobre as melhores práticas;</a:t>
            </a:r>
          </a:p>
          <a:p>
            <a:pPr marL="285750" indent="-285750" algn="just">
              <a:buFont typeface="Wingdings" panose="05000000000000000000" pitchFamily="2" charset="2"/>
              <a:buChar char="q"/>
            </a:pPr>
            <a:r>
              <a:rPr lang="pt-BR" sz="2000" dirty="0">
                <a:solidFill>
                  <a:schemeClr val="bg1"/>
                </a:solidFill>
              </a:rPr>
              <a:t>Compartilhamento de experiência;</a:t>
            </a:r>
          </a:p>
          <a:p>
            <a:pPr marL="285750" indent="-285750" algn="just">
              <a:buFont typeface="Wingdings" panose="05000000000000000000" pitchFamily="2" charset="2"/>
              <a:buChar char="q"/>
            </a:pPr>
            <a:r>
              <a:rPr lang="pt-BR" sz="2000" dirty="0">
                <a:solidFill>
                  <a:schemeClr val="bg1"/>
                </a:solidFill>
              </a:rPr>
              <a:t>Implementação de práticas que promovem a melhoria no ambiente de negócios, com indicação de estabilidade regulatória;</a:t>
            </a:r>
          </a:p>
          <a:p>
            <a:pPr marL="285750" indent="-285750" algn="just">
              <a:buFont typeface="Wingdings" panose="05000000000000000000" pitchFamily="2" charset="2"/>
              <a:buChar char="q"/>
            </a:pPr>
            <a:r>
              <a:rPr lang="pt-BR" sz="2000" dirty="0">
                <a:solidFill>
                  <a:schemeClr val="bg1"/>
                </a:solidFill>
              </a:rPr>
              <a:t>Maior governança de políticas públicas;</a:t>
            </a:r>
          </a:p>
          <a:p>
            <a:pPr marL="285750" indent="-285750" algn="just">
              <a:buFont typeface="Wingdings" panose="05000000000000000000" pitchFamily="2" charset="2"/>
              <a:buChar char="q"/>
            </a:pPr>
            <a:r>
              <a:rPr lang="pt-BR" sz="2000" dirty="0">
                <a:solidFill>
                  <a:schemeClr val="bg1"/>
                </a:solidFill>
              </a:rPr>
              <a:t>Maior indicativo de credibilidade de desenvolvimento econômico;</a:t>
            </a:r>
          </a:p>
          <a:p>
            <a:pPr marL="285750" indent="-285750" algn="just">
              <a:buFont typeface="Wingdings" panose="05000000000000000000" pitchFamily="2" charset="2"/>
              <a:buChar char="q"/>
            </a:pPr>
            <a:r>
              <a:rPr lang="pt-BR" sz="2000" dirty="0">
                <a:solidFill>
                  <a:schemeClr val="bg1"/>
                </a:solidFill>
              </a:rPr>
              <a:t>Captação de maior investimento estrangeiro.</a:t>
            </a:r>
          </a:p>
          <a:p>
            <a:pPr marL="285750" indent="-285750">
              <a:buFont typeface="Wingdings" panose="05000000000000000000" pitchFamily="2" charset="2"/>
              <a:buChar char="q"/>
            </a:pPr>
            <a:endParaRPr lang="pt-BR" sz="2000" dirty="0">
              <a:solidFill>
                <a:schemeClr val="bg1"/>
              </a:solidFill>
            </a:endParaRPr>
          </a:p>
          <a:p>
            <a:pPr marL="285750" indent="-285750">
              <a:buFont typeface="Wingdings" panose="05000000000000000000" pitchFamily="2" charset="2"/>
              <a:buChar char="q"/>
            </a:pPr>
            <a:endParaRPr lang="pt-BR" sz="2000" dirty="0">
              <a:solidFill>
                <a:schemeClr val="bg1"/>
              </a:solidFill>
            </a:endParaRPr>
          </a:p>
          <a:p>
            <a:pPr marL="285750" indent="-285750">
              <a:buFont typeface="Wingdings" panose="05000000000000000000" pitchFamily="2" charset="2"/>
              <a:buChar char="q"/>
            </a:pPr>
            <a:endParaRPr lang="pt-BR" dirty="0">
              <a:solidFill>
                <a:schemeClr val="bg1"/>
              </a:solidFill>
            </a:endParaRPr>
          </a:p>
        </p:txBody>
      </p:sp>
    </p:spTree>
    <p:extLst>
      <p:ext uri="{BB962C8B-B14F-4D97-AF65-F5344CB8AC3E}">
        <p14:creationId xmlns:p14="http://schemas.microsoft.com/office/powerpoint/2010/main" val="2576889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A05BC-C553-2A43-0B67-AA3E65B91B63}"/>
              </a:ext>
            </a:extLst>
          </p:cNvPr>
          <p:cNvSpPr>
            <a:spLocks noGrp="1"/>
          </p:cNvSpPr>
          <p:nvPr>
            <p:ph type="title"/>
          </p:nvPr>
        </p:nvSpPr>
        <p:spPr>
          <a:xfrm>
            <a:off x="760286" y="470573"/>
            <a:ext cx="11322123" cy="1123277"/>
          </a:xfrm>
        </p:spPr>
        <p:txBody>
          <a:bodyPr>
            <a:normAutofit/>
          </a:bodyPr>
          <a:lstStyle/>
          <a:p>
            <a:r>
              <a:rPr lang="pt-BR" sz="3200" b="1" dirty="0">
                <a:effectLst/>
                <a:latin typeface="+mn-lt"/>
                <a:ea typeface="Calibri" panose="020F0502020204030204" pitchFamily="34" charset="0"/>
              </a:rPr>
              <a:t>O cronograma das mudanças previstas no Decreto nº 10.997/2022</a:t>
            </a:r>
            <a:endParaRPr lang="pt-BR" sz="3200" dirty="0">
              <a:latin typeface="+mn-lt"/>
            </a:endParaRPr>
          </a:p>
        </p:txBody>
      </p:sp>
      <p:graphicFrame>
        <p:nvGraphicFramePr>
          <p:cNvPr id="5" name="Tabela 4">
            <a:extLst>
              <a:ext uri="{FF2B5EF4-FFF2-40B4-BE49-F238E27FC236}">
                <a16:creationId xmlns:a16="http://schemas.microsoft.com/office/drawing/2014/main" id="{59D9B623-1A8B-104F-8D74-64CEF7C60985}"/>
              </a:ext>
            </a:extLst>
          </p:cNvPr>
          <p:cNvGraphicFramePr>
            <a:graphicFrameLocks noGrp="1"/>
          </p:cNvGraphicFramePr>
          <p:nvPr>
            <p:extLst>
              <p:ext uri="{D42A27DB-BD31-4B8C-83A1-F6EECF244321}">
                <p14:modId xmlns:p14="http://schemas.microsoft.com/office/powerpoint/2010/main" val="4048195253"/>
              </p:ext>
            </p:extLst>
          </p:nvPr>
        </p:nvGraphicFramePr>
        <p:xfrm>
          <a:off x="924673" y="1597617"/>
          <a:ext cx="10500189" cy="4468210"/>
        </p:xfrm>
        <a:graphic>
          <a:graphicData uri="http://schemas.openxmlformats.org/drawingml/2006/table">
            <a:tbl>
              <a:tblPr firstRow="1" firstCol="1" bandRow="1">
                <a:tableStyleId>{5C22544A-7EE6-4342-B048-85BDC9FD1C3A}</a:tableStyleId>
              </a:tblPr>
              <a:tblGrid>
                <a:gridCol w="5506069">
                  <a:extLst>
                    <a:ext uri="{9D8B030D-6E8A-4147-A177-3AD203B41FA5}">
                      <a16:colId xmlns:a16="http://schemas.microsoft.com/office/drawing/2014/main" val="243027646"/>
                    </a:ext>
                  </a:extLst>
                </a:gridCol>
                <a:gridCol w="1793719">
                  <a:extLst>
                    <a:ext uri="{9D8B030D-6E8A-4147-A177-3AD203B41FA5}">
                      <a16:colId xmlns:a16="http://schemas.microsoft.com/office/drawing/2014/main" val="2436957324"/>
                    </a:ext>
                  </a:extLst>
                </a:gridCol>
                <a:gridCol w="1797978">
                  <a:extLst>
                    <a:ext uri="{9D8B030D-6E8A-4147-A177-3AD203B41FA5}">
                      <a16:colId xmlns:a16="http://schemas.microsoft.com/office/drawing/2014/main" val="3788366828"/>
                    </a:ext>
                  </a:extLst>
                </a:gridCol>
                <a:gridCol w="1402423">
                  <a:extLst>
                    <a:ext uri="{9D8B030D-6E8A-4147-A177-3AD203B41FA5}">
                      <a16:colId xmlns:a16="http://schemas.microsoft.com/office/drawing/2014/main" val="948296489"/>
                    </a:ext>
                  </a:extLst>
                </a:gridCol>
              </a:tblGrid>
              <a:tr h="573168">
                <a:tc>
                  <a:txBody>
                    <a:bodyPr/>
                    <a:lstStyle/>
                    <a:p>
                      <a:pPr algn="ctr">
                        <a:lnSpc>
                          <a:spcPct val="150000"/>
                        </a:lnSpc>
                        <a:spcAft>
                          <a:spcPts val="800"/>
                        </a:spcAft>
                      </a:pPr>
                      <a:r>
                        <a:rPr lang="pt-BR" sz="1400" dirty="0">
                          <a:effectLst/>
                        </a:rPr>
                        <a:t>Operação</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dirty="0">
                          <a:effectLst/>
                        </a:rPr>
                        <a:t>Alíquota antes do Decreto nº 10.997/22</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a:effectLst/>
                        </a:rPr>
                        <a:t>Alíquota prevista no Decreto nº 10.997/22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a:effectLst/>
                        </a:rPr>
                        <a:t>Data de vigor da nova alíquota</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1205904458"/>
                  </a:ext>
                </a:extLst>
              </a:tr>
              <a:tr h="446197">
                <a:tc>
                  <a:txBody>
                    <a:bodyPr/>
                    <a:lstStyle/>
                    <a:p>
                      <a:pPr>
                        <a:lnSpc>
                          <a:spcPct val="150000"/>
                        </a:lnSpc>
                        <a:spcAft>
                          <a:spcPts val="800"/>
                        </a:spcAft>
                      </a:pPr>
                      <a:r>
                        <a:rPr lang="pt-BR" sz="1400" dirty="0">
                          <a:effectLst/>
                        </a:rPr>
                        <a:t>Empréstimo externo de curto prazo (operações de até 180 dias)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b"/>
                </a:tc>
                <a:tc>
                  <a:txBody>
                    <a:bodyPr/>
                    <a:lstStyle/>
                    <a:p>
                      <a:pPr algn="ctr">
                        <a:lnSpc>
                          <a:spcPct val="150000"/>
                        </a:lnSpc>
                        <a:spcAft>
                          <a:spcPts val="800"/>
                        </a:spcAft>
                      </a:pPr>
                      <a:r>
                        <a:rPr lang="pt-BR" sz="1400" dirty="0">
                          <a:effectLst/>
                        </a:rPr>
                        <a:t>6%</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dirty="0">
                          <a:effectLst/>
                        </a:rPr>
                        <a:t>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a:effectLst/>
                        </a:rPr>
                        <a:t>19/03/2022</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3793468243"/>
                  </a:ext>
                </a:extLst>
              </a:tr>
              <a:tr h="270965">
                <a:tc rowSpan="6">
                  <a:txBody>
                    <a:bodyPr/>
                    <a:lstStyle/>
                    <a:p>
                      <a:pPr algn="l">
                        <a:lnSpc>
                          <a:spcPct val="150000"/>
                        </a:lnSpc>
                        <a:spcAft>
                          <a:spcPts val="800"/>
                        </a:spcAft>
                      </a:pPr>
                      <a:r>
                        <a:rPr lang="pt-BR" sz="1400" dirty="0">
                          <a:effectLst/>
                        </a:rPr>
                        <a:t>Operações com cartões de crédito, débito, cheques de viagens, dentre outras operações similares no exterior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b"/>
                </a:tc>
                <a:tc rowSpan="6">
                  <a:txBody>
                    <a:bodyPr/>
                    <a:lstStyle/>
                    <a:p>
                      <a:pPr algn="ctr">
                        <a:lnSpc>
                          <a:spcPct val="150000"/>
                        </a:lnSpc>
                        <a:spcAft>
                          <a:spcPts val="800"/>
                        </a:spcAft>
                      </a:pPr>
                      <a:r>
                        <a:rPr lang="pt-BR" sz="1400" dirty="0">
                          <a:effectLst/>
                        </a:rPr>
                        <a:t>6,38%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dirty="0">
                          <a:effectLst/>
                        </a:rPr>
                        <a:t>5,38%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a:effectLst/>
                        </a:rPr>
                        <a:t>02/01/2023</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985094464"/>
                  </a:ext>
                </a:extLst>
              </a:tr>
              <a:tr h="270965">
                <a:tc vMerge="1">
                  <a:txBody>
                    <a:bodyPr/>
                    <a:lstStyle/>
                    <a:p>
                      <a:endParaRPr lang="pt-BR"/>
                    </a:p>
                  </a:txBody>
                  <a:tcPr/>
                </a:tc>
                <a:tc vMerge="1">
                  <a:txBody>
                    <a:bodyPr/>
                    <a:lstStyle/>
                    <a:p>
                      <a:endParaRPr lang="pt-BR"/>
                    </a:p>
                  </a:txBody>
                  <a:tcPr/>
                </a:tc>
                <a:tc>
                  <a:txBody>
                    <a:bodyPr/>
                    <a:lstStyle/>
                    <a:p>
                      <a:pPr algn="ctr">
                        <a:lnSpc>
                          <a:spcPct val="150000"/>
                        </a:lnSpc>
                        <a:spcAft>
                          <a:spcPts val="800"/>
                        </a:spcAft>
                      </a:pPr>
                      <a:r>
                        <a:rPr lang="pt-BR" sz="1400">
                          <a:effectLst/>
                        </a:rPr>
                        <a:t>4,38%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a:effectLst/>
                        </a:rPr>
                        <a:t>02/01/2024</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3166611942"/>
                  </a:ext>
                </a:extLst>
              </a:tr>
              <a:tr h="270965">
                <a:tc vMerge="1">
                  <a:txBody>
                    <a:bodyPr/>
                    <a:lstStyle/>
                    <a:p>
                      <a:endParaRPr lang="pt-BR"/>
                    </a:p>
                  </a:txBody>
                  <a:tcPr/>
                </a:tc>
                <a:tc vMerge="1">
                  <a:txBody>
                    <a:bodyPr/>
                    <a:lstStyle/>
                    <a:p>
                      <a:endParaRPr lang="pt-BR"/>
                    </a:p>
                  </a:txBody>
                  <a:tcPr/>
                </a:tc>
                <a:tc>
                  <a:txBody>
                    <a:bodyPr/>
                    <a:lstStyle/>
                    <a:p>
                      <a:pPr algn="ctr">
                        <a:lnSpc>
                          <a:spcPct val="150000"/>
                        </a:lnSpc>
                        <a:spcAft>
                          <a:spcPts val="800"/>
                        </a:spcAft>
                      </a:pPr>
                      <a:r>
                        <a:rPr lang="pt-BR" sz="1400" dirty="0">
                          <a:effectLst/>
                        </a:rPr>
                        <a:t>3,38%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a:effectLst/>
                        </a:rPr>
                        <a:t>02/01/2025</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2861343190"/>
                  </a:ext>
                </a:extLst>
              </a:tr>
              <a:tr h="270965">
                <a:tc vMerge="1">
                  <a:txBody>
                    <a:bodyPr/>
                    <a:lstStyle/>
                    <a:p>
                      <a:endParaRPr lang="pt-BR"/>
                    </a:p>
                  </a:txBody>
                  <a:tcPr/>
                </a:tc>
                <a:tc vMerge="1">
                  <a:txBody>
                    <a:bodyPr/>
                    <a:lstStyle/>
                    <a:p>
                      <a:endParaRPr lang="pt-BR"/>
                    </a:p>
                  </a:txBody>
                  <a:tcPr/>
                </a:tc>
                <a:tc>
                  <a:txBody>
                    <a:bodyPr/>
                    <a:lstStyle/>
                    <a:p>
                      <a:pPr algn="ctr">
                        <a:lnSpc>
                          <a:spcPct val="150000"/>
                        </a:lnSpc>
                        <a:spcAft>
                          <a:spcPts val="800"/>
                        </a:spcAft>
                      </a:pPr>
                      <a:r>
                        <a:rPr lang="pt-BR" sz="1400">
                          <a:effectLst/>
                        </a:rPr>
                        <a:t>2,38%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a:effectLst/>
                        </a:rPr>
                        <a:t>02/01/2026</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3615829863"/>
                  </a:ext>
                </a:extLst>
              </a:tr>
              <a:tr h="270965">
                <a:tc vMerge="1">
                  <a:txBody>
                    <a:bodyPr/>
                    <a:lstStyle/>
                    <a:p>
                      <a:endParaRPr lang="pt-BR"/>
                    </a:p>
                  </a:txBody>
                  <a:tcPr/>
                </a:tc>
                <a:tc vMerge="1">
                  <a:txBody>
                    <a:bodyPr/>
                    <a:lstStyle/>
                    <a:p>
                      <a:endParaRPr lang="pt-BR"/>
                    </a:p>
                  </a:txBody>
                  <a:tcPr/>
                </a:tc>
                <a:tc>
                  <a:txBody>
                    <a:bodyPr/>
                    <a:lstStyle/>
                    <a:p>
                      <a:pPr algn="ctr">
                        <a:lnSpc>
                          <a:spcPct val="150000"/>
                        </a:lnSpc>
                        <a:spcAft>
                          <a:spcPts val="800"/>
                        </a:spcAft>
                      </a:pPr>
                      <a:r>
                        <a:rPr lang="pt-BR" sz="1400" dirty="0">
                          <a:effectLst/>
                        </a:rPr>
                        <a:t>1,38%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a:effectLst/>
                        </a:rPr>
                        <a:t>02/01/2027</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3031261686"/>
                  </a:ext>
                </a:extLst>
              </a:tr>
              <a:tr h="270965">
                <a:tc vMerge="1">
                  <a:txBody>
                    <a:bodyPr/>
                    <a:lstStyle/>
                    <a:p>
                      <a:endParaRPr lang="pt-BR"/>
                    </a:p>
                  </a:txBody>
                  <a:tcPr/>
                </a:tc>
                <a:tc vMerge="1">
                  <a:txBody>
                    <a:bodyPr/>
                    <a:lstStyle/>
                    <a:p>
                      <a:endParaRPr lang="pt-BR"/>
                    </a:p>
                  </a:txBody>
                  <a:tcPr/>
                </a:tc>
                <a:tc>
                  <a:txBody>
                    <a:bodyPr/>
                    <a:lstStyle/>
                    <a:p>
                      <a:pPr algn="ctr">
                        <a:lnSpc>
                          <a:spcPct val="150000"/>
                        </a:lnSpc>
                        <a:spcAft>
                          <a:spcPts val="800"/>
                        </a:spcAft>
                      </a:pPr>
                      <a:r>
                        <a:rPr lang="pt-BR" sz="1400">
                          <a:effectLst/>
                        </a:rPr>
                        <a:t>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dirty="0">
                          <a:effectLst/>
                        </a:rPr>
                        <a:t>02/01/2028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2499898101"/>
                  </a:ext>
                </a:extLst>
              </a:tr>
              <a:tr h="1177576">
                <a:tc>
                  <a:txBody>
                    <a:bodyPr/>
                    <a:lstStyle/>
                    <a:p>
                      <a:pPr>
                        <a:lnSpc>
                          <a:spcPct val="150000"/>
                        </a:lnSpc>
                        <a:spcAft>
                          <a:spcPts val="800"/>
                        </a:spcAft>
                      </a:pPr>
                      <a:r>
                        <a:rPr lang="pt-BR" sz="1400" dirty="0">
                          <a:effectLst/>
                        </a:rPr>
                        <a:t>Liquidações referentes às operações para aquisição de moeda estrangeira e transferência de valores para o exterior para colocação de disponibilidade de residente no País, nos termos dos incisos XX e XXI do caput do art. 15-B</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b"/>
                </a:tc>
                <a:tc>
                  <a:txBody>
                    <a:bodyPr/>
                    <a:lstStyle/>
                    <a:p>
                      <a:pPr algn="ctr">
                        <a:lnSpc>
                          <a:spcPct val="150000"/>
                        </a:lnSpc>
                        <a:spcAft>
                          <a:spcPts val="800"/>
                        </a:spcAft>
                      </a:pPr>
                      <a:r>
                        <a:rPr lang="pt-BR" sz="1400" dirty="0">
                          <a:effectLst/>
                        </a:rPr>
                        <a:t>1,10%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dirty="0">
                          <a:effectLst/>
                        </a:rPr>
                        <a:t>0%</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dirty="0">
                          <a:effectLst/>
                        </a:rPr>
                        <a:t>02/01/2028</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1492622081"/>
                  </a:ext>
                </a:extLst>
              </a:tr>
              <a:tr h="446197">
                <a:tc>
                  <a:txBody>
                    <a:bodyPr/>
                    <a:lstStyle/>
                    <a:p>
                      <a:pPr>
                        <a:lnSpc>
                          <a:spcPct val="150000"/>
                        </a:lnSpc>
                        <a:spcAft>
                          <a:spcPts val="800"/>
                        </a:spcAft>
                      </a:pPr>
                      <a:r>
                        <a:rPr lang="pt-BR" sz="1400" dirty="0">
                          <a:effectLst/>
                        </a:rPr>
                        <a:t>Demais operações de câmbio, nos termos do caput do art. 15-B</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b"/>
                </a:tc>
                <a:tc>
                  <a:txBody>
                    <a:bodyPr/>
                    <a:lstStyle/>
                    <a:p>
                      <a:pPr algn="ctr">
                        <a:lnSpc>
                          <a:spcPct val="150000"/>
                        </a:lnSpc>
                        <a:spcAft>
                          <a:spcPts val="800"/>
                        </a:spcAft>
                      </a:pPr>
                      <a:r>
                        <a:rPr lang="pt-BR" sz="1400">
                          <a:effectLst/>
                        </a:rPr>
                        <a:t>0,38%</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a:effectLst/>
                        </a:rPr>
                        <a:t>0%</a:t>
                      </a:r>
                      <a:endParaRPr lang="pt-BR" sz="140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tc>
                  <a:txBody>
                    <a:bodyPr/>
                    <a:lstStyle/>
                    <a:p>
                      <a:pPr algn="ctr">
                        <a:lnSpc>
                          <a:spcPct val="150000"/>
                        </a:lnSpc>
                        <a:spcAft>
                          <a:spcPts val="800"/>
                        </a:spcAft>
                      </a:pPr>
                      <a:r>
                        <a:rPr lang="pt-BR" sz="1400" dirty="0">
                          <a:effectLst/>
                        </a:rPr>
                        <a:t>02/01/2029</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7875" marR="27875" marT="0" marB="0" anchor="ctr"/>
                </a:tc>
                <a:extLst>
                  <a:ext uri="{0D108BD9-81ED-4DB2-BD59-A6C34878D82A}">
                    <a16:rowId xmlns:a16="http://schemas.microsoft.com/office/drawing/2014/main" val="1386976492"/>
                  </a:ext>
                </a:extLst>
              </a:tr>
            </a:tbl>
          </a:graphicData>
        </a:graphic>
      </p:graphicFrame>
      <p:sp>
        <p:nvSpPr>
          <p:cNvPr id="6" name="Rectangle 1">
            <a:extLst>
              <a:ext uri="{FF2B5EF4-FFF2-40B4-BE49-F238E27FC236}">
                <a16:creationId xmlns:a16="http://schemas.microsoft.com/office/drawing/2014/main" id="{54860947-C765-7038-694E-898F2F67FBB8}"/>
              </a:ext>
            </a:extLst>
          </p:cNvPr>
          <p:cNvSpPr>
            <a:spLocks noChangeArrowheads="1"/>
          </p:cNvSpPr>
          <p:nvPr/>
        </p:nvSpPr>
        <p:spPr bwMode="auto">
          <a:xfrm>
            <a:off x="4343400" y="1593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266022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58306-C6F1-B9E8-1DCC-B82F1A95B06C}"/>
              </a:ext>
            </a:extLst>
          </p:cNvPr>
          <p:cNvSpPr>
            <a:spLocks noGrp="1"/>
          </p:cNvSpPr>
          <p:nvPr>
            <p:ph type="title"/>
          </p:nvPr>
        </p:nvSpPr>
        <p:spPr/>
        <p:txBody>
          <a:bodyPr>
            <a:normAutofit/>
          </a:bodyPr>
          <a:lstStyle/>
          <a:p>
            <a:r>
              <a:rPr lang="pt-BR" sz="3200" b="1" dirty="0">
                <a:latin typeface="+mn-lt"/>
              </a:rPr>
              <a:t>Pontos de partida</a:t>
            </a:r>
          </a:p>
        </p:txBody>
      </p:sp>
      <p:sp>
        <p:nvSpPr>
          <p:cNvPr id="3" name="Espaço Reservado para Conteúdo 2">
            <a:extLst>
              <a:ext uri="{FF2B5EF4-FFF2-40B4-BE49-F238E27FC236}">
                <a16:creationId xmlns:a16="http://schemas.microsoft.com/office/drawing/2014/main" id="{F5574813-210F-FD61-0557-1F813171E513}"/>
              </a:ext>
            </a:extLst>
          </p:cNvPr>
          <p:cNvSpPr>
            <a:spLocks noGrp="1"/>
          </p:cNvSpPr>
          <p:nvPr>
            <p:ph idx="1"/>
          </p:nvPr>
        </p:nvSpPr>
        <p:spPr>
          <a:xfrm>
            <a:off x="838200" y="2006599"/>
            <a:ext cx="10515600" cy="4170363"/>
          </a:xfrm>
        </p:spPr>
        <p:txBody>
          <a:bodyPr/>
          <a:lstStyle/>
          <a:p>
            <a:pPr marL="0" indent="0">
              <a:buNone/>
            </a:pPr>
            <a:endParaRPr lang="pt-BR" sz="1800" dirty="0">
              <a:ea typeface="Calibri" panose="020F0502020204030204" pitchFamily="34" charset="0"/>
              <a:cs typeface="Times New Roman" panose="02020603050405020304" pitchFamily="18" charset="0"/>
            </a:endParaRPr>
          </a:p>
          <a:p>
            <a:pPr algn="just"/>
            <a:r>
              <a:rPr lang="pt-BR" sz="2000" dirty="0">
                <a:effectLst/>
                <a:ea typeface="Calibri" panose="020F0502020204030204" pitchFamily="34" charset="0"/>
                <a:cs typeface="Times New Roman" panose="02020603050405020304" pitchFamily="18" charset="0"/>
              </a:rPr>
              <a:t>Não há pretensão de qualquer exaltação às discussões políticas neste momento de “pós pandemia”; </a:t>
            </a:r>
          </a:p>
          <a:p>
            <a:pPr algn="just"/>
            <a:r>
              <a:rPr lang="pt-BR" sz="2000" dirty="0">
                <a:effectLst/>
                <a:ea typeface="Calibri" panose="020F0502020204030204" pitchFamily="34" charset="0"/>
                <a:cs typeface="Times New Roman" panose="02020603050405020304" pitchFamily="18" charset="0"/>
              </a:rPr>
              <a:t>Tratar da busca para retomada econômica e equilíbrio das tão acaloradas discussões sobre polarizações políticas;</a:t>
            </a:r>
          </a:p>
          <a:p>
            <a:pPr algn="just"/>
            <a:r>
              <a:rPr lang="pt-BR" sz="2000" dirty="0">
                <a:effectLst/>
                <a:ea typeface="Calibri" panose="020F0502020204030204" pitchFamily="34" charset="0"/>
                <a:cs typeface="Times New Roman" panose="02020603050405020304" pitchFamily="18" charset="0"/>
              </a:rPr>
              <a:t>Imprescindível contextualização econômica e política em que as normas são publicadas, inclusive tendo em vista exatamente as conquistas comunicacionais que o Direito Tributário possui; </a:t>
            </a:r>
          </a:p>
          <a:p>
            <a:pPr algn="just"/>
            <a:r>
              <a:rPr lang="pt-BR" sz="2000" dirty="0">
                <a:effectLst/>
                <a:ea typeface="Calibri" panose="020F0502020204030204" pitchFamily="34" charset="0"/>
                <a:cs typeface="Times New Roman" panose="02020603050405020304" pitchFamily="18" charset="0"/>
              </a:rPr>
              <a:t>Necessários recortes das normas e </a:t>
            </a:r>
            <a:r>
              <a:rPr lang="pt-BR" sz="2000" dirty="0">
                <a:ea typeface="Calibri" panose="020F0502020204030204" pitchFamily="34" charset="0"/>
                <a:cs typeface="Times New Roman" panose="02020603050405020304" pitchFamily="18" charset="0"/>
              </a:rPr>
              <a:t>importância </a:t>
            </a:r>
            <a:r>
              <a:rPr lang="pt-BR" sz="2000" dirty="0">
                <a:effectLst/>
                <a:ea typeface="Calibri" panose="020F0502020204030204" pitchFamily="34" charset="0"/>
                <a:cs typeface="Times New Roman" panose="02020603050405020304" pitchFamily="18" charset="0"/>
              </a:rPr>
              <a:t>de nos colocarmos sempre como observadores do contexto em que o texto normativo é publicado.</a:t>
            </a:r>
          </a:p>
          <a:p>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677613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E4675-9252-CB14-FE7E-D901A7DC44CC}"/>
              </a:ext>
            </a:extLst>
          </p:cNvPr>
          <p:cNvSpPr>
            <a:spLocks noGrp="1"/>
          </p:cNvSpPr>
          <p:nvPr>
            <p:ph type="title"/>
          </p:nvPr>
        </p:nvSpPr>
        <p:spPr>
          <a:xfrm>
            <a:off x="424071" y="681037"/>
            <a:ext cx="11135137" cy="1325563"/>
          </a:xfrm>
        </p:spPr>
        <p:txBody>
          <a:bodyPr>
            <a:noAutofit/>
          </a:bodyPr>
          <a:lstStyle/>
          <a:p>
            <a:r>
              <a:rPr lang="pt-BR" sz="2800" b="1" dirty="0">
                <a:effectLst/>
                <a:latin typeface="+mn-lt"/>
                <a:ea typeface="Calibri" panose="020F0502020204030204" pitchFamily="34" charset="0"/>
                <a:cs typeface="Times New Roman" panose="02020603050405020304" pitchFamily="18" charset="0"/>
              </a:rPr>
              <a:t>As alterações no IO-Câmbio feitas pelo Decreto nº 10.997/22 realmente podem ser analisadas como cartão de entrada do Brasil na OCDE?</a:t>
            </a:r>
            <a:endParaRPr lang="pt-BR" sz="2800" dirty="0">
              <a:latin typeface="+mn-lt"/>
            </a:endParaRPr>
          </a:p>
        </p:txBody>
      </p:sp>
      <p:sp>
        <p:nvSpPr>
          <p:cNvPr id="3" name="CaixaDeTexto 2">
            <a:extLst>
              <a:ext uri="{FF2B5EF4-FFF2-40B4-BE49-F238E27FC236}">
                <a16:creationId xmlns:a16="http://schemas.microsoft.com/office/drawing/2014/main" id="{BD582D11-0859-991A-137B-A27010E13BE9}"/>
              </a:ext>
            </a:extLst>
          </p:cNvPr>
          <p:cNvSpPr txBox="1"/>
          <p:nvPr/>
        </p:nvSpPr>
        <p:spPr>
          <a:xfrm>
            <a:off x="3210560" y="1779104"/>
            <a:ext cx="8557369" cy="4524315"/>
          </a:xfrm>
          <a:prstGeom prst="rect">
            <a:avLst/>
          </a:prstGeom>
          <a:noFill/>
        </p:spPr>
        <p:txBody>
          <a:bodyPr wrap="square" rtlCol="0">
            <a:spAutoFit/>
          </a:bodyPr>
          <a:lstStyle/>
          <a:p>
            <a:pPr marL="285750" indent="-285750" algn="just">
              <a:buFont typeface="Arial" panose="020B0604020202020204" pitchFamily="34" charset="0"/>
              <a:buChar char="•"/>
            </a:pPr>
            <a:r>
              <a:rPr lang="pt-BR" dirty="0">
                <a:solidFill>
                  <a:schemeClr val="bg1"/>
                </a:solidFill>
                <a:effectLst/>
                <a:ea typeface="Calibri" panose="020F0502020204030204" pitchFamily="34" charset="0"/>
                <a:cs typeface="Times New Roman" panose="02020603050405020304" pitchFamily="18" charset="0"/>
              </a:rPr>
              <a:t>A tão propagada medida feita pelo governo federal em janeiro de 2022, em realidade não trará impactos tão relevantes, como os propagados e o Governo já poderia ter tomado a mesma atitude, se de fato quisesse utilizar da </a:t>
            </a:r>
            <a:r>
              <a:rPr lang="pt-BR" dirty="0" err="1">
                <a:solidFill>
                  <a:schemeClr val="bg1"/>
                </a:solidFill>
                <a:effectLst/>
                <a:ea typeface="Calibri" panose="020F0502020204030204" pitchFamily="34" charset="0"/>
                <a:cs typeface="Times New Roman" panose="02020603050405020304" pitchFamily="18" charset="0"/>
              </a:rPr>
              <a:t>extrafiscalidade</a:t>
            </a:r>
            <a:r>
              <a:rPr lang="pt-BR" dirty="0">
                <a:solidFill>
                  <a:schemeClr val="bg1"/>
                </a:solidFill>
                <a:effectLst/>
                <a:ea typeface="Calibri" panose="020F0502020204030204" pitchFamily="34" charset="0"/>
                <a:cs typeface="Times New Roman" panose="02020603050405020304" pitchFamily="18" charset="0"/>
              </a:rPr>
              <a:t> de forma adequada;</a:t>
            </a:r>
          </a:p>
          <a:p>
            <a:pPr marL="285750" indent="-285750" algn="just">
              <a:buFont typeface="Arial" panose="020B0604020202020204" pitchFamily="34" charset="0"/>
              <a:buChar char="•"/>
            </a:pPr>
            <a:r>
              <a:rPr lang="pt-BR" dirty="0">
                <a:solidFill>
                  <a:schemeClr val="bg1"/>
                </a:solidFill>
                <a:effectLst/>
                <a:ea typeface="Calibri" panose="020F0502020204030204" pitchFamily="34" charset="0"/>
              </a:rPr>
              <a:t>Decreto fez previsão de redução imediata só para operações de empréstimo externo de curto prazo (até 180 dias);</a:t>
            </a:r>
            <a:endParaRPr lang="pt-BR" dirty="0">
              <a:solidFill>
                <a:schemeClr val="bg1"/>
              </a:solidFill>
              <a:ea typeface="Calibri" panose="020F0502020204030204" pitchFamily="34" charset="0"/>
            </a:endParaRPr>
          </a:p>
          <a:p>
            <a:pPr marL="285750" indent="-285750" algn="just">
              <a:buFont typeface="Arial" panose="020B0604020202020204" pitchFamily="34" charset="0"/>
              <a:buChar char="•"/>
            </a:pPr>
            <a:r>
              <a:rPr lang="pt-BR" dirty="0">
                <a:solidFill>
                  <a:schemeClr val="bg1"/>
                </a:solidFill>
                <a:effectLst/>
                <a:ea typeface="Calibri" panose="020F0502020204030204" pitchFamily="34" charset="0"/>
              </a:rPr>
              <a:t>Redução é gradual e lenta;</a:t>
            </a:r>
            <a:endParaRPr lang="pt-BR" dirty="0">
              <a:solidFill>
                <a:schemeClr val="bg1"/>
              </a:solidFill>
              <a:ea typeface="Calibri" panose="020F0502020204030204" pitchFamily="34" charset="0"/>
            </a:endParaRPr>
          </a:p>
          <a:p>
            <a:pPr marL="285750" indent="-285750" algn="just">
              <a:buFont typeface="Arial" panose="020B0604020202020204" pitchFamily="34" charset="0"/>
              <a:buChar char="•"/>
            </a:pPr>
            <a:r>
              <a:rPr lang="pt-BR" dirty="0">
                <a:solidFill>
                  <a:schemeClr val="bg1"/>
                </a:solidFill>
                <a:effectLst/>
                <a:ea typeface="Calibri" panose="020F0502020204030204" pitchFamily="34" charset="0"/>
              </a:rPr>
              <a:t>Impacto de R$ 7 bilhões até 2029, mas projeção de compensação econômica somente seria alcançada nos próximos anos;</a:t>
            </a:r>
          </a:p>
          <a:p>
            <a:pPr marL="285750" indent="-285750" algn="just">
              <a:buFont typeface="Arial" panose="020B0604020202020204" pitchFamily="34" charset="0"/>
              <a:buChar char="•"/>
            </a:pPr>
            <a:r>
              <a:rPr lang="pt-BR" dirty="0">
                <a:solidFill>
                  <a:schemeClr val="bg1"/>
                </a:solidFill>
                <a:effectLst/>
                <a:ea typeface="Calibri" panose="020F0502020204030204" pitchFamily="34" charset="0"/>
                <a:cs typeface="Times New Roman" panose="02020603050405020304" pitchFamily="18" charset="0"/>
              </a:rPr>
              <a:t>Previsão de que a alíquota do IO-Câmbio seja zerada para todas as operações de câmbio somente a partir de 2029.</a:t>
            </a:r>
          </a:p>
          <a:p>
            <a:pPr marL="285750" indent="-285750" algn="just">
              <a:buFont typeface="Arial" panose="020B0604020202020204" pitchFamily="34" charset="0"/>
              <a:buChar char="•"/>
            </a:pPr>
            <a:r>
              <a:rPr lang="pt-BR" dirty="0">
                <a:solidFill>
                  <a:schemeClr val="bg1"/>
                </a:solidFill>
                <a:ea typeface="Calibri" panose="020F0502020204030204" pitchFamily="34" charset="0"/>
                <a:cs typeface="Times New Roman" panose="02020603050405020304" pitchFamily="18" charset="0"/>
              </a:rPr>
              <a:t>Medidas foram </a:t>
            </a:r>
            <a:r>
              <a:rPr lang="pt-BR" dirty="0">
                <a:solidFill>
                  <a:schemeClr val="bg1"/>
                </a:solidFill>
                <a:effectLst/>
                <a:ea typeface="Calibri" panose="020F0502020204030204" pitchFamily="34" charset="0"/>
                <a:cs typeface="Times New Roman" panose="02020603050405020304" pitchFamily="18" charset="0"/>
              </a:rPr>
              <a:t>propaganda para modificar o impacto negativo do Governo Bolsonaro.</a:t>
            </a:r>
          </a:p>
          <a:p>
            <a:pPr marL="285750" indent="-285750" algn="just">
              <a:buFont typeface="Arial" panose="020B0604020202020204" pitchFamily="34" charset="0"/>
              <a:buChar char="•"/>
            </a:pPr>
            <a:r>
              <a:rPr lang="pt-BR" dirty="0">
                <a:solidFill>
                  <a:schemeClr val="bg1"/>
                </a:solidFill>
                <a:effectLst/>
                <a:ea typeface="Calibri" panose="020F0502020204030204" pitchFamily="34" charset="0"/>
                <a:cs typeface="Times New Roman" panose="02020603050405020304" pitchFamily="18" charset="0"/>
              </a:rPr>
              <a:t>Governo se utilizou de </a:t>
            </a:r>
            <a:r>
              <a:rPr lang="pt-BR" dirty="0">
                <a:solidFill>
                  <a:schemeClr val="bg1"/>
                </a:solidFill>
                <a:ea typeface="Calibri" panose="020F0502020204030204" pitchFamily="34" charset="0"/>
                <a:cs typeface="Times New Roman" panose="02020603050405020304" pitchFamily="18" charset="0"/>
              </a:rPr>
              <a:t>propaganda enganosa </a:t>
            </a:r>
            <a:r>
              <a:rPr lang="pt-BR" dirty="0">
                <a:solidFill>
                  <a:schemeClr val="bg1"/>
                </a:solidFill>
                <a:effectLst/>
                <a:ea typeface="Calibri" panose="020F0502020204030204" pitchFamily="34" charset="0"/>
                <a:cs typeface="Times New Roman" panose="02020603050405020304" pitchFamily="18" charset="0"/>
              </a:rPr>
              <a:t>da redução do IO-Câmbio como se fosse fundamental para o acesso do Brasil à OCDE e como se o governo atual fosse o responsável por este convite ocorrer. </a:t>
            </a:r>
          </a:p>
          <a:p>
            <a:endParaRPr lang="pt-BR" dirty="0"/>
          </a:p>
        </p:txBody>
      </p:sp>
      <p:pic>
        <p:nvPicPr>
          <p:cNvPr id="4" name="Imagem 3">
            <a:extLst>
              <a:ext uri="{FF2B5EF4-FFF2-40B4-BE49-F238E27FC236}">
                <a16:creationId xmlns:a16="http://schemas.microsoft.com/office/drawing/2014/main" id="{51FCC808-0A1F-D9C1-9099-3F4A228B0AA1}"/>
              </a:ext>
            </a:extLst>
          </p:cNvPr>
          <p:cNvPicPr>
            <a:picLocks noChangeAspect="1"/>
          </p:cNvPicPr>
          <p:nvPr/>
        </p:nvPicPr>
        <p:blipFill rotWithShape="1">
          <a:blip r:embed="rId2"/>
          <a:srcRect l="20098" r="22576" b="-1"/>
          <a:stretch/>
        </p:blipFill>
        <p:spPr>
          <a:xfrm>
            <a:off x="547758" y="2152937"/>
            <a:ext cx="2358448" cy="3543696"/>
          </a:xfrm>
          <a:prstGeom prst="rect">
            <a:avLst/>
          </a:prstGeom>
        </p:spPr>
      </p:pic>
    </p:spTree>
    <p:extLst>
      <p:ext uri="{BB962C8B-B14F-4D97-AF65-F5344CB8AC3E}">
        <p14:creationId xmlns:p14="http://schemas.microsoft.com/office/powerpoint/2010/main" val="1520376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F3278FB9-C158-9E67-A1DC-E00A6EC06E30}"/>
              </a:ext>
            </a:extLst>
          </p:cNvPr>
          <p:cNvPicPr>
            <a:picLocks noChangeAspect="1"/>
          </p:cNvPicPr>
          <p:nvPr/>
        </p:nvPicPr>
        <p:blipFill>
          <a:blip r:embed="rId2"/>
          <a:stretch>
            <a:fillRect/>
          </a:stretch>
        </p:blipFill>
        <p:spPr>
          <a:xfrm>
            <a:off x="3920544" y="5759096"/>
            <a:ext cx="4678086" cy="474528"/>
          </a:xfrm>
          <a:prstGeom prst="rect">
            <a:avLst/>
          </a:prstGeom>
        </p:spPr>
      </p:pic>
      <p:pic>
        <p:nvPicPr>
          <p:cNvPr id="16" name="Imagem 15">
            <a:extLst>
              <a:ext uri="{FF2B5EF4-FFF2-40B4-BE49-F238E27FC236}">
                <a16:creationId xmlns:a16="http://schemas.microsoft.com/office/drawing/2014/main" id="{E5355A15-2C46-28CF-CBC2-0B95A0043841}"/>
              </a:ext>
            </a:extLst>
          </p:cNvPr>
          <p:cNvPicPr>
            <a:picLocks noChangeAspect="1"/>
          </p:cNvPicPr>
          <p:nvPr/>
        </p:nvPicPr>
        <p:blipFill>
          <a:blip r:embed="rId3"/>
          <a:stretch>
            <a:fillRect/>
          </a:stretch>
        </p:blipFill>
        <p:spPr>
          <a:xfrm>
            <a:off x="2895600" y="2111357"/>
            <a:ext cx="6258560" cy="3312161"/>
          </a:xfrm>
          <a:prstGeom prst="rect">
            <a:avLst/>
          </a:prstGeom>
        </p:spPr>
      </p:pic>
      <p:pic>
        <p:nvPicPr>
          <p:cNvPr id="18" name="Imagem 17">
            <a:extLst>
              <a:ext uri="{FF2B5EF4-FFF2-40B4-BE49-F238E27FC236}">
                <a16:creationId xmlns:a16="http://schemas.microsoft.com/office/drawing/2014/main" id="{4F5B2D16-7244-909E-8A0E-F1D666C3E69F}"/>
              </a:ext>
            </a:extLst>
          </p:cNvPr>
          <p:cNvPicPr>
            <a:picLocks noChangeAspect="1"/>
          </p:cNvPicPr>
          <p:nvPr/>
        </p:nvPicPr>
        <p:blipFill>
          <a:blip r:embed="rId4"/>
          <a:stretch>
            <a:fillRect/>
          </a:stretch>
        </p:blipFill>
        <p:spPr>
          <a:xfrm>
            <a:off x="3920544" y="1251901"/>
            <a:ext cx="4514499" cy="523878"/>
          </a:xfrm>
          <a:prstGeom prst="rect">
            <a:avLst/>
          </a:prstGeom>
        </p:spPr>
      </p:pic>
    </p:spTree>
    <p:extLst>
      <p:ext uri="{BB962C8B-B14F-4D97-AF65-F5344CB8AC3E}">
        <p14:creationId xmlns:p14="http://schemas.microsoft.com/office/powerpoint/2010/main" val="18632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3BC7F-5DFB-2908-3490-EFB139E5C41B}"/>
              </a:ext>
            </a:extLst>
          </p:cNvPr>
          <p:cNvSpPr>
            <a:spLocks noGrp="1"/>
          </p:cNvSpPr>
          <p:nvPr>
            <p:ph type="title"/>
          </p:nvPr>
        </p:nvSpPr>
        <p:spPr>
          <a:xfrm>
            <a:off x="834887" y="1282148"/>
            <a:ext cx="10518913" cy="724452"/>
          </a:xfrm>
        </p:spPr>
        <p:txBody>
          <a:bodyPr>
            <a:normAutofit fontScale="90000"/>
          </a:bodyPr>
          <a:lstStyle/>
          <a:p>
            <a:r>
              <a:rPr lang="pt-BR" sz="3600" b="1" dirty="0">
                <a:effectLst/>
                <a:latin typeface="+mn-lt"/>
                <a:ea typeface="Calibri" panose="020F0502020204030204" pitchFamily="34" charset="0"/>
                <a:cs typeface="Times New Roman" panose="02020603050405020304" pitchFamily="18" charset="0"/>
              </a:rPr>
              <a:t>Noções sobre o Imposto de Operações de Crédito, Câmbio e Seguros ou relativas a Títulos ou Valores Mobiliários </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883BA7E5-9385-41DE-4AF2-17A55EC1AD22}"/>
              </a:ext>
            </a:extLst>
          </p:cNvPr>
          <p:cNvSpPr>
            <a:spLocks noGrp="1"/>
          </p:cNvSpPr>
          <p:nvPr>
            <p:ph idx="1"/>
          </p:nvPr>
        </p:nvSpPr>
        <p:spPr>
          <a:xfrm>
            <a:off x="944217" y="2156791"/>
            <a:ext cx="10654748" cy="4020172"/>
          </a:xfrm>
        </p:spPr>
        <p:txBody>
          <a:bodyPr/>
          <a:lstStyle/>
          <a:p>
            <a:pPr algn="just"/>
            <a:r>
              <a:rPr lang="pt-BR" sz="2000" dirty="0">
                <a:effectLst/>
                <a:ea typeface="Calibri" panose="020F0502020204030204" pitchFamily="34" charset="0"/>
              </a:rPr>
              <a:t>CF, artigo 153, parágrafo 1º, concedeu certa liberdade para que o chefe do Poder Executivo possa alterar alíquotas de quatro impostos federais: II; IE, IPI e Imposto sobre Operações de Crédito, Câmbio, Seguros e Títulos e Valores Mobiliários </a:t>
            </a:r>
            <a:endParaRPr lang="pt-BR" sz="2000" dirty="0">
              <a:effectLst/>
              <a:ea typeface="Calibri" panose="020F0502020204030204" pitchFamily="34" charset="0"/>
              <a:cs typeface="Times New Roman" panose="02020603050405020304" pitchFamily="18" charset="0"/>
            </a:endParaRPr>
          </a:p>
          <a:p>
            <a:pPr algn="just"/>
            <a:r>
              <a:rPr lang="pt-BR" sz="2000" dirty="0">
                <a:effectLst/>
                <a:ea typeface="Calibri" panose="020F0502020204030204" pitchFamily="34" charset="0"/>
                <a:cs typeface="Times New Roman" panose="02020603050405020304" pitchFamily="18" charset="0"/>
              </a:rPr>
              <a:t>Sigla “IOF” é criticada por vários autores em razão de sua impropriedade e insuficiência de denominação.</a:t>
            </a:r>
          </a:p>
          <a:p>
            <a:pPr algn="just"/>
            <a:r>
              <a:rPr lang="pt-BR" sz="2000" dirty="0">
                <a:effectLst/>
                <a:ea typeface="Calibri" panose="020F0502020204030204" pitchFamily="34" charset="0"/>
                <a:cs typeface="Times New Roman" panose="02020603050405020304" pitchFamily="18" charset="0"/>
              </a:rPr>
              <a:t>Erros de classificações tributárias - leva ao intérprete a pensar que se trata apenas de um “Imposto sobre Operações Financeiras”. </a:t>
            </a:r>
          </a:p>
          <a:p>
            <a:pPr algn="just"/>
            <a:r>
              <a:rPr lang="pt-BR" sz="2000" dirty="0">
                <a:effectLst/>
                <a:ea typeface="Calibri" panose="020F0502020204030204" pitchFamily="34" charset="0"/>
                <a:cs typeface="Times New Roman" panose="02020603050405020304" pitchFamily="18" charset="0"/>
              </a:rPr>
              <a:t>IO-Crédito, IO-Câmbio, IO-Seguros, IO-TDVM e IO-Ouro.</a:t>
            </a:r>
          </a:p>
          <a:p>
            <a:pPr algn="just"/>
            <a:r>
              <a:rPr lang="pt-BR" sz="2000" dirty="0">
                <a:effectLst/>
                <a:ea typeface="Calibri" panose="020F0502020204030204" pitchFamily="34" charset="0"/>
                <a:cs typeface="Times New Roman" panose="02020603050405020304" pitchFamily="18" charset="0"/>
              </a:rPr>
              <a:t>Poder Executivo não possui plena liberdade de alteração das alíquotas ao seu bel-prazer. </a:t>
            </a:r>
          </a:p>
          <a:p>
            <a:pPr algn="just"/>
            <a:r>
              <a:rPr lang="pt-BR" sz="2000" dirty="0">
                <a:effectLst/>
                <a:ea typeface="Calibri" panose="020F0502020204030204" pitchFamily="34" charset="0"/>
                <a:cs typeface="Times New Roman" panose="02020603050405020304" pitchFamily="18" charset="0"/>
              </a:rPr>
              <a:t>Este “poder” deve estar, necessariamente, atrelado a uma finalidade previamente mapeada e sempre limitado pela lei. </a:t>
            </a:r>
          </a:p>
          <a:p>
            <a:endParaRPr lang="pt-BR" dirty="0"/>
          </a:p>
        </p:txBody>
      </p:sp>
    </p:spTree>
    <p:extLst>
      <p:ext uri="{BB962C8B-B14F-4D97-AF65-F5344CB8AC3E}">
        <p14:creationId xmlns:p14="http://schemas.microsoft.com/office/powerpoint/2010/main" val="359699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3BC7F-5DFB-2908-3490-EFB139E5C41B}"/>
              </a:ext>
            </a:extLst>
          </p:cNvPr>
          <p:cNvSpPr>
            <a:spLocks noGrp="1"/>
          </p:cNvSpPr>
          <p:nvPr>
            <p:ph type="title"/>
          </p:nvPr>
        </p:nvSpPr>
        <p:spPr>
          <a:xfrm>
            <a:off x="924339" y="681038"/>
            <a:ext cx="10429461" cy="1078188"/>
          </a:xfrm>
        </p:spPr>
        <p:txBody>
          <a:bodyPr>
            <a:normAutofit/>
          </a:bodyPr>
          <a:lstStyle/>
          <a:p>
            <a:r>
              <a:rPr lang="pt-BR" sz="3200" b="1" dirty="0">
                <a:latin typeface="+mn-lt"/>
                <a:ea typeface="Calibri" panose="020F0502020204030204" pitchFamily="34" charset="0"/>
                <a:cs typeface="Times New Roman" panose="02020603050405020304" pitchFamily="18" charset="0"/>
              </a:rPr>
              <a:t>A “magia” da </a:t>
            </a:r>
            <a:r>
              <a:rPr lang="pt-BR" sz="3200" b="1" dirty="0" err="1">
                <a:latin typeface="+mn-lt"/>
                <a:ea typeface="Calibri" panose="020F0502020204030204" pitchFamily="34" charset="0"/>
                <a:cs typeface="Times New Roman" panose="02020603050405020304" pitchFamily="18" charset="0"/>
              </a:rPr>
              <a:t>extrafiscalidade</a:t>
            </a:r>
            <a:endParaRPr lang="pt-BR" sz="3200" dirty="0">
              <a:latin typeface="+mn-lt"/>
            </a:endParaRPr>
          </a:p>
        </p:txBody>
      </p:sp>
      <p:graphicFrame>
        <p:nvGraphicFramePr>
          <p:cNvPr id="4" name="Espaço Reservado para Conteúdo 2">
            <a:extLst>
              <a:ext uri="{FF2B5EF4-FFF2-40B4-BE49-F238E27FC236}">
                <a16:creationId xmlns:a16="http://schemas.microsoft.com/office/drawing/2014/main" id="{4BF397BB-A99C-1D99-EFCF-9AE9CF008195}"/>
              </a:ext>
            </a:extLst>
          </p:cNvPr>
          <p:cNvGraphicFramePr>
            <a:graphicFrameLocks noGrp="1"/>
          </p:cNvGraphicFramePr>
          <p:nvPr>
            <p:ph idx="1"/>
            <p:extLst>
              <p:ext uri="{D42A27DB-BD31-4B8C-83A1-F6EECF244321}">
                <p14:modId xmlns:p14="http://schemas.microsoft.com/office/powerpoint/2010/main" val="414723984"/>
              </p:ext>
            </p:extLst>
          </p:nvPr>
        </p:nvGraphicFramePr>
        <p:xfrm>
          <a:off x="834888" y="1858617"/>
          <a:ext cx="9124122" cy="4318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descr="Desenho de um copo&#10;&#10;Descrição gerada automaticamente com confiança média">
            <a:extLst>
              <a:ext uri="{FF2B5EF4-FFF2-40B4-BE49-F238E27FC236}">
                <a16:creationId xmlns:a16="http://schemas.microsoft.com/office/drawing/2014/main" id="{8FE5E1EB-E62D-5BE3-145C-2AC90F80243B}"/>
              </a:ext>
            </a:extLst>
          </p:cNvPr>
          <p:cNvPicPr>
            <a:picLocks noChangeAspect="1"/>
          </p:cNvPicPr>
          <p:nvPr/>
        </p:nvPicPr>
        <p:blipFill>
          <a:blip r:embed="rId7"/>
          <a:stretch>
            <a:fillRect/>
          </a:stretch>
        </p:blipFill>
        <p:spPr>
          <a:xfrm>
            <a:off x="10410617" y="2822713"/>
            <a:ext cx="1585913" cy="2126974"/>
          </a:xfrm>
          <a:prstGeom prst="rect">
            <a:avLst/>
          </a:prstGeom>
        </p:spPr>
      </p:pic>
    </p:spTree>
    <p:extLst>
      <p:ext uri="{BB962C8B-B14F-4D97-AF65-F5344CB8AC3E}">
        <p14:creationId xmlns:p14="http://schemas.microsoft.com/office/powerpoint/2010/main" val="29261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152CC-C4BF-0637-544C-9DDCD97527C8}"/>
              </a:ext>
            </a:extLst>
          </p:cNvPr>
          <p:cNvSpPr>
            <a:spLocks noGrp="1"/>
          </p:cNvSpPr>
          <p:nvPr>
            <p:ph type="title"/>
          </p:nvPr>
        </p:nvSpPr>
        <p:spPr>
          <a:xfrm>
            <a:off x="934278" y="974036"/>
            <a:ext cx="10419522" cy="851590"/>
          </a:xfrm>
        </p:spPr>
        <p:txBody>
          <a:bodyPr>
            <a:normAutofit fontScale="90000"/>
          </a:bodyPr>
          <a:lstStyle/>
          <a:p>
            <a:r>
              <a:rPr lang="pt-BR" sz="3600" b="1" dirty="0">
                <a:effectLst/>
                <a:latin typeface="+mn-lt"/>
                <a:ea typeface="Calibri" panose="020F0502020204030204" pitchFamily="34" charset="0"/>
                <a:cs typeface="Times New Roman" panose="02020603050405020304" pitchFamily="18" charset="0"/>
              </a:rPr>
              <a:t>O longo processo de relacionamento do Brasil com a OCDE</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273E53EC-1DFB-4F0B-419D-6A613A246CE4}"/>
              </a:ext>
            </a:extLst>
          </p:cNvPr>
          <p:cNvSpPr>
            <a:spLocks noGrp="1"/>
          </p:cNvSpPr>
          <p:nvPr>
            <p:ph idx="1"/>
          </p:nvPr>
        </p:nvSpPr>
        <p:spPr>
          <a:xfrm>
            <a:off x="3021496" y="1361661"/>
            <a:ext cx="8865703" cy="4780722"/>
          </a:xfrm>
        </p:spPr>
        <p:txBody>
          <a:bodyPr>
            <a:noAutofit/>
          </a:bodyPr>
          <a:lstStyle/>
          <a:p>
            <a:pPr algn="just"/>
            <a:r>
              <a:rPr lang="pt-BR" sz="1800" dirty="0">
                <a:effectLst/>
                <a:ea typeface="Calibri" panose="020F0502020204030204" pitchFamily="34" charset="0"/>
              </a:rPr>
              <a:t>Origens da criação da Organização para a Cooperação e Desenvolvimento Econômico (OCDE) retomam a criação da Organização para a Cooperação Econômica Europeia (OECE), quando países da Europa se juntaram com o ânimo de cooperação e reconstrução dos países. </a:t>
            </a:r>
          </a:p>
          <a:p>
            <a:pPr algn="just"/>
            <a:r>
              <a:rPr lang="pt-BR" sz="1800" dirty="0">
                <a:effectLst/>
                <a:ea typeface="Calibri" panose="020F0502020204030204" pitchFamily="34" charset="0"/>
              </a:rPr>
              <a:t>Estados Unidos e o Canadá se uniram aos membros da OECE e, em 30 de setembro de 1961.</a:t>
            </a:r>
            <a:endParaRPr lang="pt-BR" sz="1800" dirty="0">
              <a:ea typeface="Calibri" panose="020F0502020204030204" pitchFamily="34" charset="0"/>
              <a:cs typeface="Times New Roman" panose="02020603050405020304" pitchFamily="18" charset="0"/>
            </a:endParaRPr>
          </a:p>
          <a:p>
            <a:pPr algn="just"/>
            <a:r>
              <a:rPr lang="pt-BR" sz="1800" b="1" dirty="0">
                <a:ea typeface="Calibri" panose="020F0502020204030204" pitchFamily="34" charset="0"/>
                <a:cs typeface="Times New Roman" panose="02020603050405020304" pitchFamily="18" charset="0"/>
              </a:rPr>
              <a:t>Objetivos da </a:t>
            </a:r>
            <a:r>
              <a:rPr lang="pt-BR" sz="1800" b="1" dirty="0">
                <a:effectLst/>
                <a:ea typeface="Calibri" panose="020F0502020204030204" pitchFamily="34" charset="0"/>
                <a:cs typeface="Times New Roman" panose="02020603050405020304" pitchFamily="18" charset="0"/>
              </a:rPr>
              <a:t>OCDE</a:t>
            </a:r>
            <a:r>
              <a:rPr lang="pt-BR" sz="1800" dirty="0">
                <a:effectLst/>
                <a:ea typeface="Calibri" panose="020F0502020204030204" pitchFamily="34" charset="0"/>
                <a:cs typeface="Times New Roman" panose="02020603050405020304" pitchFamily="18" charset="0"/>
              </a:rPr>
              <a:t>: verificar e estabelecer atuações e políticas que propiciem prosperidade, igualdade e bem-estar para todos.</a:t>
            </a:r>
          </a:p>
          <a:p>
            <a:pPr algn="just"/>
            <a:r>
              <a:rPr lang="pt-BR" sz="1800" dirty="0">
                <a:effectLst/>
                <a:ea typeface="Calibri" panose="020F0502020204030204" pitchFamily="34" charset="0"/>
                <a:cs typeface="Times New Roman" panose="02020603050405020304" pitchFamily="18" charset="0"/>
              </a:rPr>
              <a:t>Organização internacional faz trabalho conjunto com os governos e a sociedade civil para estabelecer padrões internacionais que são colhidos em indicadores para a solução dos problemas sociais, econômicos e ambientais.</a:t>
            </a:r>
          </a:p>
          <a:p>
            <a:pPr algn="just"/>
            <a:endParaRPr lang="pt-BR" sz="1800" dirty="0">
              <a:effectLst/>
              <a:ea typeface="Calibri" panose="020F0502020204030204" pitchFamily="34" charset="0"/>
              <a:cs typeface="Times New Roman" panose="02020603050405020304" pitchFamily="18" charset="0"/>
            </a:endParaRPr>
          </a:p>
          <a:p>
            <a:pPr marL="0" indent="0" algn="just">
              <a:buNone/>
            </a:pPr>
            <a:r>
              <a:rPr lang="pt-BR" sz="1800" b="1" dirty="0">
                <a:effectLst/>
                <a:ea typeface="Calibri" panose="020F0502020204030204" pitchFamily="34" charset="0"/>
                <a:cs typeface="Times New Roman" panose="02020603050405020304" pitchFamily="18" charset="0"/>
              </a:rPr>
              <a:t>* Metodologia</a:t>
            </a:r>
            <a:r>
              <a:rPr lang="pt-BR" sz="1800" dirty="0">
                <a:effectLst/>
                <a:ea typeface="Calibri" panose="020F0502020204030204" pitchFamily="34" charset="0"/>
                <a:cs typeface="Times New Roman" panose="02020603050405020304" pitchFamily="18" charset="0"/>
              </a:rPr>
              <a:t> para:</a:t>
            </a:r>
          </a:p>
          <a:p>
            <a:pPr algn="just">
              <a:buFontTx/>
              <a:buChar char="-"/>
            </a:pPr>
            <a:r>
              <a:rPr lang="pt-BR" sz="1800" dirty="0">
                <a:effectLst/>
                <a:ea typeface="Calibri" panose="020F0502020204030204" pitchFamily="34" charset="0"/>
                <a:cs typeface="Times New Roman" panose="02020603050405020304" pitchFamily="18" charset="0"/>
              </a:rPr>
              <a:t>compreender o que está por trás das alterações econômicas, sociais e ambientais</a:t>
            </a:r>
          </a:p>
          <a:p>
            <a:pPr algn="just">
              <a:buFontTx/>
              <a:buChar char="-"/>
            </a:pPr>
            <a:r>
              <a:rPr lang="pt-BR" sz="1800" dirty="0">
                <a:effectLst/>
                <a:ea typeface="Calibri" panose="020F0502020204030204" pitchFamily="34" charset="0"/>
                <a:cs typeface="Times New Roman" panose="02020603050405020304" pitchFamily="18" charset="0"/>
              </a:rPr>
              <a:t>Efetua rastreamento do que é produtivo</a:t>
            </a:r>
          </a:p>
          <a:p>
            <a:pPr algn="just">
              <a:buFontTx/>
              <a:buChar char="-"/>
            </a:pPr>
            <a:r>
              <a:rPr lang="pt-BR" sz="1800" dirty="0">
                <a:effectLst/>
                <a:ea typeface="Calibri" panose="020F0502020204030204" pitchFamily="34" charset="0"/>
                <a:cs typeface="Times New Roman" panose="02020603050405020304" pitchFamily="18" charset="0"/>
              </a:rPr>
              <a:t>Como funcionam as trocas e movimentos relacionados ao comércio e investimento.</a:t>
            </a:r>
          </a:p>
          <a:p>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2400" dirty="0"/>
          </a:p>
        </p:txBody>
      </p:sp>
      <p:pic>
        <p:nvPicPr>
          <p:cNvPr id="8" name="Imagem 7">
            <a:extLst>
              <a:ext uri="{FF2B5EF4-FFF2-40B4-BE49-F238E27FC236}">
                <a16:creationId xmlns:a16="http://schemas.microsoft.com/office/drawing/2014/main" id="{F81846EC-B35B-D5AC-CB1C-36BDAB951526}"/>
              </a:ext>
            </a:extLst>
          </p:cNvPr>
          <p:cNvPicPr>
            <a:picLocks noChangeAspect="1"/>
          </p:cNvPicPr>
          <p:nvPr/>
        </p:nvPicPr>
        <p:blipFill>
          <a:blip r:embed="rId2"/>
          <a:stretch>
            <a:fillRect/>
          </a:stretch>
        </p:blipFill>
        <p:spPr>
          <a:xfrm>
            <a:off x="496956" y="2750747"/>
            <a:ext cx="2315817" cy="2155596"/>
          </a:xfrm>
          <a:prstGeom prst="rect">
            <a:avLst/>
          </a:prstGeom>
        </p:spPr>
      </p:pic>
    </p:spTree>
    <p:extLst>
      <p:ext uri="{BB962C8B-B14F-4D97-AF65-F5344CB8AC3E}">
        <p14:creationId xmlns:p14="http://schemas.microsoft.com/office/powerpoint/2010/main" val="105255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CDF7C-C594-F369-5E08-C58A332B9F00}"/>
              </a:ext>
            </a:extLst>
          </p:cNvPr>
          <p:cNvSpPr>
            <a:spLocks noGrp="1"/>
          </p:cNvSpPr>
          <p:nvPr>
            <p:ph type="title"/>
          </p:nvPr>
        </p:nvSpPr>
        <p:spPr/>
        <p:txBody>
          <a:bodyPr>
            <a:normAutofit/>
          </a:bodyPr>
          <a:lstStyle/>
          <a:p>
            <a:r>
              <a:rPr lang="pt-BR" sz="3200" b="1" dirty="0">
                <a:latin typeface="+mn-lt"/>
              </a:rPr>
              <a:t>O que a OCDE avalia:</a:t>
            </a:r>
          </a:p>
        </p:txBody>
      </p:sp>
      <p:sp>
        <p:nvSpPr>
          <p:cNvPr id="3" name="Espaço Reservado para Conteúdo 2">
            <a:extLst>
              <a:ext uri="{FF2B5EF4-FFF2-40B4-BE49-F238E27FC236}">
                <a16:creationId xmlns:a16="http://schemas.microsoft.com/office/drawing/2014/main" id="{364BB72D-B443-59AD-D318-1CAD4407BEA3}"/>
              </a:ext>
            </a:extLst>
          </p:cNvPr>
          <p:cNvSpPr>
            <a:spLocks noGrp="1"/>
          </p:cNvSpPr>
          <p:nvPr>
            <p:ph sz="half" idx="1"/>
          </p:nvPr>
        </p:nvSpPr>
        <p:spPr>
          <a:xfrm>
            <a:off x="397565" y="1825625"/>
            <a:ext cx="5622235" cy="4351338"/>
          </a:xfrm>
        </p:spPr>
        <p:txBody>
          <a:bodyPr>
            <a:normAutofit fontScale="25000" lnSpcReduction="20000"/>
          </a:bodyPr>
          <a:lstStyle/>
          <a:p>
            <a:r>
              <a:rPr lang="pt-BR" sz="8000" dirty="0">
                <a:effectLst/>
                <a:ea typeface="Calibri" panose="020F0502020204030204" pitchFamily="34" charset="0"/>
                <a:cs typeface="Times New Roman" panose="02020603050405020304" pitchFamily="18" charset="0"/>
              </a:rPr>
              <a:t>O que influencia a vida das pessoas:</a:t>
            </a:r>
          </a:p>
          <a:p>
            <a:endParaRPr lang="pt-BR" sz="6400" dirty="0">
              <a:effectLst/>
              <a:ea typeface="Calibri" panose="020F0502020204030204" pitchFamily="34" charset="0"/>
              <a:cs typeface="Times New Roman" panose="02020603050405020304" pitchFamily="18" charset="0"/>
            </a:endParaRPr>
          </a:p>
          <a:p>
            <a:pPr marL="0" indent="0">
              <a:buNone/>
            </a:pPr>
            <a:r>
              <a:rPr lang="pt-BR" sz="6400" dirty="0">
                <a:effectLst/>
                <a:ea typeface="Calibri" panose="020F0502020204030204" pitchFamily="34" charset="0"/>
                <a:cs typeface="Times New Roman" panose="02020603050405020304" pitchFamily="18" charset="0"/>
              </a:rPr>
              <a:t>-    </a:t>
            </a:r>
            <a:r>
              <a:rPr lang="pt-BR" sz="7200" dirty="0">
                <a:effectLst/>
                <a:ea typeface="Calibri" panose="020F0502020204030204" pitchFamily="34" charset="0"/>
                <a:cs typeface="Times New Roman" panose="02020603050405020304" pitchFamily="18" charset="0"/>
              </a:rPr>
              <a:t>política econômica, </a:t>
            </a:r>
          </a:p>
          <a:p>
            <a:pPr>
              <a:buFontTx/>
              <a:buChar char="-"/>
            </a:pPr>
            <a:r>
              <a:rPr lang="pt-BR" sz="7200" dirty="0">
                <a:effectLst/>
                <a:ea typeface="Calibri" panose="020F0502020204030204" pitchFamily="34" charset="0"/>
                <a:cs typeface="Times New Roman" panose="02020603050405020304" pitchFamily="18" charset="0"/>
              </a:rPr>
              <a:t>governança, </a:t>
            </a:r>
          </a:p>
          <a:p>
            <a:pPr>
              <a:buFontTx/>
              <a:buChar char="-"/>
            </a:pPr>
            <a:r>
              <a:rPr lang="pt-BR" sz="7200" dirty="0">
                <a:effectLst/>
                <a:ea typeface="Calibri" panose="020F0502020204030204" pitchFamily="34" charset="0"/>
                <a:cs typeface="Times New Roman" panose="02020603050405020304" pitchFamily="18" charset="0"/>
              </a:rPr>
              <a:t>trabalho, </a:t>
            </a:r>
          </a:p>
          <a:p>
            <a:pPr>
              <a:buFontTx/>
              <a:buChar char="-"/>
            </a:pPr>
            <a:r>
              <a:rPr lang="pt-BR" sz="7200" dirty="0">
                <a:effectLst/>
                <a:ea typeface="Calibri" panose="020F0502020204030204" pitchFamily="34" charset="0"/>
                <a:cs typeface="Times New Roman" panose="02020603050405020304" pitchFamily="18" charset="0"/>
              </a:rPr>
              <a:t>previdência, </a:t>
            </a:r>
          </a:p>
          <a:p>
            <a:pPr>
              <a:buFontTx/>
              <a:buChar char="-"/>
            </a:pPr>
            <a:r>
              <a:rPr lang="pt-BR" sz="7200" dirty="0">
                <a:effectLst/>
                <a:ea typeface="Calibri" panose="020F0502020204030204" pitchFamily="34" charset="0"/>
                <a:cs typeface="Times New Roman" panose="02020603050405020304" pitchFamily="18" charset="0"/>
              </a:rPr>
              <a:t>ciência, </a:t>
            </a:r>
          </a:p>
          <a:p>
            <a:pPr>
              <a:buFontTx/>
              <a:buChar char="-"/>
            </a:pPr>
            <a:r>
              <a:rPr lang="pt-BR" sz="7200" dirty="0">
                <a:effectLst/>
                <a:ea typeface="Calibri" panose="020F0502020204030204" pitchFamily="34" charset="0"/>
                <a:cs typeface="Times New Roman" panose="02020603050405020304" pitchFamily="18" charset="0"/>
              </a:rPr>
              <a:t>educação, </a:t>
            </a:r>
          </a:p>
          <a:p>
            <a:pPr>
              <a:buFontTx/>
              <a:buChar char="-"/>
            </a:pPr>
            <a:r>
              <a:rPr lang="pt-BR" sz="7200" dirty="0">
                <a:effectLst/>
                <a:ea typeface="Calibri" panose="020F0502020204030204" pitchFamily="34" charset="0"/>
                <a:cs typeface="Times New Roman" panose="02020603050405020304" pitchFamily="18" charset="0"/>
              </a:rPr>
              <a:t>meio ambiente, </a:t>
            </a:r>
          </a:p>
          <a:p>
            <a:pPr>
              <a:buFontTx/>
              <a:buChar char="-"/>
            </a:pPr>
            <a:r>
              <a:rPr lang="pt-BR" sz="7200" dirty="0">
                <a:effectLst/>
                <a:ea typeface="Calibri" panose="020F0502020204030204" pitchFamily="34" charset="0"/>
                <a:cs typeface="Times New Roman" panose="02020603050405020304" pitchFamily="18" charset="0"/>
              </a:rPr>
              <a:t>meios de produção como comércio, agricultura, </a:t>
            </a:r>
          </a:p>
          <a:p>
            <a:pPr>
              <a:buFontTx/>
              <a:buChar char="-"/>
            </a:pPr>
            <a:r>
              <a:rPr lang="pt-BR" sz="7200" dirty="0">
                <a:effectLst/>
                <a:ea typeface="Calibri" panose="020F0502020204030204" pitchFamily="34" charset="0"/>
                <a:cs typeface="Times New Roman" panose="02020603050405020304" pitchFamily="18" charset="0"/>
              </a:rPr>
              <a:t>economia, </a:t>
            </a:r>
          </a:p>
          <a:p>
            <a:pPr>
              <a:buFontTx/>
              <a:buChar char="-"/>
            </a:pPr>
            <a:r>
              <a:rPr lang="pt-BR" sz="7200" dirty="0">
                <a:effectLst/>
                <a:ea typeface="Calibri" panose="020F0502020204030204" pitchFamily="34" charset="0"/>
                <a:cs typeface="Times New Roman" panose="02020603050405020304" pitchFamily="18" charset="0"/>
              </a:rPr>
              <a:t>investimento e </a:t>
            </a:r>
          </a:p>
          <a:p>
            <a:pPr>
              <a:buFontTx/>
              <a:buChar char="-"/>
            </a:pPr>
            <a:r>
              <a:rPr lang="pt-BR" sz="7200" dirty="0">
                <a:effectLst/>
                <a:ea typeface="Calibri" panose="020F0502020204030204" pitchFamily="34" charset="0"/>
                <a:cs typeface="Times New Roman" panose="02020603050405020304" pitchFamily="18" charset="0"/>
              </a:rPr>
              <a:t>outras políticas. </a:t>
            </a:r>
          </a:p>
          <a:p>
            <a:endParaRPr lang="pt-BR" dirty="0"/>
          </a:p>
        </p:txBody>
      </p:sp>
      <p:sp>
        <p:nvSpPr>
          <p:cNvPr id="4" name="Espaço Reservado para Conteúdo 3">
            <a:extLst>
              <a:ext uri="{FF2B5EF4-FFF2-40B4-BE49-F238E27FC236}">
                <a16:creationId xmlns:a16="http://schemas.microsoft.com/office/drawing/2014/main" id="{1AADF4F7-2C4D-2DA3-8B5A-AF2D75550025}"/>
              </a:ext>
            </a:extLst>
          </p:cNvPr>
          <p:cNvSpPr>
            <a:spLocks noGrp="1"/>
          </p:cNvSpPr>
          <p:nvPr>
            <p:ph sz="half" idx="2"/>
          </p:nvPr>
        </p:nvSpPr>
        <p:spPr>
          <a:xfrm>
            <a:off x="5731565" y="1689651"/>
            <a:ext cx="5907157" cy="4487311"/>
          </a:xfrm>
        </p:spPr>
        <p:txBody>
          <a:bodyPr>
            <a:normAutofit fontScale="25000" lnSpcReduction="20000"/>
          </a:bodyPr>
          <a:lstStyle/>
          <a:p>
            <a:pPr algn="just">
              <a:lnSpc>
                <a:spcPct val="150000"/>
              </a:lnSpc>
              <a:spcAft>
                <a:spcPts val="800"/>
              </a:spcAft>
            </a:pPr>
            <a:r>
              <a:rPr lang="pt-BR" sz="8000" dirty="0">
                <a:effectLst/>
                <a:ea typeface="Calibri" panose="020F0502020204030204" pitchFamily="34" charset="0"/>
                <a:cs typeface="Times New Roman" panose="02020603050405020304" pitchFamily="18" charset="0"/>
              </a:rPr>
              <a:t>A OCDE faz estudos com etapas muito bem formatadas, como:</a:t>
            </a:r>
          </a:p>
          <a:p>
            <a:pPr marL="342900" lvl="0" indent="-342900" algn="just">
              <a:lnSpc>
                <a:spcPct val="150000"/>
              </a:lnSpc>
              <a:buFont typeface="+mj-lt"/>
              <a:buAutoNum type="romanLcParenBoth"/>
            </a:pPr>
            <a:r>
              <a:rPr lang="pt-BR" sz="7200" dirty="0">
                <a:effectLst/>
                <a:ea typeface="Calibri" panose="020F0502020204030204" pitchFamily="34" charset="0"/>
                <a:cs typeface="Times New Roman" panose="02020603050405020304" pitchFamily="18" charset="0"/>
              </a:rPr>
              <a:t>análises estatísticas; </a:t>
            </a:r>
          </a:p>
          <a:p>
            <a:pPr marL="342900" lvl="0" indent="-342900" algn="just">
              <a:lnSpc>
                <a:spcPct val="150000"/>
              </a:lnSpc>
              <a:buFont typeface="+mj-lt"/>
              <a:buAutoNum type="romanLcParenBoth"/>
            </a:pPr>
            <a:r>
              <a:rPr lang="pt-BR" sz="7200" dirty="0">
                <a:effectLst/>
                <a:ea typeface="Calibri" panose="020F0502020204030204" pitchFamily="34" charset="0"/>
                <a:cs typeface="Times New Roman" panose="02020603050405020304" pitchFamily="18" charset="0"/>
              </a:rPr>
              <a:t>debates relacionados às políticas e trocas de experiências entre os governos; </a:t>
            </a:r>
          </a:p>
          <a:p>
            <a:pPr marL="342900" lvl="0" indent="-342900" algn="just">
              <a:lnSpc>
                <a:spcPct val="150000"/>
              </a:lnSpc>
              <a:buFont typeface="+mj-lt"/>
              <a:buAutoNum type="romanLcParenBoth"/>
            </a:pPr>
            <a:r>
              <a:rPr lang="pt-BR" sz="7200" dirty="0">
                <a:effectLst/>
                <a:ea typeface="Calibri" panose="020F0502020204030204" pitchFamily="34" charset="0"/>
                <a:cs typeface="Times New Roman" panose="02020603050405020304" pitchFamily="18" charset="0"/>
              </a:rPr>
              <a:t>padronização internacional de instrumentos legais, como convenções, decisões, recomendações e declarações e;</a:t>
            </a:r>
          </a:p>
          <a:p>
            <a:pPr marL="342900" lvl="0" indent="-342900" algn="just">
              <a:lnSpc>
                <a:spcPct val="150000"/>
              </a:lnSpc>
              <a:spcAft>
                <a:spcPts val="800"/>
              </a:spcAft>
              <a:buFont typeface="+mj-lt"/>
              <a:buAutoNum type="romanLcParenBoth"/>
            </a:pPr>
            <a:r>
              <a:rPr lang="pt-BR" sz="7200" dirty="0">
                <a:effectLst/>
                <a:ea typeface="Calibri" panose="020F0502020204030204" pitchFamily="34" charset="0"/>
                <a:cs typeface="Times New Roman" panose="02020603050405020304" pitchFamily="18" charset="0"/>
              </a:rPr>
              <a:t>pareceres de políticas públicas e ainda compromissos nacionais, estudos estes que são feitos pelos </a:t>
            </a:r>
            <a:r>
              <a:rPr lang="pt-BR" sz="7200" i="1" dirty="0" err="1">
                <a:effectLst/>
                <a:ea typeface="Calibri" panose="020F0502020204030204" pitchFamily="34" charset="0"/>
                <a:cs typeface="Times New Roman" panose="02020603050405020304" pitchFamily="18" charset="0"/>
              </a:rPr>
              <a:t>Peer</a:t>
            </a:r>
            <a:r>
              <a:rPr lang="pt-BR" sz="7200" i="1" dirty="0">
                <a:effectLst/>
                <a:ea typeface="Calibri" panose="020F0502020204030204" pitchFamily="34" charset="0"/>
                <a:cs typeface="Times New Roman" panose="02020603050405020304" pitchFamily="18" charset="0"/>
              </a:rPr>
              <a:t> Reviews</a:t>
            </a:r>
            <a:r>
              <a:rPr lang="pt-BR" sz="7200" dirty="0">
                <a:effectLst/>
                <a:ea typeface="Calibri" panose="020F0502020204030204" pitchFamily="34" charset="0"/>
                <a:cs typeface="Times New Roman" panose="02020603050405020304" pitchFamily="18" charset="0"/>
              </a:rPr>
              <a:t> (Revisão por Pares).</a:t>
            </a:r>
          </a:p>
          <a:p>
            <a:endParaRPr lang="pt-BR" dirty="0"/>
          </a:p>
        </p:txBody>
      </p:sp>
      <p:cxnSp>
        <p:nvCxnSpPr>
          <p:cNvPr id="6" name="Conector reto 5">
            <a:extLst>
              <a:ext uri="{FF2B5EF4-FFF2-40B4-BE49-F238E27FC236}">
                <a16:creationId xmlns:a16="http://schemas.microsoft.com/office/drawing/2014/main" id="{5ED5585B-D8C7-D671-5EA8-719BFAA8FFBC}"/>
              </a:ext>
            </a:extLst>
          </p:cNvPr>
          <p:cNvCxnSpPr/>
          <p:nvPr/>
        </p:nvCxnSpPr>
        <p:spPr>
          <a:xfrm>
            <a:off x="5565913" y="1689651"/>
            <a:ext cx="0" cy="40860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12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10A2C6-F8C2-66F1-86A0-70BEE64641EC}"/>
              </a:ext>
            </a:extLst>
          </p:cNvPr>
          <p:cNvSpPr>
            <a:spLocks noGrp="1"/>
          </p:cNvSpPr>
          <p:nvPr>
            <p:ph type="title"/>
          </p:nvPr>
        </p:nvSpPr>
        <p:spPr/>
        <p:txBody>
          <a:bodyPr>
            <a:normAutofit/>
          </a:bodyPr>
          <a:lstStyle/>
          <a:p>
            <a:r>
              <a:rPr lang="pt-BR" sz="3200" b="1" dirty="0">
                <a:latin typeface="+mn-lt"/>
              </a:rPr>
              <a:t>Como está organizada a OCDE: </a:t>
            </a:r>
          </a:p>
        </p:txBody>
      </p:sp>
      <p:sp>
        <p:nvSpPr>
          <p:cNvPr id="3" name="Espaço Reservado para Conteúdo 2">
            <a:extLst>
              <a:ext uri="{FF2B5EF4-FFF2-40B4-BE49-F238E27FC236}">
                <a16:creationId xmlns:a16="http://schemas.microsoft.com/office/drawing/2014/main" id="{34713C28-24BC-D235-0D3B-60A1586FE5A0}"/>
              </a:ext>
            </a:extLst>
          </p:cNvPr>
          <p:cNvSpPr>
            <a:spLocks noGrp="1"/>
          </p:cNvSpPr>
          <p:nvPr>
            <p:ph sz="half" idx="1"/>
          </p:nvPr>
        </p:nvSpPr>
        <p:spPr>
          <a:xfrm>
            <a:off x="838200" y="1759226"/>
            <a:ext cx="4260574" cy="4417736"/>
          </a:xfrm>
        </p:spPr>
        <p:txBody>
          <a:bodyPr/>
          <a:lstStyle/>
          <a:p>
            <a:pPr algn="just"/>
            <a:r>
              <a:rPr lang="pt-BR" sz="2200" dirty="0">
                <a:effectLst/>
                <a:ea typeface="Calibri" panose="020F0502020204030204" pitchFamily="34" charset="0"/>
                <a:cs typeface="Times New Roman" panose="02020603050405020304" pitchFamily="18" charset="0"/>
              </a:rPr>
              <a:t>32 Comitês:</a:t>
            </a:r>
          </a:p>
          <a:p>
            <a:pPr algn="just">
              <a:buFontTx/>
              <a:buChar char="-"/>
            </a:pPr>
            <a:r>
              <a:rPr lang="pt-BR" sz="2200" dirty="0">
                <a:effectLst/>
                <a:ea typeface="Calibri" panose="020F0502020204030204" pitchFamily="34" charset="0"/>
                <a:cs typeface="Times New Roman" panose="02020603050405020304" pitchFamily="18" charset="0"/>
              </a:rPr>
              <a:t>questões de Assuntos Tributários;</a:t>
            </a:r>
          </a:p>
          <a:p>
            <a:pPr algn="just">
              <a:buFontTx/>
              <a:buChar char="-"/>
            </a:pPr>
            <a:r>
              <a:rPr lang="pt-BR" sz="2200" dirty="0">
                <a:effectLst/>
                <a:ea typeface="Calibri" panose="020F0502020204030204" pitchFamily="34" charset="0"/>
                <a:cs typeface="Times New Roman" panose="02020603050405020304" pitchFamily="18" charset="0"/>
              </a:rPr>
              <a:t> Políticas Ambientais; </a:t>
            </a:r>
          </a:p>
          <a:p>
            <a:pPr algn="just">
              <a:buFontTx/>
              <a:buChar char="-"/>
            </a:pPr>
            <a:r>
              <a:rPr lang="pt-BR" sz="2200" dirty="0">
                <a:effectLst/>
                <a:ea typeface="Calibri" panose="020F0502020204030204" pitchFamily="34" charset="0"/>
                <a:cs typeface="Times New Roman" panose="02020603050405020304" pitchFamily="18" charset="0"/>
              </a:rPr>
              <a:t>Revisão Econômica e Desenvolvimento;</a:t>
            </a:r>
          </a:p>
          <a:p>
            <a:pPr algn="just">
              <a:buFontTx/>
              <a:buChar char="-"/>
            </a:pPr>
            <a:r>
              <a:rPr lang="pt-BR" sz="2200" dirty="0">
                <a:effectLst/>
                <a:ea typeface="Calibri" panose="020F0502020204030204" pitchFamily="34" charset="0"/>
                <a:cs typeface="Times New Roman" panose="02020603050405020304" pitchFamily="18" charset="0"/>
              </a:rPr>
              <a:t>Políticas Educacionais; </a:t>
            </a:r>
          </a:p>
          <a:p>
            <a:pPr algn="just">
              <a:buFontTx/>
              <a:buChar char="-"/>
            </a:pPr>
            <a:r>
              <a:rPr lang="pt-BR" sz="2200" dirty="0">
                <a:effectLst/>
                <a:ea typeface="Calibri" panose="020F0502020204030204" pitchFamily="34" charset="0"/>
                <a:cs typeface="Times New Roman" panose="02020603050405020304" pitchFamily="18" charset="0"/>
              </a:rPr>
              <a:t>Emprego e Trabalho;</a:t>
            </a:r>
          </a:p>
          <a:p>
            <a:pPr algn="just">
              <a:buFontTx/>
              <a:buChar char="-"/>
            </a:pPr>
            <a:r>
              <a:rPr lang="pt-BR" sz="2200" dirty="0">
                <a:effectLst/>
                <a:ea typeface="Calibri" panose="020F0502020204030204" pitchFamily="34" charset="0"/>
                <a:cs typeface="Times New Roman" panose="02020603050405020304" pitchFamily="18" charset="0"/>
              </a:rPr>
              <a:t>Assuntos Sociais; </a:t>
            </a:r>
          </a:p>
          <a:p>
            <a:pPr algn="just">
              <a:buFontTx/>
              <a:buChar char="-"/>
            </a:pPr>
            <a:r>
              <a:rPr lang="pt-BR" sz="2200" dirty="0">
                <a:effectLst/>
                <a:ea typeface="Calibri" panose="020F0502020204030204" pitchFamily="34" charset="0"/>
                <a:cs typeface="Times New Roman" panose="02020603050405020304" pitchFamily="18" charset="0"/>
              </a:rPr>
              <a:t>Turismo; </a:t>
            </a:r>
          </a:p>
          <a:p>
            <a:pPr algn="just">
              <a:buFontTx/>
              <a:buChar char="-"/>
            </a:pPr>
            <a:r>
              <a:rPr lang="pt-BR" sz="2200" dirty="0">
                <a:effectLst/>
                <a:ea typeface="Calibri" panose="020F0502020204030204" pitchFamily="34" charset="0"/>
                <a:cs typeface="Times New Roman" panose="02020603050405020304" pitchFamily="18" charset="0"/>
              </a:rPr>
              <a:t>Concorrência, dentro outros.</a:t>
            </a:r>
          </a:p>
          <a:p>
            <a:endParaRPr lang="pt-BR" dirty="0"/>
          </a:p>
        </p:txBody>
      </p:sp>
      <p:sp>
        <p:nvSpPr>
          <p:cNvPr id="4" name="Espaço Reservado para Conteúdo 3">
            <a:extLst>
              <a:ext uri="{FF2B5EF4-FFF2-40B4-BE49-F238E27FC236}">
                <a16:creationId xmlns:a16="http://schemas.microsoft.com/office/drawing/2014/main" id="{9F3BE8CC-747A-1D66-6098-89C11EF0E400}"/>
              </a:ext>
            </a:extLst>
          </p:cNvPr>
          <p:cNvSpPr>
            <a:spLocks noGrp="1"/>
          </p:cNvSpPr>
          <p:nvPr>
            <p:ph sz="half" idx="2"/>
          </p:nvPr>
        </p:nvSpPr>
        <p:spPr>
          <a:xfrm>
            <a:off x="6970644" y="1858617"/>
            <a:ext cx="4260574" cy="4049988"/>
          </a:xfrm>
        </p:spPr>
        <p:txBody>
          <a:bodyPr/>
          <a:lstStyle/>
          <a:p>
            <a:pPr algn="just"/>
            <a:r>
              <a:rPr lang="pt-BR" sz="2400" dirty="0">
                <a:effectLst/>
                <a:latin typeface="Times New Roman" panose="02020603050405020304" pitchFamily="18" charset="0"/>
                <a:ea typeface="Calibri" panose="020F0502020204030204" pitchFamily="34" charset="0"/>
                <a:cs typeface="Times New Roman" panose="02020603050405020304" pitchFamily="18" charset="0"/>
              </a:rPr>
              <a:t>18 agências e Fóruns específicos:</a:t>
            </a:r>
          </a:p>
          <a:p>
            <a:pPr algn="just"/>
            <a:endParaRPr lang="pt-B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Tx/>
              <a:buChar char="-"/>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Fórum Global sobre Transparência e Troca de Informações para Fins Fiscais e </a:t>
            </a:r>
          </a:p>
          <a:p>
            <a:pPr algn="just">
              <a:buFontTx/>
              <a:buChar char="-"/>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Fórum Global sobre Imposto sobre Valor Agregado (IVA).</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cxnSp>
        <p:nvCxnSpPr>
          <p:cNvPr id="7" name="Conector reto 6">
            <a:extLst>
              <a:ext uri="{FF2B5EF4-FFF2-40B4-BE49-F238E27FC236}">
                <a16:creationId xmlns:a16="http://schemas.microsoft.com/office/drawing/2014/main" id="{3F9A7BAF-41CF-E1CC-F868-6C0CC866EA69}"/>
              </a:ext>
            </a:extLst>
          </p:cNvPr>
          <p:cNvCxnSpPr/>
          <p:nvPr/>
        </p:nvCxnSpPr>
        <p:spPr>
          <a:xfrm>
            <a:off x="6221895" y="1669772"/>
            <a:ext cx="0" cy="40860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1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1384E7E3-2548-A208-7006-DDA2AEC430AF}"/>
              </a:ext>
            </a:extLst>
          </p:cNvPr>
          <p:cNvSpPr txBox="1"/>
          <p:nvPr/>
        </p:nvSpPr>
        <p:spPr>
          <a:xfrm>
            <a:off x="506897" y="1798983"/>
            <a:ext cx="11320668" cy="646331"/>
          </a:xfrm>
          <a:prstGeom prst="rect">
            <a:avLst/>
          </a:prstGeom>
          <a:noFill/>
        </p:spPr>
        <p:txBody>
          <a:bodyPr wrap="square" rtlCol="0">
            <a:spAutoFit/>
          </a:bodyPr>
          <a:lstStyle/>
          <a:p>
            <a:pPr marL="285750" indent="-285750">
              <a:buFont typeface="Arial" panose="020B0604020202020204" pitchFamily="34" charset="0"/>
              <a:buChar char="•"/>
            </a:pPr>
            <a:endParaRPr lang="pt-B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pic>
        <p:nvPicPr>
          <p:cNvPr id="4" name="Imagem 3">
            <a:extLst>
              <a:ext uri="{FF2B5EF4-FFF2-40B4-BE49-F238E27FC236}">
                <a16:creationId xmlns:a16="http://schemas.microsoft.com/office/drawing/2014/main" id="{D2A6CC89-607B-835A-DA22-FC12E9FB7A31}"/>
              </a:ext>
            </a:extLst>
          </p:cNvPr>
          <p:cNvPicPr>
            <a:picLocks noChangeAspect="1"/>
          </p:cNvPicPr>
          <p:nvPr/>
        </p:nvPicPr>
        <p:blipFill>
          <a:blip r:embed="rId2"/>
          <a:stretch>
            <a:fillRect/>
          </a:stretch>
        </p:blipFill>
        <p:spPr>
          <a:xfrm>
            <a:off x="990600" y="1016000"/>
            <a:ext cx="9772192" cy="5334017"/>
          </a:xfrm>
          <a:prstGeom prst="rect">
            <a:avLst/>
          </a:prstGeom>
        </p:spPr>
      </p:pic>
    </p:spTree>
    <p:extLst>
      <p:ext uri="{BB962C8B-B14F-4D97-AF65-F5344CB8AC3E}">
        <p14:creationId xmlns:p14="http://schemas.microsoft.com/office/powerpoint/2010/main" val="119376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8FBD7-934C-BAEC-62F1-6CFB0312A84E}"/>
              </a:ext>
            </a:extLst>
          </p:cNvPr>
          <p:cNvSpPr>
            <a:spLocks noGrp="1"/>
          </p:cNvSpPr>
          <p:nvPr>
            <p:ph type="title"/>
          </p:nvPr>
        </p:nvSpPr>
        <p:spPr/>
        <p:txBody>
          <a:bodyPr>
            <a:normAutofit/>
          </a:bodyPr>
          <a:lstStyle/>
          <a:p>
            <a:r>
              <a:rPr lang="pt-BR" sz="3200" b="1" dirty="0">
                <a:latin typeface="+mn-lt"/>
              </a:rPr>
              <a:t>OCDE: Clube dos Países Ricos?</a:t>
            </a:r>
          </a:p>
        </p:txBody>
      </p:sp>
      <p:pic>
        <p:nvPicPr>
          <p:cNvPr id="5" name="Espaço Reservado para Conteúdo 4">
            <a:extLst>
              <a:ext uri="{FF2B5EF4-FFF2-40B4-BE49-F238E27FC236}">
                <a16:creationId xmlns:a16="http://schemas.microsoft.com/office/drawing/2014/main" id="{58D92C77-2964-836C-D69C-1CC2334975D1}"/>
              </a:ext>
            </a:extLst>
          </p:cNvPr>
          <p:cNvPicPr>
            <a:picLocks noGrp="1" noChangeAspect="1"/>
          </p:cNvPicPr>
          <p:nvPr>
            <p:ph idx="1"/>
          </p:nvPr>
        </p:nvPicPr>
        <p:blipFill>
          <a:blip r:embed="rId2"/>
          <a:stretch>
            <a:fillRect/>
          </a:stretch>
        </p:blipFill>
        <p:spPr>
          <a:xfrm>
            <a:off x="702366" y="2256184"/>
            <a:ext cx="5902960" cy="3291523"/>
          </a:xfrm>
        </p:spPr>
      </p:pic>
      <p:sp>
        <p:nvSpPr>
          <p:cNvPr id="9" name="CaixaDeTexto 8">
            <a:extLst>
              <a:ext uri="{FF2B5EF4-FFF2-40B4-BE49-F238E27FC236}">
                <a16:creationId xmlns:a16="http://schemas.microsoft.com/office/drawing/2014/main" id="{62A2876E-732E-B0B0-4BB0-9FC646BE8739}"/>
              </a:ext>
            </a:extLst>
          </p:cNvPr>
          <p:cNvSpPr txBox="1"/>
          <p:nvPr/>
        </p:nvSpPr>
        <p:spPr>
          <a:xfrm>
            <a:off x="6897758" y="2256184"/>
            <a:ext cx="4790660" cy="6524863"/>
          </a:xfrm>
          <a:prstGeom prst="rect">
            <a:avLst/>
          </a:prstGeom>
          <a:noFill/>
        </p:spPr>
        <p:txBody>
          <a:bodyPr wrap="square" rtlCol="0">
            <a:spAutoFit/>
          </a:bodyPr>
          <a:lstStyle/>
          <a:p>
            <a:pPr algn="just"/>
            <a:r>
              <a:rPr lang="pt-BR" b="1" dirty="0">
                <a:solidFill>
                  <a:schemeClr val="bg1"/>
                </a:solidFill>
              </a:rPr>
              <a:t>                         38 Países Membros: </a:t>
            </a:r>
          </a:p>
          <a:p>
            <a:pPr algn="just"/>
            <a:endParaRPr lang="pt-BR" dirty="0">
              <a:solidFill>
                <a:schemeClr val="bg1"/>
              </a:solidFill>
            </a:endParaRPr>
          </a:p>
          <a:p>
            <a:pPr algn="just"/>
            <a:r>
              <a:rPr lang="pt-BR" sz="2000" dirty="0">
                <a:solidFill>
                  <a:schemeClr val="bg1"/>
                </a:solidFill>
                <a:effectLst/>
                <a:ea typeface="Calibri" panose="020F0502020204030204" pitchFamily="34" charset="0"/>
              </a:rPr>
              <a:t>Alemanha, Austrália, Áustria, Bélgica, Canadá, Chile, Coreia do Sul, Dinamarca, Eslováquia, Eslovênia, Espanha, Estados Unidos, Estônia, Finlândia, França, Grécia, Holanda, Hungria, Islândia, Irlanda, Israel, Itália, Japão, Letônia, Lituânia, Luxemburgo, México, Nova Zelândia, Noruega, Polônia, Portugal, Reino Unido, República Checa, Suécia, Suíça e Turquia. </a:t>
            </a:r>
            <a:endParaRPr lang="pt-BR" sz="2000" dirty="0">
              <a:solidFill>
                <a:schemeClr val="bg1"/>
              </a:solidFill>
            </a:endParaRPr>
          </a:p>
          <a:p>
            <a:endParaRPr lang="pt-BR" sz="2000" dirty="0">
              <a:solidFill>
                <a:schemeClr val="bg1"/>
              </a:solidFill>
            </a:endParaRPr>
          </a:p>
          <a:p>
            <a:endParaRPr lang="pt-BR" sz="2000"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a:p>
            <a:endParaRPr lang="pt-BR" dirty="0">
              <a:solidFill>
                <a:schemeClr val="bg1"/>
              </a:solidFill>
            </a:endParaRPr>
          </a:p>
        </p:txBody>
      </p:sp>
    </p:spTree>
    <p:extLst>
      <p:ext uri="{BB962C8B-B14F-4D97-AF65-F5344CB8AC3E}">
        <p14:creationId xmlns:p14="http://schemas.microsoft.com/office/powerpoint/2010/main" val="393168506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1740</Words>
  <Application>Microsoft Office PowerPoint</Application>
  <PresentationFormat>Widescreen</PresentationFormat>
  <Paragraphs>177</Paragraphs>
  <Slides>21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21</vt:i4>
      </vt:variant>
    </vt:vector>
  </HeadingPairs>
  <TitlesOfParts>
    <vt:vector size="28" baseType="lpstr">
      <vt:lpstr>Arial</vt:lpstr>
      <vt:lpstr>Calibri</vt:lpstr>
      <vt:lpstr>Calibri Light</vt:lpstr>
      <vt:lpstr>Symbol</vt:lpstr>
      <vt:lpstr>Times New Roman</vt:lpstr>
      <vt:lpstr>Wingdings</vt:lpstr>
      <vt:lpstr>Tema do Office</vt:lpstr>
      <vt:lpstr>As alterações no IO-Câmbio feitas pelo Decreto nº 10.997/22 realmente podem ser analisadas como cartão de entrada do Brasil na OCDE?</vt:lpstr>
      <vt:lpstr>Pontos de partida</vt:lpstr>
      <vt:lpstr>Noções sobre o Imposto de Operações de Crédito, Câmbio e Seguros ou relativas a Títulos ou Valores Mobiliários  </vt:lpstr>
      <vt:lpstr>A “magia” da extrafiscalidade</vt:lpstr>
      <vt:lpstr>O longo processo de relacionamento do Brasil com a OCDE </vt:lpstr>
      <vt:lpstr>O que a OCDE avalia:</vt:lpstr>
      <vt:lpstr>Como está organizada a OCDE: </vt:lpstr>
      <vt:lpstr>Apresentação do PowerPoint</vt:lpstr>
      <vt:lpstr>OCDE: Clube dos Países Ricos?</vt:lpstr>
      <vt:lpstr>Março/19: apoio dos EUA?</vt:lpstr>
      <vt:lpstr>Entre tweets e cartinhas:</vt:lpstr>
      <vt:lpstr>Argentina e Romênia comemoram indicação dos EUA. Brasil ficou triste...</vt:lpstr>
      <vt:lpstr>Repescagem...</vt:lpstr>
      <vt:lpstr>Novo Marco Legal do Mercado de Câmbio - Lei nº 14.286, 30.12.21</vt:lpstr>
      <vt:lpstr>Do contexto social, econômico e político antecedente à publicação do Decreto que reduz a tributação pelo IO-Câmbio </vt:lpstr>
      <vt:lpstr>Do contexto social, econômico e político antecedente à publicação do Decreto que reduz a tributação pelo IO-Câmbio </vt:lpstr>
      <vt:lpstr>Mas não é bem assim que a banda toca...</vt:lpstr>
      <vt:lpstr>Por que é tão importante para o Brasil entrar na OCDE?</vt:lpstr>
      <vt:lpstr>O cronograma das mudanças previstas no Decreto nº 10.997/2022</vt:lpstr>
      <vt:lpstr>As alterações no IO-Câmbio feitas pelo Decreto nº 10.997/22 realmente podem ser analisadas como cartão de entrada do Brasil na OCDE?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24</cp:revision>
  <dcterms:created xsi:type="dcterms:W3CDTF">2022-11-18T18:20:41Z</dcterms:created>
  <dcterms:modified xsi:type="dcterms:W3CDTF">2022-12-08T11:26:56Z</dcterms:modified>
</cp:coreProperties>
</file>