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233F"/>
    <a:srgbClr val="D0A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B5E9E-5012-0EE1-2798-4673F9DFB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633A5C-2ED7-F24E-B940-CDE0C455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CA8E0A-BBBE-ED7D-2ABA-D3E5EF12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92F5CA-113D-7460-F203-A165BB282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D67A33-DD1A-7DFD-A633-733E634A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38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AAA2B-5609-DC53-3642-B0E14B05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B11D44-EF41-D28E-3F68-F0F062CF1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AB3CD6-B193-ACC4-17DD-1A836E97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E77051-19EF-ED79-A8AE-60756694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7F2141-BDED-10B7-640B-022DDE8D4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49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3A0E7A-4631-D669-596D-C05B419AC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C8EE6E0-92FB-E524-2C7D-10DAB64A5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C3E123-2EC7-60C3-4A73-A24549BB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C4B891-71B0-29EA-8FEA-D3EE7FE88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72E7FC-E601-9455-8A09-9325FF28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32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699C6-6167-B96D-F3D1-E2D9F5DC8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551148-3B9E-2584-F9B3-135A7F3D5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95C0E7-FF09-72EB-4332-D1E0696D1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2A6B57-AA43-4631-95E9-FB032EF4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F32F89-74CA-CE09-5F5E-6CB29B30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20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8F116-B2BC-A486-0906-778006F79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2DE913-D2E5-F52F-845B-95FC8513B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284E4B-2476-CE2C-5D5B-52770AB7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E8FECE-A252-D22F-B9AB-2CE7F045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C55A3C-28BE-F91F-5D4F-9EF769A4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8430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8283A-799D-3223-274E-990E93374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FEF5CC-E4D5-A79A-3435-837AEE2B3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1B75CC1-321C-46F2-D1B8-2F31DD1EF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88104CB-EEFA-FB6F-1D8F-63FF2F93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150189-76E6-804A-A58D-17C3A5F4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42C353-D14E-B424-AD59-919347BD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94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8E56F9-70ED-764B-A60E-7CD502AF5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001727-529D-7DD8-EF63-1CBF92949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869AC5-8F8A-5BE4-459E-CD26B47A28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0BBFE8-D50B-F5E5-380F-26FA4FEC83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0F9F57-9CB9-3ED1-75ED-05B2327C48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8E6E5DF-B7CA-BB69-409D-3F9962E7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0AE13A9-0CBA-EB1C-C4D3-BD14ECD3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FE3474-0686-8F78-335B-E66B545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002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18340-868C-2C34-0C49-BF0993DD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9CFE7F4-8F6C-7C93-EA5D-65700B57F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F3D936A-693B-5491-0B53-45ACE1DF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A97424-DA7A-57F0-439E-D66424A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716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D399CD9-0248-BD48-19E3-DBFD5B923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D5284F-E431-EC75-38EA-6E90314A5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D9E294A-FF84-7728-64A4-82287D146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2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F9F54-0B1E-07C2-42C6-0A796A202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9FD64FB-F5EF-7FBF-2DD0-AEBEB8D61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D8ED09-AA1E-267C-629B-5653A4488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D459DF-CF82-39F2-9F2C-10B19463C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0C91952-D97B-6D3C-6F0D-CE7DB9B3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90E08B-F15B-8D83-1BA8-D0AB35A7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05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E4DD7-F45D-0CCC-9C1A-2B5BB6C5B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246B81C-79D7-92D4-8BFD-91811F9D7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524B409-3477-CDFF-0D71-CC6CD7481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1D01DA-BCB4-0F14-8F03-9CECA7EC4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0989F1-9D25-73D7-28CC-34B35F9A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3EF11E-E18C-0021-4BFD-5C66863D6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79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45E10AE-DE31-7BFB-3D98-6E0E01A1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9F0DD0-A071-F5B8-70EA-4D5B0039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0B94AE-054E-E6E3-B08D-3C524D9E7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3086A-F014-46A4-8149-43AF3A34B26F}" type="datetimeFigureOut">
              <a:rPr lang="pt-BR" smtClean="0"/>
              <a:t>08/12/2022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42742E-872B-CD29-F097-B8FB9626B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42C15F-A720-A04D-F684-267B334B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C0EC-6908-4C41-9A73-E4F37BF7A86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70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D0A48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FEBC8-E457-4652-7443-F902D934C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64733"/>
            <a:ext cx="9144000" cy="2131587"/>
          </a:xfrm>
        </p:spPr>
        <p:txBody>
          <a:bodyPr>
            <a:normAutofit/>
          </a:bodyPr>
          <a:lstStyle/>
          <a:p>
            <a:r>
              <a:rPr lang="pt-BR" dirty="0"/>
              <a:t>A “cola regional" nos incentivos fiscais de ICMS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2CE946-027A-C608-966E-4102197DA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94407"/>
            <a:ext cx="9144000" cy="1655762"/>
          </a:xfrm>
        </p:spPr>
        <p:txBody>
          <a:bodyPr>
            <a:normAutofit/>
          </a:bodyPr>
          <a:lstStyle/>
          <a:p>
            <a:r>
              <a:rPr lang="pt-BR" sz="3600" b="1" i="1" dirty="0"/>
              <a:t>Erick Macedo</a:t>
            </a:r>
          </a:p>
          <a:p>
            <a:r>
              <a:rPr lang="pt-BR" sz="2800" b="1" i="1" dirty="0"/>
              <a:t>Mestre e Doutor (PUC/SP), Coordenador IBET/JP e Advogado</a:t>
            </a:r>
          </a:p>
        </p:txBody>
      </p:sp>
    </p:spTree>
    <p:extLst>
      <p:ext uri="{BB962C8B-B14F-4D97-AF65-F5344CB8AC3E}">
        <p14:creationId xmlns:p14="http://schemas.microsoft.com/office/powerpoint/2010/main" val="26290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D1C173-8525-4B4C-1C99-1AEFECD1D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24677"/>
          </a:xfrm>
        </p:spPr>
        <p:txBody>
          <a:bodyPr/>
          <a:lstStyle/>
          <a:p>
            <a:pPr marL="0" indent="0" algn="just">
              <a:buNone/>
            </a:pPr>
            <a:r>
              <a:rPr lang="pt-BR" b="0" i="0" dirty="0">
                <a:effectLst/>
                <a:latin typeface="Arial" panose="020B0604020202020204" pitchFamily="34" charset="0"/>
              </a:rPr>
              <a:t>Art. 3º </a:t>
            </a:r>
            <a:r>
              <a:rPr lang="pt-BR" b="1" i="0" dirty="0">
                <a:effectLst/>
                <a:latin typeface="Arial" panose="020B0604020202020204" pitchFamily="34" charset="0"/>
              </a:rPr>
              <a:t>Constituem objetivos fundamentais</a:t>
            </a:r>
            <a:r>
              <a:rPr lang="pt-BR" b="0" i="0" dirty="0">
                <a:effectLst/>
                <a:latin typeface="Arial" panose="020B0604020202020204" pitchFamily="34" charset="0"/>
              </a:rPr>
              <a:t> da República Federativa do Brasil:</a:t>
            </a:r>
          </a:p>
          <a:p>
            <a:pPr marL="0" indent="0" algn="just">
              <a:buNone/>
            </a:pPr>
            <a:r>
              <a:rPr lang="pt-BR" b="0" i="0" dirty="0" err="1">
                <a:effectLst/>
                <a:latin typeface="Arial" panose="020B0604020202020204" pitchFamily="34" charset="0"/>
              </a:rPr>
              <a:t>I</a:t>
            </a:r>
            <a:r>
              <a:rPr lang="pt-BR" b="0" i="0" dirty="0">
                <a:effectLst/>
                <a:latin typeface="Arial" panose="020B0604020202020204" pitchFamily="34" charset="0"/>
              </a:rPr>
              <a:t> - construir uma sociedade livre, justa e solidária;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Arial" panose="020B0604020202020204" pitchFamily="34" charset="0"/>
              </a:rPr>
              <a:t>II - </a:t>
            </a:r>
            <a:r>
              <a:rPr lang="pt-BR" b="1" i="0" dirty="0">
                <a:effectLst/>
                <a:latin typeface="Arial" panose="020B0604020202020204" pitchFamily="34" charset="0"/>
              </a:rPr>
              <a:t>garantir o desenvolvimento nacional</a:t>
            </a:r>
            <a:r>
              <a:rPr lang="pt-BR" b="0" i="0" dirty="0">
                <a:effectLst/>
                <a:latin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Arial" panose="020B0604020202020204" pitchFamily="34" charset="0"/>
              </a:rPr>
              <a:t>III - erradicar a pobreza e a marginalização e </a:t>
            </a:r>
            <a:r>
              <a:rPr lang="pt-BR" b="1" i="0" dirty="0">
                <a:effectLst/>
                <a:latin typeface="Arial" panose="020B0604020202020204" pitchFamily="34" charset="0"/>
              </a:rPr>
              <a:t>reduzir as desigualdades sociais e regionais</a:t>
            </a:r>
            <a:r>
              <a:rPr lang="pt-BR" b="0" i="0" dirty="0">
                <a:effectLst/>
                <a:latin typeface="Arial" panose="020B0604020202020204" pitchFamily="34" charset="0"/>
              </a:rPr>
              <a:t>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008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E7CE72F-B95C-6CDF-1C71-53675EFD67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8CE0A962-EBE5-C981-1EAD-95BA7FCA4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EB60C2F-04F3-B718-6E93-E42049F35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732" y="2448364"/>
            <a:ext cx="2686343" cy="268634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18A620-03AB-16F1-1C51-2B70702F3905}"/>
              </a:ext>
            </a:extLst>
          </p:cNvPr>
          <p:cNvSpPr txBox="1"/>
          <p:nvPr/>
        </p:nvSpPr>
        <p:spPr>
          <a:xfrm>
            <a:off x="4293682" y="1406108"/>
            <a:ext cx="278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PARA ACESSAR O ARQUIVO</a:t>
            </a:r>
            <a:r>
              <a:rPr lang="pt-B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3108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9310D6-C70C-E006-87CF-A53F1F030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Contextualização do tema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95A856-9274-F5BA-674F-6DF5CE912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Lei Complementar 24/75</a:t>
            </a:r>
          </a:p>
          <a:p>
            <a:r>
              <a:rPr lang="pt-BR" dirty="0"/>
              <a:t>Incentivos simulatórios</a:t>
            </a:r>
          </a:p>
          <a:p>
            <a:r>
              <a:rPr lang="pt-BR" dirty="0"/>
              <a:t>Declaração de inconstitucionalidade dos incentivos</a:t>
            </a:r>
          </a:p>
          <a:p>
            <a:r>
              <a:rPr lang="pt-BR" dirty="0"/>
              <a:t>LC 160/17 </a:t>
            </a:r>
          </a:p>
          <a:p>
            <a:pPr marL="0" indent="0">
              <a:buNone/>
            </a:pPr>
            <a:r>
              <a:rPr lang="pt-BR" dirty="0"/>
              <a:t>	Perdoa o passado</a:t>
            </a:r>
          </a:p>
          <a:p>
            <a:pPr marL="0" indent="0">
              <a:buNone/>
            </a:pPr>
            <a:r>
              <a:rPr lang="pt-BR" dirty="0"/>
              <a:t>	Autoriza a reinstituição dos incentivos</a:t>
            </a:r>
          </a:p>
          <a:p>
            <a:pPr marL="0" indent="0">
              <a:buNone/>
            </a:pPr>
            <a:r>
              <a:rPr lang="pt-BR" dirty="0"/>
              <a:t>	Permite a cola regional</a:t>
            </a:r>
          </a:p>
        </p:txBody>
      </p:sp>
    </p:spTree>
    <p:extLst>
      <p:ext uri="{BB962C8B-B14F-4D97-AF65-F5344CB8AC3E}">
        <p14:creationId xmlns:p14="http://schemas.microsoft.com/office/powerpoint/2010/main" val="6745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B46F7B3-B5F3-92E4-36DA-79D19480F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/>
          <a:stretch/>
        </p:blipFill>
        <p:spPr bwMode="auto">
          <a:xfrm>
            <a:off x="3598195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6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5BC168-BE3B-F6C4-7DC4-7D0D31E07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Definição do tema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E58A6E-02BE-99CE-1EFA-6B440E8C7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LC 160, art. 3º </a:t>
            </a:r>
          </a:p>
          <a:p>
            <a:pPr marL="0" indent="0" algn="just">
              <a:buNone/>
            </a:pPr>
            <a:r>
              <a:rPr lang="pt-BR" b="0" i="0" dirty="0">
                <a:effectLst/>
                <a:latin typeface="Arial" panose="020B0604020202020204" pitchFamily="34" charset="0"/>
              </a:rPr>
              <a:t>§ 8º As unidades federadas poderão aderir às isenções, aos incentivos e aos benefícios fiscais ou financeiro-fiscais concedidos ou prorrogados por outra unidade federada da mesma região na forma dos §§ 2º e 2º-A deste artigo, enquanto vigentes. 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261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5F1B5-C6E2-67EE-B30D-101ECF94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Questões a serem definidas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AC55DA-8427-9395-2471-5B9C8F0C3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Qual a importância de serem fixadas essas balizas?</a:t>
            </a:r>
          </a:p>
          <a:p>
            <a:r>
              <a:rPr lang="pt-BR" dirty="0"/>
              <a:t>Qual é o conceito de região a ser levado em conta?</a:t>
            </a:r>
          </a:p>
          <a:p>
            <a:r>
              <a:rPr lang="pt-BR" dirty="0"/>
              <a:t>A cola precisará ser idêntica? Se não, qual o critério a ser adotado?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25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5C8055-2497-9EE8-EBDA-B142E0AA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10" y="875347"/>
            <a:ext cx="4343400" cy="1325563"/>
          </a:xfrm>
        </p:spPr>
        <p:txBody>
          <a:bodyPr>
            <a:normAutofit/>
          </a:bodyPr>
          <a:lstStyle/>
          <a:p>
            <a:pPr algn="ctr"/>
            <a:r>
              <a:rPr lang="pt-BR" sz="1800" dirty="0">
                <a:solidFill>
                  <a:schemeClr val="bg1"/>
                </a:solidFill>
              </a:rPr>
              <a:t>Regiões Geoeconômicas</a:t>
            </a:r>
            <a:br>
              <a:rPr lang="pt-BR" sz="18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1. da Amazônia</a:t>
            </a:r>
            <a:br>
              <a:rPr lang="pt-BR" sz="18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2. do Centro-sul</a:t>
            </a:r>
            <a:br>
              <a:rPr lang="pt-BR" sz="1800" dirty="0">
                <a:solidFill>
                  <a:schemeClr val="bg1"/>
                </a:solidFill>
              </a:rPr>
            </a:br>
            <a:r>
              <a:rPr lang="pt-BR" sz="1800" dirty="0">
                <a:solidFill>
                  <a:schemeClr val="bg1"/>
                </a:solidFill>
              </a:rPr>
              <a:t>3. do Nordeste</a:t>
            </a:r>
          </a:p>
        </p:txBody>
      </p:sp>
      <p:pic>
        <p:nvPicPr>
          <p:cNvPr id="2050" name="Picture 2" descr="Mapa das regiões geoeconômicas do Brasil">
            <a:extLst>
              <a:ext uri="{FF2B5EF4-FFF2-40B4-BE49-F238E27FC236}">
                <a16:creationId xmlns:a16="http://schemas.microsoft.com/office/drawing/2014/main" id="{18396B31-7F02-0C5C-4813-D1DFD346E2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8357"/>
            <a:ext cx="4343400" cy="42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93952B-8C90-FDDC-4A42-1F8DFDDB1D6D}"/>
              </a:ext>
            </a:extLst>
          </p:cNvPr>
          <p:cNvSpPr txBox="1"/>
          <p:nvPr/>
        </p:nvSpPr>
        <p:spPr>
          <a:xfrm>
            <a:off x="5640925" y="1353462"/>
            <a:ext cx="4897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Regiões Geográficas</a:t>
            </a:r>
          </a:p>
        </p:txBody>
      </p:sp>
      <p:pic>
        <p:nvPicPr>
          <p:cNvPr id="2052" name="Picture 4" descr="mapa das regiões do Brasil">
            <a:extLst>
              <a:ext uri="{FF2B5EF4-FFF2-40B4-BE49-F238E27FC236}">
                <a16:creationId xmlns:a16="http://schemas.microsoft.com/office/drawing/2014/main" id="{4E7F29FE-21E4-7E09-B3E8-11DE0F52E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90" y="2288357"/>
            <a:ext cx="4742888" cy="41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9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09B9E9-ACC0-4981-F53B-56639E5C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Convênio ICMS 190/18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B5C7F9-8EF4-81F7-6EF9-50C3C5CE6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b="1" i="0" dirty="0">
                <a:effectLst/>
                <a:latin typeface="Arial" panose="020B0604020202020204" pitchFamily="34" charset="0"/>
              </a:rPr>
              <a:t>Cláusula décima terceira</a:t>
            </a:r>
            <a:r>
              <a:rPr lang="pt-BR" sz="2400" b="0" i="0" dirty="0">
                <a:effectLst/>
                <a:latin typeface="Arial" panose="020B0604020202020204" pitchFamily="34" charset="0"/>
              </a:rPr>
              <a:t> Os Estados e o Distrito Federal podem aderir aos benefícios fiscais concedidos ou prorrogados por outra unidade federada da mesma região, na forma das cláusulas nona e décima, enquanto vigentes.</a:t>
            </a:r>
          </a:p>
          <a:p>
            <a:pPr algn="just"/>
            <a:r>
              <a:rPr lang="pt-BR" sz="2400" b="0" i="0" dirty="0">
                <a:effectLst/>
                <a:latin typeface="Arial" panose="020B0604020202020204" pitchFamily="34" charset="0"/>
              </a:rPr>
              <a:t>§ 6º Ficam os Estados e o Distrito Federal, a partir da ratificação nacional do Convênio ICMS 190/17, de 15 de dezembro de 2017, autorizados a editarem normas legais ou infralegais com o objetivo de aderir aos benefícios fiscais instituídos ou reinstituídos, concedidos ou prorrogados, pelas unidades federadas da respectiva </a:t>
            </a:r>
            <a:r>
              <a:rPr lang="pt-BR" sz="2400" b="1" i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</a:rPr>
              <a:t>Região Geográfica</a:t>
            </a:r>
            <a:r>
              <a:rPr lang="pt-BR" sz="2400" b="0" i="0" dirty="0">
                <a:effectLst/>
                <a:latin typeface="Arial" panose="020B0604020202020204" pitchFamily="34" charset="0"/>
              </a:rPr>
              <a:t>, na forma das cláusulas nona, décima e décima terceira do citado convênio.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8702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3B9C3-B8B0-0D5B-22F9-9B5C5A5FB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Conteúdo material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EC4575-D9D5-EAB2-5C74-A4C5C6832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9012"/>
            <a:ext cx="10515600" cy="3025776"/>
          </a:xfrm>
        </p:spPr>
        <p:txBody>
          <a:bodyPr>
            <a:normAutofit lnSpcReduction="10000"/>
          </a:bodyPr>
          <a:lstStyle/>
          <a:p>
            <a:pPr algn="just" fontAlgn="base">
              <a:spcBef>
                <a:spcPts val="300"/>
              </a:spcBef>
              <a:spcAft>
                <a:spcPts val="600"/>
              </a:spcAft>
            </a:pPr>
            <a:r>
              <a:rPr lang="pt-BR" sz="2400" b="0" i="0" dirty="0">
                <a:effectLst/>
                <a:latin typeface="Arial" panose="020B0604020202020204" pitchFamily="34" charset="0"/>
              </a:rPr>
              <a:t>A “cola:</a:t>
            </a:r>
          </a:p>
          <a:p>
            <a:pPr marL="0" indent="0" algn="just" fontAlgn="base">
              <a:spcBef>
                <a:spcPts val="300"/>
              </a:spcBef>
              <a:spcAft>
                <a:spcPts val="600"/>
              </a:spcAft>
              <a:buNone/>
            </a:pP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algn="just" fontAlgn="base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2400" b="0" i="0" dirty="0">
                <a:effectLst/>
                <a:latin typeface="Arial" panose="020B0604020202020204" pitchFamily="34" charset="0"/>
              </a:rPr>
              <a:t>Pode ser inferior ao originário;</a:t>
            </a:r>
          </a:p>
          <a:p>
            <a:pPr algn="just" fontAlgn="base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2400" b="0" i="0" dirty="0">
                <a:effectLst/>
                <a:latin typeface="Arial" panose="020B0604020202020204" pitchFamily="34" charset="0"/>
              </a:rPr>
              <a:t>Não pode vigorar por prazo </a:t>
            </a:r>
            <a:r>
              <a:rPr lang="pt-BR" sz="2400" dirty="0">
                <a:latin typeface="Arial" panose="020B0604020202020204" pitchFamily="34" charset="0"/>
              </a:rPr>
              <a:t>maior do que o originário;</a:t>
            </a:r>
          </a:p>
          <a:p>
            <a:pPr algn="just" fontAlgn="base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2400" b="0" i="0" dirty="0">
                <a:effectLst/>
                <a:latin typeface="Arial" panose="020B0604020202020204" pitchFamily="34" charset="0"/>
              </a:rPr>
              <a:t>Não pode resultar relocalização de estabelecimento do contribuinte de uma unidade federada para outra unidade;</a:t>
            </a:r>
          </a:p>
          <a:p>
            <a:pPr algn="just" fontAlgn="base">
              <a:spcBef>
                <a:spcPts val="3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BR" sz="2400" dirty="0">
                <a:latin typeface="Arial" panose="020B0604020202020204" pitchFamily="34" charset="0"/>
              </a:rPr>
              <a:t>Exige o depósito no CONFAZ.</a:t>
            </a:r>
            <a:endParaRPr lang="pt-BR" sz="2400" b="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654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93191-D362-498F-91D0-F884874A5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9889"/>
            <a:ext cx="10515600" cy="1325563"/>
          </a:xfrm>
        </p:spPr>
        <p:txBody>
          <a:bodyPr/>
          <a:lstStyle/>
          <a:p>
            <a:r>
              <a:rPr lang="pt-BR" dirty="0"/>
              <a:t>Mesmas condições - elementos a serem considerados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B959D2-37F2-7F57-F64F-2D8CD6B55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8671"/>
            <a:ext cx="10515600" cy="2394683"/>
          </a:xfrm>
        </p:spPr>
        <p:txBody>
          <a:bodyPr/>
          <a:lstStyle/>
          <a:p>
            <a:r>
              <a:rPr lang="pt-BR" dirty="0"/>
              <a:t>sua natureza, tipo ou espécie; </a:t>
            </a:r>
          </a:p>
          <a:p>
            <a:r>
              <a:rPr lang="pt-BR" dirty="0"/>
              <a:t>os requisitos exigíveis de enquadramento do contribuinte; </a:t>
            </a:r>
          </a:p>
          <a:p>
            <a:r>
              <a:rPr lang="pt-BR" dirty="0"/>
              <a:t>Elementos geográficos</a:t>
            </a:r>
          </a:p>
          <a:p>
            <a:r>
              <a:rPr lang="pt-BR" dirty="0"/>
              <a:t>Prazo de duração</a:t>
            </a:r>
          </a:p>
        </p:txBody>
      </p:sp>
    </p:spTree>
    <p:extLst>
      <p:ext uri="{BB962C8B-B14F-4D97-AF65-F5344CB8AC3E}">
        <p14:creationId xmlns:p14="http://schemas.microsoft.com/office/powerpoint/2010/main" val="32413212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401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Tema do Office</vt:lpstr>
      <vt:lpstr>A “cola regional" nos incentivos fiscais de ICMS </vt:lpstr>
      <vt:lpstr>Contextualização do tema</vt:lpstr>
      <vt:lpstr>Apresentação do PowerPoint</vt:lpstr>
      <vt:lpstr>Definição do tema</vt:lpstr>
      <vt:lpstr>Questões a serem definidas</vt:lpstr>
      <vt:lpstr>Regiões Geoeconômicas 1. da Amazônia 2. do Centro-sul 3. do Nordeste</vt:lpstr>
      <vt:lpstr>Convênio ICMS 190/18</vt:lpstr>
      <vt:lpstr>Conteúdo material</vt:lpstr>
      <vt:lpstr>Mesmas condições - elementos a serem considerados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Caca de Oliveira</dc:creator>
  <cp:lastModifiedBy>Congresso IBET</cp:lastModifiedBy>
  <cp:revision>12</cp:revision>
  <dcterms:created xsi:type="dcterms:W3CDTF">2022-11-18T18:20:41Z</dcterms:created>
  <dcterms:modified xsi:type="dcterms:W3CDTF">2022-12-08T13:08:25Z</dcterms:modified>
</cp:coreProperties>
</file>