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33F"/>
    <a:srgbClr val="0C2342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 – EVOLUÇÃO DOS CONCEITOS </a:t>
            </a:r>
            <a:r>
              <a:rPr lang="pt-BR" sz="2400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PRESTAÇÃO 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SERVIÇOS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dirty="0"/>
              <a:t>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1800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EDUARDO SOARES DE MELO</a:t>
            </a:r>
            <a:endParaRPr lang="pt-BR" sz="1800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Mestre, Doutor e Livre-Docente em Direito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 Titular de Direito Tributário da PUC-SP (2012-2015)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Visiting Scholar da U.C. Berkeley (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Califórnia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do Livro “ISS – Teoria e Prática” (7a. Edição)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 Econômico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Plano de Saúde e Seguro Saúde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classificação das obrigações em ‘obrigações de dar’ e de ‘fazer’, e ‘não fazer’, tem cunho eminentemente civilista (...); não é a mais apropriada para o 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enquadramento dos produtos e serviços resultantes da atividade econômica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pelo que deve ser apreciada cum grano </a:t>
            </a:r>
            <a:r>
              <a:rPr lang="pt-B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salis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(com ressalvas)”.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 651.703-PR – Pleno – rel. Min. Luiz Fux – sessão de 29.09.2016) </a:t>
            </a:r>
            <a:r>
              <a:rPr lang="pt-B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7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“Embora a lei complementar não tenha plena liberdade de qualificar como serviços tudo aquilo que queira, 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jurisprudência do Supremo Tribunal Federal não exige que ela (lei complementar) inclua apenas aquelas atividades que o Direito Privado qualificaria como tais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(...)”.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 784.439-DF – Pleno – rel. Min. Rosa Weber – sessão de 30.6.2020)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0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	CONSIDERAÇÕES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Princípio da Tipicidade Cerrada e Segurança Jurídica.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CTN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109. </a:t>
            </a:r>
          </a:p>
          <a:p>
            <a:pPr indent="1435100"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“Aplicação dos princípios gerais do direito privado”.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402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marL="90170"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110.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lei não tributária não pode alterar a definição, o conteúdo e o alcance dos institutos, conceitos e formas de direito privado ... para definir ou limitar competências tributárias”.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 conceito de prestação de serviço – para fins de incidência do ISS – deve considerar os critérios legalista e civilista, considerando as obrigações de “fazer”.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6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	SERVIÇOS E PRESTAÇÃO DE SERVIÇOS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Serviço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Atividade econômica produtiva para terceiros, exercida sem subordinação, sob regime de direito privado.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Prestação de Serviço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Exercício de atividade concernente a um “fazer” para terceiro, de caráter pessoal e de conformidade com normas jurídicas (legislação civil e LC n. 116/03), objetivando a obtenção de um bem (material ou imaterial).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64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	CONCEITOS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Civilista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Obrigação de “fazer” (prestação de serviço) oposta à obrigação de “dar” (entrega de coisa móvel ou virtual) de caráter individual.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Econômico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Modo de produção e fenômeno de riqueza, inclusive no âmbito da economia digital (computação na nuvem, internet das coisas, etc.).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Legalista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(previsão em diplomas </a:t>
            </a:r>
            <a:r>
              <a:rPr lang="pt-BR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jurídicos).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6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Constituição Federal – art. 156, III (serviços definidos em lei complementar)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 Complementar n. 116/03 (e alterações): lista de serviços tributáveis.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STF</a:t>
            </a: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35100" algn="just">
              <a:lnSpc>
                <a:spcPct val="120000"/>
              </a:lnSpc>
              <a:spcBef>
                <a:spcPts val="0"/>
              </a:spcBef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“É taxativa a lista de serviços sujeitos ao ISS a que se refere o art. 156, III, da CF, admitindo-se, contudo, a incidência do tributo sobre as atividades inerentes aos serviços elencados em lei em razão da interpretação extensiva”.</a:t>
            </a:r>
          </a:p>
          <a:p>
            <a:pPr marL="1435100" algn="just">
              <a:lnSpc>
                <a:spcPct val="120000"/>
              </a:lnSpc>
              <a:spcBef>
                <a:spcPts val="0"/>
              </a:spcBef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(Tema 296 de Repercussão Geral. RE 784.439-DF – Pleno – rel. Min. Rosa Weber – sessão de 30.6.20)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3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	IPI – ISS – ICMS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Distinções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IPI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(obrigação de fazer e dar)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ICMS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(obrigação de dar)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 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(obrigação de fazer)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8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	CLASSIFICAÇÃO 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Atividade-Meio e Atividade-Fim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Serviços puros.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Serviços com emprego de bens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Serviços com aplicação de materiais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8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0B23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	EVOLUÇÃO JURISPRUDENCIAL</a:t>
            </a:r>
            <a:endParaRPr lang="pt-BR" dirty="0">
              <a:solidFill>
                <a:srgbClr val="0B23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 Legalista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lphaLcParenR"/>
            </a:pPr>
            <a:r>
              <a:rPr lang="pt-BR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Factoring</a:t>
            </a:r>
            <a:r>
              <a:rPr lang="pt-BR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(compra e venda de direitos creditórios)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incidência do ISS por não figurar a atividade específica na lista de serviços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591.842-RS – 2ª. 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 – rel. Min. Eliana Calmon - sessão de 13.12.2005)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91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pt-BR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(programa de computador)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Corte tem tradicionalmente resolvido as indefinições entre ISS e do ICMS com base em critério objetivo: incide apenas o primeiro se 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serviço está definido por lei complementar, como tributável por tal imposto”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(ADI 5659-MG – Pleno – rel. Min. Dias Toffoli – sessão de 24.02.2021)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1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1348"/>
            <a:ext cx="9144000" cy="46388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 Civilista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Locação de bens móveis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“Inconstitucionalidade da cobrança do ISS em se tratando de locação de guindastes. Aplicação do art. 110 do CTN, e a clássica distinção entre obrigações de dar e de fazer.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realidade, </a:t>
            </a:r>
            <a:r>
              <a:rPr lang="pt-BR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locação de bens móveis configura verdadeira obrigação de dar, como resulta claro do art. 1.188 do Código Civil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marL="1435100" algn="just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 116.121-SP –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Pleno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red. p/ac. 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Min. Marco Aurélio – DJ de 25.05.2001)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78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790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ISS – EVOLUÇÃO DOS CONCEITOS DE PRESTAÇÃO DE SERVIÇOS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12</cp:revision>
  <dcterms:created xsi:type="dcterms:W3CDTF">2022-11-18T18:20:41Z</dcterms:created>
  <dcterms:modified xsi:type="dcterms:W3CDTF">2022-12-08T11:23:34Z</dcterms:modified>
</cp:coreProperties>
</file>