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33F"/>
    <a:srgbClr val="0C2342"/>
    <a:srgbClr val="D0A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B5E9E-5012-0EE1-2798-4673F9DFB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>
              <a:alpha val="47000"/>
            </a:schemeClr>
          </a:solidFill>
        </p:spPr>
        <p:txBody>
          <a:bodyPr anchor="b"/>
          <a:lstStyle>
            <a:lvl1pPr algn="ctr"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33A5C-2ED7-F24E-B940-CDE0C455A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bg1">
              <a:alpha val="49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CA8E0A-BBBE-ED7D-2ABA-D3E5EF12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92F5CA-113D-7460-F203-A165BB28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D67A33-DD1A-7DFD-A633-733E634A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3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AAA2B-5609-DC53-3642-B0E14B05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B11D44-EF41-D28E-3F68-F0F062CF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AB3CD6-B193-ACC4-17DD-1A836E97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E77051-19EF-ED79-A8AE-60756694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7F2141-BDED-10B7-640B-022DDE8D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4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3A0E7A-4631-D669-596D-C05B419AC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EE6E0-92FB-E524-2C7D-10DAB64A5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3E123-2EC7-60C3-4A73-A24549BB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4B891-71B0-29EA-8FEA-D3EE7FE8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72E7FC-E601-9455-8A09-9325FF28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3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699C6-6167-B96D-F3D1-E2D9F5DC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B233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551148-3B9E-2584-F9B3-135A7F3D5FF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5C0E7-FF09-72EB-4332-D1E0696D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2A6B57-AA43-4631-95E9-FB032EF4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32F89-74CA-CE09-5F5E-6CB29B30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8F116-B2BC-A486-0906-778006F7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2DE913-D2E5-F52F-845B-95FC8513B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bg1">
              <a:alpha val="18000"/>
            </a:schemeClr>
          </a:solidFill>
        </p:spPr>
        <p:txBody>
          <a:bodyPr/>
          <a:lstStyle>
            <a:lvl1pPr marL="0" indent="0">
              <a:buNone/>
              <a:defRPr sz="2400">
                <a:solidFill>
                  <a:srgbClr val="0C2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284E4B-2476-CE2C-5D5B-52770AB7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E8FECE-A252-D22F-B9AB-2CE7F045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55A3C-28BE-F91F-5D4F-9EF769A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43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8283A-799D-3223-274E-990E9337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FEF5CC-E4D5-A79A-3435-837AEE2B3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B75CC1-321C-46F2-D1B8-2F31DD1EF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8104CB-EEFA-FB6F-1D8F-63FF2F93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150189-76E6-804A-A58D-17C3A5F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42C353-D14E-B424-AD59-919347BD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94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E56F9-70ED-764B-A60E-7CD502AF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661377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001727-529D-7DD8-EF63-1CBF9294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869AC5-8F8A-5BE4-459E-CD26B47A2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0BBFE8-D50B-F5E5-380F-26FA4FEC8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0F9F57-9CB9-3ED1-75ED-05B2327C4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8E6E5DF-B7CA-BB69-409D-3F9962E7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AE13A9-0CBA-EB1C-C4D3-BD14ECD3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FE3474-0686-8F78-335B-E66B5453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18340-868C-2C34-0C49-BF0993DD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CFE7F4-8F6C-7C93-EA5D-65700B57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3D936A-693B-5491-0B53-45ACE1DF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A97424-DA7A-57F0-439E-D66424AD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9CD9-0248-BD48-19E3-DBFD5B92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D5284F-E431-EC75-38EA-6E90314A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9E294A-FF84-7728-64A4-82287D14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24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F9F54-0B1E-07C2-42C6-0A796A20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D64FB-F5EF-7FBF-2DD0-AEBEB8D6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D8ED09-AA1E-267C-629B-5653A4488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D459DF-CF82-39F2-9F2C-10B19463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C91952-D97B-6D3C-6F0D-CE7DB9B3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90E08B-F15B-8D83-1BA8-D0AB35A7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0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4DD7-F45D-0CCC-9C1A-2B5BB6C5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46B81C-79D7-92D4-8BFD-91811F9D7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24B409-3477-CDFF-0D71-CC6CD748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D01DA-BCB4-0F14-8F03-9CECA7EC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0989F1-9D25-73D7-28CC-34B35F9A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3EF11E-E18C-0021-4BFD-5C66863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7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5E10AE-DE31-7BFB-3D98-6E0E01A1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9F0DD0-A071-F5B8-70EA-4D5B0039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0B94AE-054E-E6E3-B08D-3C524D9E7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2742E-872B-CD29-F097-B8FB9626B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42C15F-A720-A04D-F684-267B334B6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2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 – EVOLUÇÃO DOS CONCEITOS </a:t>
            </a:r>
            <a:r>
              <a:rPr lang="pt-BR" sz="2400" b="1" dirty="0">
                <a:solidFill>
                  <a:srgbClr val="0B23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PRESTAÇÃO 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SERVIÇOS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dirty="0"/>
              <a:t>	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4407"/>
            <a:ext cx="9144000" cy="1655762"/>
          </a:xfrm>
        </p:spPr>
        <p:txBody>
          <a:bodyPr>
            <a:normAutofit lnSpcReduction="10000"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pt-BR" sz="1800" b="1" dirty="0">
                <a:solidFill>
                  <a:srgbClr val="0B23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JOSÉ EDUARDO SOARES DE MELO</a:t>
            </a:r>
            <a:endParaRPr lang="pt-BR" sz="1800" dirty="0">
              <a:solidFill>
                <a:srgbClr val="0B233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Mestre, Doutor e Livre-Docente em Direito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Professor Titular de Direito Tributário da PUC-SP (2012-2015)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Visiting Scholar da U.C. Berkeley (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Califórnia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 do Livro “ISS – Teoria e Prática” (7a. Edição)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04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1348"/>
            <a:ext cx="9144000" cy="4638821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Conceito Econômico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Plano de Saúde e Seguro Saúde</a:t>
            </a:r>
          </a:p>
          <a:p>
            <a:pPr marL="1435100" algn="just">
              <a:lnSpc>
                <a:spcPct val="100000"/>
              </a:lnSpc>
              <a:spcBef>
                <a:spcPts val="0"/>
              </a:spcBef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classificação das obrigações em ‘obrigações de dar’ e de ‘fazer’, e ‘não fazer’, tem cunho eminentemente civilista (...); não é a mais apropriada para o </a:t>
            </a:r>
            <a:r>
              <a:rPr lang="pt-BR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enquadramento dos produtos e serviços resultantes da atividade econômica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pelo que deve ser apreciada cum grano </a:t>
            </a:r>
            <a:r>
              <a:rPr lang="pt-B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salis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(com ressalvas)”.</a:t>
            </a:r>
          </a:p>
          <a:p>
            <a:pPr marL="1435100" algn="just">
              <a:lnSpc>
                <a:spcPct val="100000"/>
              </a:lnSpc>
              <a:spcBef>
                <a:spcPts val="0"/>
              </a:spcBef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(RE 651.703-PR – Pleno – rel. Min. Luiz Fux – sessão de 29.09.2016) </a:t>
            </a: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574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1348"/>
            <a:ext cx="9144000" cy="4638821"/>
          </a:xfrm>
        </p:spPr>
        <p:txBody>
          <a:bodyPr>
            <a:normAutofit/>
          </a:bodyPr>
          <a:lstStyle/>
          <a:p>
            <a:pPr marL="1435100" algn="just">
              <a:lnSpc>
                <a:spcPct val="100000"/>
              </a:lnSpc>
              <a:spcBef>
                <a:spcPts val="0"/>
              </a:spcBef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“Embora a lei complementar não tenha plena liberdade de qualificar como serviços tudo aquilo que queira, </a:t>
            </a:r>
            <a:r>
              <a:rPr lang="pt-BR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jurisprudência do Supremo Tribunal Federal não exige que ela (lei complementar) inclua apenas aquelas atividades que o Direito Privado qualificaria como tais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(...)”.</a:t>
            </a:r>
          </a:p>
          <a:p>
            <a:pPr marL="1435100" algn="just">
              <a:lnSpc>
                <a:spcPct val="100000"/>
              </a:lnSpc>
              <a:spcBef>
                <a:spcPts val="0"/>
              </a:spcBef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(RE 784.439-DF – Pleno – rel. Min. Rosa Weber – sessão de 30.6.2020)</a:t>
            </a:r>
          </a:p>
          <a:p>
            <a:pPr marL="1435100" algn="just">
              <a:lnSpc>
                <a:spcPct val="100000"/>
              </a:lnSpc>
              <a:spcBef>
                <a:spcPts val="0"/>
              </a:spcBef>
            </a:pP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804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1348"/>
            <a:ext cx="9144000" cy="4638821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b="1" dirty="0">
                <a:solidFill>
                  <a:srgbClr val="0B23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VI.	CONSIDERAÇÕES</a:t>
            </a:r>
            <a:endParaRPr lang="pt-BR" dirty="0">
              <a:solidFill>
                <a:srgbClr val="0B233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Princípio da Tipicidade Cerrada e Segurança Jurídica.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t-BR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CTN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109. </a:t>
            </a:r>
          </a:p>
          <a:p>
            <a:pPr indent="1435100"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“Aplicação dos princípios gerais do direito privado”.</a:t>
            </a:r>
          </a:p>
          <a:p>
            <a:pPr marL="1435100" algn="just">
              <a:lnSpc>
                <a:spcPct val="100000"/>
              </a:lnSpc>
              <a:spcBef>
                <a:spcPts val="0"/>
              </a:spcBef>
            </a:pP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402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1348"/>
            <a:ext cx="9144000" cy="4638821"/>
          </a:xfrm>
        </p:spPr>
        <p:txBody>
          <a:bodyPr>
            <a:normAutofit/>
          </a:bodyPr>
          <a:lstStyle/>
          <a:p>
            <a:pPr marL="90170"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110.</a:t>
            </a:r>
          </a:p>
          <a:p>
            <a:pPr marL="1435100" algn="just">
              <a:lnSpc>
                <a:spcPct val="100000"/>
              </a:lnSpc>
              <a:spcBef>
                <a:spcPts val="0"/>
              </a:spcBef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lei não tributária não pode alterar a definição, o conteúdo e o alcance dos institutos, conceitos e formas de direito privado ... para definir ou limitar competências tributárias”.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 conceito de prestação de serviço – para fins de incidência do ISS – deve considerar os critérios legalista e civilista, considerando as obrigações de “fazer”.</a:t>
            </a:r>
          </a:p>
          <a:p>
            <a:pPr marL="1435100" algn="just">
              <a:lnSpc>
                <a:spcPct val="100000"/>
              </a:lnSpc>
              <a:spcBef>
                <a:spcPts val="0"/>
              </a:spcBef>
            </a:pP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64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1348"/>
            <a:ext cx="9144000" cy="4638821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b="1" dirty="0">
                <a:solidFill>
                  <a:srgbClr val="0B23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	SERVIÇOS E PRESTAÇÃO DE SERVIÇOS</a:t>
            </a:r>
            <a:endParaRPr lang="pt-BR" dirty="0">
              <a:solidFill>
                <a:srgbClr val="0B233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Serviço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Atividade econômica produtiva para terceiros, exercida sem subordinação, sob regime de direito privado.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Prestação de Serviço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Exercício de atividade concernente a um “fazer” para terceiro, de caráter pessoal e de conformidade com normas jurídicas (legislação civil e LC n. 116/03), objetivando a obtenção de um bem (material ou imaterial).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64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1348"/>
            <a:ext cx="9144000" cy="4638821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b="1" dirty="0">
                <a:solidFill>
                  <a:srgbClr val="0B23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	CONCEITOS</a:t>
            </a:r>
            <a:endParaRPr lang="pt-BR" dirty="0">
              <a:solidFill>
                <a:srgbClr val="0B233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Civilista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Obrigação de “fazer” (prestação de serviço) oposta à obrigação de “dar” (entrega de coisa móvel ou virtual) de caráter individual.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Econômico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Modo de produção e fenômeno de riqueza, inclusive no âmbito da economia digital (computação na nuvem, internet das coisas, etc.).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Legalista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(previsão em diplomas </a:t>
            </a:r>
            <a:r>
              <a:rPr lang="pt-BR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jurídicos).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56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1348"/>
            <a:ext cx="9144000" cy="463882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Constituição Federal – art. 156, III (serviços definidos em lei complementar)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 Complementar n. 116/03 (e alterações): lista de serviços tributáveis.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STF</a:t>
            </a:r>
            <a:endParaRPr lang="pt-B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35100" algn="just">
              <a:lnSpc>
                <a:spcPct val="120000"/>
              </a:lnSpc>
              <a:spcBef>
                <a:spcPts val="0"/>
              </a:spcBef>
            </a:pPr>
            <a:r>
              <a:rPr lang="pt-B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“É taxativa a lista de serviços sujeitos ao ISS a que se refere o art. 156, III, da CF, admitindo-se, contudo, a incidência do tributo sobre as atividades inerentes aos serviços elencados em lei em razão da interpretação extensiva”.</a:t>
            </a:r>
          </a:p>
          <a:p>
            <a:pPr marL="1435100" algn="just">
              <a:lnSpc>
                <a:spcPct val="120000"/>
              </a:lnSpc>
              <a:spcBef>
                <a:spcPts val="0"/>
              </a:spcBef>
            </a:pPr>
            <a:r>
              <a:rPr lang="pt-B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(Tema 296 de Repercussão Geral. RE 784.439-DF – Pleno – rel. Min. Rosa Weber – sessão de 30.6.20)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438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1348"/>
            <a:ext cx="9144000" cy="4638821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b="1" dirty="0">
                <a:solidFill>
                  <a:srgbClr val="0B23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	IPI – ISS – ICMS</a:t>
            </a:r>
            <a:endParaRPr lang="pt-BR" dirty="0">
              <a:solidFill>
                <a:srgbClr val="0B233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Distinções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IPI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(obrigação de fazer e dar)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ICMS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(obrigação de dar)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 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(obrigação de fazer)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485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1348"/>
            <a:ext cx="9144000" cy="4638821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b="1" dirty="0">
                <a:solidFill>
                  <a:srgbClr val="0B23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IV.	CLASSIFICAÇÃO </a:t>
            </a:r>
            <a:endParaRPr lang="pt-BR" dirty="0">
              <a:solidFill>
                <a:srgbClr val="0B233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Atividade-Meio e Atividade-Fim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Serviços puros.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Serviços com emprego de bens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Serviços com aplicação de materiais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88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1348"/>
            <a:ext cx="9144000" cy="4638821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b="1" dirty="0">
                <a:solidFill>
                  <a:srgbClr val="0B23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	EVOLUÇÃO JURISPRUDENCIAL</a:t>
            </a:r>
            <a:endParaRPr lang="pt-BR" dirty="0">
              <a:solidFill>
                <a:srgbClr val="0B233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Conceito Legalista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AutoNum type="alphaLcParenR"/>
            </a:pPr>
            <a:r>
              <a:rPr lang="pt-BR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Factoring</a:t>
            </a:r>
            <a:r>
              <a:rPr lang="pt-BR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(compra e venda de direitos creditórios)</a:t>
            </a:r>
          </a:p>
          <a:p>
            <a:pPr marL="1435100" algn="just">
              <a:lnSpc>
                <a:spcPct val="100000"/>
              </a:lnSpc>
              <a:spcBef>
                <a:spcPts val="0"/>
              </a:spcBef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pt-BR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incidência do ISS por não figurar a atividade específica na lista de serviços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</a:p>
          <a:p>
            <a:pPr marL="1435100" algn="just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591.842-RS – 2ª. 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T. – rel. Min. Eliana Calmon - sessão de 13.12.2005)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911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1348"/>
            <a:ext cx="9144000" cy="4638821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pt-BR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Software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(programa de computador)</a:t>
            </a:r>
          </a:p>
          <a:p>
            <a:pPr marL="1435100" algn="just">
              <a:lnSpc>
                <a:spcPct val="100000"/>
              </a:lnSpc>
              <a:spcBef>
                <a:spcPts val="0"/>
              </a:spcBef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Corte tem tradicionalmente resolvido as indefinições entre ISS e do ICMS com base em critério objetivo: incide apenas o primeiro se </a:t>
            </a:r>
            <a:r>
              <a:rPr lang="pt-BR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serviço está definido por lei complementar, como tributável por tal imposto”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35100" algn="just">
              <a:lnSpc>
                <a:spcPct val="100000"/>
              </a:lnSpc>
              <a:spcBef>
                <a:spcPts val="0"/>
              </a:spcBef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(ADI 5659-MG – Pleno – rel. Min. Dias Toffoli – sessão de 24.02.2021)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12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1348"/>
            <a:ext cx="9144000" cy="4638821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Conceito Civilista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Locação de bens móveis</a:t>
            </a:r>
          </a:p>
          <a:p>
            <a:pPr marL="1435100" algn="just">
              <a:lnSpc>
                <a:spcPct val="100000"/>
              </a:lnSpc>
              <a:spcBef>
                <a:spcPts val="0"/>
              </a:spcBef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“Inconstitucionalidade da cobrança do ISS em se tratando de locação de guindastes. Aplicação do art. 110 do CTN, e a clássica distinção entre obrigações de dar e de fazer.</a:t>
            </a:r>
          </a:p>
          <a:p>
            <a:pPr marL="1435100" algn="just">
              <a:lnSpc>
                <a:spcPct val="100000"/>
              </a:lnSpc>
              <a:spcBef>
                <a:spcPts val="0"/>
              </a:spcBef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realidade, </a:t>
            </a:r>
            <a:r>
              <a:rPr lang="pt-BR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locação de bens móveis configura verdadeira obrigação de dar, como resulta claro do art. 1.188 do Código Civil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</a:p>
          <a:p>
            <a:pPr marL="1435100" algn="just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(RE 116.121-SP –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Pleno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red. p/ac. 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Min. Marco Aurélio – DJ de 25.05.2001)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0789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790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do Office</vt:lpstr>
      <vt:lpstr>ISS – EVOLUÇÃO DOS CONCEITOS DE PRESTAÇÃO DE SERVIÇOS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Caca de Oliveira</dc:creator>
  <cp:lastModifiedBy>Congresso IBET</cp:lastModifiedBy>
  <cp:revision>12</cp:revision>
  <dcterms:created xsi:type="dcterms:W3CDTF">2022-11-18T18:20:41Z</dcterms:created>
  <dcterms:modified xsi:type="dcterms:W3CDTF">2022-12-08T11:23:34Z</dcterms:modified>
</cp:coreProperties>
</file>