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6TWjiajYNJL2+m2O3WOkInj6g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aa7018b8d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aa7018b8d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aa7018b8d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aa7018b8d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aaa585afd0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aaa585af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aa7018b8dc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aa7018b8d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aa7018b8dc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aa7018b8d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aaa585afd0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aaa585afd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aa7018b8d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aa7018b8d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aaa585afd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aaa585afd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aa7018b8d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aa7018b8d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aa7018b8d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aa7018b8d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aa7018b8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aa7018b8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aaa585afd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aaa585afd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aaa585afd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aaa585afd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aa7018b8d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aa7018b8d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aa7018b8dc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aa7018b8d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aaa585afd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aaa585afd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aaa585afd0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aaa585afd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aaa585afd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aaa585afd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aaa585afd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aaa585afd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aaa585afd0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aaa585afd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aa7018b8d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aa7018b8d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aa7018b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aa7018b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aa7018b8d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aa7018b8d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aa7018b8d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aa7018b8d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aa7018b8dc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aa7018b8d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aa7018b8dc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aa7018b8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aa7018b8d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aa7018b8d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aa7018b8d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aa7018b8d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solidFill>
            <a:srgbClr val="0B233F">
              <a:alpha val="75686"/>
            </a:srgbClr>
          </a:solid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A482"/>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solidFill>
            <a:srgbClr val="0B233F">
              <a:alpha val="82745"/>
            </a:srgbClr>
          </a:solid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0A4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0A4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0A4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0A482"/>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0A4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0A4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solidFill>
            <a:srgbClr val="0B233F">
              <a:alpha val="82745"/>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solidFill>
            <a:srgbClr val="0B233F">
              <a:alpha val="82745"/>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0A4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0A48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0A48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solidFill>
            <a:srgbClr val="0B233F">
              <a:alpha val="82745"/>
            </a:srgbClr>
          </a:solidFill>
          <a:ln>
            <a:noFill/>
          </a:ln>
        </p:spPr>
      </p:sp>
      <p:sp>
        <p:nvSpPr>
          <p:cNvPr id="64" name="Google Shape;64;p11"/>
          <p:cNvSpPr txBox="1">
            <a:spLocks noGrp="1"/>
          </p:cNvSpPr>
          <p:nvPr>
            <p:ph type="body" idx="1"/>
          </p:nvPr>
        </p:nvSpPr>
        <p:spPr>
          <a:xfrm>
            <a:off x="839788" y="2057400"/>
            <a:ext cx="3932237" cy="381158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D0A482"/>
              </a:buClr>
              <a:buSzPts val="4400"/>
              <a:buFont typeface="Calibri"/>
              <a:buNone/>
              <a:defRPr sz="4400" b="0" i="0" u="none" strike="noStrike" cap="none">
                <a:solidFill>
                  <a:srgbClr val="D0A48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solidFill>
            <a:srgbClr val="0B233F">
              <a:alpha val="82745"/>
            </a:srgbClr>
          </a:solid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linkedin.com/in/lina-santin/" TargetMode="External"/><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mailto:l.santin@smabr.com" TargetMode="External"/><Relationship Id="rId4" Type="http://schemas.openxmlformats.org/officeDocument/2006/relationships/hyperlink" Target="https://smab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964733"/>
            <a:ext cx="9144000" cy="2131587"/>
          </a:xfrm>
          <a:prstGeom prst="rect">
            <a:avLst/>
          </a:prstGeom>
          <a:solidFill>
            <a:srgbClr val="0B233F">
              <a:alpha val="75686"/>
            </a:srgbClr>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0A482"/>
              </a:buClr>
              <a:buSzPts val="6000"/>
              <a:buFont typeface="Calibri"/>
              <a:buNone/>
            </a:pPr>
            <a:r>
              <a:rPr lang="pt-BR"/>
              <a:t>Normas gerais de prevenção de litígios</a:t>
            </a:r>
            <a:endParaRPr/>
          </a:p>
        </p:txBody>
      </p:sp>
      <p:sp>
        <p:nvSpPr>
          <p:cNvPr id="85" name="Google Shape;85;p1"/>
          <p:cNvSpPr txBox="1">
            <a:spLocks noGrp="1"/>
          </p:cNvSpPr>
          <p:nvPr>
            <p:ph type="subTitle" idx="1"/>
          </p:nvPr>
        </p:nvSpPr>
        <p:spPr>
          <a:xfrm>
            <a:off x="1524000" y="4094407"/>
            <a:ext cx="9144000" cy="1655762"/>
          </a:xfrm>
          <a:prstGeom prst="rect">
            <a:avLst/>
          </a:prstGeom>
          <a:solidFill>
            <a:srgbClr val="0B233F">
              <a:alpha val="82745"/>
            </a:srgbClr>
          </a:solid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1000"/>
              </a:spcBef>
              <a:spcAft>
                <a:spcPts val="0"/>
              </a:spcAft>
              <a:buClr>
                <a:schemeClr val="lt1"/>
              </a:buClr>
              <a:buSzPct val="100000"/>
              <a:buNone/>
            </a:pPr>
            <a:r>
              <a:rPr lang="pt-BR" sz="3600" b="1" i="1"/>
              <a:t>Lina Santin</a:t>
            </a:r>
            <a:endParaRPr sz="3600" b="1" i="1"/>
          </a:p>
          <a:p>
            <a:pPr marL="0" lvl="0" indent="0" algn="ctr" rtl="0">
              <a:lnSpc>
                <a:spcPct val="90000"/>
              </a:lnSpc>
              <a:spcBef>
                <a:spcPts val="1000"/>
              </a:spcBef>
              <a:spcAft>
                <a:spcPts val="0"/>
              </a:spcAft>
              <a:buClr>
                <a:schemeClr val="lt1"/>
              </a:buClr>
              <a:buSzPct val="100000"/>
              <a:buNone/>
            </a:pPr>
            <a:r>
              <a:rPr lang="pt-BR" sz="3600" b="1" i="1"/>
              <a:t>LLM Insper, Mestre FGV, Doutoranda PUC, Coordenadora do NEF/FGV, Sócia de Salusse Marangoni Parente Jabur Advogados</a:t>
            </a:r>
            <a:endParaRPr sz="3600" b="1"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aa7018b8dc_0_35"/>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PLC 124/2022</a:t>
            </a:r>
            <a:endParaRPr/>
          </a:p>
        </p:txBody>
      </p:sp>
      <p:sp>
        <p:nvSpPr>
          <p:cNvPr id="141" name="Google Shape;141;g1aa7018b8dc_0_3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pt-BR" dirty="0"/>
              <a:t>Conforme detalha a justificação da proposta, o PLC 124/2022 congrega um grupo de alterações ao CTN fundadas em três objetivos: </a:t>
            </a:r>
            <a:endParaRPr dirty="0"/>
          </a:p>
          <a:p>
            <a:pPr marL="0" lvl="0" indent="0" algn="l" rtl="0">
              <a:spcBef>
                <a:spcPts val="1000"/>
              </a:spcBef>
              <a:spcAft>
                <a:spcPts val="0"/>
              </a:spcAft>
              <a:buNone/>
            </a:pPr>
            <a:r>
              <a:rPr lang="pt-BR" dirty="0"/>
              <a:t>(i) voltadas à </a:t>
            </a:r>
            <a:r>
              <a:rPr lang="pt-BR" b="1" dirty="0">
                <a:solidFill>
                  <a:srgbClr val="FF0000"/>
                </a:solidFill>
              </a:rPr>
              <a:t>PREVENÇÃO DE CONFLITOS TRIBUTÁRIOS</a:t>
            </a:r>
            <a:r>
              <a:rPr lang="pt-BR" dirty="0"/>
              <a:t>, como o mandamento direcionado ao estabelecimento de programas de conformidade e à facilitação da </a:t>
            </a:r>
            <a:r>
              <a:rPr lang="pt-BR" dirty="0" err="1"/>
              <a:t>autorregularização</a:t>
            </a:r>
            <a:r>
              <a:rPr lang="pt-BR" dirty="0"/>
              <a:t>; </a:t>
            </a:r>
            <a:endParaRPr dirty="0"/>
          </a:p>
          <a:p>
            <a:pPr marL="0" lvl="0" indent="0" algn="l" rtl="0">
              <a:spcBef>
                <a:spcPts val="1000"/>
              </a:spcBef>
              <a:spcAft>
                <a:spcPts val="0"/>
              </a:spcAft>
              <a:buNone/>
            </a:pPr>
            <a:r>
              <a:rPr lang="pt-BR" dirty="0"/>
              <a:t>(</a:t>
            </a:r>
            <a:r>
              <a:rPr lang="pt-BR" dirty="0" err="1"/>
              <a:t>ii</a:t>
            </a:r>
            <a:r>
              <a:rPr lang="pt-BR" dirty="0"/>
              <a:t>) voltadas ao </a:t>
            </a:r>
            <a:r>
              <a:rPr lang="pt-BR" b="1" dirty="0">
                <a:solidFill>
                  <a:srgbClr val="FF0000"/>
                </a:solidFill>
              </a:rPr>
              <a:t>ESTÍMULO À ADOÇÃO DE SOLUÇÕES CONSENSUAIS EM LITÍGIOS </a:t>
            </a:r>
            <a:r>
              <a:rPr lang="pt-BR" dirty="0"/>
              <a:t>tributários, incluindo a </a:t>
            </a:r>
            <a:r>
              <a:rPr lang="pt-BR" dirty="0" err="1"/>
              <a:t>desjudicialização</a:t>
            </a:r>
            <a:r>
              <a:rPr lang="pt-BR" dirty="0"/>
              <a:t> dos processos tributários; e</a:t>
            </a:r>
            <a:endParaRPr dirty="0"/>
          </a:p>
          <a:p>
            <a:pPr marL="0" lvl="0" indent="0" algn="l" rtl="0">
              <a:spcBef>
                <a:spcPts val="1000"/>
              </a:spcBef>
              <a:spcAft>
                <a:spcPts val="0"/>
              </a:spcAft>
              <a:buNone/>
            </a:pPr>
            <a:r>
              <a:rPr lang="pt-BR" dirty="0"/>
              <a:t>(</a:t>
            </a:r>
            <a:r>
              <a:rPr lang="pt-BR" dirty="0" err="1"/>
              <a:t>iii</a:t>
            </a:r>
            <a:r>
              <a:rPr lang="pt-BR" dirty="0"/>
              <a:t>) com vistas à </a:t>
            </a:r>
            <a:r>
              <a:rPr lang="pt-BR" b="1" dirty="0">
                <a:solidFill>
                  <a:srgbClr val="FF0000"/>
                </a:solidFill>
              </a:rPr>
              <a:t>HARMONIZAÇÃO DAS NORMAS RELATIVAS AO PAT</a:t>
            </a:r>
            <a:r>
              <a:rPr lang="pt-BR" dirty="0"/>
              <a:t>, como forma de fortalecer o contencioso administrativo por meio da previsão de garantias mínimas a serem observadas por todas as esferas da Federação.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aa7018b8dc_0_62"/>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pt-BR"/>
              <a:t>PLC 124/2022 - 1º eixo: Alterações no CTN</a:t>
            </a:r>
            <a:endParaRPr/>
          </a:p>
        </p:txBody>
      </p:sp>
      <p:sp>
        <p:nvSpPr>
          <p:cNvPr id="147" name="Google Shape;147;g1aa7018b8dc_0_6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pt-BR" dirty="0"/>
              <a:t>- Inclusão de dispositivos pontuais como “princípios norteadores” da atividade das administrações tributárias, seguindo o </a:t>
            </a:r>
            <a:r>
              <a:rPr lang="pt-BR" b="1" dirty="0">
                <a:solidFill>
                  <a:srgbClr val="FF0000"/>
                </a:solidFill>
              </a:rPr>
              <a:t>ESPÍRITO UNIFORMIZADOR do CTN</a:t>
            </a:r>
            <a:r>
              <a:rPr lang="pt-BR" dirty="0"/>
              <a:t>, que na Exposição de Motivos n. 662/1966 foi intitulado “Texto básico disciplinador do poder de tributar”. </a:t>
            </a:r>
            <a:endParaRPr dirty="0"/>
          </a:p>
          <a:p>
            <a:pPr marL="0" lvl="0" indent="0" algn="l" rtl="0">
              <a:spcBef>
                <a:spcPts val="1000"/>
              </a:spcBef>
              <a:spcAft>
                <a:spcPts val="0"/>
              </a:spcAft>
              <a:buNone/>
            </a:pPr>
            <a:endParaRPr dirty="0"/>
          </a:p>
          <a:p>
            <a:pPr marL="114300" lvl="0" indent="0" algn="l" rtl="0">
              <a:spcBef>
                <a:spcPts val="1000"/>
              </a:spcBef>
              <a:spcAft>
                <a:spcPts val="0"/>
              </a:spcAft>
              <a:buSzPts val="1800"/>
              <a:buNone/>
            </a:pPr>
            <a:r>
              <a:rPr lang="pt-BR" dirty="0" err="1"/>
              <a:t>Obs</a:t>
            </a:r>
            <a:r>
              <a:rPr lang="pt-BR" dirty="0"/>
              <a:t>: Cuidado em alterar um código cujos dispositivos já estão solidificados e consagrados pela prática e pela jurisprudência (Prof. Dr. Marcus Livio Gomes)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aaa585afd0_0_5"/>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pt-BR"/>
              <a:t>PLC 124/2022 - 1º eixo: Alterações no CTN</a:t>
            </a:r>
            <a:endParaRPr/>
          </a:p>
        </p:txBody>
      </p:sp>
      <p:sp>
        <p:nvSpPr>
          <p:cNvPr id="153" name="Google Shape;153;g1aaa585afd0_0_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pt-BR"/>
              <a:t>- </a:t>
            </a:r>
            <a:r>
              <a:rPr lang="pt-BR" b="1"/>
              <a:t>MÉTODOS PREVENTIVOS DE AUTORREGULARIZAÇÃO E PROGRAMAS DE CONFORMIDADE</a:t>
            </a:r>
            <a:r>
              <a:rPr lang="pt-BR"/>
              <a:t> que possibilitem o diálogo e compreensão de divergências:</a:t>
            </a:r>
            <a:endParaRPr/>
          </a:p>
          <a:p>
            <a:pPr marL="0" lvl="0" indent="0" algn="l" rtl="0">
              <a:spcBef>
                <a:spcPts val="1000"/>
              </a:spcBef>
              <a:spcAft>
                <a:spcPts val="0"/>
              </a:spcAft>
              <a:buNone/>
            </a:pPr>
            <a:endParaRPr/>
          </a:p>
          <a:p>
            <a:pPr marL="457200" lvl="0" indent="0" algn="l" rtl="0">
              <a:spcBef>
                <a:spcPts val="1000"/>
              </a:spcBef>
              <a:spcAft>
                <a:spcPts val="0"/>
              </a:spcAft>
              <a:buNone/>
            </a:pPr>
            <a:r>
              <a:rPr lang="pt-BR"/>
              <a:t>“Art. 139-A. A Administração Tributária deverá priorizar e disponibilizar </a:t>
            </a:r>
            <a:r>
              <a:rPr lang="pt-BR" b="1">
                <a:solidFill>
                  <a:srgbClr val="FF0000"/>
                </a:solidFill>
              </a:rPr>
              <a:t>MÉTODOS PREVENTIVOS PARA POSSIBILITAR AO CONTRIBUINTE AUTORREGULARIZAR</a:t>
            </a:r>
            <a:r>
              <a:rPr lang="pt-BR"/>
              <a:t> o pagamento dos tributos e das obrigações acessórias antes da lavratura do auto de infração, nos termos da legislação específica.” </a:t>
            </a:r>
            <a:endParaRPr/>
          </a:p>
          <a:p>
            <a:pPr marL="457200" lvl="0" indent="0" algn="l" rtl="0">
              <a:spcBef>
                <a:spcPts val="1000"/>
              </a:spcBef>
              <a:spcAft>
                <a:spcPts val="0"/>
              </a:spcAft>
              <a:buNone/>
            </a:pPr>
            <a:r>
              <a:rPr lang="pt-BR"/>
              <a:t>“Art. 139-B. A Administração Tributária estabelecerá </a:t>
            </a:r>
            <a:r>
              <a:rPr lang="pt-BR" b="1">
                <a:solidFill>
                  <a:srgbClr val="FF0000"/>
                </a:solidFill>
              </a:rPr>
              <a:t>PROGRAMAS DE CONFORMIDADE COM VISTAS À PREVENÇÃO DE CONFLITOS,</a:t>
            </a:r>
            <a:r>
              <a:rPr lang="pt-BR"/>
              <a:t> que deverão assegurar o diálogo e a plena compreensão objetiva e subjetiva de divergências ou disputas acerca da interpretação ou aplicação da legislação tributária, nos termos da legislação específica.”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aa7018b8dc_0_72"/>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PLC 124/2022 - 1º eixo: Alterações no CTN</a:t>
            </a:r>
            <a:endParaRPr/>
          </a:p>
        </p:txBody>
      </p:sp>
      <p:sp>
        <p:nvSpPr>
          <p:cNvPr id="159" name="Google Shape;159;g1aa7018b8dc_0_72"/>
          <p:cNvSpPr txBox="1">
            <a:spLocks noGrp="1"/>
          </p:cNvSpPr>
          <p:nvPr>
            <p:ph type="body" idx="1"/>
          </p:nvPr>
        </p:nvSpPr>
        <p:spPr>
          <a:xfrm>
            <a:off x="838200" y="1825625"/>
            <a:ext cx="10515600" cy="47952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pt-BR"/>
              <a:t>Criação de um “</a:t>
            </a:r>
            <a:r>
              <a:rPr lang="pt-BR" b="1"/>
              <a:t>REGIME JURÍDICO DAS MULTAS TRIBUTÁRIAS</a:t>
            </a:r>
            <a:r>
              <a:rPr lang="pt-BR"/>
              <a:t>”, mediante a fixação de limitações específicas à imposição de penalidades, como observância à razoabilidade e à proporcionalidade, do não confisco e da capacidade contributiva:</a:t>
            </a:r>
            <a:endParaRPr/>
          </a:p>
          <a:p>
            <a:pPr marL="914400" lvl="0" indent="0" algn="l" rtl="0">
              <a:spcBef>
                <a:spcPts val="1000"/>
              </a:spcBef>
              <a:spcAft>
                <a:spcPts val="0"/>
              </a:spcAft>
              <a:buNone/>
            </a:pPr>
            <a:r>
              <a:rPr lang="pt-BR"/>
              <a:t>“Art. 113-A. As penalidades cominadas pela legislação em razão do descumprimento de obrigações principais e acessórias deverão observar o </a:t>
            </a:r>
            <a:r>
              <a:rPr lang="pt-BR" b="1">
                <a:solidFill>
                  <a:srgbClr val="FF0000"/>
                </a:solidFill>
              </a:rPr>
              <a:t>PRINCÍPIO DA RAZOABILIDADE E GUARDAR RELAÇÃO DE PROPORCIONALIDADE</a:t>
            </a:r>
            <a:r>
              <a:rPr lang="pt-BR"/>
              <a:t> com a infração praticada pelo sujeito passivo. </a:t>
            </a:r>
            <a:endParaRPr/>
          </a:p>
          <a:p>
            <a:pPr marL="914400" lvl="0" indent="0" algn="l" rtl="0">
              <a:spcBef>
                <a:spcPts val="1000"/>
              </a:spcBef>
              <a:spcAft>
                <a:spcPts val="0"/>
              </a:spcAft>
              <a:buNone/>
            </a:pPr>
            <a:r>
              <a:rPr lang="pt-BR"/>
              <a:t>§1º A multa cominada pela legislação em razão do descumprimento de obrigação principal ou acessória, exceto as multas isoladas desvinculadas de valor de crédito ou tributo, </a:t>
            </a:r>
            <a:r>
              <a:rPr lang="pt-BR" b="1">
                <a:solidFill>
                  <a:srgbClr val="FF0000"/>
                </a:solidFill>
              </a:rPr>
              <a:t>NÃO PODERÁ EXCEDER O VALOR DO PRÓPRIO TRIBUTO LANÇADO OU DO CRÉDITO</a:t>
            </a:r>
            <a:r>
              <a:rPr lang="pt-BR"/>
              <a:t> cuja fiscalização tiver sido afetada pela desconformidade ou pelo atraso na prestação das informações pelo sujeito passivo. </a:t>
            </a:r>
            <a:endParaRPr/>
          </a:p>
          <a:p>
            <a:pPr marL="914400" lvl="0" indent="0" algn="l" rtl="0">
              <a:spcBef>
                <a:spcPts val="1000"/>
              </a:spcBef>
              <a:spcAft>
                <a:spcPts val="0"/>
              </a:spcAft>
              <a:buNone/>
            </a:pPr>
            <a:r>
              <a:rPr lang="pt-BR"/>
              <a:t>§2° A multa majorada em face da configuração de dolo, fraude, simulação sonegação ou conluio </a:t>
            </a:r>
            <a:r>
              <a:rPr lang="pt-BR" b="1">
                <a:solidFill>
                  <a:srgbClr val="FF0000"/>
                </a:solidFill>
              </a:rPr>
              <a:t>NÃO PODERÁ EXCEDER AO DOBRO DO VALOR DA MULTA</a:t>
            </a:r>
            <a:r>
              <a:rPr lang="pt-BR"/>
              <a:t> que seria originalmente aplicada.” (NR)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aa7018b8dc_0_107"/>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PLC 124/2022 - 1º eixo: Alterações no CTN</a:t>
            </a:r>
            <a:endParaRPr/>
          </a:p>
        </p:txBody>
      </p:sp>
      <p:sp>
        <p:nvSpPr>
          <p:cNvPr id="165" name="Google Shape;165;g1aa7018b8dc_0_107"/>
          <p:cNvSpPr txBox="1">
            <a:spLocks noGrp="1"/>
          </p:cNvSpPr>
          <p:nvPr>
            <p:ph type="body" idx="1"/>
          </p:nvPr>
        </p:nvSpPr>
        <p:spPr>
          <a:xfrm>
            <a:off x="255350" y="1825625"/>
            <a:ext cx="11727900" cy="50325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pt-BR" b="1" dirty="0"/>
              <a:t>CRITÉRIOS DE DOSIMETRIA PARA GRADAÇÃO DAS MULTAS QUE PASSAM A SER MOTIVADAS, </a:t>
            </a:r>
            <a:r>
              <a:rPr lang="pt-BR" dirty="0"/>
              <a:t>de modo a individualizar a conduta do agente diante do caso concreto, levando em consideração também os bons antecedentes fiscais do contribuinte:</a:t>
            </a:r>
            <a:endParaRPr dirty="0"/>
          </a:p>
          <a:p>
            <a:pPr marL="457200" lvl="0" indent="-7199" algn="l" rtl="0">
              <a:spcBef>
                <a:spcPts val="1000"/>
              </a:spcBef>
              <a:spcAft>
                <a:spcPts val="0"/>
              </a:spcAft>
              <a:buNone/>
            </a:pPr>
            <a:r>
              <a:rPr lang="pt-BR" dirty="0"/>
              <a:t>Art. 194-A. (...) § 1° As multas cominadas em face do descumprimento de obrigações tributárias </a:t>
            </a:r>
            <a:r>
              <a:rPr lang="pt-BR" b="1" dirty="0">
                <a:solidFill>
                  <a:srgbClr val="FF0000"/>
                </a:solidFill>
              </a:rPr>
              <a:t>SERÃO GRADUADAS MOTIVADAMENTE</a:t>
            </a:r>
            <a:r>
              <a:rPr lang="pt-BR" dirty="0"/>
              <a:t>, levando em consideração as seguintes circunstâncias atenuantes: a) cumprimento de obrigação acessória relacionada à conduta infringida, na hipótese de lançamento da obrigação principal; b) readequação às normas tributárias, entre o início do procedimento fiscal e a lavratura do auto de infração, nos termos da legislação específica; c) não configuração de dolo, fraude ou simulação; d) não configuração de reincidência específica; e) configuração de bons antecedentes fiscais; f) da infração não resultar prejuízo ao erário; g) erro ou ignorância escusáveis do sujeito passivo, quanto a matéria de fato. </a:t>
            </a:r>
            <a:endParaRPr dirty="0"/>
          </a:p>
          <a:p>
            <a:pPr marL="457200" lvl="0" indent="-7199" algn="l" rtl="0">
              <a:spcBef>
                <a:spcPts val="1000"/>
              </a:spcBef>
              <a:spcAft>
                <a:spcPts val="0"/>
              </a:spcAft>
              <a:buNone/>
            </a:pPr>
            <a:r>
              <a:rPr lang="pt-BR" dirty="0"/>
              <a:t>§ 2° Não haverá graduação, redução ou afastamento da penalidade em relação ao responsável tributário e ao devedor contumaz, assim definido em lei específica e submetido a processo administrativo. </a:t>
            </a:r>
            <a:endParaRPr dirty="0"/>
          </a:p>
          <a:p>
            <a:pPr marL="457200" lvl="0" indent="-7199" algn="l" rtl="0">
              <a:spcBef>
                <a:spcPts val="1000"/>
              </a:spcBef>
              <a:spcAft>
                <a:spcPts val="0"/>
              </a:spcAft>
              <a:buNone/>
            </a:pPr>
            <a:r>
              <a:rPr lang="pt-BR" dirty="0"/>
              <a:t>§ 3° A gradação das penalidades previstas no § 1° deste artigo não exclui o dever de pagamento da obrigação tributária principal, com os devidos acréscimos legais, quando for o caso. </a:t>
            </a:r>
            <a:endParaRPr dirty="0"/>
          </a:p>
          <a:p>
            <a:pPr marL="457200" lvl="0" indent="-7199" algn="l" rtl="0">
              <a:spcBef>
                <a:spcPts val="1000"/>
              </a:spcBef>
              <a:spcAft>
                <a:spcPts val="0"/>
              </a:spcAft>
              <a:buNone/>
            </a:pPr>
            <a:r>
              <a:rPr lang="pt-BR" dirty="0"/>
              <a:t>§ 4° A aplicação de penalidade será acompanhada de demonstração individualizada por sujeito passivo da autoria da infração.”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aaa585afd0_0_12"/>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PLC 124/2022 - 1º eixo: Alterações no CTN</a:t>
            </a:r>
            <a:endParaRPr/>
          </a:p>
        </p:txBody>
      </p:sp>
      <p:sp>
        <p:nvSpPr>
          <p:cNvPr id="171" name="Google Shape;171;g1aaa585afd0_0_1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457200" lvl="0" indent="-334327" algn="l" rtl="0">
              <a:spcBef>
                <a:spcPts val="1000"/>
              </a:spcBef>
              <a:spcAft>
                <a:spcPts val="0"/>
              </a:spcAft>
              <a:buSzPct val="64285"/>
              <a:buChar char="-"/>
            </a:pPr>
            <a:r>
              <a:rPr lang="pt-BR" b="1">
                <a:solidFill>
                  <a:srgbClr val="FF0000"/>
                </a:solidFill>
              </a:rPr>
              <a:t>PRAZO PARA ADEQUAÇÃO DOS ENTES FEDERADOS</a:t>
            </a:r>
            <a:r>
              <a:rPr lang="pt-BR"/>
              <a:t>: O art. 211-A determina que União, estados, Distrito Federal e municípios terão o prazo de dois anos para atualizar a respectiva legislação tributária de modo a incorporar os critérios de moderação sancionatória estabelecidos pelo art. 194-A, findo tal prazo sem que tenha havido a edição da respectiva legislação, serão aplicados os próprios critérios do art. 194-A.</a:t>
            </a:r>
            <a:endParaRPr/>
          </a:p>
          <a:p>
            <a:pPr marL="457200" lvl="0" indent="-334327" algn="l" rtl="0">
              <a:spcBef>
                <a:spcPts val="1000"/>
              </a:spcBef>
              <a:spcAft>
                <a:spcPts val="0"/>
              </a:spcAft>
              <a:buSzPct val="64285"/>
              <a:buChar char="-"/>
            </a:pPr>
            <a:r>
              <a:rPr lang="pt-BR"/>
              <a:t>A previsão de critérios de dosimetria na aplicação de multas tributárias pelas administrações </a:t>
            </a:r>
            <a:r>
              <a:rPr lang="pt-BR" b="1">
                <a:solidFill>
                  <a:srgbClr val="FF0000"/>
                </a:solidFill>
              </a:rPr>
              <a:t>NÃO CONFIGURA RENÚNCIA DE RECEITA</a:t>
            </a:r>
            <a:r>
              <a:rPr lang="pt-BR">
                <a:solidFill>
                  <a:srgbClr val="FF0000"/>
                </a:solidFill>
              </a:rPr>
              <a:t>,</a:t>
            </a:r>
            <a:r>
              <a:rPr lang="pt-BR"/>
              <a:t> para os fins do disposto no art. 113 do Ato das Disposições Constitucionais Transitórias e do art. 14 da Lei de Responsabilidade Fiscal, razão pela qual se dispensa a necessidade de mensuração do respectivo impacto orçamentário e financeiro e eventual indicação da fonte de custeio.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aa7018b8dc_0_102"/>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PLC 124/2022 - 1º eixo: Alterações no CTN</a:t>
            </a:r>
            <a:endParaRPr/>
          </a:p>
        </p:txBody>
      </p:sp>
      <p:sp>
        <p:nvSpPr>
          <p:cNvPr id="177" name="Google Shape;177;g1aa7018b8dc_0_10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pt-BR"/>
              <a:t>Nova redação do art. 138 esclarece que a denúncia espontânea feita pelo sujeito passivo </a:t>
            </a:r>
            <a:r>
              <a:rPr lang="pt-BR" b="1"/>
              <a:t>ACARRETA O AFASTAMENTO DAS MULTAS DE MORA E DE OFÍCIO. </a:t>
            </a:r>
            <a:endParaRPr b="1"/>
          </a:p>
          <a:p>
            <a:pPr marL="0" lvl="0" indent="0" algn="l" rtl="0">
              <a:spcBef>
                <a:spcPts val="1000"/>
              </a:spcBef>
              <a:spcAft>
                <a:spcPts val="0"/>
              </a:spcAft>
              <a:buNone/>
            </a:pPr>
            <a:endParaRPr/>
          </a:p>
          <a:p>
            <a:pPr marL="914400" lvl="0" indent="-7199" algn="l" rtl="0">
              <a:spcBef>
                <a:spcPts val="1000"/>
              </a:spcBef>
              <a:spcAft>
                <a:spcPts val="0"/>
              </a:spcAft>
              <a:buNone/>
            </a:pPr>
            <a:r>
              <a:rPr lang="pt-BR"/>
              <a:t>“Art. 138. A responsabilidade é excluída, </a:t>
            </a:r>
            <a:r>
              <a:rPr lang="pt-BR" b="1">
                <a:solidFill>
                  <a:srgbClr val="FF0000"/>
                </a:solidFill>
              </a:rPr>
              <a:t>INCLUSIVE EM RELAÇÃO À MULTA DE MORA</a:t>
            </a:r>
            <a:r>
              <a:rPr lang="pt-BR"/>
              <a:t>, pela denúncia espontânea da infração, acompanhada, se for o caso, do pagamento do tributo devido e dos juros de mora, ou do depósito da importância arbitrada pela autoridade administrativa, quando o montante do tributo dependa de apuração. Parágrafo único. Não se considera espontânea a denúncia apresentada após o início de qualquer procedimento administrativo ou medida de fiscalização, relacionados com a infração.”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aaa585afd0_0_24"/>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PLC 124/2022 - 1º eixo: Alterações no CTN</a:t>
            </a:r>
            <a:endParaRPr/>
          </a:p>
        </p:txBody>
      </p:sp>
      <p:sp>
        <p:nvSpPr>
          <p:cNvPr id="183" name="Google Shape;183;g1aaa585afd0_0_2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pt-BR"/>
              <a:t>Nova redação do §2º art. 142 art. 161 </a:t>
            </a:r>
            <a:r>
              <a:rPr lang="pt-BR" b="1"/>
              <a:t>AFASTA A MULTA DE OFÍCIO EM CASO DE LANÇAMENTO PARA PREVENÇÃO DA DECADÊNCIA</a:t>
            </a:r>
            <a:r>
              <a:rPr lang="pt-BR"/>
              <a:t>, quando a exigibilidade do crédito tributário estiver suspensa: </a:t>
            </a:r>
            <a:endParaRPr/>
          </a:p>
          <a:p>
            <a:pPr marL="899999" lvl="0" indent="0" algn="l" rtl="0">
              <a:spcBef>
                <a:spcPts val="1000"/>
              </a:spcBef>
              <a:spcAft>
                <a:spcPts val="0"/>
              </a:spcAft>
              <a:buNone/>
            </a:pPr>
            <a:r>
              <a:rPr lang="pt-BR"/>
              <a:t>142. (...) §2º No lançamento destinado a prevenir a decadência de crédito tributário cuja exigibilidade houver sido suspensa na forma dos incisos II, IV e V do art. 151 desta Lei, </a:t>
            </a:r>
            <a:r>
              <a:rPr lang="pt-BR" b="1">
                <a:solidFill>
                  <a:srgbClr val="FF0000"/>
                </a:solidFill>
              </a:rPr>
              <a:t>não será cominada multa de ofício ou multa de mora a ele relativo</a:t>
            </a:r>
            <a:r>
              <a:rPr lang="pt-BR"/>
              <a:t>.</a:t>
            </a:r>
            <a:endParaRPr/>
          </a:p>
          <a:p>
            <a:pPr marL="899999" lvl="0" indent="0" algn="l" rtl="0">
              <a:spcBef>
                <a:spcPts val="1000"/>
              </a:spcBef>
              <a:spcAft>
                <a:spcPts val="0"/>
              </a:spcAft>
              <a:buNone/>
            </a:pPr>
            <a:r>
              <a:rPr lang="pt-BR"/>
              <a:t>161. (...) § 3º A interposição da ação judicial favorecida com medida liminar ou antecipação de tutela </a:t>
            </a:r>
            <a:r>
              <a:rPr lang="pt-BR" b="1">
                <a:solidFill>
                  <a:srgbClr val="FF0000"/>
                </a:solidFill>
              </a:rPr>
              <a:t>interrompe a incidência da multa de mora</a:t>
            </a:r>
            <a:r>
              <a:rPr lang="pt-BR"/>
              <a:t>, desde a concessão da medida judicial, até 30 dias após a data da publicação da decisão judicial que considerar devido o tributo.”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aa7018b8dc_0_97"/>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PLC 124/2022 - 1º eixo: Alterações no CTN</a:t>
            </a:r>
            <a:endParaRPr/>
          </a:p>
        </p:txBody>
      </p:sp>
      <p:sp>
        <p:nvSpPr>
          <p:cNvPr id="189" name="Google Shape;189;g1aa7018b8dc_0_9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pt-BR" b="1"/>
              <a:t>DISCIPLINA O INSTITUTO DA CONSULTA TRIBUTÁRIA</a:t>
            </a:r>
            <a:r>
              <a:rPr lang="pt-BR"/>
              <a:t>, garantindo a uniformidade na aplicação de entendimentos a todos os contribuintes que se encontrem nas mesmas situações fáticas e jurídicas: segurança jurídica e confiança dos contribuintes na estabilidade e harmonia da interpretação normativa feita pela administração tributária:</a:t>
            </a:r>
            <a:endParaRPr/>
          </a:p>
          <a:p>
            <a:pPr marL="0" lvl="0" indent="0" algn="l" rtl="0">
              <a:spcBef>
                <a:spcPts val="1000"/>
              </a:spcBef>
              <a:spcAft>
                <a:spcPts val="0"/>
              </a:spcAft>
              <a:buNone/>
            </a:pPr>
            <a:endParaRPr/>
          </a:p>
          <a:p>
            <a:pPr marL="809999" lvl="0" indent="0" algn="l" rtl="0">
              <a:spcBef>
                <a:spcPts val="1000"/>
              </a:spcBef>
              <a:spcAft>
                <a:spcPts val="0"/>
              </a:spcAft>
              <a:buNone/>
            </a:pPr>
            <a:r>
              <a:rPr lang="pt-BR"/>
              <a:t>Art. 194-C. A consulta tributária consiste no procedimento administrativo gratuito destinado à resolução de dúvidas dos contribuintes e fixação de interpretação e aplicação da legislação tributária, nos termos da legislação específica. </a:t>
            </a:r>
            <a:endParaRPr/>
          </a:p>
          <a:p>
            <a:pPr marL="809999" lvl="0" indent="0" algn="l" rtl="0">
              <a:spcBef>
                <a:spcPts val="1000"/>
              </a:spcBef>
              <a:spcAft>
                <a:spcPts val="0"/>
              </a:spcAft>
              <a:buNone/>
            </a:pPr>
            <a:r>
              <a:rPr lang="pt-BR"/>
              <a:t>Parágrafo único. </a:t>
            </a:r>
            <a:r>
              <a:rPr lang="pt-BR" b="1">
                <a:solidFill>
                  <a:srgbClr val="FF0000"/>
                </a:solidFill>
              </a:rPr>
              <a:t>A consulta terá efeitos vinculantes no âmbito do respectivo órgão e será observada em relação a todos os demais sujeitos passivos não consulentes que se encontrem nas mesmas situações fáticas e jurídicas</a:t>
            </a:r>
            <a:r>
              <a:rPr lang="pt-BR"/>
              <a:t>, nos termos da legislação específica.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aa7018b8dc_0_92"/>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4100"/>
              <a:t>PLC 124/2022 - 2º eixo: Mediação, arbitragem e transação</a:t>
            </a:r>
            <a:endParaRPr sz="4100"/>
          </a:p>
        </p:txBody>
      </p:sp>
      <p:sp>
        <p:nvSpPr>
          <p:cNvPr id="195" name="Google Shape;195;g1aa7018b8dc_0_92"/>
          <p:cNvSpPr txBox="1">
            <a:spLocks noGrp="1"/>
          </p:cNvSpPr>
          <p:nvPr>
            <p:ph type="body" idx="1"/>
          </p:nvPr>
        </p:nvSpPr>
        <p:spPr>
          <a:xfrm>
            <a:off x="200625" y="1825625"/>
            <a:ext cx="11782500" cy="48681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r>
              <a:rPr lang="pt-BR"/>
              <a:t>As alterações nos arts. 151, 156, 171 e 171-A e 171-B, pretendem construir um suporte jurídico de aplicação geral em matéria tributária para os </a:t>
            </a:r>
            <a:r>
              <a:rPr lang="pt-BR" b="1"/>
              <a:t>INSTITUTOS DA MEDIAÇÃO, DA ARBITRAGEM E DA TRANSAÇÃO</a:t>
            </a:r>
            <a:r>
              <a:rPr lang="pt-BR"/>
              <a:t>.</a:t>
            </a:r>
            <a:endParaRPr/>
          </a:p>
          <a:p>
            <a:pPr marL="457200" lvl="0" indent="0" algn="l" rtl="0">
              <a:spcBef>
                <a:spcPts val="1000"/>
              </a:spcBef>
              <a:spcAft>
                <a:spcPts val="0"/>
              </a:spcAft>
              <a:buNone/>
            </a:pPr>
            <a:r>
              <a:rPr lang="pt-BR" b="1">
                <a:solidFill>
                  <a:srgbClr val="FF0000"/>
                </a:solidFill>
              </a:rPr>
              <a:t>SUSPENSÃO DA EXIGIBILIDADE:</a:t>
            </a:r>
            <a:endParaRPr b="1">
              <a:solidFill>
                <a:srgbClr val="FF0000"/>
              </a:solidFill>
            </a:endParaRPr>
          </a:p>
          <a:p>
            <a:pPr marL="457200" lvl="0" indent="0" algn="l" rtl="0">
              <a:spcBef>
                <a:spcPts val="1000"/>
              </a:spcBef>
              <a:spcAft>
                <a:spcPts val="0"/>
              </a:spcAft>
              <a:buNone/>
            </a:pPr>
            <a:r>
              <a:rPr lang="pt-BR"/>
              <a:t>Art. 151 (....) </a:t>
            </a:r>
            <a:endParaRPr/>
          </a:p>
          <a:p>
            <a:pPr marL="457200" lvl="0" indent="0" algn="l" rtl="0">
              <a:spcBef>
                <a:spcPts val="1000"/>
              </a:spcBef>
              <a:spcAft>
                <a:spcPts val="0"/>
              </a:spcAft>
              <a:buNone/>
            </a:pPr>
            <a:r>
              <a:rPr lang="pt-BR"/>
              <a:t>VII – a instauração da arbitragem, quando da nomeação do(s) árbitro(s), nos termos da legislação específica;  </a:t>
            </a:r>
            <a:endParaRPr/>
          </a:p>
          <a:p>
            <a:pPr marL="457200" lvl="0" indent="0" algn="l" rtl="0">
              <a:spcBef>
                <a:spcPts val="1000"/>
              </a:spcBef>
              <a:spcAft>
                <a:spcPts val="0"/>
              </a:spcAft>
              <a:buNone/>
            </a:pPr>
            <a:r>
              <a:rPr lang="pt-BR"/>
              <a:t>VIII – a transação tributária, conforme decisão do representante da administração tributária, nos termos da legislação específica;</a:t>
            </a:r>
            <a:endParaRPr/>
          </a:p>
          <a:p>
            <a:pPr marL="457200" lvl="0" indent="0" algn="l" rtl="0">
              <a:spcBef>
                <a:spcPts val="1000"/>
              </a:spcBef>
              <a:spcAft>
                <a:spcPts val="0"/>
              </a:spcAft>
              <a:buClr>
                <a:schemeClr val="dk1"/>
              </a:buClr>
              <a:buSzPts val="1100"/>
              <a:buFont typeface="Arial"/>
              <a:buNone/>
            </a:pPr>
            <a:r>
              <a:rPr lang="pt-BR" b="1">
                <a:solidFill>
                  <a:srgbClr val="FF0000"/>
                </a:solidFill>
              </a:rPr>
              <a:t>EXTINÇÃO DO CRÉDITO</a:t>
            </a:r>
            <a:endParaRPr b="1">
              <a:solidFill>
                <a:srgbClr val="FF0000"/>
              </a:solidFill>
            </a:endParaRPr>
          </a:p>
          <a:p>
            <a:pPr marL="457200" lvl="0" indent="0" algn="l" rtl="0">
              <a:spcBef>
                <a:spcPts val="1000"/>
              </a:spcBef>
              <a:spcAft>
                <a:spcPts val="0"/>
              </a:spcAft>
              <a:buClr>
                <a:schemeClr val="dk1"/>
              </a:buClr>
              <a:buSzPts val="1100"/>
              <a:buFont typeface="Arial"/>
              <a:buNone/>
            </a:pPr>
            <a:r>
              <a:rPr lang="pt-BR"/>
              <a:t>“Art. 156. .... XII – a sentença arbitral favorável ao sujeito passivo transitada em julgado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aa7018b8dc_0_0"/>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Introdução</a:t>
            </a:r>
            <a:endParaRPr/>
          </a:p>
        </p:txBody>
      </p:sp>
      <p:sp>
        <p:nvSpPr>
          <p:cNvPr id="91" name="Google Shape;91;g1aa7018b8dc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indent="-457200"/>
            <a:r>
              <a:rPr lang="pt-BR" dirty="0"/>
              <a:t>A redução do contencioso tributário é objetivo pautado por valores e princípios constantes do preâmbulo da CF/88 que garante a manutenção do Estado Democrático </a:t>
            </a:r>
            <a:endParaRPr dirty="0"/>
          </a:p>
          <a:p>
            <a:pPr marL="0" lvl="0" indent="0" algn="l" rtl="0">
              <a:spcBef>
                <a:spcPts val="1000"/>
              </a:spcBef>
              <a:spcAft>
                <a:spcPts val="0"/>
              </a:spcAft>
              <a:buNone/>
            </a:pPr>
            <a:endParaRPr dirty="0"/>
          </a:p>
          <a:p>
            <a:pPr marL="990000" lvl="0" indent="0" algn="l" rtl="0">
              <a:spcBef>
                <a:spcPts val="1000"/>
              </a:spcBef>
              <a:spcAft>
                <a:spcPts val="0"/>
              </a:spcAft>
              <a:buNone/>
            </a:pPr>
            <a:r>
              <a:rPr lang="pt-BR" dirty="0"/>
              <a:t>“destinado a assegurar o exercício dos direitos sociais e individuais, a liberdade, a segurança, o bem-estar, o desenvolvimento, a igualdade e a justiça como valores supremos de uma sociedade fraterna, pluralista e sem preconceitos, fundada na harmonia social e comprometida, na ordem interna e internacional, com a solução pacífica das controvérsias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aaa585afd0_0_35"/>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pt-BR" sz="4100"/>
              <a:t>PLC 124/2022 - 2º eixo: Mediação, arbitragem e transação</a:t>
            </a:r>
            <a:endParaRPr/>
          </a:p>
        </p:txBody>
      </p:sp>
      <p:sp>
        <p:nvSpPr>
          <p:cNvPr id="201" name="Google Shape;201;g1aaa585afd0_0_35"/>
          <p:cNvSpPr txBox="1">
            <a:spLocks noGrp="1"/>
          </p:cNvSpPr>
          <p:nvPr>
            <p:ph type="body" idx="1"/>
          </p:nvPr>
        </p:nvSpPr>
        <p:spPr>
          <a:xfrm>
            <a:off x="838200" y="2054225"/>
            <a:ext cx="11353800" cy="43512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pt-BR" b="1" dirty="0">
                <a:solidFill>
                  <a:srgbClr val="FF0000"/>
                </a:solidFill>
              </a:rPr>
              <a:t>TRANSAÇÃO AMPLIADA</a:t>
            </a:r>
            <a:endParaRPr b="1" dirty="0">
              <a:solidFill>
                <a:srgbClr val="FF0000"/>
              </a:solidFill>
            </a:endParaRPr>
          </a:p>
          <a:p>
            <a:pPr marL="0" lvl="0" indent="0" algn="l" rtl="0">
              <a:spcBef>
                <a:spcPts val="1000"/>
              </a:spcBef>
              <a:spcAft>
                <a:spcPts val="0"/>
              </a:spcAft>
              <a:buNone/>
            </a:pPr>
            <a:r>
              <a:rPr lang="pt-BR" dirty="0"/>
              <a:t>171. § 1º A lei indicará a autoridade competente para autorizar a transação em cada caso. </a:t>
            </a:r>
            <a:endParaRPr dirty="0"/>
          </a:p>
          <a:p>
            <a:pPr marL="0" lvl="0" indent="0" algn="l" rtl="0">
              <a:spcBef>
                <a:spcPts val="1000"/>
              </a:spcBef>
              <a:spcAft>
                <a:spcPts val="0"/>
              </a:spcAft>
              <a:buNone/>
            </a:pPr>
            <a:r>
              <a:rPr lang="pt-BR" dirty="0"/>
              <a:t>§ 2º A transação poderá ser celebrada nas seguintes </a:t>
            </a:r>
            <a:r>
              <a:rPr lang="pt-BR" b="1" dirty="0"/>
              <a:t>MODALIDADES</a:t>
            </a:r>
            <a:r>
              <a:rPr lang="pt-BR" dirty="0"/>
              <a:t>, sem prejuízo de outras modalidades previstas na legislação específica: I – transação na cobrança da dívida ativa, hipótese em que a concessão de desconto observará a situação econômica e a capacidade de pagamento dos contribuintes inscritos, conforme critérios estabelecidos pela respectiva autoridade fazendária; II – transação no contencioso de relevante e disseminada controvérsia jurídica, como forma resolutiva de litígios aduaneiros ou tributários pendentes, conforme critérios estabelecidos pela respectiva autoridade fazendária; e III – transação no contencioso tributário em relação a créditos definidos em lei como sendo de pequeno valor, destinada a atender a critérios de racionalidade e eficiência na gestão e arrecadação de créditos tributários, conforme critérios estabelecidos pela respectiva autoridade fazendária. § 3º A adesão à transação tributária constituirá, no mínimo, renúncia pelo sujeito passivo a quaisquer alegações de direito sobre as quais se fundem impugnações ou recursos, na esfera administrativa ou judicial, a respeito dos créditos transacionados. § 4º A proposta de transação e a eventual adesão por parte do sujeito passivo não poderão ser invocadas como fundamento jurídico ou prognose de sucesso da tese sustentada por qualquer das partes na esfera administrativa ou judicial.”</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aaa585afd0_0_42"/>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4100" dirty="0"/>
              <a:t>PLC 124/2022 - 2º eixo: Mediação, arbitragem e transação</a:t>
            </a:r>
            <a:endParaRPr dirty="0"/>
          </a:p>
        </p:txBody>
      </p:sp>
      <p:sp>
        <p:nvSpPr>
          <p:cNvPr id="207" name="Google Shape;207;g1aaa585afd0_0_42"/>
          <p:cNvSpPr txBox="1">
            <a:spLocks noGrp="1"/>
          </p:cNvSpPr>
          <p:nvPr>
            <p:ph type="body" idx="1"/>
          </p:nvPr>
        </p:nvSpPr>
        <p:spPr>
          <a:xfrm>
            <a:off x="838200" y="2054225"/>
            <a:ext cx="11353800" cy="4351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pt-BR" b="1">
                <a:solidFill>
                  <a:srgbClr val="FF0000"/>
                </a:solidFill>
              </a:rPr>
              <a:t>ARBITRAGEM</a:t>
            </a:r>
            <a:endParaRPr b="1">
              <a:solidFill>
                <a:srgbClr val="FF0000"/>
              </a:solidFill>
            </a:endParaRPr>
          </a:p>
          <a:p>
            <a:pPr marL="0" lvl="0" indent="0" algn="l" rtl="0">
              <a:spcBef>
                <a:spcPts val="1000"/>
              </a:spcBef>
              <a:spcAft>
                <a:spcPts val="0"/>
              </a:spcAft>
              <a:buNone/>
            </a:pPr>
            <a:r>
              <a:rPr lang="pt-BR"/>
              <a:t>“Art. 171-A. A Lei autorizará a arbitragem para, prioritariamente, promover a prevenção do litígio e, subsidiariamente, a resolução no contencioso administrativo e jurisdicional de controvérsias tributárias. Parágrafo único. A sentença arbitral será vinculante e produzirá os mesmos efeitos que a decisão judicial.”</a:t>
            </a:r>
            <a:endParaRPr/>
          </a:p>
          <a:p>
            <a:pPr marL="0" lvl="0" indent="0" algn="l" rtl="0">
              <a:spcBef>
                <a:spcPts val="1000"/>
              </a:spcBef>
              <a:spcAft>
                <a:spcPts val="0"/>
              </a:spcAft>
              <a:buClr>
                <a:schemeClr val="dk1"/>
              </a:buClr>
              <a:buSzPts val="1100"/>
              <a:buFont typeface="Arial"/>
              <a:buNone/>
            </a:pPr>
            <a:r>
              <a:rPr lang="pt-BR" b="1">
                <a:solidFill>
                  <a:srgbClr val="FF0000"/>
                </a:solidFill>
              </a:rPr>
              <a:t>MEDIAÇÃO</a:t>
            </a:r>
            <a:endParaRPr/>
          </a:p>
          <a:p>
            <a:pPr marL="0" lvl="0" indent="0" algn="l" rtl="0">
              <a:spcBef>
                <a:spcPts val="1000"/>
              </a:spcBef>
              <a:spcAft>
                <a:spcPts val="0"/>
              </a:spcAft>
              <a:buNone/>
            </a:pPr>
            <a:r>
              <a:rPr lang="pt-BR"/>
              <a:t> "Art. 171-B. A Lei estabelecerá os critérios e condições para mediação de controvérsias tributárias, a ser exercida por terceiro sem poder decisório, que, escolhido ou aceito pelas partes, as auxiliará e estimulará na identificação ou construção de soluções consensuais.” (NR)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aa7018b8dc_0_82"/>
          <p:cNvSpPr txBox="1">
            <a:spLocks noGrp="1"/>
          </p:cNvSpPr>
          <p:nvPr>
            <p:ph type="title"/>
          </p:nvPr>
        </p:nvSpPr>
        <p:spPr>
          <a:xfrm>
            <a:off x="838200" y="83343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pt-BR" sz="3659"/>
              <a:t>PLC 124/2022 - 2º eixo: Mediação, arbitragem e transação</a:t>
            </a:r>
            <a:endParaRPr sz="3659"/>
          </a:p>
          <a:p>
            <a:pPr marL="0" lvl="0" indent="0" algn="l" rtl="0">
              <a:spcBef>
                <a:spcPts val="0"/>
              </a:spcBef>
              <a:spcAft>
                <a:spcPts val="0"/>
              </a:spcAft>
              <a:buSzPts val="990"/>
              <a:buNone/>
            </a:pPr>
            <a:endParaRPr sz="3659"/>
          </a:p>
        </p:txBody>
      </p:sp>
      <p:sp>
        <p:nvSpPr>
          <p:cNvPr id="213" name="Google Shape;213;g1aa7018b8dc_0_8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pt-BR" b="1">
                <a:solidFill>
                  <a:srgbClr val="FF0000"/>
                </a:solidFill>
              </a:rPr>
              <a:t>EFEITO VINCULANTE DAS DECISÕES DO STF EM R.G E DO STJ EM RR.</a:t>
            </a:r>
            <a:endParaRPr/>
          </a:p>
          <a:p>
            <a:pPr marL="0" lvl="0" indent="0" algn="l" rtl="0">
              <a:spcBef>
                <a:spcPts val="1000"/>
              </a:spcBef>
              <a:spcAft>
                <a:spcPts val="0"/>
              </a:spcAft>
              <a:buNone/>
            </a:pPr>
            <a:r>
              <a:rPr lang="pt-BR"/>
              <a:t>“Art. 194-B. O trânsito em julgado de controvérsia tributária decidida pelo Supremo Tribunal Federal, sob a sistemática da repercussão geral em matéria constitucional, ou pelo Superior Tribunal de Justiça, sob a sistemática dos recursos repetitivos em matéria infraconstitucional, favoravelmente a contribuintes ou responsáveis, terá eficácia vinculante para a Administração Tributária. </a:t>
            </a:r>
            <a:endParaRPr/>
          </a:p>
          <a:p>
            <a:pPr marL="0" lvl="0" indent="0" algn="l" rtl="0">
              <a:spcBef>
                <a:spcPts val="1000"/>
              </a:spcBef>
              <a:spcAft>
                <a:spcPts val="0"/>
              </a:spcAft>
              <a:buNone/>
            </a:pPr>
            <a:r>
              <a:rPr lang="pt-BR"/>
              <a:t>Parágrafo único. No prazo máximo de 90 (noventa) dias, a contar do trânsito em julgado, a Fazenda Pública, por parecer devidamente fundamentado e publicizado: </a:t>
            </a:r>
            <a:endParaRPr/>
          </a:p>
          <a:p>
            <a:pPr marL="0" lvl="0" indent="0" algn="l" rtl="0">
              <a:spcBef>
                <a:spcPts val="1000"/>
              </a:spcBef>
              <a:spcAft>
                <a:spcPts val="0"/>
              </a:spcAft>
              <a:buNone/>
            </a:pPr>
            <a:r>
              <a:rPr lang="pt-BR"/>
              <a:t>I – aplicará a orientação adotada pelo STF ou STJ em relação aos seus créditos tributários; </a:t>
            </a:r>
            <a:endParaRPr/>
          </a:p>
          <a:p>
            <a:pPr marL="0" lvl="0" indent="0" algn="l" rtl="0">
              <a:spcBef>
                <a:spcPts val="1000"/>
              </a:spcBef>
              <a:spcAft>
                <a:spcPts val="0"/>
              </a:spcAft>
              <a:buNone/>
            </a:pPr>
            <a:r>
              <a:rPr lang="pt-BR"/>
              <a:t>II – indicará os casos em que a Fazenda Pública, tanto na esfera administrativa quanto na judicial, deixará de impugnar pleitos de contribuintes ou responsáveis; </a:t>
            </a:r>
            <a:endParaRPr/>
          </a:p>
          <a:p>
            <a:pPr marL="0" lvl="0" indent="0" algn="l" rtl="0">
              <a:spcBef>
                <a:spcPts val="1000"/>
              </a:spcBef>
              <a:spcAft>
                <a:spcPts val="0"/>
              </a:spcAft>
              <a:buNone/>
            </a:pPr>
            <a:r>
              <a:rPr lang="pt-BR"/>
              <a:t>III – indicará os casos em que Fazenda Pública, tanto na esfera administrativa quanto na judicial, desistirá de impugnações ou recursos já formulados.”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aa7018b8dc_0_127"/>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3600"/>
              <a:t>PLC 124/2022 - 3º eixo: Consolidar e harmonizar o PAT</a:t>
            </a:r>
            <a:endParaRPr sz="3600"/>
          </a:p>
        </p:txBody>
      </p:sp>
      <p:sp>
        <p:nvSpPr>
          <p:cNvPr id="219" name="Google Shape;219;g1aa7018b8dc_0_12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pt-BR"/>
              <a:t>Os dispositivos propostos (arts. de 208-A a 208-H)</a:t>
            </a:r>
            <a:r>
              <a:rPr lang="pt-BR" b="1">
                <a:solidFill>
                  <a:srgbClr val="FF0000"/>
                </a:solidFill>
              </a:rPr>
              <a:t> ESTABELECEM NORMAS GERAIS</a:t>
            </a:r>
            <a:r>
              <a:rPr lang="pt-BR"/>
              <a:t> que asseguram o cumprimento do </a:t>
            </a:r>
            <a:r>
              <a:rPr lang="pt-BR" b="1">
                <a:solidFill>
                  <a:srgbClr val="FF0000"/>
                </a:solidFill>
              </a:rPr>
              <a:t>DEVIDO PROCESSO LEGAL, DO CONTRADITÓRIO E DA AMPLA DEFESA</a:t>
            </a:r>
            <a:r>
              <a:rPr lang="pt-BR"/>
              <a:t>, pelas três esferas. </a:t>
            </a:r>
            <a:endParaRPr/>
          </a:p>
          <a:p>
            <a:pPr marL="0" lvl="0" indent="0" algn="l" rtl="0">
              <a:spcBef>
                <a:spcPts val="1000"/>
              </a:spcBef>
              <a:spcAft>
                <a:spcPts val="0"/>
              </a:spcAft>
              <a:buNone/>
            </a:pPr>
            <a:r>
              <a:rPr lang="pt-BR"/>
              <a:t>Busca-se </a:t>
            </a:r>
            <a:r>
              <a:rPr lang="pt-BR" b="1">
                <a:solidFill>
                  <a:srgbClr val="FF0000"/>
                </a:solidFill>
              </a:rPr>
              <a:t>UNIFORMIDADE DE PRAZOS E RECURSOS MÍNIMOS</a:t>
            </a:r>
            <a:r>
              <a:rPr lang="pt-BR"/>
              <a:t>, permitindo-se que cada ente tenha a disciplina própria no que tange ao processo administrativo tributário, desde que observe o núcleo essencial do devido processo legal.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aaa585afd0_0_49"/>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3600"/>
              <a:t>PLC 124/2022 - 3º eixo: Consolidar e harmonizar o PAT</a:t>
            </a:r>
            <a:endParaRPr sz="3600"/>
          </a:p>
        </p:txBody>
      </p:sp>
      <p:sp>
        <p:nvSpPr>
          <p:cNvPr id="225" name="Google Shape;225;g1aaa585afd0_0_4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pt-BR" dirty="0"/>
              <a:t>“Art. 208-A. Este </a:t>
            </a:r>
            <a:r>
              <a:rPr lang="pt-BR" b="1" dirty="0">
                <a:solidFill>
                  <a:srgbClr val="FF0000"/>
                </a:solidFill>
              </a:rPr>
              <a:t>CAPÍTULO ESTABELECE NORMAS GERAIS PARA REGULAR O PROCESSO ADMINISTRATIVO TRIBUTÁRIO NO ÂMBITO DAS ADMINISTRAÇÕES TRIBUTÁRIAS DA UNIÃO, DOS ESTADOS, DO DISTRITO FEDERAL E DOS MUNICÍPIOS</a:t>
            </a:r>
            <a:r>
              <a:rPr lang="pt-BR" dirty="0"/>
              <a:t>, visando, em especial, assegurar aos litigantes o devido processo legal, o contraditório e a ampla defesa e o duplo grau de jurisdição.</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pt-BR" dirty="0"/>
              <a:t>“Art. 208-B. O auto de infração será lavrado com base nos </a:t>
            </a:r>
            <a:r>
              <a:rPr lang="pt-BR" b="1" dirty="0">
                <a:solidFill>
                  <a:srgbClr val="FF0000"/>
                </a:solidFill>
              </a:rPr>
              <a:t>ELEMENTOS DE PROVA DISPONÍVEIS E CONTERÁ OBRIGATORIAMENTE</a:t>
            </a:r>
            <a:r>
              <a:rPr lang="pt-BR" dirty="0"/>
              <a:t>: I – a qualificação do autuado; II – a descrição clara dos fatos; III – o(s) dispositivo(s) legal(</a:t>
            </a:r>
            <a:r>
              <a:rPr lang="pt-BR" dirty="0" err="1"/>
              <a:t>is</a:t>
            </a:r>
            <a:r>
              <a:rPr lang="pt-BR" dirty="0"/>
              <a:t>) infringido(s) e a penalidade aplicada; IV – o fundamento jurídico do lançamento; e V – a determinação da exigência fiscal e a intimação para cumpri-la ou impugná-la.”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aaa585afd0_0_94"/>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3600"/>
              <a:t>PLC 124/2022 - 3º eixo: Consolidar e harmonizar o PAT</a:t>
            </a:r>
            <a:endParaRPr sz="3600"/>
          </a:p>
        </p:txBody>
      </p:sp>
      <p:sp>
        <p:nvSpPr>
          <p:cNvPr id="231" name="Google Shape;231;g1aaa585afd0_0_94"/>
          <p:cNvSpPr txBox="1">
            <a:spLocks noGrp="1"/>
          </p:cNvSpPr>
          <p:nvPr>
            <p:ph type="body" idx="1"/>
          </p:nvPr>
        </p:nvSpPr>
        <p:spPr>
          <a:xfrm>
            <a:off x="838200" y="1825625"/>
            <a:ext cx="10515600" cy="48453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pt-BR" dirty="0"/>
              <a:t>“Art. 208-C. O julgamento dos processos de exigência de tributos e multas previstas na legislação tributária e de outros que lhe são correlatos, observará o seguinte: </a:t>
            </a:r>
            <a:endParaRPr dirty="0"/>
          </a:p>
          <a:p>
            <a:pPr marL="0" lvl="0" indent="0" algn="l" rtl="0">
              <a:spcBef>
                <a:spcPts val="1000"/>
              </a:spcBef>
              <a:spcAft>
                <a:spcPts val="0"/>
              </a:spcAft>
              <a:buNone/>
            </a:pPr>
            <a:r>
              <a:rPr lang="pt-BR" dirty="0"/>
              <a:t>I – a apresentação tempestiva de impugnação terá o efeito de instaurar o contencioso administrativo fiscal, suspendendo a exigibilidade do crédito tributário impugnado imediatamente na forma do art. 151, III, desta Lei; </a:t>
            </a:r>
            <a:endParaRPr dirty="0"/>
          </a:p>
          <a:p>
            <a:pPr marL="0" lvl="0" indent="0" algn="l" rtl="0">
              <a:spcBef>
                <a:spcPts val="1000"/>
              </a:spcBef>
              <a:spcAft>
                <a:spcPts val="0"/>
              </a:spcAft>
              <a:buNone/>
            </a:pPr>
            <a:r>
              <a:rPr lang="pt-BR" dirty="0"/>
              <a:t>II – o julgamento de primeira instância será realizado monocraticamente ou por órgão colegiado, conforme legislação específica; </a:t>
            </a:r>
            <a:endParaRPr dirty="0"/>
          </a:p>
          <a:p>
            <a:pPr marL="0" lvl="0" indent="0" algn="l" rtl="0">
              <a:spcBef>
                <a:spcPts val="1000"/>
              </a:spcBef>
              <a:spcAft>
                <a:spcPts val="0"/>
              </a:spcAft>
              <a:buNone/>
            </a:pPr>
            <a:r>
              <a:rPr lang="pt-BR" dirty="0"/>
              <a:t>III – da decisão de primeira instância caberão recursos voluntário e de ofício, conforme legislação específica;</a:t>
            </a:r>
            <a:endParaRPr dirty="0"/>
          </a:p>
          <a:p>
            <a:pPr marL="0" lvl="0" indent="0" algn="l" rtl="0">
              <a:spcBef>
                <a:spcPts val="1000"/>
              </a:spcBef>
              <a:spcAft>
                <a:spcPts val="0"/>
              </a:spcAft>
              <a:buNone/>
            </a:pPr>
            <a:r>
              <a:rPr lang="pt-BR" dirty="0"/>
              <a:t>IV – o julgamento de segunda instância será realizado por órgão colegiado, conforme legislação específica; e </a:t>
            </a:r>
            <a:endParaRPr dirty="0"/>
          </a:p>
          <a:p>
            <a:pPr marL="0" lvl="0" indent="0" algn="l" rtl="0">
              <a:spcBef>
                <a:spcPts val="1000"/>
              </a:spcBef>
              <a:spcAft>
                <a:spcPts val="0"/>
              </a:spcAft>
              <a:buNone/>
            </a:pPr>
            <a:r>
              <a:rPr lang="pt-BR" dirty="0"/>
              <a:t>V – quando houver instância superior, caberá recurso especial contra decisão de segunda instância que conferir à legislação tributária interpretação diversa daquela que lhe tenha atribuído outro colegiado do mesmo tribunal administrativo, conforme legislação específica. </a:t>
            </a:r>
            <a:endParaRPr dirty="0"/>
          </a:p>
          <a:p>
            <a:pPr marL="0" lvl="0" indent="0" algn="l" rtl="0">
              <a:spcBef>
                <a:spcPts val="1000"/>
              </a:spcBef>
              <a:spcAft>
                <a:spcPts val="0"/>
              </a:spcAft>
              <a:buNone/>
            </a:pPr>
            <a:r>
              <a:rPr lang="pt-BR" dirty="0"/>
              <a:t>VI – sempre haverá duplo grau de jurisdição, conforme legislação específica. Parágrafo único. caberão embargos de declaração, que terão o efeito de interromper o prazo para a interposição de outros recursos, por qualquer das partes, quando a decisão ou o acórdão incorrer em obscuridade, omissão ou contradição, nos termos da legislação específica.”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aaa585afd0_0_89"/>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3600"/>
              <a:t>PLC 124/2022 - 3º eixo: Consolidar e harmonizar o PAT</a:t>
            </a:r>
            <a:endParaRPr sz="3600"/>
          </a:p>
        </p:txBody>
      </p:sp>
      <p:sp>
        <p:nvSpPr>
          <p:cNvPr id="237" name="Google Shape;237;g1aaa585afd0_0_8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pt-BR"/>
              <a:t>“Art. 208-D. Será garantido aos contribuintes, no mínimo, o direito aos recursos, defesas e incidentes previstos neste artigo, além de outros previstos na legislação específica: I – apresentação de </a:t>
            </a:r>
            <a:r>
              <a:rPr lang="pt-BR" b="1">
                <a:solidFill>
                  <a:srgbClr val="FF0000"/>
                </a:solidFill>
              </a:rPr>
              <a:t>impugnação, em 30 (trinta) dias</a:t>
            </a:r>
            <a:r>
              <a:rPr lang="pt-BR"/>
              <a:t> contados da ciência da lavratura do Auto de infração; II –</a:t>
            </a:r>
            <a:r>
              <a:rPr lang="pt-BR" b="1">
                <a:solidFill>
                  <a:srgbClr val="FF0000"/>
                </a:solidFill>
              </a:rPr>
              <a:t> interposição de recurso voluntário, em 30 (trinta)</a:t>
            </a:r>
            <a:r>
              <a:rPr lang="pt-BR"/>
              <a:t> dias contados da ciência da decisão de primeira instância que lhe for desfavorável; III – interposição de </a:t>
            </a:r>
            <a:r>
              <a:rPr lang="pt-BR" b="1">
                <a:solidFill>
                  <a:srgbClr val="FF0000"/>
                </a:solidFill>
              </a:rPr>
              <a:t>recurso especial, em 15 (quinze) dias</a:t>
            </a:r>
            <a:r>
              <a:rPr lang="pt-BR"/>
              <a:t>, contados da ciência da decisão de segunda instância que lhe for desfavorável, nas hipóteses previstas na legislação específica, quando houver instância superior; IV – oposição de </a:t>
            </a:r>
            <a:r>
              <a:rPr lang="pt-BR" b="1">
                <a:solidFill>
                  <a:srgbClr val="FF0000"/>
                </a:solidFill>
              </a:rPr>
              <a:t>embargos de declaração, em 5 (cinco) dias</a:t>
            </a:r>
            <a:r>
              <a:rPr lang="pt-BR"/>
              <a:t>, contados da ciência de qualquer decisão, em caso de obscuridade, omissão ou contradição, contado da ciência da respectiva decisão. §1º As pautas de julgamento de segunda instância e da instância superior, quando houver, deverão ser divulgadas com antecedência mínima de 10 (dez) dias. §2º Os prazos para a apresentação de contrarrazões devem ser os mesmos previstos nos incisos II, III e IV para a interposição dos respectivos recursos. §3° </a:t>
            </a:r>
            <a:r>
              <a:rPr lang="pt-BR" b="1">
                <a:solidFill>
                  <a:srgbClr val="FF0000"/>
                </a:solidFill>
              </a:rPr>
              <a:t>OS PRAZOS SERÃO CONTADOS EM DIAS ÚTEIS, EXCLUINDO-SE O DIA DO INÍCIO E INCLUINDO-SE O DO VENCIMENTO. </a:t>
            </a:r>
            <a:r>
              <a:rPr lang="pt-BR"/>
              <a:t>§4º Os prazos só se iniciam ou vencem no dia de expediente normal no órgão em que corra o processo ou deva ser praticado o ato. §</a:t>
            </a:r>
            <a:r>
              <a:rPr lang="pt-BR" b="1">
                <a:solidFill>
                  <a:srgbClr val="FF0000"/>
                </a:solidFill>
              </a:rPr>
              <a:t>5º SUSPENDE-SE O CURSO DO PRAZO PROCESSUAL NOS DIAS COMPREENDIDOS ENTRE 20 DE DEZEMBRO E 20 DE JANEIRO, INCLUSIVE</a:t>
            </a:r>
            <a:r>
              <a:rPr lang="pt-B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aaa585afd0_0_84"/>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3600"/>
              <a:t>PLC 124/2022 - 3º eixo: Consolidar e harmonizar o PAT</a:t>
            </a:r>
            <a:endParaRPr sz="3600"/>
          </a:p>
        </p:txBody>
      </p:sp>
      <p:sp>
        <p:nvSpPr>
          <p:cNvPr id="243" name="Google Shape;243;g1aaa585afd0_0_8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pt-BR"/>
              <a:t>“Art. 208-E. A decisão definitiva favorável ao sujeito passivo no processo administrativo tributário não poderá ser revista pelos secretários de fazenda, pelo ministro da economia ou por qualquer outro integrante do poder executivo. </a:t>
            </a:r>
            <a:endParaRPr/>
          </a:p>
          <a:p>
            <a:pPr marL="0" lvl="0" indent="0" algn="l" rtl="0">
              <a:spcBef>
                <a:spcPts val="1000"/>
              </a:spcBef>
              <a:spcAft>
                <a:spcPts val="0"/>
              </a:spcAft>
              <a:buNone/>
            </a:pPr>
            <a:r>
              <a:rPr lang="pt-BR"/>
              <a:t>“Art. 208-F. As decisões e os acórdãos </a:t>
            </a:r>
            <a:r>
              <a:rPr lang="pt-BR" b="1">
                <a:solidFill>
                  <a:srgbClr val="FF0000"/>
                </a:solidFill>
              </a:rPr>
              <a:t>deverão indicar com clareza os pressupostos de fato e de direito que os determinaram e as administrações tributárias deverão torná-los públicos</a:t>
            </a:r>
            <a:r>
              <a:rPr lang="pt-BR"/>
              <a:t>, disponibilizando-os para consulta.” </a:t>
            </a:r>
            <a:endParaRPr/>
          </a:p>
          <a:p>
            <a:pPr marL="0" lvl="0" indent="0" algn="l" rtl="0">
              <a:spcBef>
                <a:spcPts val="1000"/>
              </a:spcBef>
              <a:spcAft>
                <a:spcPts val="0"/>
              </a:spcAft>
              <a:buNone/>
            </a:pPr>
            <a:r>
              <a:rPr lang="pt-BR"/>
              <a:t>“Art. 208-G. No âmbito do processo administrativo tributário </a:t>
            </a:r>
            <a:r>
              <a:rPr lang="pt-BR" b="1">
                <a:solidFill>
                  <a:srgbClr val="FF0000"/>
                </a:solidFill>
              </a:rPr>
              <a:t>têm efeito vinculante:</a:t>
            </a:r>
            <a:r>
              <a:rPr lang="pt-BR"/>
              <a:t> I – súmulas vinculantes do Supremo Tribunal Federal, na forma do art. 103-A da Constituição Federal; II – decisões já transitadas em julgado proferidas pelo Supremo Tribunal Federal ou pelo Superior Tribunal de Justiça sob a sistemática da repercussão geral ou dos recursos repetitivos, na forma dos artigos 927 e 928 do Código de Processo Civil; III – decisões já transitadas em julgado proferidas pelo Supremo Tribunal Federal em sede de controle concentrado de constitucionalidade, na forma do art. 102, § 2º, da Constituição Federal; e IV – decisões já transitadas em julgado proferidas pelo Supremo Tribunal Federal em sede de controle difuso que tenham declarado inconstitucional dispositivo legal cuja execução tenha sido suspensa por resolução do Senado Federal, na forma do art. 52, X, da Constituição Federal.”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aaa585afd0_0_79"/>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3600"/>
              <a:t>PLC 124/2022 - 3º eixo: Consolidar e harmonizar o PAT</a:t>
            </a:r>
            <a:endParaRPr sz="3600"/>
          </a:p>
        </p:txBody>
      </p:sp>
      <p:sp>
        <p:nvSpPr>
          <p:cNvPr id="249" name="Google Shape;249;g1aaa585afd0_0_79"/>
          <p:cNvSpPr txBox="1">
            <a:spLocks noGrp="1"/>
          </p:cNvSpPr>
          <p:nvPr>
            <p:ph type="body" idx="1"/>
          </p:nvPr>
        </p:nvSpPr>
        <p:spPr>
          <a:xfrm>
            <a:off x="838200" y="1825625"/>
            <a:ext cx="11215200" cy="46998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pt-BR"/>
              <a:t>“Art. 208-H. </a:t>
            </a:r>
            <a:r>
              <a:rPr lang="pt-BR" b="1">
                <a:solidFill>
                  <a:srgbClr val="FF0000"/>
                </a:solidFill>
              </a:rPr>
              <a:t>A Administração deve anular seus próprios atos quando eivados de vício de legalidade</a:t>
            </a:r>
            <a:r>
              <a:rPr lang="pt-BR"/>
              <a:t>. </a:t>
            </a:r>
            <a:endParaRPr/>
          </a:p>
          <a:p>
            <a:pPr marL="0" lvl="0" indent="0" algn="l" rtl="0">
              <a:spcBef>
                <a:spcPts val="1000"/>
              </a:spcBef>
              <a:spcAft>
                <a:spcPts val="0"/>
              </a:spcAft>
              <a:buNone/>
            </a:pPr>
            <a:r>
              <a:rPr lang="pt-BR"/>
              <a:t>Parágrafo único. São nulos: I – os atos e termos lavrados por pessoa incompetente; II – o lançamento, os despachos e as decisões proferidos por autoridade incompetente ou impedida, sem fundamentação ou com preterição do direito de defesa. § 1º As intimações serão nulas quando feitas sem observância das prescrições legais, mas o comparecimento do administrado supre a falta ou a irregularidade delas. § 2º A nulidade de qualquer ato só prejudica os atos posteriores que dele diretamente dependam ou sejam consequência. § 3º Ao declarar a nulidade, a autoridade indicará os atos por ela atingidos, ordenando as providências necessárias ao prosseguimento ou à solução do processo. § 4º Quando puder decidir do mérito a favor do sujeito passivo a quem aproveitaria a declaração de nulidade, a autoridade julgadora não a pronunciará nem mandará repetir o ato ou suprir-lhe a falta.”</a:t>
            </a:r>
            <a:endParaRPr/>
          </a:p>
          <a:p>
            <a:pPr marL="0" lvl="0" indent="0" algn="l" rtl="0">
              <a:spcBef>
                <a:spcPts val="1000"/>
              </a:spcBef>
              <a:spcAft>
                <a:spcPts val="0"/>
              </a:spcAft>
              <a:buNone/>
            </a:pPr>
            <a:r>
              <a:rPr lang="pt-BR"/>
              <a:t>“Art. 208-I. </a:t>
            </a:r>
            <a:r>
              <a:rPr lang="pt-BR" b="1">
                <a:solidFill>
                  <a:srgbClr val="FF0000"/>
                </a:solidFill>
              </a:rPr>
              <a:t>O trâmite e o julgamento do processo administrativo tributário poderão ser diferenciados em função do valor do crédito tributário</a:t>
            </a:r>
            <a:r>
              <a:rPr lang="pt-BR"/>
              <a:t> discutido ou do indébito pleiteado pelo sujeito passivo, nos termos da legislação específica.”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aa7018b8dc_0_137"/>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t-BR" b="1"/>
              <a:t>MUITO OBRIGADA!</a:t>
            </a:r>
            <a:endParaRPr b="1"/>
          </a:p>
        </p:txBody>
      </p:sp>
      <p:sp>
        <p:nvSpPr>
          <p:cNvPr id="255" name="Google Shape;255;g1aa7018b8dc_0_13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pt-BR" dirty="0"/>
              <a:t>Lina Santin</a:t>
            </a:r>
            <a:endParaRPr dirty="0"/>
          </a:p>
          <a:p>
            <a:pPr marL="0" lvl="0" indent="0" algn="ctr" rtl="0">
              <a:spcBef>
                <a:spcPts val="1000"/>
              </a:spcBef>
              <a:spcAft>
                <a:spcPts val="0"/>
              </a:spcAft>
              <a:buNone/>
            </a:pPr>
            <a:endParaRPr dirty="0"/>
          </a:p>
          <a:p>
            <a:pPr marL="0" lvl="0" indent="0" algn="ctr" rtl="0">
              <a:spcBef>
                <a:spcPts val="1000"/>
              </a:spcBef>
              <a:spcAft>
                <a:spcPts val="0"/>
              </a:spcAft>
              <a:buNone/>
            </a:pPr>
            <a:r>
              <a:rPr lang="pt-BR" u="sng" dirty="0">
                <a:solidFill>
                  <a:schemeClr val="bg1"/>
                </a:solidFill>
                <a:hlinkClick r:id="rId3">
                  <a:extLst>
                    <a:ext uri="{A12FA001-AC4F-418D-AE19-62706E023703}">
                      <ahyp:hlinkClr xmlns:ahyp="http://schemas.microsoft.com/office/drawing/2018/hyperlinkcolor" val="tx"/>
                    </a:ext>
                  </a:extLst>
                </a:hlinkClick>
              </a:rPr>
              <a:t>https://www.linkedin.com/in/lina-santin/</a:t>
            </a:r>
            <a:r>
              <a:rPr lang="pt-BR" dirty="0">
                <a:solidFill>
                  <a:schemeClr val="bg1"/>
                </a:solidFill>
              </a:rPr>
              <a:t> </a:t>
            </a:r>
            <a:endParaRPr dirty="0">
              <a:solidFill>
                <a:schemeClr val="bg1"/>
              </a:solidFill>
            </a:endParaRPr>
          </a:p>
          <a:p>
            <a:pPr marL="0" lvl="0" indent="0" algn="ctr" rtl="0">
              <a:spcBef>
                <a:spcPts val="1000"/>
              </a:spcBef>
              <a:spcAft>
                <a:spcPts val="0"/>
              </a:spcAft>
              <a:buNone/>
            </a:pPr>
            <a:endParaRPr dirty="0">
              <a:solidFill>
                <a:schemeClr val="bg1"/>
              </a:solidFill>
            </a:endParaRPr>
          </a:p>
          <a:p>
            <a:pPr marL="0" lvl="0" indent="0" algn="ctr" rtl="0">
              <a:spcBef>
                <a:spcPts val="1000"/>
              </a:spcBef>
              <a:spcAft>
                <a:spcPts val="0"/>
              </a:spcAft>
              <a:buNone/>
            </a:pPr>
            <a:r>
              <a:rPr lang="pt-BR" u="sng" dirty="0">
                <a:solidFill>
                  <a:schemeClr val="bg1"/>
                </a:solidFill>
                <a:hlinkClick r:id="rId4">
                  <a:extLst>
                    <a:ext uri="{A12FA001-AC4F-418D-AE19-62706E023703}">
                      <ahyp:hlinkClr xmlns:ahyp="http://schemas.microsoft.com/office/drawing/2018/hyperlinkcolor" val="tx"/>
                    </a:ext>
                  </a:extLst>
                </a:hlinkClick>
              </a:rPr>
              <a:t>https://smabr.com/</a:t>
            </a:r>
            <a:endParaRPr dirty="0">
              <a:solidFill>
                <a:schemeClr val="bg1"/>
              </a:solidFill>
            </a:endParaRPr>
          </a:p>
          <a:p>
            <a:pPr marL="0" lvl="0" indent="0" algn="ctr" rtl="0">
              <a:spcBef>
                <a:spcPts val="1000"/>
              </a:spcBef>
              <a:spcAft>
                <a:spcPts val="0"/>
              </a:spcAft>
              <a:buNone/>
            </a:pPr>
            <a:r>
              <a:rPr lang="pt-BR" u="sng" dirty="0">
                <a:solidFill>
                  <a:schemeClr val="bg1"/>
                </a:solidFill>
                <a:hlinkClick r:id="rId5">
                  <a:extLst>
                    <a:ext uri="{A12FA001-AC4F-418D-AE19-62706E023703}">
                      <ahyp:hlinkClr xmlns:ahyp="http://schemas.microsoft.com/office/drawing/2018/hyperlinkcolor" val="tx"/>
                    </a:ext>
                  </a:extLst>
                </a:hlinkClick>
              </a:rPr>
              <a:t>l.santin@smabr.com</a:t>
            </a:r>
            <a:endParaRPr dirty="0">
              <a:solidFill>
                <a:schemeClr val="bg1"/>
              </a:solidFill>
            </a:endParaRPr>
          </a:p>
          <a:p>
            <a:pPr marL="0" lvl="0" indent="0" algn="ctr" rtl="0">
              <a:spcBef>
                <a:spcPts val="1000"/>
              </a:spcBef>
              <a:spcAft>
                <a:spcPts val="0"/>
              </a:spcAft>
              <a:buNone/>
            </a:pPr>
            <a:endParaRPr dirty="0">
              <a:solidFill>
                <a:schemeClr val="bg1"/>
              </a:solidFill>
            </a:endParaRPr>
          </a:p>
          <a:p>
            <a:pPr marL="0" lvl="0" indent="0" algn="ctr" rtl="0">
              <a:spcBef>
                <a:spcPts val="1000"/>
              </a:spcBef>
              <a:spcAft>
                <a:spcPts val="0"/>
              </a:spcAft>
              <a:buNone/>
            </a:pPr>
            <a:r>
              <a:rPr lang="pt-BR" dirty="0">
                <a:solidFill>
                  <a:schemeClr val="bg1"/>
                </a:solidFill>
              </a:rPr>
              <a:t>@linasantin</a:t>
            </a:r>
            <a:endParaRPr dirty="0">
              <a:solidFill>
                <a:schemeClr val="bg1"/>
              </a:solidFill>
            </a:endParaRPr>
          </a:p>
          <a:p>
            <a:pPr marL="0" lvl="0" indent="0" algn="l" rtl="0">
              <a:spcBef>
                <a:spcPts val="1000"/>
              </a:spcBef>
              <a:spcAft>
                <a:spcPts val="0"/>
              </a:spcAft>
              <a:buNone/>
            </a:pPr>
            <a:endParaRPr dirty="0"/>
          </a:p>
        </p:txBody>
      </p:sp>
      <p:pic>
        <p:nvPicPr>
          <p:cNvPr id="256" name="Google Shape;256;g1aa7018b8dc_0_137"/>
          <p:cNvPicPr preferRelativeResize="0"/>
          <p:nvPr/>
        </p:nvPicPr>
        <p:blipFill rotWithShape="1">
          <a:blip r:embed="rId6">
            <a:alphaModFix/>
          </a:blip>
          <a:srcRect l="23473" t="12998" r="22785"/>
          <a:stretch/>
        </p:blipFill>
        <p:spPr>
          <a:xfrm>
            <a:off x="1314025" y="4099511"/>
            <a:ext cx="868075" cy="817388"/>
          </a:xfrm>
          <a:prstGeom prst="rect">
            <a:avLst/>
          </a:prstGeom>
          <a:noFill/>
          <a:ln>
            <a:noFill/>
          </a:ln>
        </p:spPr>
      </p:pic>
      <p:pic>
        <p:nvPicPr>
          <p:cNvPr id="257" name="Google Shape;257;g1aa7018b8dc_0_137"/>
          <p:cNvPicPr preferRelativeResize="0"/>
          <p:nvPr/>
        </p:nvPicPr>
        <p:blipFill>
          <a:blip r:embed="rId7">
            <a:alphaModFix/>
          </a:blip>
          <a:stretch>
            <a:fillRect/>
          </a:stretch>
        </p:blipFill>
        <p:spPr>
          <a:xfrm>
            <a:off x="1314025" y="2927818"/>
            <a:ext cx="868075" cy="868075"/>
          </a:xfrm>
          <a:prstGeom prst="rect">
            <a:avLst/>
          </a:prstGeom>
          <a:noFill/>
          <a:ln>
            <a:noFill/>
          </a:ln>
        </p:spPr>
      </p:pic>
      <p:pic>
        <p:nvPicPr>
          <p:cNvPr id="258" name="Google Shape;258;g1aa7018b8dc_0_137"/>
          <p:cNvPicPr preferRelativeResize="0"/>
          <p:nvPr/>
        </p:nvPicPr>
        <p:blipFill>
          <a:blip r:embed="rId8">
            <a:alphaModFix/>
          </a:blip>
          <a:stretch>
            <a:fillRect/>
          </a:stretch>
        </p:blipFill>
        <p:spPr>
          <a:xfrm>
            <a:off x="1314021" y="5193363"/>
            <a:ext cx="868075" cy="868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aa7018b8dc_0_5"/>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Introdução</a:t>
            </a:r>
            <a:endParaRPr/>
          </a:p>
        </p:txBody>
      </p:sp>
      <p:sp>
        <p:nvSpPr>
          <p:cNvPr id="97" name="Google Shape;97;g1aa7018b8dc_0_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indent="-457200"/>
            <a:r>
              <a:rPr lang="pt-BR" dirty="0"/>
              <a:t>Em total contraste, temos o STN, concebido na década de 50 e implementado com o CTN (Lei 5172/66) que ano a ano foi se distanciando de seus objetivos iniciais, tornando-se grande fonte de litígio. </a:t>
            </a:r>
            <a:endParaRPr dirty="0"/>
          </a:p>
          <a:p>
            <a:pPr indent="-457200"/>
            <a:r>
              <a:rPr lang="pt-BR" dirty="0"/>
              <a:t>Há enorme complexidade, especialmente diante dos conflitos de competência, das regras restritivas do direito ao crédito e da infinidade de obrigações acessórias.</a:t>
            </a:r>
            <a:endParaRPr dirty="0"/>
          </a:p>
          <a:p>
            <a:pPr indent="-457200">
              <a:buClr>
                <a:schemeClr val="dk1"/>
              </a:buClr>
              <a:buSzPts val="1100"/>
            </a:pPr>
            <a:r>
              <a:rPr lang="pt-BR" dirty="0"/>
              <a:t>Como consequência, tem-se um cenário de total insegurança jurídica, degradação do ambiente de negócios e perda de investimentos e competitividade nacional.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aa7018b8dc_0_10"/>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Diagnóstico da litigiosidade</a:t>
            </a:r>
            <a:endParaRPr/>
          </a:p>
        </p:txBody>
      </p:sp>
      <p:sp>
        <p:nvSpPr>
          <p:cNvPr id="103" name="Google Shape;103;g1aa7018b8dc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indent="-457200"/>
            <a:r>
              <a:rPr lang="pt-BR" dirty="0"/>
              <a:t>O recém apresentado Diagnóstico do Contencioso Judicial Tributário Brasileiro – 5ª edição, elaborado pelo INSPER, nos termos do Edital de Convocação Pública do Conselho Nacional de Justiça – CNJ, é um fiel retrato da  litigiosidade brasileira </a:t>
            </a:r>
            <a:r>
              <a:rPr lang="pt-BR" sz="2156" dirty="0"/>
              <a:t>(https://www.cnj.jus.br/</a:t>
            </a:r>
            <a:r>
              <a:rPr lang="pt-BR" sz="2156" dirty="0" err="1"/>
              <a:t>wp-content</a:t>
            </a:r>
            <a:r>
              <a:rPr lang="pt-BR" sz="2156" dirty="0"/>
              <a:t>/uploads/2022/05/sumario-contencioso-tributario.pdf)</a:t>
            </a:r>
            <a:endParaRPr sz="3600" dirty="0"/>
          </a:p>
          <a:p>
            <a:pPr indent="-457200"/>
            <a:endParaRPr dirty="0"/>
          </a:p>
          <a:p>
            <a:pPr indent="-457200"/>
            <a:r>
              <a:rPr lang="pt-BR" dirty="0"/>
              <a:t>A </a:t>
            </a:r>
            <a:r>
              <a:rPr lang="pt-BR" b="1" dirty="0">
                <a:solidFill>
                  <a:srgbClr val="FF0000"/>
                </a:solidFill>
              </a:rPr>
              <a:t>FALTA DE TRANSPARÊNCIA, DE CONFIANÇA E DE COOPERAÇÃO</a:t>
            </a:r>
            <a:r>
              <a:rPr lang="pt-BR" dirty="0"/>
              <a:t> nas relações entre o Fisco e os contribuintes produzem um antagonismo indesejado, que termina por estimular a litigância, cujo contexto revela o “paradigma da desconfiança”.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aa7018b8dc_0_67"/>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pt-BR"/>
              <a:t>Diagnóstico da litigiosidade</a:t>
            </a:r>
            <a:endParaRPr/>
          </a:p>
        </p:txBody>
      </p:sp>
      <p:sp>
        <p:nvSpPr>
          <p:cNvPr id="109" name="Google Shape;109;g1aa7018b8dc_0_6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a:bodyPr>
          <a:lstStyle/>
          <a:p>
            <a:pPr indent="-457200"/>
            <a:r>
              <a:rPr lang="pt-BR" dirty="0"/>
              <a:t>As execuções fiscais representam 87% das ações em matéria tributária: </a:t>
            </a:r>
            <a:r>
              <a:rPr lang="pt-BR" b="1" dirty="0">
                <a:solidFill>
                  <a:srgbClr val="FF0000"/>
                </a:solidFill>
              </a:rPr>
              <a:t>MECANISMOS DE COBRANÇA ADMINISTRATIVA QUE PRECEDAM O AJUIZAMENTO DAS EXECUÇÕES FISCAIS É MEDIDA PRIORITÁRIA</a:t>
            </a:r>
            <a:r>
              <a:rPr lang="pt-BR" dirty="0"/>
              <a:t> para a redução do elevado estoque de processos judiciais. </a:t>
            </a:r>
            <a:endParaRPr dirty="0"/>
          </a:p>
          <a:p>
            <a:pPr indent="-457200"/>
            <a:r>
              <a:rPr lang="pt-BR" dirty="0"/>
              <a:t>Recomendação 120/2021 do CNJ: que os magistrados promovam, sempre que possível, uma solução consensual de controvérsias tributárias, estimulando a negociação, a conciliação, a mediação ou a transação, extensível à seara extrajudicial, observados os princípios da administração pública e as condições, os critérios e os limites estabelecidos nas leis e os demais atos normativos das unidades da Federação.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aa7018b8dc_0_42"/>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Instrumentos para prevenção</a:t>
            </a:r>
            <a:endParaRPr/>
          </a:p>
        </p:txBody>
      </p:sp>
      <p:sp>
        <p:nvSpPr>
          <p:cNvPr id="115" name="Google Shape;115;g1aa7018b8dc_0_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457200" lvl="0" indent="-334327" algn="l" rtl="0">
              <a:spcBef>
                <a:spcPts val="1000"/>
              </a:spcBef>
              <a:spcAft>
                <a:spcPts val="0"/>
              </a:spcAft>
              <a:buSzPct val="64285"/>
              <a:buAutoNum type="arabicParenR"/>
            </a:pPr>
            <a:r>
              <a:rPr lang="pt-BR"/>
              <a:t>Psicologia social da tributação: confiança, consentimento e tributação justa (Gaston Jèze X James Alm e a superação do paradigma do crime); </a:t>
            </a:r>
            <a:endParaRPr/>
          </a:p>
          <a:p>
            <a:pPr marL="457200" lvl="0" indent="-334327" algn="l" rtl="0">
              <a:spcBef>
                <a:spcPts val="1000"/>
              </a:spcBef>
              <a:spcAft>
                <a:spcPts val="0"/>
              </a:spcAft>
              <a:buSzPct val="64285"/>
              <a:buAutoNum type="arabicParenR"/>
            </a:pPr>
            <a:r>
              <a:rPr lang="pt-BR"/>
              <a:t>Mecanismos de autorregularização, dispensa de lavratura de auto de infração, mediação, transação, arbitragem e conciliação prévia; </a:t>
            </a:r>
            <a:endParaRPr/>
          </a:p>
          <a:p>
            <a:pPr marL="457200" lvl="0" indent="0" algn="l" rtl="0">
              <a:spcBef>
                <a:spcPts val="1000"/>
              </a:spcBef>
              <a:spcAft>
                <a:spcPts val="0"/>
              </a:spcAft>
              <a:buNone/>
            </a:pPr>
            <a:r>
              <a:rPr lang="pt-BR"/>
              <a:t>Ex: Alemanha, França, Estados Unidos da América e Itália: possibilidade de transação; Portugal e Itália autorizam arbitragem </a:t>
            </a:r>
            <a:endParaRPr/>
          </a:p>
          <a:p>
            <a:pPr marL="457200" lvl="0" indent="-334327" algn="l" rtl="0">
              <a:spcBef>
                <a:spcPts val="1000"/>
              </a:spcBef>
              <a:spcAft>
                <a:spcPts val="1000"/>
              </a:spcAft>
              <a:buSzPct val="64285"/>
              <a:buAutoNum type="arabicParenR"/>
            </a:pPr>
            <a:r>
              <a:rPr lang="pt-BR"/>
              <a:t>OCDE orienta empregar os recursos de fiscalização de acordo com o risco assumido pelo contribuinte em cumprir suas obrigações tributárias, valorizando e propiciando um papel mais estratégico e com maior agregação de valor à Administração Tributária, buscando reduzir a assimetria de informações existentes no mercado, que favorecem a concorrência desleal e quem não cumpre suas obrigações tributárias contra aqueles que integralmente as cumprem.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aa7018b8dc_0_15"/>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Medidas de conformidade fiscal</a:t>
            </a:r>
            <a:endParaRPr/>
          </a:p>
        </p:txBody>
      </p:sp>
      <p:sp>
        <p:nvSpPr>
          <p:cNvPr id="121" name="Google Shape;121;g1aa7018b8dc_0_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pt-BR" i="1"/>
              <a:t>“Cooperative compliance”: </a:t>
            </a:r>
            <a:r>
              <a:rPr lang="pt-BR"/>
              <a:t>mais recentemente a administração tributária vem apresentando instrumentos com o objetivo de intensificar e estabelecer diálogo com os contribuintes, ainda de modo incipiente e, reconhecidamente, a partir de condições pontuais e desarticuladas se comparadas ao contexto internacional.</a:t>
            </a:r>
            <a:endParaRPr/>
          </a:p>
          <a:p>
            <a:pPr marL="0" lvl="0" indent="0" algn="l" rtl="0">
              <a:spcBef>
                <a:spcPts val="1000"/>
              </a:spcBef>
              <a:spcAft>
                <a:spcPts val="0"/>
              </a:spcAft>
              <a:buNone/>
            </a:pPr>
            <a:r>
              <a:rPr lang="pt-BR"/>
              <a:t>Exemplos:</a:t>
            </a:r>
            <a:endParaRPr/>
          </a:p>
          <a:p>
            <a:pPr marL="457200" lvl="0" indent="-342900" algn="l" rtl="0">
              <a:spcBef>
                <a:spcPts val="1000"/>
              </a:spcBef>
              <a:spcAft>
                <a:spcPts val="0"/>
              </a:spcAft>
              <a:buSzPts val="1800"/>
              <a:buChar char="•"/>
            </a:pPr>
            <a:r>
              <a:rPr lang="pt-BR"/>
              <a:t>“Nos Conformes” no âmbito do Estado de São Paulo foi pioneiro.</a:t>
            </a:r>
            <a:endParaRPr/>
          </a:p>
          <a:p>
            <a:pPr marL="457200" lvl="0" indent="-342900" algn="l" rtl="0">
              <a:spcBef>
                <a:spcPts val="0"/>
              </a:spcBef>
              <a:spcAft>
                <a:spcPts val="0"/>
              </a:spcAft>
              <a:buSzPts val="1800"/>
              <a:buChar char="•"/>
            </a:pPr>
            <a:r>
              <a:rPr lang="pt-BR"/>
              <a:t>“Confia” da Receita Federal: com base no Tax Administration Diagnostic Assessment Tool – TADAT e nos modelos propostos pela OCDE.</a:t>
            </a:r>
            <a:endParaRPr/>
          </a:p>
          <a:p>
            <a:pPr marL="457200" lvl="0" indent="-342900" algn="l" rtl="0">
              <a:spcBef>
                <a:spcPts val="0"/>
              </a:spcBef>
              <a:spcAft>
                <a:spcPts val="0"/>
              </a:spcAft>
              <a:buSzPts val="1800"/>
              <a:buChar char="•"/>
            </a:pPr>
            <a:r>
              <a:rPr lang="pt-BR"/>
              <a:t>Lei 13.988/2020, que regulamentou a transação tributária federal.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aa7018b8dc_0_23"/>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a:t>A Comissão de Juristas e o PLC 124/2022</a:t>
            </a:r>
            <a:endParaRPr/>
          </a:p>
        </p:txBody>
      </p:sp>
      <p:sp>
        <p:nvSpPr>
          <p:cNvPr id="127" name="Google Shape;127;g1aa7018b8dc_0_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indent="-457200"/>
            <a:r>
              <a:rPr lang="pt-BR" dirty="0"/>
              <a:t>Buscando contribuir para a mudança deste cenário, através da elaboração de anteprojetos para atualizar procedimentos tributários e administrativos a Comissão de Juristas responsável pela elaboração de anteprojetos de proposições legislativas que dinamizem, unifiquem e modernizem o processo administrativo e tributário nacional, instituída pelo Ato Conjunto n⁰ 1/2022 dos Presidentes do Senado Federal, Rodrigo Pacheco, e do Supremo Tribunal Federal, Luiz Fux.</a:t>
            </a:r>
          </a:p>
          <a:p>
            <a:pPr indent="-457200"/>
            <a:r>
              <a:rPr lang="pt-BR" dirty="0"/>
              <a:t>Presidida pela Min. Regina Helena Costa, com participação de excelentes colegas juristas “escolhidos a dedo”. </a:t>
            </a:r>
          </a:p>
          <a:p>
            <a:pPr marL="0" lvl="0" indent="0" algn="l" rtl="0">
              <a:spcBef>
                <a:spcPts val="1000"/>
              </a:spcBef>
              <a:spcAft>
                <a:spcPts val="0"/>
              </a:spcAft>
              <a:buNone/>
            </a:pPr>
            <a:endParaRPr lang="pt-B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aa7018b8dc_0_28"/>
          <p:cNvSpPr txBox="1">
            <a:spLocks noGrp="1"/>
          </p:cNvSpPr>
          <p:nvPr>
            <p:ph type="title"/>
          </p:nvPr>
        </p:nvSpPr>
        <p:spPr>
          <a:xfrm>
            <a:off x="838200" y="68103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33" name="Google Shape;133;g1aa7018b8dc_0_28"/>
          <p:cNvPicPr preferRelativeResize="0"/>
          <p:nvPr/>
        </p:nvPicPr>
        <p:blipFill>
          <a:blip r:embed="rId3">
            <a:alphaModFix/>
          </a:blip>
          <a:stretch>
            <a:fillRect/>
          </a:stretch>
        </p:blipFill>
        <p:spPr>
          <a:xfrm>
            <a:off x="838200" y="963950"/>
            <a:ext cx="9762775" cy="5657200"/>
          </a:xfrm>
          <a:prstGeom prst="rect">
            <a:avLst/>
          </a:prstGeom>
          <a:noFill/>
          <a:ln w="19050" cap="flat" cmpd="sng">
            <a:solidFill>
              <a:srgbClr val="000000"/>
            </a:solidFill>
            <a:prstDash val="solid"/>
            <a:round/>
            <a:headEnd type="none" w="sm" len="sm"/>
            <a:tailEnd type="none" w="sm" len="sm"/>
          </a:ln>
        </p:spPr>
      </p:pic>
      <p:cxnSp>
        <p:nvCxnSpPr>
          <p:cNvPr id="134" name="Google Shape;134;g1aa7018b8dc_0_28"/>
          <p:cNvCxnSpPr/>
          <p:nvPr/>
        </p:nvCxnSpPr>
        <p:spPr>
          <a:xfrm>
            <a:off x="3524475" y="2671125"/>
            <a:ext cx="6610200" cy="0"/>
          </a:xfrm>
          <a:prstGeom prst="straightConnector1">
            <a:avLst/>
          </a:prstGeom>
          <a:noFill/>
          <a:ln w="9525" cap="flat" cmpd="sng">
            <a:solidFill>
              <a:srgbClr val="FF0000"/>
            </a:solidFill>
            <a:prstDash val="solid"/>
            <a:round/>
            <a:headEnd type="none" w="med" len="med"/>
            <a:tailEnd type="none" w="med" len="med"/>
          </a:ln>
        </p:spPr>
      </p:cxnSp>
      <p:sp>
        <p:nvSpPr>
          <p:cNvPr id="135" name="Google Shape;135;g1aa7018b8dc_0_28"/>
          <p:cNvSpPr/>
          <p:nvPr/>
        </p:nvSpPr>
        <p:spPr>
          <a:xfrm>
            <a:off x="10287000" y="852050"/>
            <a:ext cx="2596081" cy="172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pt-BR" sz="2800" b="1" dirty="0"/>
              <a:t>PLC 124/2022</a:t>
            </a:r>
            <a:endParaRPr sz="2800" b="1" dirty="0"/>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Widescreen</PresentationFormat>
  <Paragraphs>134</Paragraphs>
  <Slides>29</Slides>
  <Notes>29</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29</vt:i4>
      </vt:variant>
    </vt:vector>
  </HeadingPairs>
  <TitlesOfParts>
    <vt:vector size="32" baseType="lpstr">
      <vt:lpstr>Arial</vt:lpstr>
      <vt:lpstr>Calibri</vt:lpstr>
      <vt:lpstr>Tema do Office</vt:lpstr>
      <vt:lpstr>Normas gerais de prevenção de litígios</vt:lpstr>
      <vt:lpstr>Introdução</vt:lpstr>
      <vt:lpstr>Introdução</vt:lpstr>
      <vt:lpstr>Diagnóstico da litigiosidade</vt:lpstr>
      <vt:lpstr>Diagnóstico da litigiosidade</vt:lpstr>
      <vt:lpstr>Instrumentos para prevenção</vt:lpstr>
      <vt:lpstr>Medidas de conformidade fiscal</vt:lpstr>
      <vt:lpstr>A Comissão de Juristas e o PLC 124/2022</vt:lpstr>
      <vt:lpstr> </vt:lpstr>
      <vt:lpstr>PLC 124/2022</vt:lpstr>
      <vt:lpstr>PLC 124/2022 - 1º eixo: Alterações no CTN</vt:lpstr>
      <vt:lpstr>PLC 124/2022 - 1º eixo: Alterações no CTN</vt:lpstr>
      <vt:lpstr>PLC 124/2022 - 1º eixo: Alterações no CTN</vt:lpstr>
      <vt:lpstr>PLC 124/2022 - 1º eixo: Alterações no CTN</vt:lpstr>
      <vt:lpstr>PLC 124/2022 - 1º eixo: Alterações no CTN</vt:lpstr>
      <vt:lpstr>PLC 124/2022 - 1º eixo: Alterações no CTN</vt:lpstr>
      <vt:lpstr>PLC 124/2022 - 1º eixo: Alterações no CTN</vt:lpstr>
      <vt:lpstr>PLC 124/2022 - 1º eixo: Alterações no CTN</vt:lpstr>
      <vt:lpstr>PLC 124/2022 - 2º eixo: Mediação, arbitragem e transação</vt:lpstr>
      <vt:lpstr>PLC 124/2022 - 2º eixo: Mediação, arbitragem e transação</vt:lpstr>
      <vt:lpstr>PLC 124/2022 - 2º eixo: Mediação, arbitragem e transação</vt:lpstr>
      <vt:lpstr>PLC 124/2022 - 2º eixo: Mediação, arbitragem e transação </vt:lpstr>
      <vt:lpstr>PLC 124/2022 - 3º eixo: Consolidar e harmonizar o PAT</vt:lpstr>
      <vt:lpstr>PLC 124/2022 - 3º eixo: Consolidar e harmonizar o PAT</vt:lpstr>
      <vt:lpstr>PLC 124/2022 - 3º eixo: Consolidar e harmonizar o PAT</vt:lpstr>
      <vt:lpstr>PLC 124/2022 - 3º eixo: Consolidar e harmonizar o PAT</vt:lpstr>
      <vt:lpstr>PLC 124/2022 - 3º eixo: Consolidar e harmonizar o PAT</vt:lpstr>
      <vt:lpstr>PLC 124/2022 - 3º eixo: Consolidar e harmonizar o PAT</vt:lpstr>
      <vt:lpstr>MUITO 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Normas gerais de prevenção de litígios</dc:title>
  <dc:creator>Caca de Oliveira</dc:creator>
  <cp:lastModifiedBy>Congresso IBET</cp:lastModifiedBy>
  <cp:revision>1</cp:revision>
  <dcterms:created xsi:type="dcterms:W3CDTF">2022-11-18T18:20:41Z</dcterms:created>
  <dcterms:modified xsi:type="dcterms:W3CDTF">2022-12-07T19:33:35Z</dcterms:modified>
</cp:coreProperties>
</file>