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482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1400"/>
            <a:ext cx="9144000" cy="2131587"/>
          </a:xfrm>
        </p:spPr>
        <p:txBody>
          <a:bodyPr>
            <a:normAutofit/>
          </a:bodyPr>
          <a:lstStyle/>
          <a:p>
            <a:r>
              <a:rPr lang="pt-BR" sz="4000" b="0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Deslocamento internacional e </a:t>
            </a:r>
            <a:r>
              <a:rPr lang="pt-BR" sz="4000" b="0" i="1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home office</a:t>
            </a:r>
            <a:r>
              <a:rPr lang="pt-BR" sz="4000" b="0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. A tributação dos nômades digitais</a:t>
            </a:r>
            <a:r>
              <a:rPr lang="pt-BR" sz="4000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5013"/>
            <a:ext cx="9144000" cy="1655762"/>
          </a:xfrm>
        </p:spPr>
        <p:txBody>
          <a:bodyPr>
            <a:noAutofit/>
          </a:bodyPr>
          <a:lstStyle/>
          <a:p>
            <a:r>
              <a:rPr lang="pt-BR" sz="2800" b="1" i="1" dirty="0"/>
              <a:t>Marcos </a:t>
            </a:r>
            <a:r>
              <a:rPr lang="pt-BR" sz="2800" b="1" i="1" dirty="0" err="1"/>
              <a:t>Andre</a:t>
            </a:r>
            <a:r>
              <a:rPr lang="pt-BR" sz="2800" b="1" i="1" dirty="0"/>
              <a:t> Vinhas Catao</a:t>
            </a:r>
          </a:p>
          <a:p>
            <a:r>
              <a:rPr lang="pt-BR" b="1" dirty="0"/>
              <a:t>Doutor pela </a:t>
            </a:r>
            <a:r>
              <a:rPr lang="pt-BR" b="1" dirty="0" err="1"/>
              <a:t>Universidad</a:t>
            </a:r>
            <a:r>
              <a:rPr lang="pt-BR" b="1" dirty="0"/>
              <a:t> San Pablo-CEU; Pos-Doutor pela Viena Business </a:t>
            </a:r>
            <a:r>
              <a:rPr lang="pt-BR" b="1" dirty="0" err="1"/>
              <a:t>School</a:t>
            </a:r>
            <a:r>
              <a:rPr lang="pt-BR" b="1" dirty="0"/>
              <a:t> – WU. Professor do Master de Direito Tributario da </a:t>
            </a:r>
            <a:r>
              <a:rPr lang="pt-BR" b="1" dirty="0" err="1"/>
              <a:t>Universidad</a:t>
            </a:r>
            <a:r>
              <a:rPr lang="pt-BR" b="1" dirty="0"/>
              <a:t> Complutense de Madrid. Professor do IBET. Vice-Presidente da International Fiscal </a:t>
            </a:r>
            <a:r>
              <a:rPr lang="pt-BR" b="1" dirty="0" err="1"/>
              <a:t>Association</a:t>
            </a:r>
            <a:r>
              <a:rPr lang="pt-BR" b="1" dirty="0"/>
              <a:t> Regional Latam (IFA Latam). Diretor da Associação Brasileira de Direito Financeiro (ABDF). Sócio de Maneira Advogados associado a ECIJA  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8153"/>
            <a:ext cx="9144000" cy="775290"/>
          </a:xfrm>
        </p:spPr>
        <p:txBody>
          <a:bodyPr>
            <a:normAutofit/>
          </a:bodyPr>
          <a:lstStyle/>
          <a:p>
            <a:r>
              <a:rPr lang="pt-BR" sz="4000" b="0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Contexto e tributos envolvidos</a:t>
            </a: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COVID e Tecnologia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Tributação IRPF, sobre o salário e outras formas de remuneração. Dedutibilidade do IRPJ. Fonte pagadora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Incidência de contribuições previdenciárias (publica e privada)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Normas de direito do trabalho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i="1" dirty="0" err="1">
                <a:solidFill>
                  <a:srgbClr val="FF0000"/>
                </a:solidFill>
                <a:latin typeface="Montserrat" panose="00000500000000000000" pitchFamily="2" charset="0"/>
              </a:rPr>
              <a:t>Imigration</a:t>
            </a:r>
            <a:r>
              <a:rPr lang="pt-BR" sz="2400" i="1" dirty="0">
                <a:solidFill>
                  <a:srgbClr val="FF0000"/>
                </a:solidFill>
                <a:latin typeface="Montserrat" panose="00000500000000000000" pitchFamily="2" charset="0"/>
              </a:rPr>
              <a:t> Law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pt-BR" sz="24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7563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963" y="1185504"/>
            <a:ext cx="9144000" cy="775290"/>
          </a:xfrm>
        </p:spPr>
        <p:txBody>
          <a:bodyPr>
            <a:normAutofit fontScale="90000"/>
          </a:bodyPr>
          <a:lstStyle/>
          <a:p>
            <a:r>
              <a:rPr lang="pt-BR" sz="4000" b="0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Antecedentes. Aferição do lugar de prestação do serviço </a:t>
            </a: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490" y="2034787"/>
            <a:ext cx="9144000" cy="176485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Os primeiros exemplos. A situação dos trabalhadores </a:t>
            </a:r>
          </a:p>
          <a:p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transfronteiriços na Europa</a:t>
            </a:r>
          </a:p>
          <a:p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A identificação do local de prestação de serviço  </a:t>
            </a:r>
          </a:p>
          <a:p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pt-BR" sz="24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Empregados e autônomos</a:t>
            </a:r>
          </a:p>
          <a:p>
            <a:endParaRPr lang="pt-BR" b="1" dirty="0"/>
          </a:p>
        </p:txBody>
      </p:sp>
      <p:pic>
        <p:nvPicPr>
          <p:cNvPr id="4" name="Imagem 3" descr="Homem de terno e gravata na frente de uma praia&#10;&#10;Descrição gerada automaticamente">
            <a:extLst>
              <a:ext uri="{FF2B5EF4-FFF2-40B4-BE49-F238E27FC236}">
                <a16:creationId xmlns:a16="http://schemas.microsoft.com/office/drawing/2014/main" id="{01824D80-53DD-1253-1C71-91617CBF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5" y="4083729"/>
            <a:ext cx="2396971" cy="13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7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4"/>
            <a:ext cx="9144000" cy="775290"/>
          </a:xfrm>
        </p:spPr>
        <p:txBody>
          <a:bodyPr>
            <a:normAutofit/>
          </a:bodyPr>
          <a:lstStyle/>
          <a:p>
            <a:r>
              <a:rPr lang="pt-BR" sz="4000" b="0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O Direito Internacional </a:t>
            </a: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7953"/>
            <a:ext cx="9144000" cy="165576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Os CDT. </a:t>
            </a:r>
            <a:r>
              <a:rPr lang="pt-BR" sz="2400" dirty="0" err="1">
                <a:solidFill>
                  <a:srgbClr val="FF0000"/>
                </a:solidFill>
                <a:latin typeface="Montserrat" panose="00000500000000000000" pitchFamily="2" charset="0"/>
              </a:rPr>
              <a:t>Tie-Breaker</a:t>
            </a: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Montserrat" panose="00000500000000000000" pitchFamily="2" charset="0"/>
              </a:rPr>
              <a:t>rules</a:t>
            </a: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 (casa família, fonte de rendas) e o</a:t>
            </a:r>
          </a:p>
          <a:p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novo real</a:t>
            </a:r>
          </a:p>
          <a:p>
            <a:endParaRPr lang="pt-BR" sz="24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As leis de benefícios fiscais e expatriação. RNH. Golden Visa. O caso da EU (espaço Schengen)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Lei Beckham, Lei Cristiano Ronaldo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0146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4"/>
            <a:ext cx="9144000" cy="775290"/>
          </a:xfrm>
        </p:spPr>
        <p:txBody>
          <a:bodyPr>
            <a:normAutofit/>
          </a:bodyPr>
          <a:lstStyle/>
          <a:p>
            <a:r>
              <a:rPr lang="pt-BR" sz="4000" b="0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Situações Criticas</a:t>
            </a: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899" y="1848357"/>
            <a:ext cx="9144000" cy="165576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A causa do Direito Tributário. Fonte, residência e financiamento do Estado.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Políticas internas de RH </a:t>
            </a:r>
          </a:p>
          <a:p>
            <a:endParaRPr lang="pt-BR" sz="24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Triangulação. Multiplicidade de jurisdições pela existência de distintos elementos de conexão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Conflitos entre o direito tributário, o direito do trabalho, o direito previdenciário e regras de imigração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Problemas de Direito de Família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8160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4"/>
            <a:ext cx="9144000" cy="775290"/>
          </a:xfrm>
        </p:spPr>
        <p:txBody>
          <a:bodyPr>
            <a:normAutofit/>
          </a:bodyPr>
          <a:lstStyle/>
          <a:p>
            <a:r>
              <a:rPr lang="pt-BR" sz="4000" b="0" i="0" dirty="0">
                <a:effectLst/>
                <a:latin typeface="Roboto" panose="02000000000000000000" pitchFamily="2" charset="0"/>
              </a:rPr>
              <a:t>Conclusões. </a:t>
            </a:r>
            <a:r>
              <a:rPr lang="pt-BR" sz="4400" b="0" i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¿</a:t>
            </a:r>
            <a:r>
              <a:rPr lang="pt-BR" sz="4000" b="0" i="0" dirty="0" err="1">
                <a:effectLst/>
                <a:latin typeface="Roboto" panose="02000000000000000000" pitchFamily="2" charset="0"/>
              </a:rPr>
              <a:t>Qué</a:t>
            </a:r>
            <a:r>
              <a:rPr lang="pt-BR" sz="4000" b="0" i="0" dirty="0">
                <a:effectLst/>
                <a:latin typeface="Roboto" panose="02000000000000000000" pitchFamily="2" charset="0"/>
              </a:rPr>
              <a:t> está por </a:t>
            </a:r>
            <a:r>
              <a:rPr lang="pt-BR" sz="4000" b="0" i="0" dirty="0" err="1">
                <a:effectLst/>
                <a:latin typeface="Roboto" panose="02000000000000000000" pitchFamily="2" charset="0"/>
              </a:rPr>
              <a:t>venir</a:t>
            </a:r>
            <a:r>
              <a:rPr lang="pt-BR" sz="4000" b="0" i="0" dirty="0">
                <a:effectLst/>
                <a:latin typeface="Roboto" panose="02000000000000000000" pitchFamily="2" charset="0"/>
              </a:rPr>
              <a:t>? </a:t>
            </a: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899" y="1848357"/>
            <a:ext cx="9144000" cy="165576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A guerra fiscal por profissionais qualificados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Justiça fiscal e isonomia. O caso dos </a:t>
            </a:r>
            <a:r>
              <a:rPr lang="pt-BR" sz="2400" dirty="0" err="1">
                <a:solidFill>
                  <a:srgbClr val="FF0000"/>
                </a:solidFill>
                <a:latin typeface="Montserrat" panose="00000500000000000000" pitchFamily="2" charset="0"/>
              </a:rPr>
              <a:t>instagrammers</a:t>
            </a: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 e blogueiros (Andorra)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Nômades e </a:t>
            </a:r>
            <a:r>
              <a:rPr lang="pt-BR" sz="2400" dirty="0" err="1">
                <a:solidFill>
                  <a:srgbClr val="FF0000"/>
                </a:solidFill>
                <a:latin typeface="Montserrat" panose="00000500000000000000" pitchFamily="2" charset="0"/>
              </a:rPr>
              <a:t>treaty</a:t>
            </a: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 shopping  </a:t>
            </a:r>
          </a:p>
          <a:p>
            <a:endParaRPr lang="pt-BR" sz="24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Triangulação. Multiplicidade de jurisdições pela existência de distintos elementos de conexão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41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292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Roboto</vt:lpstr>
      <vt:lpstr>Wingdings</vt:lpstr>
      <vt:lpstr>Tema do Office</vt:lpstr>
      <vt:lpstr>Deslocamento internacional e home office. A tributação dos nômades digitais </vt:lpstr>
      <vt:lpstr>Contexto e tributos envolvidos</vt:lpstr>
      <vt:lpstr>Antecedentes. Aferição do lugar de prestação do serviço </vt:lpstr>
      <vt:lpstr>O Direito Internacional </vt:lpstr>
      <vt:lpstr>Situações Criticas</vt:lpstr>
      <vt:lpstr>Conclusões. ¿Qué está por venir?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11</cp:revision>
  <dcterms:created xsi:type="dcterms:W3CDTF">2022-11-18T18:20:41Z</dcterms:created>
  <dcterms:modified xsi:type="dcterms:W3CDTF">2022-12-08T17:12:10Z</dcterms:modified>
</cp:coreProperties>
</file>