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2" r:id="rId3"/>
    <p:sldId id="263" r:id="rId4"/>
    <p:sldId id="282" r:id="rId5"/>
    <p:sldId id="283" r:id="rId6"/>
    <p:sldId id="273" r:id="rId7"/>
    <p:sldId id="275" r:id="rId8"/>
    <p:sldId id="265" r:id="rId9"/>
    <p:sldId id="268" r:id="rId10"/>
    <p:sldId id="277" r:id="rId11"/>
    <p:sldId id="267" r:id="rId12"/>
    <p:sldId id="281" r:id="rId13"/>
    <p:sldId id="280" r:id="rId14"/>
    <p:sldId id="278" r:id="rId15"/>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2"/>
    <a:srgbClr val="0B233F"/>
    <a:srgbClr val="D0A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CB5E9E-5012-0EE1-2798-4673F9DFB373}"/>
              </a:ext>
            </a:extLst>
          </p:cNvPr>
          <p:cNvSpPr>
            <a:spLocks noGrp="1"/>
          </p:cNvSpPr>
          <p:nvPr>
            <p:ph type="ctrTitle"/>
          </p:nvPr>
        </p:nvSpPr>
        <p:spPr>
          <a:xfrm>
            <a:off x="1524000" y="1122363"/>
            <a:ext cx="9144000" cy="2387600"/>
          </a:xfrm>
          <a:solidFill>
            <a:schemeClr val="bg1">
              <a:alpha val="47000"/>
            </a:schemeClr>
          </a:solidFill>
        </p:spPr>
        <p:txBody>
          <a:bodyPr anchor="b"/>
          <a:lstStyle>
            <a:lvl1pPr algn="ctr">
              <a:defRPr sz="6000">
                <a:solidFill>
                  <a:srgbClr val="0C2342"/>
                </a:solidFill>
              </a:defRPr>
            </a:lvl1pPr>
          </a:lstStyle>
          <a:p>
            <a:r>
              <a:rPr lang="pt-BR" dirty="0"/>
              <a:t>Clique para editar o título Mestre</a:t>
            </a:r>
          </a:p>
        </p:txBody>
      </p:sp>
      <p:sp>
        <p:nvSpPr>
          <p:cNvPr id="3" name="Subtítulo 2">
            <a:extLst>
              <a:ext uri="{FF2B5EF4-FFF2-40B4-BE49-F238E27FC236}">
                <a16:creationId xmlns:a16="http://schemas.microsoft.com/office/drawing/2014/main" id="{E1633A5C-2ED7-F24E-B940-CDE0C455A413}"/>
              </a:ext>
            </a:extLst>
          </p:cNvPr>
          <p:cNvSpPr>
            <a:spLocks noGrp="1"/>
          </p:cNvSpPr>
          <p:nvPr>
            <p:ph type="subTitle" idx="1"/>
          </p:nvPr>
        </p:nvSpPr>
        <p:spPr>
          <a:xfrm>
            <a:off x="1524000" y="3602038"/>
            <a:ext cx="9144000" cy="1655762"/>
          </a:xfrm>
          <a:solidFill>
            <a:schemeClr val="bg1">
              <a:alpha val="49000"/>
            </a:schemeClr>
          </a:solidFill>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a:t>Clique para editar o estilo do subtítulo Mestre</a:t>
            </a:r>
          </a:p>
        </p:txBody>
      </p:sp>
      <p:sp>
        <p:nvSpPr>
          <p:cNvPr id="4" name="Espaço Reservado para Data 3">
            <a:extLst>
              <a:ext uri="{FF2B5EF4-FFF2-40B4-BE49-F238E27FC236}">
                <a16:creationId xmlns:a16="http://schemas.microsoft.com/office/drawing/2014/main" id="{11CA8E0A-BBBE-ED7D-2ABA-D3E5EF124856}"/>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4892F5CA-113D-7460-F203-A165BB28224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AD67A33-DD1A-7DFD-A633-733E634A9CCA}"/>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414738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EAAA2B-5609-DC53-3642-B0E14B05807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8FB11D44-EF41-D28E-3F68-F0F062CF104D}"/>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4AB3CD6-B193-ACC4-17DD-1A836E977A3E}"/>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C6E77051-19EF-ED79-A8AE-6075669495A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B7F2141-BDED-10B7-640B-022DDE8D4B36}"/>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151944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E3A0E7A-4631-D669-596D-C05B419AC96B}"/>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6C8EE6E0-92FB-E524-2C7D-10DAB64A54B9}"/>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C3E123-2EC7-60C3-4A73-A24549BB1F21}"/>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2FC4B891-71B0-29EA-8FEA-D3EE7FE88AB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472E7FC-E601-9455-8A09-9325FF285DDF}"/>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327132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8699C6-6167-B96D-F3D1-E2D9F5DC89DA}"/>
              </a:ext>
            </a:extLst>
          </p:cNvPr>
          <p:cNvSpPr>
            <a:spLocks noGrp="1"/>
          </p:cNvSpPr>
          <p:nvPr>
            <p:ph type="title"/>
          </p:nvPr>
        </p:nvSpPr>
        <p:spPr>
          <a:xfrm>
            <a:off x="838200" y="681037"/>
            <a:ext cx="10515600" cy="1325563"/>
          </a:xfrm>
        </p:spPr>
        <p:txBody>
          <a:bodyPr/>
          <a:lstStyle>
            <a:lvl1pPr>
              <a:defRPr>
                <a:solidFill>
                  <a:srgbClr val="0B233F"/>
                </a:solidFill>
              </a:defRPr>
            </a:lvl1pPr>
          </a:lstStyle>
          <a:p>
            <a:r>
              <a:rPr lang="pt-BR" dirty="0"/>
              <a:t>Clique para editar o título Mestre</a:t>
            </a:r>
          </a:p>
        </p:txBody>
      </p:sp>
      <p:sp>
        <p:nvSpPr>
          <p:cNvPr id="3" name="Espaço Reservado para Conteúdo 2">
            <a:extLst>
              <a:ext uri="{FF2B5EF4-FFF2-40B4-BE49-F238E27FC236}">
                <a16:creationId xmlns:a16="http://schemas.microsoft.com/office/drawing/2014/main" id="{5F551148-3B9E-2584-F9B3-135A7F3D5FF7}"/>
              </a:ext>
            </a:extLst>
          </p:cNvPr>
          <p:cNvSpPr>
            <a:spLocks noGrp="1"/>
          </p:cNvSpPr>
          <p:nvPr>
            <p:ph idx="1"/>
          </p:nvPr>
        </p:nvSpPr>
        <p:spPr>
          <a:solidFill>
            <a:schemeClr val="bg1">
              <a:alpha val="7000"/>
            </a:schemeClr>
          </a:solid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a:extLst>
              <a:ext uri="{FF2B5EF4-FFF2-40B4-BE49-F238E27FC236}">
                <a16:creationId xmlns:a16="http://schemas.microsoft.com/office/drawing/2014/main" id="{3F95C0E7-FF09-72EB-4332-D1E0696D102D}"/>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DA2A6B57-AA43-4631-95E9-FB032EF43E9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5F32F89-74CA-CE09-5F5E-6CB29B300C31}"/>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8120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C8F116-B2BC-A486-0906-778006F79039}"/>
              </a:ext>
            </a:extLst>
          </p:cNvPr>
          <p:cNvSpPr>
            <a:spLocks noGrp="1"/>
          </p:cNvSpPr>
          <p:nvPr>
            <p:ph type="title"/>
          </p:nvPr>
        </p:nvSpPr>
        <p:spPr>
          <a:xfrm>
            <a:off x="831850" y="1709738"/>
            <a:ext cx="10515600" cy="2852737"/>
          </a:xfrm>
        </p:spPr>
        <p:txBody>
          <a:bodyPr anchor="b"/>
          <a:lstStyle>
            <a:lvl1pPr>
              <a:defRPr sz="6000">
                <a:solidFill>
                  <a:srgbClr val="0C2342"/>
                </a:solidFill>
              </a:defRPr>
            </a:lvl1pPr>
          </a:lstStyle>
          <a:p>
            <a:r>
              <a:rPr lang="pt-BR" dirty="0"/>
              <a:t>Clique para editar o título Mestre</a:t>
            </a:r>
          </a:p>
        </p:txBody>
      </p:sp>
      <p:sp>
        <p:nvSpPr>
          <p:cNvPr id="3" name="Espaço Reservado para Texto 2">
            <a:extLst>
              <a:ext uri="{FF2B5EF4-FFF2-40B4-BE49-F238E27FC236}">
                <a16:creationId xmlns:a16="http://schemas.microsoft.com/office/drawing/2014/main" id="{1A2DE913-D2E5-F52F-845B-95FC8513B6C8}"/>
              </a:ext>
            </a:extLst>
          </p:cNvPr>
          <p:cNvSpPr>
            <a:spLocks noGrp="1"/>
          </p:cNvSpPr>
          <p:nvPr>
            <p:ph type="body" idx="1"/>
          </p:nvPr>
        </p:nvSpPr>
        <p:spPr>
          <a:xfrm>
            <a:off x="831850" y="4589463"/>
            <a:ext cx="10515600" cy="1500187"/>
          </a:xfrm>
          <a:solidFill>
            <a:schemeClr val="bg1">
              <a:alpha val="18000"/>
            </a:schemeClr>
          </a:solidFill>
        </p:spPr>
        <p:txBody>
          <a:bodyPr/>
          <a:lstStyle>
            <a:lvl1pPr marL="0" indent="0">
              <a:buNone/>
              <a:defRPr sz="2400">
                <a:solidFill>
                  <a:srgbClr val="0C234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C284E4B-2476-CE2C-5D5B-52770AB75B82}"/>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7FE8FECE-A252-D22F-B9AB-2CE7F045458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8C55A3C-28BE-F91F-5D4F-9EF769A45549}"/>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299843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98283A-799D-3223-274E-990E93374A3C}"/>
              </a:ext>
            </a:extLst>
          </p:cNvPr>
          <p:cNvSpPr>
            <a:spLocks noGrp="1"/>
          </p:cNvSpPr>
          <p:nvPr>
            <p:ph type="title"/>
          </p:nvPr>
        </p:nvSpPr>
        <p:spPr>
          <a:xfrm>
            <a:off x="838200" y="681037"/>
            <a:ext cx="10515600" cy="1325563"/>
          </a:xfrm>
        </p:spPr>
        <p:txBody>
          <a:bodyPr/>
          <a:lstStyle>
            <a:lvl1pPr>
              <a:defRPr>
                <a:solidFill>
                  <a:srgbClr val="0C2342"/>
                </a:solidFill>
              </a:defRPr>
            </a:lvl1pPr>
          </a:lstStyle>
          <a:p>
            <a:r>
              <a:rPr lang="pt-BR" dirty="0"/>
              <a:t>Clique para editar o título Mestre</a:t>
            </a:r>
          </a:p>
        </p:txBody>
      </p:sp>
      <p:sp>
        <p:nvSpPr>
          <p:cNvPr id="3" name="Espaço Reservado para Conteúdo 2">
            <a:extLst>
              <a:ext uri="{FF2B5EF4-FFF2-40B4-BE49-F238E27FC236}">
                <a16:creationId xmlns:a16="http://schemas.microsoft.com/office/drawing/2014/main" id="{CEFEF5CC-E4D5-A79A-3435-837AEE2B38A3}"/>
              </a:ext>
            </a:extLst>
          </p:cNvPr>
          <p:cNvSpPr>
            <a:spLocks noGrp="1"/>
          </p:cNvSpPr>
          <p:nvPr>
            <p:ph sz="half" idx="1"/>
          </p:nvPr>
        </p:nvSpPr>
        <p:spPr>
          <a:xfrm>
            <a:off x="838200" y="1825625"/>
            <a:ext cx="5181600" cy="4351338"/>
          </a:xfrm>
          <a:no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Conteúdo 3">
            <a:extLst>
              <a:ext uri="{FF2B5EF4-FFF2-40B4-BE49-F238E27FC236}">
                <a16:creationId xmlns:a16="http://schemas.microsoft.com/office/drawing/2014/main" id="{E1B75CC1-321C-46F2-D1B8-2F31DD1EF64E}"/>
              </a:ext>
            </a:extLst>
          </p:cNvPr>
          <p:cNvSpPr>
            <a:spLocks noGrp="1"/>
          </p:cNvSpPr>
          <p:nvPr>
            <p:ph sz="half" idx="2"/>
          </p:nvPr>
        </p:nvSpPr>
        <p:spPr>
          <a:xfrm>
            <a:off x="6172200" y="1825625"/>
            <a:ext cx="5181600" cy="4351338"/>
          </a:xfrm>
          <a:no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Data 4">
            <a:extLst>
              <a:ext uri="{FF2B5EF4-FFF2-40B4-BE49-F238E27FC236}">
                <a16:creationId xmlns:a16="http://schemas.microsoft.com/office/drawing/2014/main" id="{588104CB-EEFA-FB6F-1D8F-63FF2F93DFE6}"/>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6" name="Espaço Reservado para Rodapé 5">
            <a:extLst>
              <a:ext uri="{FF2B5EF4-FFF2-40B4-BE49-F238E27FC236}">
                <a16:creationId xmlns:a16="http://schemas.microsoft.com/office/drawing/2014/main" id="{0F150189-76E6-804A-A58D-17C3A5F4E63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242C353-D14E-B424-AD59-919347BD566E}"/>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4182948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8E56F9-70ED-764B-A60E-7CD502AF5EBB}"/>
              </a:ext>
            </a:extLst>
          </p:cNvPr>
          <p:cNvSpPr>
            <a:spLocks noGrp="1"/>
          </p:cNvSpPr>
          <p:nvPr>
            <p:ph type="title"/>
          </p:nvPr>
        </p:nvSpPr>
        <p:spPr>
          <a:xfrm>
            <a:off x="827088" y="661377"/>
            <a:ext cx="10515600" cy="1325563"/>
          </a:xfrm>
        </p:spPr>
        <p:txBody>
          <a:bodyPr/>
          <a:lstStyle/>
          <a:p>
            <a:r>
              <a:rPr lang="pt-BR" dirty="0"/>
              <a:t>Clique para editar o título Mestre</a:t>
            </a:r>
          </a:p>
        </p:txBody>
      </p:sp>
      <p:sp>
        <p:nvSpPr>
          <p:cNvPr id="3" name="Espaço Reservado para Texto 2">
            <a:extLst>
              <a:ext uri="{FF2B5EF4-FFF2-40B4-BE49-F238E27FC236}">
                <a16:creationId xmlns:a16="http://schemas.microsoft.com/office/drawing/2014/main" id="{27001727-529D-7DD8-EF63-1CBF92949A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E869AC5-8F8A-5BE4-459E-CD26B47A2831}"/>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D0BBFE8-D50B-F5E5-380F-26FA4FEC83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C30F9F57-9CB9-3ED1-75ED-05B2327C4884}"/>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C8E6E5DF-B7CA-BB69-409D-3F9962E79D88}"/>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8" name="Espaço Reservado para Rodapé 7">
            <a:extLst>
              <a:ext uri="{FF2B5EF4-FFF2-40B4-BE49-F238E27FC236}">
                <a16:creationId xmlns:a16="http://schemas.microsoft.com/office/drawing/2014/main" id="{C0AE13A9-0CBA-EB1C-C4D3-BD14ECD319B1}"/>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F5FE3474-0686-8F78-335B-E66B54532057}"/>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3923002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118340-868C-2C34-0C49-BF0993DDED3A}"/>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D9CFE7F4-8F6C-7C93-EA5D-65700B57F063}"/>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4" name="Espaço Reservado para Rodapé 3">
            <a:extLst>
              <a:ext uri="{FF2B5EF4-FFF2-40B4-BE49-F238E27FC236}">
                <a16:creationId xmlns:a16="http://schemas.microsoft.com/office/drawing/2014/main" id="{FF3D936A-693B-5491-0B53-45ACE1DF9542}"/>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83A97424-DA7A-57F0-439E-D66424AD5C49}"/>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2743716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3D399CD9-0248-BD48-19E3-DBFD5B923F45}"/>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3" name="Espaço Reservado para Rodapé 2">
            <a:extLst>
              <a:ext uri="{FF2B5EF4-FFF2-40B4-BE49-F238E27FC236}">
                <a16:creationId xmlns:a16="http://schemas.microsoft.com/office/drawing/2014/main" id="{56D5284F-E431-EC75-38EA-6E90314A5AE6}"/>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1D9E294A-FF84-7728-64A4-82287D146BAD}"/>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2253241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5F9F54-0B1E-07C2-42C6-0A796A2022E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89FD64FB-F5EF-7FBF-2DD0-AEBEB8D61E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57D8ED09-AA1E-267C-629B-5653A44887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8D459DF-CF82-39F2-9F2C-10B19463CF3B}"/>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6" name="Espaço Reservado para Rodapé 5">
            <a:extLst>
              <a:ext uri="{FF2B5EF4-FFF2-40B4-BE49-F238E27FC236}">
                <a16:creationId xmlns:a16="http://schemas.microsoft.com/office/drawing/2014/main" id="{40C91952-D97B-6D3C-6F0D-CE7DB9B3716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F90E08B-F15B-8D83-1BA8-D0AB35A7D595}"/>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197900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CE4DD7-F45D-0CCC-9C1A-2B5BB6C5BCE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246B81C-79D7-92D4-8BFD-91811F9D76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524B409-3477-CDFF-0D71-CC6CD7481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521D01DA-BCB4-0F14-8F03-9CECA7EC4181}"/>
              </a:ext>
            </a:extLst>
          </p:cNvPr>
          <p:cNvSpPr>
            <a:spLocks noGrp="1"/>
          </p:cNvSpPr>
          <p:nvPr>
            <p:ph type="dt" sz="half" idx="10"/>
          </p:nvPr>
        </p:nvSpPr>
        <p:spPr/>
        <p:txBody>
          <a:bodyPr/>
          <a:lstStyle/>
          <a:p>
            <a:fld id="{6443086A-F014-46A4-8149-43AF3A34B26F}" type="datetimeFigureOut">
              <a:rPr lang="pt-BR" smtClean="0"/>
              <a:t>08/12/2022</a:t>
            </a:fld>
            <a:endParaRPr lang="pt-BR"/>
          </a:p>
        </p:txBody>
      </p:sp>
      <p:sp>
        <p:nvSpPr>
          <p:cNvPr id="6" name="Espaço Reservado para Rodapé 5">
            <a:extLst>
              <a:ext uri="{FF2B5EF4-FFF2-40B4-BE49-F238E27FC236}">
                <a16:creationId xmlns:a16="http://schemas.microsoft.com/office/drawing/2014/main" id="{350989F1-9D25-73D7-28CC-34B35F9AF8C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A3EF11E-E18C-0021-4BFD-5C66863D6DA5}"/>
              </a:ext>
            </a:extLst>
          </p:cNvPr>
          <p:cNvSpPr>
            <a:spLocks noGrp="1"/>
          </p:cNvSpPr>
          <p:nvPr>
            <p:ph type="sldNum" sz="quarter" idx="12"/>
          </p:nvPr>
        </p:nvSpPr>
        <p:spPr/>
        <p:txBody>
          <a:bodyPr/>
          <a:lstStyle/>
          <a:p>
            <a:fld id="{6B9DC0EC-6908-4C41-9A73-E4F37BF7A866}" type="slidenum">
              <a:rPr lang="pt-BR" smtClean="0"/>
              <a:t>‹nº›</a:t>
            </a:fld>
            <a:endParaRPr lang="pt-BR"/>
          </a:p>
        </p:txBody>
      </p:sp>
    </p:spTree>
    <p:extLst>
      <p:ext uri="{BB962C8B-B14F-4D97-AF65-F5344CB8AC3E}">
        <p14:creationId xmlns:p14="http://schemas.microsoft.com/office/powerpoint/2010/main" val="72479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945E10AE-DE31-7BFB-3D98-6E0E01A10451}"/>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769F0DD0-A071-F5B8-70EA-4D5B0039F319}"/>
              </a:ext>
            </a:extLst>
          </p:cNvPr>
          <p:cNvSpPr>
            <a:spLocks noGrp="1"/>
          </p:cNvSpPr>
          <p:nvPr>
            <p:ph type="body" idx="1"/>
          </p:nvPr>
        </p:nvSpPr>
        <p:spPr>
          <a:xfrm>
            <a:off x="838200" y="1825625"/>
            <a:ext cx="10515600" cy="4351338"/>
          </a:xfrm>
          <a:prstGeom prst="rect">
            <a:avLst/>
          </a:prstGeom>
          <a:solidFill>
            <a:schemeClr val="bg1">
              <a:alpha val="54000"/>
            </a:schemeClr>
          </a:solidFill>
        </p:spPr>
        <p:txBody>
          <a:bodyPr vert="horz" lIns="91440" tIns="45720" rIns="91440" bIns="45720" rtlCol="0">
            <a:normAutofit/>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a:extLst>
              <a:ext uri="{FF2B5EF4-FFF2-40B4-BE49-F238E27FC236}">
                <a16:creationId xmlns:a16="http://schemas.microsoft.com/office/drawing/2014/main" id="{460B94AE-054E-E6E3-B08D-3C524D9E7B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3086A-F014-46A4-8149-43AF3A34B26F}" type="datetimeFigureOut">
              <a:rPr lang="pt-BR" smtClean="0"/>
              <a:t>08/12/2022</a:t>
            </a:fld>
            <a:endParaRPr lang="pt-BR"/>
          </a:p>
        </p:txBody>
      </p:sp>
      <p:sp>
        <p:nvSpPr>
          <p:cNvPr id="5" name="Espaço Reservado para Rodapé 4">
            <a:extLst>
              <a:ext uri="{FF2B5EF4-FFF2-40B4-BE49-F238E27FC236}">
                <a16:creationId xmlns:a16="http://schemas.microsoft.com/office/drawing/2014/main" id="{8D42742E-872B-CD29-F097-B8FB9626B3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D742C15F-A720-A04D-F684-267B334B6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DC0EC-6908-4C41-9A73-E4F37BF7A866}" type="slidenum">
              <a:rPr lang="pt-BR" smtClean="0"/>
              <a:t>‹nº›</a:t>
            </a:fld>
            <a:endParaRPr lang="pt-BR"/>
          </a:p>
        </p:txBody>
      </p:sp>
    </p:spTree>
    <p:extLst>
      <p:ext uri="{BB962C8B-B14F-4D97-AF65-F5344CB8AC3E}">
        <p14:creationId xmlns:p14="http://schemas.microsoft.com/office/powerpoint/2010/main" val="2110709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C234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ixaDeTexto 10">
            <a:extLst>
              <a:ext uri="{FF2B5EF4-FFF2-40B4-BE49-F238E27FC236}">
                <a16:creationId xmlns:a16="http://schemas.microsoft.com/office/drawing/2014/main" id="{EA210EAF-B74C-5547-E5D7-BC9C01824A72}"/>
              </a:ext>
            </a:extLst>
          </p:cNvPr>
          <p:cNvSpPr txBox="1"/>
          <p:nvPr/>
        </p:nvSpPr>
        <p:spPr>
          <a:xfrm>
            <a:off x="1497496" y="2105561"/>
            <a:ext cx="9382539" cy="1323439"/>
          </a:xfrm>
          <a:prstGeom prst="rect">
            <a:avLst/>
          </a:prstGeom>
          <a:noFill/>
        </p:spPr>
        <p:txBody>
          <a:bodyPr wrap="square">
            <a:spAutoFit/>
          </a:bodyPr>
          <a:lstStyle/>
          <a:p>
            <a:pPr algn="ctr"/>
            <a:r>
              <a:rPr lang="pt-BR" sz="4000" dirty="0">
                <a:solidFill>
                  <a:schemeClr val="tx1"/>
                </a:solidFill>
                <a:latin typeface="Amasis MT Pro Black" panose="020B0604020202020204" pitchFamily="18" charset="0"/>
                <a:ea typeface="+mn-ea"/>
                <a:cs typeface="+mn-cs"/>
              </a:rPr>
              <a:t>Permuta e incorporação de ações: aspectos fiscais</a:t>
            </a:r>
            <a:endParaRPr lang="pt-BR" sz="4000" dirty="0"/>
          </a:p>
        </p:txBody>
      </p:sp>
      <p:sp>
        <p:nvSpPr>
          <p:cNvPr id="17" name="CaixaDeTexto 16">
            <a:extLst>
              <a:ext uri="{FF2B5EF4-FFF2-40B4-BE49-F238E27FC236}">
                <a16:creationId xmlns:a16="http://schemas.microsoft.com/office/drawing/2014/main" id="{190443E6-5DBB-653C-9C2C-71CBB4A1E527}"/>
              </a:ext>
            </a:extLst>
          </p:cNvPr>
          <p:cNvSpPr txBox="1"/>
          <p:nvPr/>
        </p:nvSpPr>
        <p:spPr>
          <a:xfrm>
            <a:off x="3366052" y="4559613"/>
            <a:ext cx="6096000" cy="830997"/>
          </a:xfrm>
          <a:prstGeom prst="rect">
            <a:avLst/>
          </a:prstGeom>
          <a:noFill/>
        </p:spPr>
        <p:txBody>
          <a:bodyPr wrap="square">
            <a:spAutoFit/>
          </a:bodyPr>
          <a:lstStyle/>
          <a:p>
            <a:r>
              <a:rPr lang="pt-BR" sz="4800" b="1" i="1" dirty="0">
                <a:solidFill>
                  <a:srgbClr val="0C2342"/>
                </a:solidFill>
                <a:latin typeface="+mj-lt"/>
                <a:ea typeface="+mj-ea"/>
                <a:cs typeface="+mj-cs"/>
              </a:rPr>
              <a:t>Roberto Duque Estrada</a:t>
            </a:r>
          </a:p>
        </p:txBody>
      </p:sp>
    </p:spTree>
    <p:extLst>
      <p:ext uri="{BB962C8B-B14F-4D97-AF65-F5344CB8AC3E}">
        <p14:creationId xmlns:p14="http://schemas.microsoft.com/office/powerpoint/2010/main" val="2171076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783050A6-EAEE-8415-3006-065BB4F81516}"/>
              </a:ext>
            </a:extLst>
          </p:cNvPr>
          <p:cNvSpPr txBox="1"/>
          <p:nvPr/>
        </p:nvSpPr>
        <p:spPr>
          <a:xfrm>
            <a:off x="1908312" y="1155101"/>
            <a:ext cx="8375374" cy="461665"/>
          </a:xfrm>
          <a:prstGeom prst="rect">
            <a:avLst/>
          </a:prstGeom>
          <a:noFill/>
        </p:spPr>
        <p:txBody>
          <a:bodyPr wrap="square" rtlCol="0">
            <a:spAutoFit/>
          </a:bodyPr>
          <a:lstStyle/>
          <a:p>
            <a:pPr algn="ctr"/>
            <a:r>
              <a:rPr lang="pt-BR" sz="2400" dirty="0"/>
              <a:t>INCORPORAÇÃO DE AÇÕES – PESSOAS JURÍDICAS</a:t>
            </a:r>
          </a:p>
        </p:txBody>
      </p:sp>
      <p:graphicFrame>
        <p:nvGraphicFramePr>
          <p:cNvPr id="4" name="Tabela 5">
            <a:extLst>
              <a:ext uri="{FF2B5EF4-FFF2-40B4-BE49-F238E27FC236}">
                <a16:creationId xmlns:a16="http://schemas.microsoft.com/office/drawing/2014/main" id="{3BD15EC1-E69A-8E72-CC14-BD6D27C96FA7}"/>
              </a:ext>
            </a:extLst>
          </p:cNvPr>
          <p:cNvGraphicFramePr>
            <a:graphicFrameLocks noGrp="1"/>
          </p:cNvGraphicFramePr>
          <p:nvPr>
            <p:extLst>
              <p:ext uri="{D42A27DB-BD31-4B8C-83A1-F6EECF244321}">
                <p14:modId xmlns:p14="http://schemas.microsoft.com/office/powerpoint/2010/main" val="3326918824"/>
              </p:ext>
            </p:extLst>
          </p:nvPr>
        </p:nvGraphicFramePr>
        <p:xfrm>
          <a:off x="3167270" y="2754722"/>
          <a:ext cx="6096000" cy="37084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971171186"/>
                    </a:ext>
                  </a:extLst>
                </a:gridCol>
              </a:tblGrid>
              <a:tr h="370840">
                <a:tc>
                  <a:txBody>
                    <a:bodyPr/>
                    <a:lstStyle/>
                    <a:p>
                      <a:r>
                        <a:rPr lang="pt-BR" dirty="0"/>
                        <a:t>1ª Turma da CSRF</a:t>
                      </a:r>
                    </a:p>
                  </a:txBody>
                  <a:tcPr/>
                </a:tc>
                <a:extLst>
                  <a:ext uri="{0D108BD9-81ED-4DB2-BD59-A6C34878D82A}">
                    <a16:rowId xmlns:a16="http://schemas.microsoft.com/office/drawing/2014/main" val="335141967"/>
                  </a:ext>
                </a:extLst>
              </a:tr>
            </a:tbl>
          </a:graphicData>
        </a:graphic>
      </p:graphicFrame>
      <p:graphicFrame>
        <p:nvGraphicFramePr>
          <p:cNvPr id="6" name="Tabela 6">
            <a:extLst>
              <a:ext uri="{FF2B5EF4-FFF2-40B4-BE49-F238E27FC236}">
                <a16:creationId xmlns:a16="http://schemas.microsoft.com/office/drawing/2014/main" id="{51D0D434-0579-EB63-F42F-D593821F1853}"/>
              </a:ext>
            </a:extLst>
          </p:cNvPr>
          <p:cNvGraphicFramePr>
            <a:graphicFrameLocks noGrp="1"/>
          </p:cNvGraphicFramePr>
          <p:nvPr>
            <p:extLst>
              <p:ext uri="{D42A27DB-BD31-4B8C-83A1-F6EECF244321}">
                <p14:modId xmlns:p14="http://schemas.microsoft.com/office/powerpoint/2010/main" val="3657048069"/>
              </p:ext>
            </p:extLst>
          </p:nvPr>
        </p:nvGraphicFramePr>
        <p:xfrm>
          <a:off x="3167270" y="3310727"/>
          <a:ext cx="6096000" cy="13817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821293854"/>
                    </a:ext>
                  </a:extLst>
                </a:gridCol>
                <a:gridCol w="2032000">
                  <a:extLst>
                    <a:ext uri="{9D8B030D-6E8A-4147-A177-3AD203B41FA5}">
                      <a16:colId xmlns:a16="http://schemas.microsoft.com/office/drawing/2014/main" val="2519453295"/>
                    </a:ext>
                  </a:extLst>
                </a:gridCol>
                <a:gridCol w="2032000">
                  <a:extLst>
                    <a:ext uri="{9D8B030D-6E8A-4147-A177-3AD203B41FA5}">
                      <a16:colId xmlns:a16="http://schemas.microsoft.com/office/drawing/2014/main" val="1349827685"/>
                    </a:ext>
                  </a:extLst>
                </a:gridCol>
              </a:tblGrid>
              <a:tr h="370840">
                <a:tc>
                  <a:txBody>
                    <a:bodyPr/>
                    <a:lstStyle/>
                    <a:p>
                      <a:r>
                        <a:rPr lang="pt-BR" dirty="0"/>
                        <a:t>Acórdão</a:t>
                      </a:r>
                    </a:p>
                  </a:txBody>
                  <a:tcPr/>
                </a:tc>
                <a:tc>
                  <a:txBody>
                    <a:bodyPr/>
                    <a:lstStyle/>
                    <a:p>
                      <a:r>
                        <a:rPr lang="pt-BR" dirty="0"/>
                        <a:t>Publicação</a:t>
                      </a:r>
                    </a:p>
                  </a:txBody>
                  <a:tcPr/>
                </a:tc>
                <a:tc>
                  <a:txBody>
                    <a:bodyPr/>
                    <a:lstStyle/>
                    <a:p>
                      <a:r>
                        <a:rPr lang="pt-BR" dirty="0"/>
                        <a:t>Lançamento</a:t>
                      </a:r>
                    </a:p>
                  </a:txBody>
                  <a:tcPr/>
                </a:tc>
                <a:extLst>
                  <a:ext uri="{0D108BD9-81ED-4DB2-BD59-A6C34878D82A}">
                    <a16:rowId xmlns:a16="http://schemas.microsoft.com/office/drawing/2014/main" val="294517775"/>
                  </a:ext>
                </a:extLst>
              </a:tr>
              <a:tr h="370840">
                <a:tc>
                  <a:txBody>
                    <a:bodyPr/>
                    <a:lstStyle/>
                    <a:p>
                      <a:r>
                        <a:rPr lang="pt-BR" dirty="0"/>
                        <a:t>9101-006.007</a:t>
                      </a:r>
                    </a:p>
                  </a:txBody>
                  <a:tcPr/>
                </a:tc>
                <a:tc>
                  <a:txBody>
                    <a:bodyPr/>
                    <a:lstStyle/>
                    <a:p>
                      <a:r>
                        <a:rPr lang="pt-BR" dirty="0"/>
                        <a:t>13.04.2022</a:t>
                      </a:r>
                    </a:p>
                  </a:txBody>
                  <a:tcPr/>
                </a:tc>
                <a:tc>
                  <a:txBody>
                    <a:bodyPr/>
                    <a:lstStyle/>
                    <a:p>
                      <a:r>
                        <a:rPr lang="pt-BR" dirty="0"/>
                        <a:t>Mantido (6x2)</a:t>
                      </a:r>
                    </a:p>
                  </a:txBody>
                  <a:tcPr/>
                </a:tc>
                <a:extLst>
                  <a:ext uri="{0D108BD9-81ED-4DB2-BD59-A6C34878D82A}">
                    <a16:rowId xmlns:a16="http://schemas.microsoft.com/office/drawing/2014/main" val="4094902182"/>
                  </a:ext>
                </a:extLst>
              </a:tr>
              <a:tr h="370840">
                <a:tc>
                  <a:txBody>
                    <a:bodyPr/>
                    <a:lstStyle/>
                    <a:p>
                      <a:r>
                        <a:rPr lang="pt-BR" dirty="0"/>
                        <a:t>9101-005.792</a:t>
                      </a:r>
                    </a:p>
                  </a:txBody>
                  <a:tcPr/>
                </a:tc>
                <a:tc>
                  <a:txBody>
                    <a:bodyPr/>
                    <a:lstStyle/>
                    <a:p>
                      <a:r>
                        <a:rPr lang="pt-BR" dirty="0"/>
                        <a:t>31.12.2021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Mantido (5x3)</a:t>
                      </a:r>
                    </a:p>
                    <a:p>
                      <a:endParaRPr lang="pt-BR" dirty="0"/>
                    </a:p>
                  </a:txBody>
                  <a:tcPr/>
                </a:tc>
                <a:extLst>
                  <a:ext uri="{0D108BD9-81ED-4DB2-BD59-A6C34878D82A}">
                    <a16:rowId xmlns:a16="http://schemas.microsoft.com/office/drawing/2014/main" val="3152143964"/>
                  </a:ext>
                </a:extLst>
              </a:tr>
            </a:tbl>
          </a:graphicData>
        </a:graphic>
      </p:graphicFrame>
      <p:graphicFrame>
        <p:nvGraphicFramePr>
          <p:cNvPr id="8" name="Tabela 8">
            <a:extLst>
              <a:ext uri="{FF2B5EF4-FFF2-40B4-BE49-F238E27FC236}">
                <a16:creationId xmlns:a16="http://schemas.microsoft.com/office/drawing/2014/main" id="{8BC43F8F-1F3B-B00A-D62E-CC35CF80F61B}"/>
              </a:ext>
            </a:extLst>
          </p:cNvPr>
          <p:cNvGraphicFramePr>
            <a:graphicFrameLocks noGrp="1"/>
          </p:cNvGraphicFramePr>
          <p:nvPr>
            <p:extLst>
              <p:ext uri="{D42A27DB-BD31-4B8C-83A1-F6EECF244321}">
                <p14:modId xmlns:p14="http://schemas.microsoft.com/office/powerpoint/2010/main" val="50887981"/>
              </p:ext>
            </p:extLst>
          </p:nvPr>
        </p:nvGraphicFramePr>
        <p:xfrm>
          <a:off x="3167270" y="4422992"/>
          <a:ext cx="6096000" cy="3708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969848802"/>
                    </a:ext>
                  </a:extLst>
                </a:gridCol>
                <a:gridCol w="2032000">
                  <a:extLst>
                    <a:ext uri="{9D8B030D-6E8A-4147-A177-3AD203B41FA5}">
                      <a16:colId xmlns:a16="http://schemas.microsoft.com/office/drawing/2014/main" val="1111994905"/>
                    </a:ext>
                  </a:extLst>
                </a:gridCol>
                <a:gridCol w="2032000">
                  <a:extLst>
                    <a:ext uri="{9D8B030D-6E8A-4147-A177-3AD203B41FA5}">
                      <a16:colId xmlns:a16="http://schemas.microsoft.com/office/drawing/2014/main" val="4084155552"/>
                    </a:ext>
                  </a:extLst>
                </a:gridCol>
              </a:tblGrid>
              <a:tr h="370840">
                <a:tc>
                  <a:txBody>
                    <a:bodyPr/>
                    <a:lstStyle/>
                    <a:p>
                      <a:r>
                        <a:rPr lang="pt-BR" b="0" dirty="0">
                          <a:solidFill>
                            <a:schemeClr val="tx1"/>
                          </a:solidFill>
                        </a:rPr>
                        <a:t>9101-005.777</a:t>
                      </a:r>
                    </a:p>
                  </a:txBody>
                  <a:tcPr>
                    <a:solidFill>
                      <a:schemeClr val="accent5">
                        <a:lumMod val="60000"/>
                        <a:lumOff val="40000"/>
                      </a:schemeClr>
                    </a:solidFill>
                  </a:tcPr>
                </a:tc>
                <a:tc>
                  <a:txBody>
                    <a:bodyPr/>
                    <a:lstStyle/>
                    <a:p>
                      <a:r>
                        <a:rPr lang="pt-BR" b="0" dirty="0">
                          <a:solidFill>
                            <a:schemeClr val="tx1"/>
                          </a:solidFill>
                        </a:rPr>
                        <a:t>06.12.2021</a:t>
                      </a:r>
                    </a:p>
                  </a:txBody>
                  <a:tcPr>
                    <a:solidFill>
                      <a:schemeClr val="accent5">
                        <a:lumMod val="60000"/>
                        <a:lumOff val="40000"/>
                      </a:schemeClr>
                    </a:solidFill>
                  </a:tcPr>
                </a:tc>
                <a:tc>
                  <a:txBody>
                    <a:bodyPr/>
                    <a:lstStyle/>
                    <a:p>
                      <a:r>
                        <a:rPr lang="pt-BR" b="0" dirty="0">
                          <a:solidFill>
                            <a:schemeClr val="tx1"/>
                          </a:solidFill>
                        </a:rPr>
                        <a:t>Mantido (5x3)</a:t>
                      </a:r>
                    </a:p>
                  </a:txBody>
                  <a:tcPr>
                    <a:solidFill>
                      <a:schemeClr val="accent5">
                        <a:lumMod val="60000"/>
                        <a:lumOff val="40000"/>
                      </a:schemeClr>
                    </a:solidFill>
                  </a:tcPr>
                </a:tc>
                <a:extLst>
                  <a:ext uri="{0D108BD9-81ED-4DB2-BD59-A6C34878D82A}">
                    <a16:rowId xmlns:a16="http://schemas.microsoft.com/office/drawing/2014/main" val="792577793"/>
                  </a:ext>
                </a:extLst>
              </a:tr>
            </a:tbl>
          </a:graphicData>
        </a:graphic>
      </p:graphicFrame>
      <p:sp>
        <p:nvSpPr>
          <p:cNvPr id="9" name="CaixaDeTexto 8">
            <a:extLst>
              <a:ext uri="{FF2B5EF4-FFF2-40B4-BE49-F238E27FC236}">
                <a16:creationId xmlns:a16="http://schemas.microsoft.com/office/drawing/2014/main" id="{DAC8AB50-FCE2-F96E-D57D-EB44ADA1F9C1}"/>
              </a:ext>
            </a:extLst>
          </p:cNvPr>
          <p:cNvSpPr txBox="1"/>
          <p:nvPr/>
        </p:nvSpPr>
        <p:spPr>
          <a:xfrm>
            <a:off x="3167270" y="2001078"/>
            <a:ext cx="4182940" cy="369332"/>
          </a:xfrm>
          <a:prstGeom prst="rect">
            <a:avLst/>
          </a:prstGeom>
          <a:noFill/>
        </p:spPr>
        <p:txBody>
          <a:bodyPr wrap="none" rtlCol="0">
            <a:spAutoFit/>
          </a:bodyPr>
          <a:lstStyle/>
          <a:p>
            <a:pPr marL="285750" indent="-285750">
              <a:buFont typeface="Arial" panose="020B0604020202020204" pitchFamily="34" charset="0"/>
              <a:buChar char="•"/>
            </a:pPr>
            <a:r>
              <a:rPr lang="pt-BR" dirty="0"/>
              <a:t>Jurisprudência (decisões mais recentes)</a:t>
            </a:r>
          </a:p>
        </p:txBody>
      </p:sp>
    </p:spTree>
    <p:extLst>
      <p:ext uri="{BB962C8B-B14F-4D97-AF65-F5344CB8AC3E}">
        <p14:creationId xmlns:p14="http://schemas.microsoft.com/office/powerpoint/2010/main" val="1773771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F0C37A36-FA9E-0558-EFCD-A0C134114155}"/>
              </a:ext>
            </a:extLst>
          </p:cNvPr>
          <p:cNvSpPr txBox="1"/>
          <p:nvPr/>
        </p:nvSpPr>
        <p:spPr>
          <a:xfrm>
            <a:off x="3167270" y="1115344"/>
            <a:ext cx="8375374" cy="461665"/>
          </a:xfrm>
          <a:prstGeom prst="rect">
            <a:avLst/>
          </a:prstGeom>
          <a:noFill/>
        </p:spPr>
        <p:txBody>
          <a:bodyPr wrap="square" rtlCol="0">
            <a:spAutoFit/>
          </a:bodyPr>
          <a:lstStyle/>
          <a:p>
            <a:r>
              <a:rPr lang="pt-BR" sz="2400" dirty="0"/>
              <a:t>INCORPORAÇÃO DE AÇÕES – PESSOAS FÍSICAS</a:t>
            </a:r>
          </a:p>
        </p:txBody>
      </p:sp>
      <p:sp>
        <p:nvSpPr>
          <p:cNvPr id="9" name="CaixaDeTexto 8">
            <a:extLst>
              <a:ext uri="{FF2B5EF4-FFF2-40B4-BE49-F238E27FC236}">
                <a16:creationId xmlns:a16="http://schemas.microsoft.com/office/drawing/2014/main" id="{4EB6B8A9-782A-C1EA-AB7C-A8B1FADD4512}"/>
              </a:ext>
            </a:extLst>
          </p:cNvPr>
          <p:cNvSpPr txBox="1"/>
          <p:nvPr/>
        </p:nvSpPr>
        <p:spPr>
          <a:xfrm>
            <a:off x="927652" y="2423521"/>
            <a:ext cx="10336695" cy="4308872"/>
          </a:xfrm>
          <a:prstGeom prst="rect">
            <a:avLst/>
          </a:prstGeom>
          <a:noFill/>
        </p:spPr>
        <p:txBody>
          <a:bodyPr wrap="square" rtlCol="0">
            <a:spAutoFit/>
          </a:bodyPr>
          <a:lstStyle/>
          <a:p>
            <a:endParaRPr lang="pt-BR" dirty="0"/>
          </a:p>
          <a:p>
            <a:pPr marL="285750" indent="-285750">
              <a:buFont typeface="Arial" panose="020B0604020202020204" pitchFamily="34" charset="0"/>
              <a:buChar char="•"/>
            </a:pPr>
            <a:r>
              <a:rPr lang="pt-BR" sz="2000" b="1" u="sng" dirty="0"/>
              <a:t>Ganho</a:t>
            </a:r>
            <a:r>
              <a:rPr lang="pt-BR" sz="2000" dirty="0"/>
              <a:t>, </a:t>
            </a:r>
            <a:r>
              <a:rPr lang="pt-BR" sz="2000" b="1" u="sng" dirty="0"/>
              <a:t>alienação</a:t>
            </a:r>
            <a:r>
              <a:rPr lang="pt-BR" sz="2000" b="1" dirty="0"/>
              <a:t> </a:t>
            </a:r>
            <a:r>
              <a:rPr lang="pt-BR" sz="2000" dirty="0"/>
              <a:t>e </a:t>
            </a:r>
            <a:r>
              <a:rPr lang="pt-BR" sz="2000" b="1" u="sng" dirty="0"/>
              <a:t>realização</a:t>
            </a:r>
            <a:r>
              <a:rPr lang="pt-BR" sz="2000" dirty="0"/>
              <a:t>.</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r>
              <a:rPr lang="pt-BR" sz="2000" dirty="0"/>
              <a:t>Há </a:t>
            </a:r>
            <a:r>
              <a:rPr lang="pt-BR" sz="2000" b="1" u="sng" dirty="0"/>
              <a:t>ganho</a:t>
            </a:r>
            <a:r>
              <a:rPr lang="pt-BR" sz="2000" dirty="0"/>
              <a:t> se o resultado positivo da alienação for superior ao custo registrado na declaração de bens.</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r>
              <a:rPr lang="pt-BR" sz="2000" dirty="0"/>
              <a:t>Art. 3º, § 3º, da Lei 7.713 define que a permuta é evento de </a:t>
            </a:r>
            <a:r>
              <a:rPr lang="pt-BR" sz="2000" b="1" u="sng" dirty="0"/>
              <a:t>alienação</a:t>
            </a:r>
            <a:r>
              <a:rPr lang="pt-BR" sz="2000" dirty="0"/>
              <a:t>.</a:t>
            </a:r>
          </a:p>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t>Há </a:t>
            </a:r>
            <a:r>
              <a:rPr lang="pt-BR" sz="2000" b="1" u="sng" dirty="0"/>
              <a:t>realização</a:t>
            </a:r>
            <a:r>
              <a:rPr lang="pt-BR" sz="2000" dirty="0"/>
              <a:t> do ganho? Art. 23, § 2º, da Lei 9.249 dispõe que se o aporte for realizado a mercado, a diferença a maior será tributada como ganho de capital. </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endParaRPr lang="pt-BR" dirty="0"/>
          </a:p>
          <a:p>
            <a:endParaRPr lang="pt-BR" dirty="0"/>
          </a:p>
        </p:txBody>
      </p:sp>
      <p:sp>
        <p:nvSpPr>
          <p:cNvPr id="11" name="CaixaDeTexto 10">
            <a:extLst>
              <a:ext uri="{FF2B5EF4-FFF2-40B4-BE49-F238E27FC236}">
                <a16:creationId xmlns:a16="http://schemas.microsoft.com/office/drawing/2014/main" id="{73030808-A18A-FE65-0C84-396B3B0F0F25}"/>
              </a:ext>
            </a:extLst>
          </p:cNvPr>
          <p:cNvSpPr txBox="1"/>
          <p:nvPr/>
        </p:nvSpPr>
        <p:spPr>
          <a:xfrm>
            <a:off x="172277" y="1715635"/>
            <a:ext cx="12283684" cy="707886"/>
          </a:xfrm>
          <a:prstGeom prst="rect">
            <a:avLst/>
          </a:prstGeom>
          <a:noFill/>
        </p:spPr>
        <p:txBody>
          <a:bodyPr wrap="none" rtlCol="0">
            <a:spAutoFit/>
          </a:bodyPr>
          <a:lstStyle/>
          <a:p>
            <a:r>
              <a:rPr lang="pt-BR" sz="2000" dirty="0">
                <a:effectLst>
                  <a:outerShdw blurRad="38100" dist="38100" dir="2700000" algn="tl">
                    <a:srgbClr val="000000">
                      <a:alpha val="43137"/>
                    </a:srgbClr>
                  </a:outerShdw>
                </a:effectLst>
              </a:rPr>
              <a:t>Art. 3º, § 2º, da Lei 7713</a:t>
            </a:r>
            <a:r>
              <a:rPr lang="pt-BR" sz="2000" dirty="0"/>
              <a:t>: ganho é a diferença positiva entre o valor de transmissão do bem ou direito e o respectivo </a:t>
            </a:r>
          </a:p>
          <a:p>
            <a:r>
              <a:rPr lang="pt-BR" sz="2000" dirty="0"/>
              <a:t>custo de aquisição.</a:t>
            </a:r>
          </a:p>
        </p:txBody>
      </p:sp>
    </p:spTree>
    <p:extLst>
      <p:ext uri="{BB962C8B-B14F-4D97-AF65-F5344CB8AC3E}">
        <p14:creationId xmlns:p14="http://schemas.microsoft.com/office/powerpoint/2010/main" val="309788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783050A6-EAEE-8415-3006-065BB4F81516}"/>
              </a:ext>
            </a:extLst>
          </p:cNvPr>
          <p:cNvSpPr txBox="1"/>
          <p:nvPr/>
        </p:nvSpPr>
        <p:spPr>
          <a:xfrm>
            <a:off x="1908312" y="1155101"/>
            <a:ext cx="8375374" cy="461665"/>
          </a:xfrm>
          <a:prstGeom prst="rect">
            <a:avLst/>
          </a:prstGeom>
          <a:noFill/>
        </p:spPr>
        <p:txBody>
          <a:bodyPr wrap="square" rtlCol="0">
            <a:spAutoFit/>
          </a:bodyPr>
          <a:lstStyle/>
          <a:p>
            <a:pPr algn="ctr"/>
            <a:r>
              <a:rPr lang="pt-BR" sz="2400" dirty="0"/>
              <a:t>INCORPORAÇÃO DE AÇÕES – PESSOAS FÍSICAS</a:t>
            </a:r>
          </a:p>
        </p:txBody>
      </p:sp>
      <p:graphicFrame>
        <p:nvGraphicFramePr>
          <p:cNvPr id="4" name="Tabela 5">
            <a:extLst>
              <a:ext uri="{FF2B5EF4-FFF2-40B4-BE49-F238E27FC236}">
                <a16:creationId xmlns:a16="http://schemas.microsoft.com/office/drawing/2014/main" id="{3BD15EC1-E69A-8E72-CC14-BD6D27C96FA7}"/>
              </a:ext>
            </a:extLst>
          </p:cNvPr>
          <p:cNvGraphicFramePr>
            <a:graphicFrameLocks noGrp="1"/>
          </p:cNvGraphicFramePr>
          <p:nvPr>
            <p:extLst>
              <p:ext uri="{D42A27DB-BD31-4B8C-83A1-F6EECF244321}">
                <p14:modId xmlns:p14="http://schemas.microsoft.com/office/powerpoint/2010/main" val="1383676190"/>
              </p:ext>
            </p:extLst>
          </p:nvPr>
        </p:nvGraphicFramePr>
        <p:xfrm>
          <a:off x="3167270" y="2754722"/>
          <a:ext cx="6467060" cy="370840"/>
        </p:xfrm>
        <a:graphic>
          <a:graphicData uri="http://schemas.openxmlformats.org/drawingml/2006/table">
            <a:tbl>
              <a:tblPr firstRow="1" bandRow="1">
                <a:tableStyleId>{5C22544A-7EE6-4342-B048-85BDC9FD1C3A}</a:tableStyleId>
              </a:tblPr>
              <a:tblGrid>
                <a:gridCol w="6467060">
                  <a:extLst>
                    <a:ext uri="{9D8B030D-6E8A-4147-A177-3AD203B41FA5}">
                      <a16:colId xmlns:a16="http://schemas.microsoft.com/office/drawing/2014/main" val="1971171186"/>
                    </a:ext>
                  </a:extLst>
                </a:gridCol>
              </a:tblGrid>
              <a:tr h="370840">
                <a:tc>
                  <a:txBody>
                    <a:bodyPr/>
                    <a:lstStyle/>
                    <a:p>
                      <a:r>
                        <a:rPr lang="pt-BR" dirty="0"/>
                        <a:t>2ª Turma da CSRF</a:t>
                      </a:r>
                    </a:p>
                  </a:txBody>
                  <a:tcPr/>
                </a:tc>
                <a:extLst>
                  <a:ext uri="{0D108BD9-81ED-4DB2-BD59-A6C34878D82A}">
                    <a16:rowId xmlns:a16="http://schemas.microsoft.com/office/drawing/2014/main" val="335141967"/>
                  </a:ext>
                </a:extLst>
              </a:tr>
            </a:tbl>
          </a:graphicData>
        </a:graphic>
      </p:graphicFrame>
      <p:graphicFrame>
        <p:nvGraphicFramePr>
          <p:cNvPr id="6" name="Tabela 6">
            <a:extLst>
              <a:ext uri="{FF2B5EF4-FFF2-40B4-BE49-F238E27FC236}">
                <a16:creationId xmlns:a16="http://schemas.microsoft.com/office/drawing/2014/main" id="{51D0D434-0579-EB63-F42F-D593821F1853}"/>
              </a:ext>
            </a:extLst>
          </p:cNvPr>
          <p:cNvGraphicFramePr>
            <a:graphicFrameLocks noGrp="1"/>
          </p:cNvGraphicFramePr>
          <p:nvPr>
            <p:extLst>
              <p:ext uri="{D42A27DB-BD31-4B8C-83A1-F6EECF244321}">
                <p14:modId xmlns:p14="http://schemas.microsoft.com/office/powerpoint/2010/main" val="2126631604"/>
              </p:ext>
            </p:extLst>
          </p:nvPr>
        </p:nvGraphicFramePr>
        <p:xfrm>
          <a:off x="3167271" y="3310727"/>
          <a:ext cx="6467061" cy="1272814"/>
        </p:xfrm>
        <a:graphic>
          <a:graphicData uri="http://schemas.openxmlformats.org/drawingml/2006/table">
            <a:tbl>
              <a:tblPr firstRow="1" bandRow="1">
                <a:tableStyleId>{5C22544A-7EE6-4342-B048-85BDC9FD1C3A}</a:tableStyleId>
              </a:tblPr>
              <a:tblGrid>
                <a:gridCol w="2618564">
                  <a:extLst>
                    <a:ext uri="{9D8B030D-6E8A-4147-A177-3AD203B41FA5}">
                      <a16:colId xmlns:a16="http://schemas.microsoft.com/office/drawing/2014/main" val="821293854"/>
                    </a:ext>
                  </a:extLst>
                </a:gridCol>
                <a:gridCol w="2129237">
                  <a:extLst>
                    <a:ext uri="{9D8B030D-6E8A-4147-A177-3AD203B41FA5}">
                      <a16:colId xmlns:a16="http://schemas.microsoft.com/office/drawing/2014/main" val="2519453295"/>
                    </a:ext>
                  </a:extLst>
                </a:gridCol>
                <a:gridCol w="1719260">
                  <a:extLst>
                    <a:ext uri="{9D8B030D-6E8A-4147-A177-3AD203B41FA5}">
                      <a16:colId xmlns:a16="http://schemas.microsoft.com/office/drawing/2014/main" val="1349827685"/>
                    </a:ext>
                  </a:extLst>
                </a:gridCol>
              </a:tblGrid>
              <a:tr h="313607">
                <a:tc>
                  <a:txBody>
                    <a:bodyPr/>
                    <a:lstStyle/>
                    <a:p>
                      <a:r>
                        <a:rPr lang="pt-BR" dirty="0"/>
                        <a:t>Processo</a:t>
                      </a:r>
                    </a:p>
                  </a:txBody>
                  <a:tcPr/>
                </a:tc>
                <a:tc>
                  <a:txBody>
                    <a:bodyPr/>
                    <a:lstStyle/>
                    <a:p>
                      <a:r>
                        <a:rPr lang="pt-BR" dirty="0"/>
                        <a:t>Publicação</a:t>
                      </a:r>
                    </a:p>
                  </a:txBody>
                  <a:tcPr/>
                </a:tc>
                <a:tc>
                  <a:txBody>
                    <a:bodyPr/>
                    <a:lstStyle/>
                    <a:p>
                      <a:r>
                        <a:rPr lang="pt-BR" dirty="0"/>
                        <a:t>Lançamento</a:t>
                      </a:r>
                    </a:p>
                  </a:txBody>
                  <a:tcPr/>
                </a:tc>
                <a:extLst>
                  <a:ext uri="{0D108BD9-81ED-4DB2-BD59-A6C34878D82A}">
                    <a16:rowId xmlns:a16="http://schemas.microsoft.com/office/drawing/2014/main" val="294517775"/>
                  </a:ext>
                </a:extLst>
              </a:tr>
              <a:tr h="313607">
                <a:tc>
                  <a:txBody>
                    <a:bodyPr/>
                    <a:lstStyle/>
                    <a:p>
                      <a:r>
                        <a:rPr lang="pt-BR" dirty="0"/>
                        <a:t>10183.722586/2016­-95 </a:t>
                      </a:r>
                    </a:p>
                  </a:txBody>
                  <a:tcPr/>
                </a:tc>
                <a:tc>
                  <a:txBody>
                    <a:bodyPr/>
                    <a:lstStyle/>
                    <a:p>
                      <a:r>
                        <a:rPr lang="pt-BR" dirty="0"/>
                        <a:t>Ainda não publicado</a:t>
                      </a:r>
                    </a:p>
                  </a:txBody>
                  <a:tcPr/>
                </a:tc>
                <a:tc>
                  <a:txBody>
                    <a:bodyPr/>
                    <a:lstStyle/>
                    <a:p>
                      <a:r>
                        <a:rPr lang="pt-BR" dirty="0"/>
                        <a:t>Mantido</a:t>
                      </a:r>
                    </a:p>
                  </a:txBody>
                  <a:tcPr/>
                </a:tc>
                <a:extLst>
                  <a:ext uri="{0D108BD9-81ED-4DB2-BD59-A6C34878D82A}">
                    <a16:rowId xmlns:a16="http://schemas.microsoft.com/office/drawing/2014/main" val="4094902182"/>
                  </a:ext>
                </a:extLst>
              </a:tr>
              <a:tr h="541294">
                <a:tc>
                  <a:txBody>
                    <a:bodyPr/>
                    <a:lstStyle/>
                    <a:p>
                      <a:r>
                        <a:rPr lang="pt-BR" dirty="0"/>
                        <a:t>10280.720109/2017-­78 </a:t>
                      </a:r>
                    </a:p>
                  </a:txBody>
                  <a:tcPr/>
                </a:tc>
                <a:tc>
                  <a:txBody>
                    <a:bodyPr/>
                    <a:lstStyle/>
                    <a:p>
                      <a:r>
                        <a:rPr lang="pt-BR" dirty="0"/>
                        <a:t>Ainda não publicado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dirty="0"/>
                        <a:t>Mantido</a:t>
                      </a:r>
                    </a:p>
                  </a:txBody>
                  <a:tcPr/>
                </a:tc>
                <a:extLst>
                  <a:ext uri="{0D108BD9-81ED-4DB2-BD59-A6C34878D82A}">
                    <a16:rowId xmlns:a16="http://schemas.microsoft.com/office/drawing/2014/main" val="3152143964"/>
                  </a:ext>
                </a:extLst>
              </a:tr>
            </a:tbl>
          </a:graphicData>
        </a:graphic>
      </p:graphicFrame>
      <p:sp>
        <p:nvSpPr>
          <p:cNvPr id="9" name="CaixaDeTexto 8">
            <a:extLst>
              <a:ext uri="{FF2B5EF4-FFF2-40B4-BE49-F238E27FC236}">
                <a16:creationId xmlns:a16="http://schemas.microsoft.com/office/drawing/2014/main" id="{DAC8AB50-FCE2-F96E-D57D-EB44ADA1F9C1}"/>
              </a:ext>
            </a:extLst>
          </p:cNvPr>
          <p:cNvSpPr txBox="1"/>
          <p:nvPr/>
        </p:nvSpPr>
        <p:spPr>
          <a:xfrm>
            <a:off x="3167270" y="2001078"/>
            <a:ext cx="4182940" cy="369332"/>
          </a:xfrm>
          <a:prstGeom prst="rect">
            <a:avLst/>
          </a:prstGeom>
          <a:noFill/>
        </p:spPr>
        <p:txBody>
          <a:bodyPr wrap="none" rtlCol="0">
            <a:spAutoFit/>
          </a:bodyPr>
          <a:lstStyle/>
          <a:p>
            <a:pPr marL="285750" indent="-285750">
              <a:buFont typeface="Arial" panose="020B0604020202020204" pitchFamily="34" charset="0"/>
              <a:buChar char="•"/>
            </a:pPr>
            <a:r>
              <a:rPr lang="pt-BR" dirty="0"/>
              <a:t>Jurisprudência (decisões mais recentes)</a:t>
            </a:r>
          </a:p>
        </p:txBody>
      </p:sp>
    </p:spTree>
    <p:extLst>
      <p:ext uri="{BB962C8B-B14F-4D97-AF65-F5344CB8AC3E}">
        <p14:creationId xmlns:p14="http://schemas.microsoft.com/office/powerpoint/2010/main" val="2674998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ixaDeTexto 8">
            <a:extLst>
              <a:ext uri="{FF2B5EF4-FFF2-40B4-BE49-F238E27FC236}">
                <a16:creationId xmlns:a16="http://schemas.microsoft.com/office/drawing/2014/main" id="{4EB6B8A9-782A-C1EA-AB7C-A8B1FADD4512}"/>
              </a:ext>
            </a:extLst>
          </p:cNvPr>
          <p:cNvSpPr txBox="1"/>
          <p:nvPr/>
        </p:nvSpPr>
        <p:spPr>
          <a:xfrm>
            <a:off x="596347" y="1943748"/>
            <a:ext cx="11211340" cy="5539978"/>
          </a:xfrm>
          <a:prstGeom prst="rect">
            <a:avLst/>
          </a:prstGeom>
          <a:noFill/>
        </p:spPr>
        <p:txBody>
          <a:bodyPr wrap="square" rtlCol="0">
            <a:spAutoFit/>
          </a:bodyPr>
          <a:lstStyle/>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Art. 18 da Lei 9.249</a:t>
            </a:r>
            <a:r>
              <a:rPr lang="pt-BR" sz="2000" dirty="0"/>
              <a:t>. O ganho de capital auferido por residente ou domiciliado no exterior será apurado e tributado de acordo com as </a:t>
            </a:r>
            <a:r>
              <a:rPr lang="pt-BR" sz="2000" b="1" u="sng" dirty="0"/>
              <a:t>regras aplicáveis aos residentes no País</a:t>
            </a:r>
            <a:r>
              <a:rPr lang="pt-BR" sz="2000" dirty="0"/>
              <a:t>.</a:t>
            </a:r>
          </a:p>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Art. 26 da Lei 10.833</a:t>
            </a:r>
            <a:r>
              <a:rPr lang="pt-BR" sz="2000" dirty="0"/>
              <a:t>. O adquirente, pessoa física ou jurídica residente ou domiciliada no Brasil, ou o procurador, quando o adquirente for residente ou domiciliado no exterior, fica responsável pela retenção e recolhimento do imposto de renda incidente sobre o ganho de capital a que se refere o art. 18 da Lei no 9.249, de 26 de dezembro de 1995, auferido por pessoa física ou jurídica residente ou domiciliada no exterior que alienar bens localizados no Brasil.</a:t>
            </a:r>
          </a:p>
          <a:p>
            <a:pPr marL="285750" indent="-285750" algn="just">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 6º do art. 21 da IN 1.455</a:t>
            </a:r>
            <a:r>
              <a:rPr lang="pt-BR" sz="2000" dirty="0"/>
              <a:t>. Nas operações de </a:t>
            </a:r>
            <a:r>
              <a:rPr lang="pt-BR" sz="2000" b="1" u="sng" dirty="0"/>
              <a:t>incorporação de ações</a:t>
            </a:r>
            <a:r>
              <a:rPr lang="pt-BR" sz="2000" b="1" dirty="0"/>
              <a:t> </a:t>
            </a:r>
            <a:r>
              <a:rPr lang="pt-BR" sz="2000" dirty="0"/>
              <a:t>que envolvam valores mobiliários de titularidade de investidores estrangeiros, a </a:t>
            </a:r>
            <a:r>
              <a:rPr lang="pt-BR" sz="2000" b="1" u="sng" dirty="0"/>
              <a:t>responsabilidade pela retenção e recolhimento</a:t>
            </a:r>
            <a:r>
              <a:rPr lang="pt-BR" sz="2000" b="1" dirty="0"/>
              <a:t> </a:t>
            </a:r>
            <a:r>
              <a:rPr lang="pt-BR" sz="2000" dirty="0"/>
              <a:t>do imposto sobre a renda na fonte de que trata o caput será da incorporadora no Brasil, conforme previsto no art. 26 da Lei nº 10.833, de 29 de dezembro de 2003. </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dirty="0"/>
          </a:p>
          <a:p>
            <a:endParaRPr lang="pt-BR" dirty="0"/>
          </a:p>
          <a:p>
            <a:endParaRPr lang="pt-BR" dirty="0"/>
          </a:p>
        </p:txBody>
      </p:sp>
      <p:sp>
        <p:nvSpPr>
          <p:cNvPr id="4" name="CaixaDeTexto 3">
            <a:extLst>
              <a:ext uri="{FF2B5EF4-FFF2-40B4-BE49-F238E27FC236}">
                <a16:creationId xmlns:a16="http://schemas.microsoft.com/office/drawing/2014/main" id="{D54FE08A-B0A2-9319-410F-16597957737C}"/>
              </a:ext>
            </a:extLst>
          </p:cNvPr>
          <p:cNvSpPr txBox="1"/>
          <p:nvPr/>
        </p:nvSpPr>
        <p:spPr>
          <a:xfrm>
            <a:off x="1908313" y="1075587"/>
            <a:ext cx="8375374" cy="461665"/>
          </a:xfrm>
          <a:prstGeom prst="rect">
            <a:avLst/>
          </a:prstGeom>
          <a:noFill/>
        </p:spPr>
        <p:txBody>
          <a:bodyPr wrap="square" rtlCol="0">
            <a:spAutoFit/>
          </a:bodyPr>
          <a:lstStyle/>
          <a:p>
            <a:pPr algn="ctr"/>
            <a:r>
              <a:rPr lang="pt-BR" sz="2400" dirty="0"/>
              <a:t>INCORPORAÇÃO DE AÇÕES – INR</a:t>
            </a:r>
          </a:p>
        </p:txBody>
      </p:sp>
    </p:spTree>
    <p:extLst>
      <p:ext uri="{BB962C8B-B14F-4D97-AF65-F5344CB8AC3E}">
        <p14:creationId xmlns:p14="http://schemas.microsoft.com/office/powerpoint/2010/main" val="108361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ixaDeTexto 10">
            <a:extLst>
              <a:ext uri="{FF2B5EF4-FFF2-40B4-BE49-F238E27FC236}">
                <a16:creationId xmlns:a16="http://schemas.microsoft.com/office/drawing/2014/main" id="{EA210EAF-B74C-5547-E5D7-BC9C01824A72}"/>
              </a:ext>
            </a:extLst>
          </p:cNvPr>
          <p:cNvSpPr txBox="1"/>
          <p:nvPr/>
        </p:nvSpPr>
        <p:spPr>
          <a:xfrm>
            <a:off x="2928730" y="2448026"/>
            <a:ext cx="6533322" cy="707886"/>
          </a:xfrm>
          <a:prstGeom prst="rect">
            <a:avLst/>
          </a:prstGeom>
          <a:noFill/>
        </p:spPr>
        <p:txBody>
          <a:bodyPr wrap="square">
            <a:spAutoFit/>
          </a:bodyPr>
          <a:lstStyle/>
          <a:p>
            <a:pPr algn="ctr"/>
            <a:r>
              <a:rPr lang="pt-BR" sz="4000" dirty="0">
                <a:solidFill>
                  <a:schemeClr val="tx1"/>
                </a:solidFill>
                <a:latin typeface="Amasis MT Pro Black" panose="020B0604020202020204" pitchFamily="18" charset="0"/>
                <a:ea typeface="+mn-ea"/>
                <a:cs typeface="+mn-cs"/>
              </a:rPr>
              <a:t>Obrigado</a:t>
            </a:r>
            <a:endParaRPr lang="pt-BR" sz="4000" dirty="0"/>
          </a:p>
        </p:txBody>
      </p:sp>
      <p:sp>
        <p:nvSpPr>
          <p:cNvPr id="17" name="CaixaDeTexto 16">
            <a:extLst>
              <a:ext uri="{FF2B5EF4-FFF2-40B4-BE49-F238E27FC236}">
                <a16:creationId xmlns:a16="http://schemas.microsoft.com/office/drawing/2014/main" id="{190443E6-5DBB-653C-9C2C-71CBB4A1E527}"/>
              </a:ext>
            </a:extLst>
          </p:cNvPr>
          <p:cNvSpPr txBox="1"/>
          <p:nvPr/>
        </p:nvSpPr>
        <p:spPr>
          <a:xfrm>
            <a:off x="3193774" y="3429000"/>
            <a:ext cx="6387548" cy="830997"/>
          </a:xfrm>
          <a:prstGeom prst="rect">
            <a:avLst/>
          </a:prstGeom>
          <a:noFill/>
        </p:spPr>
        <p:txBody>
          <a:bodyPr wrap="square">
            <a:spAutoFit/>
          </a:bodyPr>
          <a:lstStyle/>
          <a:p>
            <a:r>
              <a:rPr lang="pt-BR" sz="4800" b="1" i="1" dirty="0">
                <a:solidFill>
                  <a:srgbClr val="0C2342"/>
                </a:solidFill>
                <a:latin typeface="+mj-lt"/>
                <a:ea typeface="+mj-ea"/>
                <a:cs typeface="+mj-cs"/>
              </a:rPr>
              <a:t>restrada@bdelaw.com.br</a:t>
            </a:r>
          </a:p>
        </p:txBody>
      </p:sp>
    </p:spTree>
    <p:extLst>
      <p:ext uri="{BB962C8B-B14F-4D97-AF65-F5344CB8AC3E}">
        <p14:creationId xmlns:p14="http://schemas.microsoft.com/office/powerpoint/2010/main" val="2691133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a:extLst>
              <a:ext uri="{FF2B5EF4-FFF2-40B4-BE49-F238E27FC236}">
                <a16:creationId xmlns:a16="http://schemas.microsoft.com/office/drawing/2014/main" id="{B14ACC33-D617-5756-D2A9-0A62435FEB35}"/>
              </a:ext>
            </a:extLst>
          </p:cNvPr>
          <p:cNvSpPr txBox="1"/>
          <p:nvPr/>
        </p:nvSpPr>
        <p:spPr>
          <a:xfrm>
            <a:off x="1617964" y="3044279"/>
            <a:ext cx="9429504" cy="769441"/>
          </a:xfrm>
          <a:prstGeom prst="rect">
            <a:avLst/>
          </a:prstGeom>
          <a:noFill/>
        </p:spPr>
        <p:txBody>
          <a:bodyPr wrap="none" rtlCol="0">
            <a:spAutoFit/>
          </a:bodyPr>
          <a:lstStyle/>
          <a:p>
            <a:r>
              <a:rPr lang="pt-BR" sz="4400" dirty="0">
                <a:latin typeface="Amasis MT Pro Black" panose="020B0604020202020204" pitchFamily="18" charset="0"/>
              </a:rPr>
              <a:t>Princípio da realização da renda</a:t>
            </a:r>
          </a:p>
        </p:txBody>
      </p:sp>
    </p:spTree>
    <p:extLst>
      <p:ext uri="{BB962C8B-B14F-4D97-AF65-F5344CB8AC3E}">
        <p14:creationId xmlns:p14="http://schemas.microsoft.com/office/powerpoint/2010/main" val="1659950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ixaDeTexto 8">
            <a:extLst>
              <a:ext uri="{FF2B5EF4-FFF2-40B4-BE49-F238E27FC236}">
                <a16:creationId xmlns:a16="http://schemas.microsoft.com/office/drawing/2014/main" id="{4EB6B8A9-782A-C1EA-AB7C-A8B1FADD4512}"/>
              </a:ext>
            </a:extLst>
          </p:cNvPr>
          <p:cNvSpPr txBox="1"/>
          <p:nvPr/>
        </p:nvSpPr>
        <p:spPr>
          <a:xfrm>
            <a:off x="443947" y="1201626"/>
            <a:ext cx="11304105" cy="6463308"/>
          </a:xfrm>
          <a:prstGeom prst="rect">
            <a:avLst/>
          </a:prstGeom>
          <a:noFill/>
        </p:spPr>
        <p:txBody>
          <a:bodyPr wrap="square" rtlCol="0">
            <a:spAutoFit/>
          </a:bodyPr>
          <a:lstStyle/>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Art. 43 do CTN</a:t>
            </a:r>
            <a:r>
              <a:rPr lang="pt-BR" sz="2000" dirty="0"/>
              <a:t>: IR tem como fato gerador a </a:t>
            </a:r>
            <a:r>
              <a:rPr lang="pt-BR" sz="2000" b="1" u="sng" dirty="0"/>
              <a:t>aquisição</a:t>
            </a:r>
            <a:r>
              <a:rPr lang="pt-BR" sz="2000" dirty="0"/>
              <a:t> de disponibilidade </a:t>
            </a:r>
            <a:r>
              <a:rPr lang="pt-BR" sz="2000" b="1" u="sng" dirty="0"/>
              <a:t>econômica</a:t>
            </a:r>
            <a:r>
              <a:rPr lang="pt-BR" sz="2000" b="1" dirty="0"/>
              <a:t> </a:t>
            </a:r>
            <a:r>
              <a:rPr lang="pt-BR" sz="2000" dirty="0"/>
              <a:t>ou </a:t>
            </a:r>
            <a:r>
              <a:rPr lang="pt-BR" sz="2000" b="1" u="sng" dirty="0"/>
              <a:t>jurídica</a:t>
            </a:r>
            <a:r>
              <a:rPr lang="pt-BR" sz="2000" dirty="0"/>
              <a:t> da renda. </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Exposição de Motivos DL 1.598: </a:t>
            </a:r>
            <a:r>
              <a:rPr lang="pt-BR" sz="2000" dirty="0"/>
              <a:t>orientação geral de submeter os ganhos de capital ao imposto somente quando realizados, isto é, quando a pessoa jurídica tem condições financeiras para suportar o ônus tributário. </a:t>
            </a:r>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Art. 2º da Lei 7.713</a:t>
            </a:r>
            <a:r>
              <a:rPr lang="pt-BR" sz="2000" dirty="0"/>
              <a:t>: IRPF é devido à medida em que os rendimentos e ganhos de capital forem </a:t>
            </a:r>
            <a:r>
              <a:rPr lang="pt-BR" sz="2000" b="1" u="sng" dirty="0"/>
              <a:t>percebidos</a:t>
            </a:r>
            <a:r>
              <a:rPr lang="pt-BR" sz="2000" dirty="0"/>
              <a:t> (regime de caixa).</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dirty="0"/>
          </a:p>
          <a:p>
            <a:endParaRPr lang="pt-BR" dirty="0"/>
          </a:p>
          <a:p>
            <a:endParaRPr lang="pt-BR" dirty="0"/>
          </a:p>
        </p:txBody>
      </p:sp>
      <p:sp>
        <p:nvSpPr>
          <p:cNvPr id="2" name="CaixaDeTexto 1">
            <a:extLst>
              <a:ext uri="{FF2B5EF4-FFF2-40B4-BE49-F238E27FC236}">
                <a16:creationId xmlns:a16="http://schemas.microsoft.com/office/drawing/2014/main" id="{65A61DB0-D948-09E6-27AD-49FD55E28AC2}"/>
              </a:ext>
            </a:extLst>
          </p:cNvPr>
          <p:cNvSpPr txBox="1"/>
          <p:nvPr/>
        </p:nvSpPr>
        <p:spPr>
          <a:xfrm>
            <a:off x="874643" y="2305879"/>
            <a:ext cx="10747513" cy="1477328"/>
          </a:xfrm>
          <a:prstGeom prst="rect">
            <a:avLst/>
          </a:prstGeom>
          <a:noFill/>
        </p:spPr>
        <p:txBody>
          <a:bodyPr wrap="square" rtlCol="0">
            <a:spAutoFit/>
          </a:bodyPr>
          <a:lstStyle/>
          <a:p>
            <a:r>
              <a:rPr lang="pt-BR" dirty="0"/>
              <a:t>Art. 43. O imposto, de competência da União, sobre a renda e proventos de qualquer natureza tem como fato gerador a aquisição da disponibilidade econômica ou jurídica:</a:t>
            </a:r>
          </a:p>
          <a:p>
            <a:r>
              <a:rPr lang="pt-BR" dirty="0"/>
              <a:t>I - de renda, assim entendido o produto do capital, do trabalho ou da combinação de ambos; </a:t>
            </a:r>
          </a:p>
          <a:p>
            <a:r>
              <a:rPr lang="pt-BR" dirty="0"/>
              <a:t>II - de proventos de qualquer natureza, assim entendidos os acréscimos patrimoniais não compreendidos no inciso anterior.</a:t>
            </a:r>
          </a:p>
        </p:txBody>
      </p:sp>
    </p:spTree>
    <p:extLst>
      <p:ext uri="{BB962C8B-B14F-4D97-AF65-F5344CB8AC3E}">
        <p14:creationId xmlns:p14="http://schemas.microsoft.com/office/powerpoint/2010/main" val="2281730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ixaDeTexto 8">
            <a:extLst>
              <a:ext uri="{FF2B5EF4-FFF2-40B4-BE49-F238E27FC236}">
                <a16:creationId xmlns:a16="http://schemas.microsoft.com/office/drawing/2014/main" id="{4EB6B8A9-782A-C1EA-AB7C-A8B1FADD4512}"/>
              </a:ext>
            </a:extLst>
          </p:cNvPr>
          <p:cNvSpPr txBox="1"/>
          <p:nvPr/>
        </p:nvSpPr>
        <p:spPr>
          <a:xfrm>
            <a:off x="384312" y="1095608"/>
            <a:ext cx="11330609" cy="5539978"/>
          </a:xfrm>
          <a:prstGeom prst="rect">
            <a:avLst/>
          </a:prstGeom>
          <a:noFill/>
        </p:spPr>
        <p:txBody>
          <a:bodyPr wrap="square" rtlCol="0">
            <a:spAutoFit/>
          </a:bodyPr>
          <a:lstStyle/>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t>Bens de </a:t>
            </a:r>
            <a:r>
              <a:rPr lang="pt-BR" sz="2000" dirty="0">
                <a:effectLst>
                  <a:outerShdw blurRad="38100" dist="38100" dir="2700000" algn="tl">
                    <a:srgbClr val="000000">
                      <a:alpha val="43137"/>
                    </a:srgbClr>
                  </a:outerShdw>
                </a:effectLst>
              </a:rPr>
              <a:t>primeiro grau </a:t>
            </a:r>
            <a:r>
              <a:rPr lang="pt-BR" sz="2000" dirty="0"/>
              <a:t>são bens em geral, sejam finais ou intermediários; bens de </a:t>
            </a:r>
            <a:r>
              <a:rPr lang="pt-BR" sz="2000" dirty="0">
                <a:effectLst>
                  <a:outerShdw blurRad="38100" dist="38100" dir="2700000" algn="tl">
                    <a:srgbClr val="000000">
                      <a:alpha val="43137"/>
                    </a:srgbClr>
                  </a:outerShdw>
                </a:effectLst>
              </a:rPr>
              <a:t>segundo grau </a:t>
            </a:r>
            <a:r>
              <a:rPr lang="pt-BR" sz="2000" dirty="0"/>
              <a:t>são aqueles cuja natureza é meramente representativa dos primeiros, como as ações ou quotas de sociedades. Já os </a:t>
            </a:r>
            <a:r>
              <a:rPr lang="pt-BR" sz="2000" dirty="0">
                <a:effectLst>
                  <a:outerShdw blurRad="38100" dist="38100" dir="2700000" algn="tl">
                    <a:srgbClr val="000000">
                      <a:alpha val="43137"/>
                    </a:srgbClr>
                  </a:outerShdw>
                </a:effectLst>
              </a:rPr>
              <a:t>bens de pagamento </a:t>
            </a:r>
            <a:r>
              <a:rPr lang="pt-BR" sz="2000" dirty="0"/>
              <a:t>são aqueles cuja função específica é representarem o valor de todos os demais, revestindo poder liberatório. </a:t>
            </a:r>
          </a:p>
          <a:p>
            <a:pPr marL="285750" indent="-285750" algn="just">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t>Somente ocorrerá a “realização” se um bem de primeiro ou segundo grau se transformar em dinheiro.</a:t>
            </a:r>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US" sz="2000" dirty="0">
                <a:solidFill>
                  <a:srgbClr val="000000"/>
                </a:solidFill>
                <a:effectLst/>
                <a:latin typeface="Galliard"/>
                <a:ea typeface="Times New Roman" panose="02020603050405020304" pitchFamily="18" charset="0"/>
              </a:rPr>
              <a:t>Realizar significa </a:t>
            </a:r>
            <a:r>
              <a:rPr lang="en-US" sz="2000" dirty="0">
                <a:solidFill>
                  <a:srgbClr val="000000"/>
                </a:solidFill>
                <a:effectLst>
                  <a:outerShdw blurRad="38100" dist="38100" dir="2700000" algn="tl">
                    <a:srgbClr val="000000">
                      <a:alpha val="43137"/>
                    </a:srgbClr>
                  </a:outerShdw>
                </a:effectLst>
                <a:latin typeface="Galliard"/>
                <a:ea typeface="Times New Roman" panose="02020603050405020304" pitchFamily="18" charset="0"/>
              </a:rPr>
              <a:t>tornar real</a:t>
            </a:r>
            <a:r>
              <a:rPr lang="en-US" sz="2000" dirty="0">
                <a:solidFill>
                  <a:srgbClr val="000000"/>
                </a:solidFill>
                <a:effectLst/>
                <a:latin typeface="Galliard"/>
                <a:ea typeface="Times New Roman" panose="02020603050405020304" pitchFamily="18" charset="0"/>
              </a:rPr>
              <a:t>, </a:t>
            </a:r>
            <a:r>
              <a:rPr lang="en-US" sz="2000" dirty="0">
                <a:solidFill>
                  <a:srgbClr val="000000"/>
                </a:solidFill>
                <a:effectLst>
                  <a:outerShdw blurRad="38100" dist="38100" dir="2700000" algn="tl">
                    <a:srgbClr val="000000">
                      <a:alpha val="43137"/>
                    </a:srgbClr>
                  </a:outerShdw>
                </a:effectLst>
                <a:latin typeface="Galliard"/>
                <a:ea typeface="Times New Roman" panose="02020603050405020304" pitchFamily="18" charset="0"/>
              </a:rPr>
              <a:t>concreto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ou</a:t>
            </a:r>
            <a:r>
              <a:rPr lang="en-US" sz="2000" dirty="0">
                <a:solidFill>
                  <a:srgbClr val="000000"/>
                </a:solidFill>
                <a:effectLst/>
                <a:latin typeface="Galliard"/>
                <a:ea typeface="Times New Roman" panose="02020603050405020304" pitchFamily="18" charset="0"/>
              </a:rPr>
              <a:t> mais real e mais concreto) um acréscimo de valor.</a:t>
            </a:r>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pt-BR" sz="2000" dirty="0">
                <a:effectLst>
                  <a:outerShdw blurRad="38100" dist="38100" dir="2700000" algn="tl">
                    <a:srgbClr val="000000">
                      <a:alpha val="43137"/>
                    </a:srgbClr>
                  </a:outerShdw>
                </a:effectLst>
              </a:rPr>
              <a:t>Parecer PGFN-161 nº 970-91</a:t>
            </a:r>
            <a:r>
              <a:rPr lang="pt-BR" sz="2000" dirty="0"/>
              <a:t>, de 23.09.1991:</a:t>
            </a:r>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sz="2000" dirty="0"/>
          </a:p>
          <a:p>
            <a:pPr marL="285750" indent="-285750">
              <a:buFont typeface="Arial" panose="020B0604020202020204" pitchFamily="34" charset="0"/>
              <a:buChar char="•"/>
            </a:pPr>
            <a:endParaRPr lang="pt-BR" dirty="0"/>
          </a:p>
          <a:p>
            <a:endParaRPr lang="pt-BR" dirty="0"/>
          </a:p>
          <a:p>
            <a:endParaRPr lang="pt-BR" dirty="0"/>
          </a:p>
        </p:txBody>
      </p:sp>
      <p:sp>
        <p:nvSpPr>
          <p:cNvPr id="2" name="CaixaDeTexto 1">
            <a:extLst>
              <a:ext uri="{FF2B5EF4-FFF2-40B4-BE49-F238E27FC236}">
                <a16:creationId xmlns:a16="http://schemas.microsoft.com/office/drawing/2014/main" id="{CA51A4BF-A60C-FD51-3059-3B3A52857F88}"/>
              </a:ext>
            </a:extLst>
          </p:cNvPr>
          <p:cNvSpPr txBox="1"/>
          <p:nvPr/>
        </p:nvSpPr>
        <p:spPr>
          <a:xfrm>
            <a:off x="715617" y="4816727"/>
            <a:ext cx="10999304" cy="1323439"/>
          </a:xfrm>
          <a:prstGeom prst="rect">
            <a:avLst/>
          </a:prstGeom>
          <a:noFill/>
        </p:spPr>
        <p:txBody>
          <a:bodyPr wrap="square" rtlCol="0">
            <a:spAutoFit/>
          </a:bodyPr>
          <a:lstStyle/>
          <a:p>
            <a:pPr algn="just"/>
            <a:r>
              <a:rPr lang="en-US" sz="2000" b="1" u="sng" dirty="0">
                <a:solidFill>
                  <a:srgbClr val="000000"/>
                </a:solidFill>
                <a:effectLst/>
                <a:latin typeface="Galliard"/>
                <a:ea typeface="Times New Roman" panose="02020603050405020304" pitchFamily="18" charset="0"/>
              </a:rPr>
              <a:t>Na </a:t>
            </a:r>
            <a:r>
              <a:rPr lang="en-US" sz="2000" b="1" u="sng" dirty="0" err="1">
                <a:solidFill>
                  <a:srgbClr val="000000"/>
                </a:solidFill>
                <a:effectLst/>
                <a:latin typeface="Galliard"/>
                <a:ea typeface="Times New Roman" panose="02020603050405020304" pitchFamily="18" charset="0"/>
              </a:rPr>
              <a:t>permuta</a:t>
            </a:r>
            <a:r>
              <a:rPr lang="en-US" sz="2000" b="1" u="sng" dirty="0">
                <a:solidFill>
                  <a:srgbClr val="000000"/>
                </a:solidFill>
                <a:latin typeface="Galliard"/>
                <a:ea typeface="Times New Roman" panose="02020603050405020304" pitchFamily="18" charset="0"/>
              </a:rPr>
              <a:t>, </a:t>
            </a:r>
            <a:r>
              <a:rPr lang="en-US" sz="2000" b="1" u="sng" dirty="0" err="1">
                <a:solidFill>
                  <a:srgbClr val="000000"/>
                </a:solidFill>
                <a:effectLst/>
                <a:latin typeface="Galliard"/>
                <a:ea typeface="Times New Roman" panose="02020603050405020304" pitchFamily="18" charset="0"/>
              </a:rPr>
              <a:t>não</a:t>
            </a:r>
            <a:r>
              <a:rPr lang="en-US" sz="2000" b="1" u="sng" dirty="0">
                <a:solidFill>
                  <a:srgbClr val="000000"/>
                </a:solidFill>
                <a:effectLst/>
                <a:latin typeface="Galliard"/>
                <a:ea typeface="Times New Roman" panose="02020603050405020304" pitchFamily="18" charset="0"/>
              </a:rPr>
              <a:t> </a:t>
            </a:r>
            <a:r>
              <a:rPr lang="en-US" sz="2000" b="1" u="sng" dirty="0" err="1">
                <a:solidFill>
                  <a:srgbClr val="000000"/>
                </a:solidFill>
                <a:effectLst/>
                <a:latin typeface="Galliard"/>
                <a:ea typeface="Times New Roman" panose="02020603050405020304" pitchFamily="18" charset="0"/>
              </a:rPr>
              <a:t>há</a:t>
            </a:r>
            <a:r>
              <a:rPr lang="en-US" sz="2000" b="1" u="sng" dirty="0">
                <a:solidFill>
                  <a:srgbClr val="000000"/>
                </a:solidFill>
                <a:effectLst/>
                <a:latin typeface="Galliard"/>
                <a:ea typeface="Times New Roman" panose="02020603050405020304" pitchFamily="18" charset="0"/>
              </a:rPr>
              <a:t> </a:t>
            </a:r>
            <a:r>
              <a:rPr lang="en-US" sz="2000" b="1" u="sng" dirty="0" err="1">
                <a:solidFill>
                  <a:srgbClr val="000000"/>
                </a:solidFill>
                <a:effectLst/>
                <a:latin typeface="Galliard"/>
                <a:ea typeface="Times New Roman" panose="02020603050405020304" pitchFamily="18" charset="0"/>
              </a:rPr>
              <a:t>realização</a:t>
            </a:r>
            <a:r>
              <a:rPr lang="en-US" sz="2000" b="1" u="sng" dirty="0">
                <a:solidFill>
                  <a:srgbClr val="000000"/>
                </a:solidFill>
                <a:effectLst/>
                <a:latin typeface="Galliard"/>
                <a:ea typeface="Times New Roman" panose="02020603050405020304" pitchFamily="18" charset="0"/>
              </a:rPr>
              <a:t> do </a:t>
            </a:r>
            <a:r>
              <a:rPr lang="en-US" sz="2000" b="1" u="sng" dirty="0" err="1">
                <a:solidFill>
                  <a:srgbClr val="000000"/>
                </a:solidFill>
                <a:effectLst/>
                <a:latin typeface="Galliard"/>
                <a:ea typeface="Times New Roman" panose="02020603050405020304" pitchFamily="18" charset="0"/>
              </a:rPr>
              <a:t>ganho</a:t>
            </a:r>
            <a:r>
              <a:rPr lang="en-US" sz="2000" b="1" u="sng" dirty="0">
                <a:solidFill>
                  <a:srgbClr val="000000"/>
                </a:solidFill>
                <a:effectLst/>
                <a:latin typeface="Galliard"/>
                <a:ea typeface="Times New Roman" panose="02020603050405020304" pitchFamily="18" charset="0"/>
              </a:rPr>
              <a:t> de capital</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Esta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tributação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ainda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seria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iníqua</a:t>
            </a:r>
            <a:r>
              <a:rPr lang="en-US" sz="2000" dirty="0">
                <a:solidFill>
                  <a:srgbClr val="000000"/>
                </a:solidFill>
                <a:effectLst/>
                <a:latin typeface="Galliard"/>
                <a:ea typeface="Times New Roman" panose="02020603050405020304" pitchFamily="18" charset="0"/>
              </a:rPr>
              <a:t>, pois </a:t>
            </a:r>
            <a:r>
              <a:rPr lang="en-US" sz="2000" dirty="0" err="1">
                <a:solidFill>
                  <a:srgbClr val="000000"/>
                </a:solidFill>
                <a:effectLst/>
                <a:latin typeface="Galliard"/>
                <a:ea typeface="Times New Roman" panose="02020603050405020304" pitchFamily="18" charset="0"/>
              </a:rPr>
              <a:t>como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não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foram</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recebidos</a:t>
            </a:r>
            <a:r>
              <a:rPr lang="en-US" sz="2000" dirty="0">
                <a:solidFill>
                  <a:srgbClr val="000000"/>
                </a:solidFill>
                <a:effectLst/>
                <a:latin typeface="Galliard"/>
                <a:ea typeface="Times New Roman" panose="02020603050405020304" pitchFamily="18" charset="0"/>
              </a:rPr>
              <a:t> cruzeiros, </a:t>
            </a:r>
            <a:r>
              <a:rPr lang="en-US" sz="2000" dirty="0" err="1">
                <a:solidFill>
                  <a:srgbClr val="000000"/>
                </a:solidFill>
                <a:effectLst/>
                <a:latin typeface="Galliard"/>
                <a:ea typeface="Times New Roman" panose="02020603050405020304" pitchFamily="18" charset="0"/>
              </a:rPr>
              <a:t>não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haveria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disponibilidade</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líquida</a:t>
            </a:r>
            <a:r>
              <a:rPr lang="en-US" sz="2000" dirty="0">
                <a:solidFill>
                  <a:srgbClr val="000000"/>
                </a:solidFill>
                <a:effectLst/>
                <a:latin typeface="Galliard"/>
                <a:ea typeface="Times New Roman" panose="02020603050405020304" pitchFamily="18" charset="0"/>
              </a:rPr>
              <a:t> do </a:t>
            </a:r>
            <a:r>
              <a:rPr lang="en-US" sz="2000" dirty="0" err="1">
                <a:solidFill>
                  <a:srgbClr val="000000"/>
                </a:solidFill>
                <a:effectLst/>
                <a:latin typeface="Galliard"/>
                <a:ea typeface="Times New Roman" panose="02020603050405020304" pitchFamily="18" charset="0"/>
              </a:rPr>
              <a:t>contribuinte</a:t>
            </a:r>
            <a:r>
              <a:rPr lang="en-US" sz="2000" dirty="0">
                <a:solidFill>
                  <a:srgbClr val="000000"/>
                </a:solidFill>
                <a:effectLst/>
                <a:latin typeface="Galliard"/>
                <a:ea typeface="Times New Roman" panose="02020603050405020304" pitchFamily="18" charset="0"/>
              </a:rPr>
              <a:t> e, </a:t>
            </a:r>
            <a:r>
              <a:rPr lang="en-US" sz="2000" dirty="0" err="1">
                <a:solidFill>
                  <a:srgbClr val="000000"/>
                </a:solidFill>
                <a:effectLst/>
                <a:latin typeface="Galliard"/>
                <a:ea typeface="Times New Roman" panose="02020603050405020304" pitchFamily="18" charset="0"/>
              </a:rPr>
              <a:t>em</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consequência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naquele</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momento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nenhuma</a:t>
            </a:r>
            <a:r>
              <a:rPr lang="en-US" sz="2000" dirty="0">
                <a:solidFill>
                  <a:srgbClr val="000000"/>
                </a:solidFill>
                <a:effectLst/>
                <a:latin typeface="Galliard"/>
                <a:ea typeface="Times New Roman" panose="02020603050405020304" pitchFamily="18" charset="0"/>
              </a:rPr>
              <a:t> base de </a:t>
            </a:r>
            <a:r>
              <a:rPr lang="en-US" sz="2000" dirty="0" err="1">
                <a:solidFill>
                  <a:srgbClr val="000000"/>
                </a:solidFill>
                <a:effectLst/>
                <a:latin typeface="Galliard"/>
                <a:ea typeface="Times New Roman" panose="02020603050405020304" pitchFamily="18" charset="0"/>
              </a:rPr>
              <a:t>cálculo</a:t>
            </a:r>
            <a:r>
              <a:rPr lang="en-US" sz="2000" dirty="0">
                <a:solidFill>
                  <a:srgbClr val="000000"/>
                </a:solidFill>
                <a:effectLst/>
                <a:latin typeface="Galliard"/>
                <a:ea typeface="Times New Roman" panose="02020603050405020304" pitchFamily="18" charset="0"/>
              </a:rPr>
              <a:t> para o </a:t>
            </a:r>
            <a:r>
              <a:rPr lang="en-US" sz="2000" dirty="0" err="1">
                <a:solidFill>
                  <a:srgbClr val="000000"/>
                </a:solidFill>
                <a:effectLst/>
                <a:latin typeface="Galliard"/>
                <a:ea typeface="Times New Roman" panose="02020603050405020304" pitchFamily="18" charset="0"/>
              </a:rPr>
              <a:t>fato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gerador</a:t>
            </a:r>
            <a:r>
              <a:rPr lang="en-US" sz="2000" dirty="0">
                <a:solidFill>
                  <a:srgbClr val="000000"/>
                </a:solidFill>
                <a:effectLst/>
                <a:latin typeface="Galliard"/>
                <a:ea typeface="Times New Roman" panose="02020603050405020304" pitchFamily="18" charset="0"/>
              </a:rPr>
              <a:t>, pois a </a:t>
            </a:r>
            <a:r>
              <a:rPr lang="en-US" sz="2000" dirty="0" err="1">
                <a:solidFill>
                  <a:srgbClr val="000000"/>
                </a:solidFill>
                <a:effectLst/>
                <a:latin typeface="Galliard"/>
                <a:ea typeface="Times New Roman" panose="02020603050405020304" pitchFamily="18" charset="0"/>
              </a:rPr>
              <a:t>renda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fica</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sujeita</a:t>
            </a:r>
            <a:r>
              <a:rPr lang="en-US" sz="2000" dirty="0">
                <a:solidFill>
                  <a:srgbClr val="000000"/>
                </a:solidFill>
                <a:effectLst/>
                <a:latin typeface="Galliard"/>
                <a:ea typeface="Times New Roman" panose="02020603050405020304" pitchFamily="18" charset="0"/>
              </a:rPr>
              <a:t> à </a:t>
            </a:r>
            <a:r>
              <a:rPr lang="en-US" sz="2000" dirty="0" err="1">
                <a:solidFill>
                  <a:srgbClr val="000000"/>
                </a:solidFill>
                <a:effectLst/>
                <a:latin typeface="Galliard"/>
                <a:ea typeface="Times New Roman" panose="02020603050405020304" pitchFamily="18" charset="0"/>
              </a:rPr>
              <a:t>tributação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quando</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realizada</a:t>
            </a:r>
            <a:r>
              <a:rPr lang="en-US" sz="2000" dirty="0">
                <a:solidFill>
                  <a:srgbClr val="000000"/>
                </a:solidFill>
                <a:effectLst/>
                <a:latin typeface="Galliard"/>
                <a:ea typeface="Times New Roman" panose="02020603050405020304" pitchFamily="18" charset="0"/>
              </a:rPr>
              <a:t> e </a:t>
            </a:r>
            <a:r>
              <a:rPr lang="en-US" sz="2000" dirty="0" err="1">
                <a:solidFill>
                  <a:srgbClr val="000000"/>
                </a:solidFill>
                <a:effectLst/>
                <a:latin typeface="Galliard"/>
                <a:ea typeface="Times New Roman" panose="02020603050405020304" pitchFamily="18" charset="0"/>
              </a:rPr>
              <a:t>quantificadas</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evidentemente</a:t>
            </a:r>
            <a:r>
              <a:rPr lang="en-US" sz="2000" dirty="0">
                <a:solidFill>
                  <a:srgbClr val="000000"/>
                </a:solidFill>
                <a:effectLst/>
                <a:latin typeface="Galliard"/>
                <a:ea typeface="Times New Roman" panose="02020603050405020304" pitchFamily="18" charset="0"/>
              </a:rPr>
              <a:t> </a:t>
            </a:r>
            <a:r>
              <a:rPr lang="en-US" sz="2000" dirty="0" err="1">
                <a:solidFill>
                  <a:srgbClr val="000000"/>
                </a:solidFill>
                <a:effectLst/>
                <a:latin typeface="Galliard"/>
                <a:ea typeface="Times New Roman" panose="02020603050405020304" pitchFamily="18" charset="0"/>
              </a:rPr>
              <a:t>não</a:t>
            </a:r>
            <a:r>
              <a:rPr lang="en-US" sz="2000" dirty="0">
                <a:solidFill>
                  <a:srgbClr val="000000"/>
                </a:solidFill>
                <a:effectLst/>
                <a:latin typeface="Galliard"/>
                <a:ea typeface="Times New Roman" panose="02020603050405020304" pitchFamily="18" charset="0"/>
              </a:rPr>
              <a:t> é a </a:t>
            </a:r>
            <a:r>
              <a:rPr lang="en-US" sz="2000" dirty="0" err="1">
                <a:solidFill>
                  <a:srgbClr val="000000"/>
                </a:solidFill>
                <a:effectLst/>
                <a:latin typeface="Galliard"/>
                <a:ea typeface="Times New Roman" panose="02020603050405020304" pitchFamily="18" charset="0"/>
              </a:rPr>
              <a:t>hipótese</a:t>
            </a:r>
            <a:r>
              <a:rPr lang="en-US" sz="2000" dirty="0">
                <a:solidFill>
                  <a:srgbClr val="000000"/>
                </a:solidFill>
                <a:effectLst/>
                <a:latin typeface="Galliard"/>
                <a:ea typeface="Times New Roman" panose="02020603050405020304" pitchFamily="18" charset="0"/>
              </a:rPr>
              <a:t> sob </a:t>
            </a:r>
            <a:r>
              <a:rPr lang="en-US" sz="2000" dirty="0" err="1">
                <a:solidFill>
                  <a:srgbClr val="000000"/>
                </a:solidFill>
                <a:effectLst/>
                <a:latin typeface="Galliard"/>
                <a:ea typeface="Times New Roman" panose="02020603050405020304" pitchFamily="18" charset="0"/>
              </a:rPr>
              <a:t>exame</a:t>
            </a:r>
            <a:r>
              <a:rPr lang="en-US" sz="2000" dirty="0">
                <a:solidFill>
                  <a:srgbClr val="000000"/>
                </a:solidFill>
                <a:effectLst/>
                <a:latin typeface="Galliard"/>
                <a:ea typeface="Times New Roman" panose="02020603050405020304" pitchFamily="18" charset="0"/>
              </a:rPr>
              <a:t>”. </a:t>
            </a:r>
            <a:endParaRPr lang="pt-BR" sz="2000" dirty="0"/>
          </a:p>
        </p:txBody>
      </p:sp>
    </p:spTree>
    <p:extLst>
      <p:ext uri="{BB962C8B-B14F-4D97-AF65-F5344CB8AC3E}">
        <p14:creationId xmlns:p14="http://schemas.microsoft.com/office/powerpoint/2010/main" val="1827155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ixaDeTexto 8">
            <a:extLst>
              <a:ext uri="{FF2B5EF4-FFF2-40B4-BE49-F238E27FC236}">
                <a16:creationId xmlns:a16="http://schemas.microsoft.com/office/drawing/2014/main" id="{4EB6B8A9-782A-C1EA-AB7C-A8B1FADD4512}"/>
              </a:ext>
            </a:extLst>
          </p:cNvPr>
          <p:cNvSpPr txBox="1"/>
          <p:nvPr/>
        </p:nvSpPr>
        <p:spPr>
          <a:xfrm>
            <a:off x="424070" y="936010"/>
            <a:ext cx="10999305" cy="2492990"/>
          </a:xfrm>
          <a:prstGeom prst="rect">
            <a:avLst/>
          </a:prstGeom>
          <a:noFill/>
        </p:spPr>
        <p:txBody>
          <a:bodyPr wrap="square" rtlCol="0">
            <a:spAutoFit/>
          </a:bodyPr>
          <a:lstStyle/>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effectLst>
                  <a:outerShdw blurRad="38100" dist="38100" dir="2700000" algn="tl">
                    <a:srgbClr val="000000">
                      <a:alpha val="43137"/>
                    </a:srgbClr>
                  </a:outerShdw>
                </a:effectLst>
              </a:rPr>
              <a:t>Art. 65 da Lei 8.383. </a:t>
            </a:r>
            <a:r>
              <a:rPr lang="pt-BR" sz="2000" dirty="0"/>
              <a:t>Terá o tratamento de permuta a entrega, pelo licitante vencedor, de títulos da dívida pública federal ou de outros créditos contra a União, como contrapartida à aquisição das ações ou quotas leiloadas no âmbito do Programa Nacional de Desestatização</a:t>
            </a:r>
            <a:r>
              <a:rPr lang="pt-BR" sz="2000" dirty="0">
                <a:effectLst>
                  <a:outerShdw blurRad="38100" dist="38100" dir="2700000" algn="tl">
                    <a:srgbClr val="000000">
                      <a:alpha val="43137"/>
                    </a:srgbClr>
                  </a:outerShdw>
                </a:effectLst>
              </a:rPr>
              <a:t>.</a:t>
            </a:r>
          </a:p>
          <a:p>
            <a:pPr marL="285750" indent="-285750">
              <a:buFont typeface="Arial" panose="020B0604020202020204" pitchFamily="34" charset="0"/>
              <a:buChar char="•"/>
            </a:pPr>
            <a:endParaRPr lang="pt-BR" sz="2000"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pt-BR" sz="2000" dirty="0">
                <a:effectLst>
                  <a:outerShdw blurRad="38100" dist="38100" dir="2700000" algn="tl">
                    <a:srgbClr val="000000">
                      <a:alpha val="43137"/>
                    </a:srgbClr>
                  </a:outerShdw>
                </a:effectLst>
              </a:rPr>
              <a:t>Itens 21 e 22 do Parecer do PGFN nº 454/92:</a:t>
            </a:r>
          </a:p>
          <a:p>
            <a:endParaRPr lang="pt-BR" dirty="0"/>
          </a:p>
          <a:p>
            <a:endParaRPr lang="pt-BR" dirty="0"/>
          </a:p>
        </p:txBody>
      </p:sp>
      <p:sp>
        <p:nvSpPr>
          <p:cNvPr id="2" name="CaixaDeTexto 1">
            <a:extLst>
              <a:ext uri="{FF2B5EF4-FFF2-40B4-BE49-F238E27FC236}">
                <a16:creationId xmlns:a16="http://schemas.microsoft.com/office/drawing/2014/main" id="{4BF28230-B233-D615-AC93-E52571D2A478}"/>
              </a:ext>
            </a:extLst>
          </p:cNvPr>
          <p:cNvSpPr txBox="1"/>
          <p:nvPr/>
        </p:nvSpPr>
        <p:spPr>
          <a:xfrm>
            <a:off x="768625" y="3018183"/>
            <a:ext cx="9952383" cy="3600986"/>
          </a:xfrm>
          <a:prstGeom prst="rect">
            <a:avLst/>
          </a:prstGeom>
          <a:noFill/>
        </p:spPr>
        <p:txBody>
          <a:bodyPr wrap="square" rtlCol="0">
            <a:spAutoFit/>
          </a:bodyPr>
          <a:lstStyle/>
          <a:p>
            <a:pPr marL="810260" indent="-90170" algn="just">
              <a:spcBef>
                <a:spcPts val="1200"/>
              </a:spcBef>
              <a:spcAft>
                <a:spcPts val="0"/>
              </a:spcAft>
            </a:pPr>
            <a:r>
              <a:rPr lang="en-US" sz="1800" dirty="0">
                <a:solidFill>
                  <a:srgbClr val="000000"/>
                </a:solidFill>
                <a:effectLst/>
                <a:latin typeface="Times" panose="02020603050405020304" pitchFamily="18" charset="0"/>
                <a:ea typeface="Times New Roman" panose="02020603050405020304" pitchFamily="18" charset="0"/>
              </a:rPr>
              <a:t>“</a:t>
            </a:r>
            <a:r>
              <a:rPr lang="en-US" sz="2000" dirty="0"/>
              <a:t>21. </a:t>
            </a:r>
            <a:r>
              <a:rPr lang="en-US" sz="2000" dirty="0" err="1"/>
              <a:t>Criar</a:t>
            </a:r>
            <a:r>
              <a:rPr lang="en-US" sz="2000" dirty="0"/>
              <a:t>-se, </a:t>
            </a:r>
            <a:r>
              <a:rPr lang="en-US" sz="2000" dirty="0" err="1"/>
              <a:t>fictamente</a:t>
            </a:r>
            <a:r>
              <a:rPr lang="en-US" sz="2000" dirty="0"/>
              <a:t>, </a:t>
            </a:r>
            <a:r>
              <a:rPr lang="en-US" sz="2000" dirty="0" err="1"/>
              <a:t>na</a:t>
            </a:r>
            <a:r>
              <a:rPr lang="en-US" sz="2000" dirty="0"/>
              <a:t> </a:t>
            </a:r>
            <a:r>
              <a:rPr lang="en-US" sz="2000" dirty="0" err="1"/>
              <a:t>permuta</a:t>
            </a:r>
            <a:r>
              <a:rPr lang="en-US" sz="2000" dirty="0"/>
              <a:t> de bens, um </a:t>
            </a:r>
            <a:r>
              <a:rPr lang="en-US" sz="2000" dirty="0" err="1"/>
              <a:t>ganho</a:t>
            </a:r>
            <a:r>
              <a:rPr lang="en-US" sz="2000" dirty="0"/>
              <a:t> de capital é </a:t>
            </a:r>
            <a:r>
              <a:rPr lang="en-US" sz="2000" dirty="0" err="1">
                <a:effectLst>
                  <a:outerShdw blurRad="38100" dist="38100" dir="2700000" algn="tl">
                    <a:srgbClr val="000000">
                      <a:alpha val="43137"/>
                    </a:srgbClr>
                  </a:outerShdw>
                </a:effectLst>
              </a:rPr>
              <a:t>violar</a:t>
            </a:r>
            <a:r>
              <a:rPr lang="en-US" sz="2000" dirty="0">
                <a:effectLst>
                  <a:outerShdw blurRad="38100" dist="38100" dir="2700000" algn="tl">
                    <a:srgbClr val="000000">
                      <a:alpha val="43137"/>
                    </a:srgbClr>
                  </a:outerShdw>
                </a:effectLst>
              </a:rPr>
              <a:t> o </a:t>
            </a:r>
            <a:r>
              <a:rPr lang="en-US" sz="2000" dirty="0" err="1">
                <a:effectLst>
                  <a:outerShdw blurRad="38100" dist="38100" dir="2700000" algn="tl">
                    <a:srgbClr val="000000">
                      <a:alpha val="43137"/>
                    </a:srgbClr>
                  </a:outerShdw>
                </a:effectLst>
              </a:rPr>
              <a:t>próprio</a:t>
            </a:r>
            <a:r>
              <a:rPr lang="en-US" sz="2000" dirty="0">
                <a:effectLst>
                  <a:outerShdw blurRad="38100" dist="38100" dir="2700000" algn="tl">
                    <a:srgbClr val="000000">
                      <a:alpha val="43137"/>
                    </a:srgbClr>
                  </a:outerShdw>
                </a:effectLst>
              </a:rPr>
              <a:t> </a:t>
            </a:r>
            <a:r>
              <a:rPr lang="en-US" sz="2000" dirty="0" err="1">
                <a:effectLst>
                  <a:outerShdw blurRad="38100" dist="38100" dir="2700000" algn="tl">
                    <a:srgbClr val="000000">
                      <a:alpha val="43137"/>
                    </a:srgbClr>
                  </a:outerShdw>
                </a:effectLst>
              </a:rPr>
              <a:t>patrimônio</a:t>
            </a:r>
            <a:r>
              <a:rPr lang="en-US" sz="2000" dirty="0"/>
              <a:t>. A </a:t>
            </a:r>
            <a:r>
              <a:rPr lang="en-US" sz="2000" dirty="0" err="1"/>
              <a:t>sua</a:t>
            </a:r>
            <a:r>
              <a:rPr lang="en-US" sz="2000" dirty="0"/>
              <a:t> </a:t>
            </a:r>
            <a:r>
              <a:rPr lang="en-US" sz="2000" dirty="0" err="1"/>
              <a:t>tributação</a:t>
            </a:r>
            <a:r>
              <a:rPr lang="en-US" sz="2000" dirty="0"/>
              <a:t> </a:t>
            </a:r>
            <a:r>
              <a:rPr lang="en-US" sz="2000" dirty="0" err="1"/>
              <a:t>configuraria</a:t>
            </a:r>
            <a:r>
              <a:rPr lang="en-US" sz="2000" dirty="0"/>
              <a:t>, </a:t>
            </a:r>
            <a:r>
              <a:rPr lang="en-US" sz="2000" dirty="0" err="1"/>
              <a:t>por</a:t>
            </a:r>
            <a:r>
              <a:rPr lang="en-US" sz="2000" dirty="0"/>
              <a:t> </a:t>
            </a:r>
            <a:r>
              <a:rPr lang="en-US" sz="2000" dirty="0" err="1"/>
              <a:t>conseguinte</a:t>
            </a:r>
            <a:r>
              <a:rPr lang="en-US" sz="2000" dirty="0"/>
              <a:t>, </a:t>
            </a:r>
            <a:r>
              <a:rPr lang="en-US" sz="2000" dirty="0" err="1"/>
              <a:t>imposto</a:t>
            </a:r>
            <a:r>
              <a:rPr lang="en-US" sz="2000" dirty="0"/>
              <a:t> </a:t>
            </a:r>
            <a:r>
              <a:rPr lang="en-US" sz="2000" dirty="0" err="1"/>
              <a:t>sobre</a:t>
            </a:r>
            <a:r>
              <a:rPr lang="en-US" sz="2000" dirty="0"/>
              <a:t> a </a:t>
            </a:r>
            <a:r>
              <a:rPr lang="en-US" sz="2000" dirty="0" err="1"/>
              <a:t>propriedade</a:t>
            </a:r>
            <a:r>
              <a:rPr lang="en-US" sz="2000" dirty="0"/>
              <a:t> e </a:t>
            </a:r>
            <a:r>
              <a:rPr lang="en-US" sz="2000" dirty="0" err="1"/>
              <a:t>não</a:t>
            </a:r>
            <a:r>
              <a:rPr lang="en-US" sz="2000" dirty="0"/>
              <a:t> </a:t>
            </a:r>
            <a:r>
              <a:rPr lang="en-US" sz="2000" dirty="0" err="1"/>
              <a:t>sobre</a:t>
            </a:r>
            <a:r>
              <a:rPr lang="en-US" sz="2000" dirty="0"/>
              <a:t> a </a:t>
            </a:r>
            <a:r>
              <a:rPr lang="en-US" sz="2000" dirty="0" err="1"/>
              <a:t>renda</a:t>
            </a:r>
            <a:r>
              <a:rPr lang="en-US" sz="2000" dirty="0"/>
              <a:t> e </a:t>
            </a:r>
            <a:r>
              <a:rPr lang="en-US" sz="2000" dirty="0" err="1"/>
              <a:t>proventos</a:t>
            </a:r>
            <a:r>
              <a:rPr lang="en-US" sz="2000" dirty="0"/>
              <a:t> de </a:t>
            </a:r>
            <a:r>
              <a:rPr lang="en-US" sz="2000" dirty="0" err="1"/>
              <a:t>qualquer</a:t>
            </a:r>
            <a:r>
              <a:rPr lang="en-US" sz="2000" dirty="0"/>
              <a:t> </a:t>
            </a:r>
            <a:r>
              <a:rPr lang="en-US" sz="2000" dirty="0" err="1"/>
              <a:t>natureza</a:t>
            </a:r>
            <a:r>
              <a:rPr lang="en-US" sz="2000" dirty="0"/>
              <a:t>. </a:t>
            </a:r>
            <a:r>
              <a:rPr lang="en-US" sz="2000" dirty="0" err="1"/>
              <a:t>Não</a:t>
            </a:r>
            <a:r>
              <a:rPr lang="en-US" sz="2000" dirty="0"/>
              <a:t> </a:t>
            </a:r>
            <a:r>
              <a:rPr lang="en-US" sz="2000" dirty="0" err="1"/>
              <a:t>existe</a:t>
            </a:r>
            <a:r>
              <a:rPr lang="en-US" sz="2000" dirty="0"/>
              <a:t> lei </a:t>
            </a:r>
            <a:r>
              <a:rPr lang="en-US" sz="2000" dirty="0" err="1"/>
              <a:t>mandando</a:t>
            </a:r>
            <a:r>
              <a:rPr lang="en-US" sz="2000" dirty="0"/>
              <a:t> </a:t>
            </a:r>
            <a:r>
              <a:rPr lang="en-US" sz="2000" dirty="0" err="1"/>
              <a:t>cobrar</a:t>
            </a:r>
            <a:r>
              <a:rPr lang="en-US" sz="2000" dirty="0"/>
              <a:t> </a:t>
            </a:r>
            <a:r>
              <a:rPr lang="en-US" sz="2000" dirty="0" err="1"/>
              <a:t>imposto</a:t>
            </a:r>
            <a:r>
              <a:rPr lang="en-US" sz="2000" dirty="0"/>
              <a:t> </a:t>
            </a:r>
            <a:r>
              <a:rPr lang="en-US" sz="2000" dirty="0" err="1"/>
              <a:t>na</a:t>
            </a:r>
            <a:r>
              <a:rPr lang="en-US" sz="2000" dirty="0"/>
              <a:t> </a:t>
            </a:r>
            <a:r>
              <a:rPr lang="en-US" sz="2000" dirty="0" err="1"/>
              <a:t>permuta</a:t>
            </a:r>
            <a:r>
              <a:rPr lang="en-US" sz="2000" dirty="0"/>
              <a:t> de bens, </a:t>
            </a:r>
            <a:r>
              <a:rPr lang="en-US" sz="2000" dirty="0" err="1"/>
              <a:t>não</a:t>
            </a:r>
            <a:r>
              <a:rPr lang="en-US" sz="2000" dirty="0"/>
              <a:t> </a:t>
            </a:r>
            <a:r>
              <a:rPr lang="en-US" sz="2000" dirty="0" err="1"/>
              <a:t>onerosa</a:t>
            </a:r>
            <a:r>
              <a:rPr lang="en-US" sz="2000" dirty="0"/>
              <a:t>. </a:t>
            </a:r>
            <a:r>
              <a:rPr lang="en-US" sz="2000" dirty="0" err="1"/>
              <a:t>Ainda</a:t>
            </a:r>
            <a:r>
              <a:rPr lang="en-US" sz="2000" dirty="0"/>
              <a:t> que </a:t>
            </a:r>
            <a:r>
              <a:rPr lang="en-US" sz="2000" dirty="0" err="1"/>
              <a:t>existisse</a:t>
            </a:r>
            <a:r>
              <a:rPr lang="en-US" sz="2000" dirty="0"/>
              <a:t> </a:t>
            </a:r>
            <a:r>
              <a:rPr lang="en-US" sz="2000" dirty="0" err="1"/>
              <a:t>tal</a:t>
            </a:r>
            <a:r>
              <a:rPr lang="en-US" sz="2000" dirty="0"/>
              <a:t> diploma legal, </a:t>
            </a:r>
            <a:r>
              <a:rPr lang="en-US" sz="2000" dirty="0" err="1"/>
              <a:t>seria</a:t>
            </a:r>
            <a:r>
              <a:rPr lang="en-US" sz="2000" dirty="0"/>
              <a:t> </a:t>
            </a:r>
            <a:r>
              <a:rPr lang="en-US" sz="2000" dirty="0" err="1"/>
              <a:t>fulminado</a:t>
            </a:r>
            <a:r>
              <a:rPr lang="en-US" sz="2000" dirty="0"/>
              <a:t> </a:t>
            </a:r>
            <a:r>
              <a:rPr lang="en-US" sz="2000" dirty="0" err="1"/>
              <a:t>pelo</a:t>
            </a:r>
            <a:r>
              <a:rPr lang="en-US" sz="2000" dirty="0"/>
              <a:t> </a:t>
            </a:r>
            <a:r>
              <a:rPr lang="en-US" sz="2000" dirty="0" err="1"/>
              <a:t>vício</a:t>
            </a:r>
            <a:r>
              <a:rPr lang="en-US" sz="2000" dirty="0"/>
              <a:t> </a:t>
            </a:r>
            <a:r>
              <a:rPr lang="en-US" sz="2000" dirty="0" err="1"/>
              <a:t>insanável</a:t>
            </a:r>
            <a:r>
              <a:rPr lang="en-US" sz="2000" dirty="0"/>
              <a:t> da </a:t>
            </a:r>
            <a:r>
              <a:rPr lang="en-US" sz="2000" dirty="0" err="1"/>
              <a:t>inconstitucionalidade</a:t>
            </a:r>
            <a:r>
              <a:rPr lang="en-US" sz="2000" dirty="0"/>
              <a:t>.</a:t>
            </a:r>
            <a:endParaRPr lang="pt-BR" sz="2000" dirty="0"/>
          </a:p>
          <a:p>
            <a:pPr marL="810260" indent="-90170" algn="just">
              <a:spcBef>
                <a:spcPts val="1200"/>
              </a:spcBef>
              <a:spcAft>
                <a:spcPts val="0"/>
              </a:spcAft>
            </a:pPr>
            <a:r>
              <a:rPr lang="en-US" sz="2000" dirty="0"/>
              <a:t>“22. </a:t>
            </a:r>
            <a:r>
              <a:rPr lang="en-US" sz="2000" dirty="0" err="1"/>
              <a:t>Consequência</a:t>
            </a:r>
            <a:r>
              <a:rPr lang="en-US" sz="2000" dirty="0"/>
              <a:t> </a:t>
            </a:r>
            <a:r>
              <a:rPr lang="en-US" sz="2000" dirty="0" err="1"/>
              <a:t>juridicamente</a:t>
            </a:r>
            <a:r>
              <a:rPr lang="en-US" sz="2000" dirty="0"/>
              <a:t> </a:t>
            </a:r>
            <a:r>
              <a:rPr lang="en-US" sz="2000" dirty="0" err="1"/>
              <a:t>possível</a:t>
            </a:r>
            <a:r>
              <a:rPr lang="en-US" sz="2000" dirty="0"/>
              <a:t> a ser </a:t>
            </a:r>
            <a:r>
              <a:rPr lang="en-US" sz="2000" dirty="0" err="1"/>
              <a:t>extraída</a:t>
            </a:r>
            <a:r>
              <a:rPr lang="en-US" sz="2000" dirty="0"/>
              <a:t> do art. 65 da Lei nº 8.383/91, </a:t>
            </a:r>
            <a:r>
              <a:rPr lang="en-US" sz="2000" dirty="0" err="1"/>
              <a:t>seria</a:t>
            </a:r>
            <a:r>
              <a:rPr lang="en-US" sz="2000" dirty="0"/>
              <a:t> o </a:t>
            </a:r>
            <a:r>
              <a:rPr lang="en-US" sz="2000" dirty="0" err="1"/>
              <a:t>seu</a:t>
            </a:r>
            <a:r>
              <a:rPr lang="en-US" sz="2000" dirty="0"/>
              <a:t> </a:t>
            </a:r>
            <a:r>
              <a:rPr lang="en-US" sz="2000" dirty="0" err="1"/>
              <a:t>caráter</a:t>
            </a:r>
            <a:r>
              <a:rPr lang="en-US" sz="2000" dirty="0"/>
              <a:t> </a:t>
            </a:r>
            <a:r>
              <a:rPr lang="en-US" sz="2000" dirty="0" err="1"/>
              <a:t>interpretativo</a:t>
            </a:r>
            <a:r>
              <a:rPr lang="en-US" sz="2000" dirty="0"/>
              <a:t>, </a:t>
            </a:r>
            <a:r>
              <a:rPr lang="en-US" sz="2000" dirty="0" err="1"/>
              <a:t>visando</a:t>
            </a:r>
            <a:r>
              <a:rPr lang="en-US" sz="2000" dirty="0"/>
              <a:t> a </a:t>
            </a:r>
            <a:r>
              <a:rPr lang="en-US" sz="2000" dirty="0" err="1"/>
              <a:t>espancar</a:t>
            </a:r>
            <a:r>
              <a:rPr lang="en-US" sz="2000" dirty="0"/>
              <a:t> </a:t>
            </a:r>
            <a:r>
              <a:rPr lang="en-US" sz="2000" dirty="0" err="1"/>
              <a:t>dúvidas</a:t>
            </a:r>
            <a:r>
              <a:rPr lang="en-US" sz="2000" dirty="0"/>
              <a:t> </a:t>
            </a:r>
            <a:r>
              <a:rPr lang="en-US" sz="2000" dirty="0" err="1"/>
              <a:t>quanto</a:t>
            </a:r>
            <a:r>
              <a:rPr lang="en-US" sz="2000" dirty="0"/>
              <a:t> a </a:t>
            </a:r>
            <a:r>
              <a:rPr lang="en-US" sz="2000" dirty="0" err="1"/>
              <a:t>não</a:t>
            </a:r>
            <a:r>
              <a:rPr lang="en-US" sz="2000" dirty="0"/>
              <a:t> </a:t>
            </a:r>
            <a:r>
              <a:rPr lang="en-US" sz="2000" dirty="0" err="1"/>
              <a:t>incidência</a:t>
            </a:r>
            <a:r>
              <a:rPr lang="en-US" sz="2000" dirty="0"/>
              <a:t> de </a:t>
            </a:r>
            <a:r>
              <a:rPr lang="en-US" sz="2000" dirty="0" err="1"/>
              <a:t>gravame</a:t>
            </a:r>
            <a:r>
              <a:rPr lang="en-US" sz="2000" dirty="0"/>
              <a:t> fiscal </a:t>
            </a:r>
            <a:r>
              <a:rPr lang="en-US" sz="2000" dirty="0" err="1"/>
              <a:t>nas</a:t>
            </a:r>
            <a:r>
              <a:rPr lang="en-US" sz="2000" dirty="0"/>
              <a:t> </a:t>
            </a:r>
            <a:r>
              <a:rPr lang="en-US" sz="2000" dirty="0" err="1"/>
              <a:t>trocas</a:t>
            </a:r>
            <a:r>
              <a:rPr lang="en-US" sz="2000" dirty="0"/>
              <a:t> </a:t>
            </a:r>
            <a:r>
              <a:rPr lang="en-US" sz="2000" dirty="0" err="1"/>
              <a:t>efetuadas</a:t>
            </a:r>
            <a:r>
              <a:rPr lang="en-US" sz="2000" dirty="0"/>
              <a:t> no </a:t>
            </a:r>
            <a:r>
              <a:rPr lang="en-US" sz="2000" dirty="0" err="1"/>
              <a:t>âmbito</a:t>
            </a:r>
            <a:r>
              <a:rPr lang="en-US" sz="2000" dirty="0"/>
              <a:t> do </a:t>
            </a:r>
            <a:r>
              <a:rPr lang="en-US" sz="2000" dirty="0" err="1"/>
              <a:t>Programa</a:t>
            </a:r>
            <a:r>
              <a:rPr lang="en-US" sz="2000" dirty="0"/>
              <a:t> Nacional de </a:t>
            </a:r>
            <a:r>
              <a:rPr lang="en-US" sz="2000" dirty="0" err="1"/>
              <a:t>Desestatização</a:t>
            </a:r>
            <a:r>
              <a:rPr lang="en-US" sz="2000" dirty="0"/>
              <a:t>, e, </a:t>
            </a:r>
            <a:r>
              <a:rPr lang="en-US" sz="2000" dirty="0" err="1"/>
              <a:t>ainda</a:t>
            </a:r>
            <a:r>
              <a:rPr lang="en-US" sz="2000" dirty="0"/>
              <a:t>, </a:t>
            </a:r>
            <a:r>
              <a:rPr lang="en-US" sz="2000" dirty="0" err="1"/>
              <a:t>oferecer</a:t>
            </a:r>
            <a:r>
              <a:rPr lang="en-US" sz="2000" dirty="0"/>
              <a:t> </a:t>
            </a:r>
            <a:r>
              <a:rPr lang="en-US" sz="2000" dirty="0" err="1"/>
              <a:t>claramente</a:t>
            </a:r>
            <a:r>
              <a:rPr lang="en-US" sz="2000" dirty="0"/>
              <a:t> </a:t>
            </a:r>
            <a:r>
              <a:rPr lang="en-US" sz="2000" dirty="0" err="1"/>
              <a:t>os</a:t>
            </a:r>
            <a:r>
              <a:rPr lang="en-US" sz="2000" dirty="0"/>
              <a:t> </a:t>
            </a:r>
            <a:r>
              <a:rPr lang="en-US" sz="2000" dirty="0" err="1"/>
              <a:t>critérios</a:t>
            </a:r>
            <a:r>
              <a:rPr lang="en-US" sz="2000" dirty="0"/>
              <a:t> para </a:t>
            </a:r>
            <a:r>
              <a:rPr lang="en-US" sz="2000" dirty="0" err="1"/>
              <a:t>os</a:t>
            </a:r>
            <a:r>
              <a:rPr lang="en-US" sz="2000" dirty="0"/>
              <a:t> </a:t>
            </a:r>
            <a:r>
              <a:rPr lang="en-US" sz="2000" dirty="0" err="1"/>
              <a:t>registros</a:t>
            </a:r>
            <a:r>
              <a:rPr lang="en-US" sz="2000" dirty="0"/>
              <a:t> </a:t>
            </a:r>
            <a:r>
              <a:rPr lang="en-US" sz="2000" dirty="0" err="1"/>
              <a:t>contábeis</a:t>
            </a:r>
            <a:r>
              <a:rPr lang="en-US" sz="2000" dirty="0"/>
              <a:t> do </a:t>
            </a:r>
            <a:r>
              <a:rPr lang="en-US" sz="2000" dirty="0" err="1"/>
              <a:t>negócio</a:t>
            </a:r>
            <a:r>
              <a:rPr lang="en-US" sz="2000" dirty="0"/>
              <a:t> </a:t>
            </a:r>
            <a:r>
              <a:rPr lang="en-US" sz="2000" dirty="0" err="1"/>
              <a:t>jurídico</a:t>
            </a:r>
            <a:r>
              <a:rPr lang="en-US" sz="2000" dirty="0"/>
              <a:t> </a:t>
            </a:r>
            <a:r>
              <a:rPr lang="en-US" sz="2000" dirty="0" err="1"/>
              <a:t>realizado</a:t>
            </a:r>
            <a:r>
              <a:rPr lang="en-US" sz="2000" dirty="0"/>
              <a:t>”.</a:t>
            </a:r>
            <a:endParaRPr lang="pt-BR" sz="2000" dirty="0"/>
          </a:p>
          <a:p>
            <a:endParaRPr lang="pt-BR" dirty="0"/>
          </a:p>
        </p:txBody>
      </p:sp>
    </p:spTree>
    <p:extLst>
      <p:ext uri="{BB962C8B-B14F-4D97-AF65-F5344CB8AC3E}">
        <p14:creationId xmlns:p14="http://schemas.microsoft.com/office/powerpoint/2010/main" val="204310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a:extLst>
              <a:ext uri="{FF2B5EF4-FFF2-40B4-BE49-F238E27FC236}">
                <a16:creationId xmlns:a16="http://schemas.microsoft.com/office/drawing/2014/main" id="{69ECC964-1BB5-003D-915D-47CFBF0DE5B4}"/>
              </a:ext>
            </a:extLst>
          </p:cNvPr>
          <p:cNvSpPr txBox="1"/>
          <p:nvPr/>
        </p:nvSpPr>
        <p:spPr>
          <a:xfrm>
            <a:off x="3048000" y="3168134"/>
            <a:ext cx="6096000" cy="707886"/>
          </a:xfrm>
          <a:prstGeom prst="rect">
            <a:avLst/>
          </a:prstGeom>
          <a:noFill/>
        </p:spPr>
        <p:txBody>
          <a:bodyPr wrap="square">
            <a:spAutoFit/>
          </a:bodyPr>
          <a:lstStyle/>
          <a:p>
            <a:r>
              <a:rPr lang="pt-BR" sz="4000" dirty="0">
                <a:latin typeface="Amasis MT Pro Black" panose="020B0604020202020204" pitchFamily="18" charset="0"/>
              </a:rPr>
              <a:t>Incorporação de ações</a:t>
            </a:r>
          </a:p>
        </p:txBody>
      </p:sp>
    </p:spTree>
    <p:extLst>
      <p:ext uri="{BB962C8B-B14F-4D97-AF65-F5344CB8AC3E}">
        <p14:creationId xmlns:p14="http://schemas.microsoft.com/office/powerpoint/2010/main" val="77753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3BEB626B-0689-44BD-AB14-46DBD5A4F5D7}"/>
              </a:ext>
            </a:extLst>
          </p:cNvPr>
          <p:cNvSpPr/>
          <p:nvPr/>
        </p:nvSpPr>
        <p:spPr>
          <a:xfrm>
            <a:off x="495206" y="3946033"/>
            <a:ext cx="1996204" cy="576072"/>
          </a:xfrm>
          <a:prstGeom prst="rect">
            <a:avLst/>
          </a:prstGeom>
          <a:solidFill>
            <a:schemeClr val="accent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0">
            <a:prstTxWarp prst="textNoShape">
              <a:avLst/>
            </a:prstTxWarp>
            <a:noAutofit/>
          </a:bodyPr>
          <a:lstStyle>
            <a:defPPr>
              <a:defRPr lang="en-US"/>
            </a:defPPr>
            <a:lvl1pPr marL="0" algn="l" defTabSz="609523" rtl="0" eaLnBrk="1" latinLnBrk="0" hangingPunct="1">
              <a:defRPr sz="2400" kern="1200">
                <a:solidFill>
                  <a:schemeClr val="lt1"/>
                </a:solidFill>
                <a:latin typeface="+mn-lt"/>
                <a:ea typeface="+mn-ea"/>
                <a:cs typeface="+mn-cs"/>
              </a:defRPr>
            </a:lvl1pPr>
            <a:lvl2pPr marL="609523" algn="l" defTabSz="609523" rtl="0" eaLnBrk="1" latinLnBrk="0" hangingPunct="1">
              <a:defRPr sz="2400" kern="1200">
                <a:solidFill>
                  <a:schemeClr val="lt1"/>
                </a:solidFill>
                <a:latin typeface="+mn-lt"/>
                <a:ea typeface="+mn-ea"/>
                <a:cs typeface="+mn-cs"/>
              </a:defRPr>
            </a:lvl2pPr>
            <a:lvl3pPr marL="1219050" algn="l" defTabSz="609523" rtl="0" eaLnBrk="1" latinLnBrk="0" hangingPunct="1">
              <a:defRPr sz="2400" kern="1200">
                <a:solidFill>
                  <a:schemeClr val="lt1"/>
                </a:solidFill>
                <a:latin typeface="+mn-lt"/>
                <a:ea typeface="+mn-ea"/>
                <a:cs typeface="+mn-cs"/>
              </a:defRPr>
            </a:lvl3pPr>
            <a:lvl4pPr marL="1828573" algn="l" defTabSz="609523" rtl="0" eaLnBrk="1" latinLnBrk="0" hangingPunct="1">
              <a:defRPr sz="2400" kern="1200">
                <a:solidFill>
                  <a:schemeClr val="lt1"/>
                </a:solidFill>
                <a:latin typeface="+mn-lt"/>
                <a:ea typeface="+mn-ea"/>
                <a:cs typeface="+mn-cs"/>
              </a:defRPr>
            </a:lvl4pPr>
            <a:lvl5pPr marL="2438098" algn="l" defTabSz="609523" rtl="0" eaLnBrk="1" latinLnBrk="0" hangingPunct="1">
              <a:defRPr sz="2400" kern="1200">
                <a:solidFill>
                  <a:schemeClr val="lt1"/>
                </a:solidFill>
                <a:latin typeface="+mn-lt"/>
                <a:ea typeface="+mn-ea"/>
                <a:cs typeface="+mn-cs"/>
              </a:defRPr>
            </a:lvl5pPr>
            <a:lvl6pPr marL="3047620" algn="l" defTabSz="609523" rtl="0" eaLnBrk="1" latinLnBrk="0" hangingPunct="1">
              <a:defRPr sz="2400" kern="1200">
                <a:solidFill>
                  <a:schemeClr val="lt1"/>
                </a:solidFill>
                <a:latin typeface="+mn-lt"/>
                <a:ea typeface="+mn-ea"/>
                <a:cs typeface="+mn-cs"/>
              </a:defRPr>
            </a:lvl6pPr>
            <a:lvl7pPr marL="3657143" algn="l" defTabSz="609523" rtl="0" eaLnBrk="1" latinLnBrk="0" hangingPunct="1">
              <a:defRPr sz="2400" kern="1200">
                <a:solidFill>
                  <a:schemeClr val="lt1"/>
                </a:solidFill>
                <a:latin typeface="+mn-lt"/>
                <a:ea typeface="+mn-ea"/>
                <a:cs typeface="+mn-cs"/>
              </a:defRPr>
            </a:lvl7pPr>
            <a:lvl8pPr marL="4266667" algn="l" defTabSz="609523" rtl="0" eaLnBrk="1" latinLnBrk="0" hangingPunct="1">
              <a:defRPr sz="2400" kern="1200">
                <a:solidFill>
                  <a:schemeClr val="lt1"/>
                </a:solidFill>
                <a:latin typeface="+mn-lt"/>
                <a:ea typeface="+mn-ea"/>
                <a:cs typeface="+mn-cs"/>
              </a:defRPr>
            </a:lvl8pPr>
            <a:lvl9pPr marL="4876191" algn="l" defTabSz="609523" rtl="0" eaLnBrk="1" latinLnBrk="0" hangingPunct="1">
              <a:defRPr sz="2400" kern="1200">
                <a:solidFill>
                  <a:schemeClr val="lt1"/>
                </a:solidFill>
                <a:latin typeface="+mn-lt"/>
                <a:ea typeface="+mn-ea"/>
                <a:cs typeface="+mn-cs"/>
              </a:defRPr>
            </a:lvl9pPr>
          </a:lstStyle>
          <a:p>
            <a:pPr algn="ctr">
              <a:lnSpc>
                <a:spcPct val="110000"/>
              </a:lnSpc>
            </a:pPr>
            <a:r>
              <a:rPr lang="en-US" sz="1400" b="1" dirty="0">
                <a:solidFill>
                  <a:schemeClr val="bg1"/>
                </a:solidFill>
              </a:rPr>
              <a:t>X</a:t>
            </a:r>
          </a:p>
        </p:txBody>
      </p:sp>
      <p:sp>
        <p:nvSpPr>
          <p:cNvPr id="7" name="Rectangle 15">
            <a:extLst>
              <a:ext uri="{FF2B5EF4-FFF2-40B4-BE49-F238E27FC236}">
                <a16:creationId xmlns:a16="http://schemas.microsoft.com/office/drawing/2014/main" id="{CC391E69-0352-8C05-808A-D5DE67E553CF}"/>
              </a:ext>
            </a:extLst>
          </p:cNvPr>
          <p:cNvSpPr/>
          <p:nvPr/>
        </p:nvSpPr>
        <p:spPr>
          <a:xfrm>
            <a:off x="3503449" y="3946033"/>
            <a:ext cx="1996204" cy="576072"/>
          </a:xfrm>
          <a:prstGeom prst="rect">
            <a:avLst/>
          </a:prstGeom>
          <a:solidFill>
            <a:srgbClr val="FC4D1E"/>
          </a:solidFill>
          <a:ln w="31750">
            <a:no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0">
            <a:prstTxWarp prst="textNoShape">
              <a:avLst/>
            </a:prstTxWarp>
            <a:noAutofit/>
          </a:bodyPr>
          <a:lstStyle/>
          <a:p>
            <a:pPr algn="ctr">
              <a:lnSpc>
                <a:spcPct val="110000"/>
              </a:lnSpc>
            </a:pPr>
            <a:r>
              <a:rPr lang="en-US" sz="1400" b="1" dirty="0">
                <a:solidFill>
                  <a:schemeClr val="bg1"/>
                </a:solidFill>
              </a:rPr>
              <a:t>Y</a:t>
            </a:r>
          </a:p>
        </p:txBody>
      </p:sp>
      <p:sp>
        <p:nvSpPr>
          <p:cNvPr id="9" name="Elipse 8">
            <a:extLst>
              <a:ext uri="{FF2B5EF4-FFF2-40B4-BE49-F238E27FC236}">
                <a16:creationId xmlns:a16="http://schemas.microsoft.com/office/drawing/2014/main" id="{BBBE033B-5504-960C-0FDB-80BA01222687}"/>
              </a:ext>
            </a:extLst>
          </p:cNvPr>
          <p:cNvSpPr/>
          <p:nvPr/>
        </p:nvSpPr>
        <p:spPr>
          <a:xfrm>
            <a:off x="834887" y="2040835"/>
            <a:ext cx="1391478" cy="112643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t-BR" dirty="0">
                <a:ln w="0"/>
                <a:solidFill>
                  <a:schemeClr val="accent1"/>
                </a:solidFill>
                <a:effectLst>
                  <a:outerShdw blurRad="38100" dist="25400" dir="5400000" algn="ctr" rotWithShape="0">
                    <a:srgbClr val="6E747A">
                      <a:alpha val="43000"/>
                    </a:srgbClr>
                  </a:outerShdw>
                </a:effectLst>
              </a:rPr>
              <a:t>Sócios X</a:t>
            </a:r>
          </a:p>
        </p:txBody>
      </p:sp>
      <p:sp>
        <p:nvSpPr>
          <p:cNvPr id="10" name="Elipse 9">
            <a:extLst>
              <a:ext uri="{FF2B5EF4-FFF2-40B4-BE49-F238E27FC236}">
                <a16:creationId xmlns:a16="http://schemas.microsoft.com/office/drawing/2014/main" id="{FE2578A3-1EB3-C6D1-31BA-D08E5B27E345}"/>
              </a:ext>
            </a:extLst>
          </p:cNvPr>
          <p:cNvSpPr/>
          <p:nvPr/>
        </p:nvSpPr>
        <p:spPr>
          <a:xfrm>
            <a:off x="3805812" y="2040834"/>
            <a:ext cx="1391478" cy="1126435"/>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pt-BR" dirty="0">
                <a:ln w="0"/>
                <a:solidFill>
                  <a:schemeClr val="accent2"/>
                </a:solidFill>
                <a:effectLst>
                  <a:outerShdw blurRad="38100" dist="25400" dir="5400000" algn="ctr" rotWithShape="0">
                    <a:srgbClr val="6E747A">
                      <a:alpha val="43000"/>
                    </a:srgbClr>
                  </a:outerShdw>
                </a:effectLst>
              </a:rPr>
              <a:t>Sócios Y</a:t>
            </a:r>
          </a:p>
        </p:txBody>
      </p:sp>
      <p:cxnSp>
        <p:nvCxnSpPr>
          <p:cNvPr id="11" name="Straight Connector 18">
            <a:extLst>
              <a:ext uri="{FF2B5EF4-FFF2-40B4-BE49-F238E27FC236}">
                <a16:creationId xmlns:a16="http://schemas.microsoft.com/office/drawing/2014/main" id="{1280FC83-6793-CB12-5FF1-CA00A0755EBF}"/>
              </a:ext>
            </a:extLst>
          </p:cNvPr>
          <p:cNvCxnSpPr>
            <a:cxnSpLocks/>
          </p:cNvCxnSpPr>
          <p:nvPr/>
        </p:nvCxnSpPr>
        <p:spPr>
          <a:xfrm>
            <a:off x="1530626" y="3173105"/>
            <a:ext cx="0" cy="772928"/>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8">
            <a:extLst>
              <a:ext uri="{FF2B5EF4-FFF2-40B4-BE49-F238E27FC236}">
                <a16:creationId xmlns:a16="http://schemas.microsoft.com/office/drawing/2014/main" id="{24BCCD9D-1D54-E7A3-AB67-592A54C86B6A}"/>
              </a:ext>
            </a:extLst>
          </p:cNvPr>
          <p:cNvCxnSpPr>
            <a:cxnSpLocks/>
            <a:endCxn id="7" idx="0"/>
          </p:cNvCxnSpPr>
          <p:nvPr/>
        </p:nvCxnSpPr>
        <p:spPr>
          <a:xfrm>
            <a:off x="4501551" y="3173105"/>
            <a:ext cx="0" cy="772928"/>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Seta: Curva para a Esquerda 17">
            <a:extLst>
              <a:ext uri="{FF2B5EF4-FFF2-40B4-BE49-F238E27FC236}">
                <a16:creationId xmlns:a16="http://schemas.microsoft.com/office/drawing/2014/main" id="{9AB48C4D-ECF3-7A11-788B-105877F872CB}"/>
              </a:ext>
            </a:extLst>
          </p:cNvPr>
          <p:cNvSpPr/>
          <p:nvPr/>
        </p:nvSpPr>
        <p:spPr>
          <a:xfrm rot="5400000">
            <a:off x="2645862" y="4492375"/>
            <a:ext cx="766321" cy="1605315"/>
          </a:xfrm>
          <a:prstGeom prst="curvedLef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pt-BR" dirty="0">
              <a:solidFill>
                <a:schemeClr val="tx1"/>
              </a:solidFill>
            </a:endParaRPr>
          </a:p>
        </p:txBody>
      </p:sp>
      <p:cxnSp>
        <p:nvCxnSpPr>
          <p:cNvPr id="20" name="Conector reto 19">
            <a:extLst>
              <a:ext uri="{FF2B5EF4-FFF2-40B4-BE49-F238E27FC236}">
                <a16:creationId xmlns:a16="http://schemas.microsoft.com/office/drawing/2014/main" id="{CEC50B23-6517-EBD2-911E-3BA500D0A209}"/>
              </a:ext>
            </a:extLst>
          </p:cNvPr>
          <p:cNvCxnSpPr/>
          <p:nvPr/>
        </p:nvCxnSpPr>
        <p:spPr>
          <a:xfrm flipV="1">
            <a:off x="6228522" y="2376042"/>
            <a:ext cx="0" cy="4280452"/>
          </a:xfrm>
          <a:prstGeom prst="line">
            <a:avLst/>
          </a:prstGeom>
          <a:ln w="9525" cap="flat" cmpd="sng" algn="ctr">
            <a:solidFill>
              <a:schemeClr val="accent1">
                <a:lumMod val="7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8" name="Rectangle 14">
            <a:extLst>
              <a:ext uri="{FF2B5EF4-FFF2-40B4-BE49-F238E27FC236}">
                <a16:creationId xmlns:a16="http://schemas.microsoft.com/office/drawing/2014/main" id="{D122CC32-57FE-B813-D301-4C97A6D2951C}"/>
              </a:ext>
            </a:extLst>
          </p:cNvPr>
          <p:cNvSpPr/>
          <p:nvPr/>
        </p:nvSpPr>
        <p:spPr>
          <a:xfrm>
            <a:off x="8174790" y="3940196"/>
            <a:ext cx="1996204" cy="576072"/>
          </a:xfrm>
          <a:prstGeom prst="rect">
            <a:avLst/>
          </a:prstGeom>
          <a:solidFill>
            <a:schemeClr val="accent1"/>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0">
            <a:prstTxWarp prst="textNoShape">
              <a:avLst/>
            </a:prstTxWarp>
            <a:noAutofit/>
          </a:bodyPr>
          <a:lstStyle>
            <a:defPPr>
              <a:defRPr lang="en-US"/>
            </a:defPPr>
            <a:lvl1pPr marL="0" algn="l" defTabSz="609523" rtl="0" eaLnBrk="1" latinLnBrk="0" hangingPunct="1">
              <a:defRPr sz="2400" kern="1200">
                <a:solidFill>
                  <a:schemeClr val="lt1"/>
                </a:solidFill>
                <a:latin typeface="+mn-lt"/>
                <a:ea typeface="+mn-ea"/>
                <a:cs typeface="+mn-cs"/>
              </a:defRPr>
            </a:lvl1pPr>
            <a:lvl2pPr marL="609523" algn="l" defTabSz="609523" rtl="0" eaLnBrk="1" latinLnBrk="0" hangingPunct="1">
              <a:defRPr sz="2400" kern="1200">
                <a:solidFill>
                  <a:schemeClr val="lt1"/>
                </a:solidFill>
                <a:latin typeface="+mn-lt"/>
                <a:ea typeface="+mn-ea"/>
                <a:cs typeface="+mn-cs"/>
              </a:defRPr>
            </a:lvl2pPr>
            <a:lvl3pPr marL="1219050" algn="l" defTabSz="609523" rtl="0" eaLnBrk="1" latinLnBrk="0" hangingPunct="1">
              <a:defRPr sz="2400" kern="1200">
                <a:solidFill>
                  <a:schemeClr val="lt1"/>
                </a:solidFill>
                <a:latin typeface="+mn-lt"/>
                <a:ea typeface="+mn-ea"/>
                <a:cs typeface="+mn-cs"/>
              </a:defRPr>
            </a:lvl3pPr>
            <a:lvl4pPr marL="1828573" algn="l" defTabSz="609523" rtl="0" eaLnBrk="1" latinLnBrk="0" hangingPunct="1">
              <a:defRPr sz="2400" kern="1200">
                <a:solidFill>
                  <a:schemeClr val="lt1"/>
                </a:solidFill>
                <a:latin typeface="+mn-lt"/>
                <a:ea typeface="+mn-ea"/>
                <a:cs typeface="+mn-cs"/>
              </a:defRPr>
            </a:lvl4pPr>
            <a:lvl5pPr marL="2438098" algn="l" defTabSz="609523" rtl="0" eaLnBrk="1" latinLnBrk="0" hangingPunct="1">
              <a:defRPr sz="2400" kern="1200">
                <a:solidFill>
                  <a:schemeClr val="lt1"/>
                </a:solidFill>
                <a:latin typeface="+mn-lt"/>
                <a:ea typeface="+mn-ea"/>
                <a:cs typeface="+mn-cs"/>
              </a:defRPr>
            </a:lvl5pPr>
            <a:lvl6pPr marL="3047620" algn="l" defTabSz="609523" rtl="0" eaLnBrk="1" latinLnBrk="0" hangingPunct="1">
              <a:defRPr sz="2400" kern="1200">
                <a:solidFill>
                  <a:schemeClr val="lt1"/>
                </a:solidFill>
                <a:latin typeface="+mn-lt"/>
                <a:ea typeface="+mn-ea"/>
                <a:cs typeface="+mn-cs"/>
              </a:defRPr>
            </a:lvl6pPr>
            <a:lvl7pPr marL="3657143" algn="l" defTabSz="609523" rtl="0" eaLnBrk="1" latinLnBrk="0" hangingPunct="1">
              <a:defRPr sz="2400" kern="1200">
                <a:solidFill>
                  <a:schemeClr val="lt1"/>
                </a:solidFill>
                <a:latin typeface="+mn-lt"/>
                <a:ea typeface="+mn-ea"/>
                <a:cs typeface="+mn-cs"/>
              </a:defRPr>
            </a:lvl7pPr>
            <a:lvl8pPr marL="4266667" algn="l" defTabSz="609523" rtl="0" eaLnBrk="1" latinLnBrk="0" hangingPunct="1">
              <a:defRPr sz="2400" kern="1200">
                <a:solidFill>
                  <a:schemeClr val="lt1"/>
                </a:solidFill>
                <a:latin typeface="+mn-lt"/>
                <a:ea typeface="+mn-ea"/>
                <a:cs typeface="+mn-cs"/>
              </a:defRPr>
            </a:lvl8pPr>
            <a:lvl9pPr marL="4876191" algn="l" defTabSz="609523" rtl="0" eaLnBrk="1" latinLnBrk="0" hangingPunct="1">
              <a:defRPr sz="2400" kern="1200">
                <a:solidFill>
                  <a:schemeClr val="lt1"/>
                </a:solidFill>
                <a:latin typeface="+mn-lt"/>
                <a:ea typeface="+mn-ea"/>
                <a:cs typeface="+mn-cs"/>
              </a:defRPr>
            </a:lvl9pPr>
          </a:lstStyle>
          <a:p>
            <a:pPr algn="ctr">
              <a:lnSpc>
                <a:spcPct val="110000"/>
              </a:lnSpc>
            </a:pPr>
            <a:r>
              <a:rPr lang="en-US" sz="1400" b="1" dirty="0">
                <a:solidFill>
                  <a:schemeClr val="bg1"/>
                </a:solidFill>
              </a:rPr>
              <a:t>X</a:t>
            </a:r>
          </a:p>
        </p:txBody>
      </p:sp>
      <p:sp>
        <p:nvSpPr>
          <p:cNvPr id="29" name="Rectangle 15">
            <a:extLst>
              <a:ext uri="{FF2B5EF4-FFF2-40B4-BE49-F238E27FC236}">
                <a16:creationId xmlns:a16="http://schemas.microsoft.com/office/drawing/2014/main" id="{276B47DC-B8D8-3B63-6D65-18147A7653AA}"/>
              </a:ext>
            </a:extLst>
          </p:cNvPr>
          <p:cNvSpPr/>
          <p:nvPr/>
        </p:nvSpPr>
        <p:spPr>
          <a:xfrm>
            <a:off x="8163339" y="5295032"/>
            <a:ext cx="1996204" cy="576072"/>
          </a:xfrm>
          <a:prstGeom prst="rect">
            <a:avLst/>
          </a:prstGeom>
          <a:solidFill>
            <a:srgbClr val="FC4D1E"/>
          </a:solidFill>
          <a:ln w="31750">
            <a:no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0">
            <a:prstTxWarp prst="textNoShape">
              <a:avLst/>
            </a:prstTxWarp>
            <a:noAutofit/>
          </a:bodyPr>
          <a:lstStyle/>
          <a:p>
            <a:pPr algn="ctr">
              <a:lnSpc>
                <a:spcPct val="110000"/>
              </a:lnSpc>
            </a:pPr>
            <a:r>
              <a:rPr lang="en-US" sz="1400" b="1" dirty="0">
                <a:solidFill>
                  <a:schemeClr val="bg1"/>
                </a:solidFill>
              </a:rPr>
              <a:t>Y</a:t>
            </a:r>
          </a:p>
        </p:txBody>
      </p:sp>
      <p:sp>
        <p:nvSpPr>
          <p:cNvPr id="30" name="Elipse 29">
            <a:extLst>
              <a:ext uri="{FF2B5EF4-FFF2-40B4-BE49-F238E27FC236}">
                <a16:creationId xmlns:a16="http://schemas.microsoft.com/office/drawing/2014/main" id="{16ACE61E-0074-98E5-0C74-5012D602F651}"/>
              </a:ext>
            </a:extLst>
          </p:cNvPr>
          <p:cNvSpPr/>
          <p:nvPr/>
        </p:nvSpPr>
        <p:spPr>
          <a:xfrm>
            <a:off x="7007963" y="1477617"/>
            <a:ext cx="1391478" cy="112643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pt-BR" dirty="0">
                <a:ln w="0"/>
                <a:solidFill>
                  <a:schemeClr val="accent1"/>
                </a:solidFill>
                <a:effectLst>
                  <a:outerShdw blurRad="38100" dist="25400" dir="5400000" algn="ctr" rotWithShape="0">
                    <a:srgbClr val="6E747A">
                      <a:alpha val="43000"/>
                    </a:srgbClr>
                  </a:outerShdw>
                </a:effectLst>
              </a:rPr>
              <a:t>Sócios X</a:t>
            </a:r>
          </a:p>
        </p:txBody>
      </p:sp>
      <p:sp>
        <p:nvSpPr>
          <p:cNvPr id="31" name="Elipse 30">
            <a:extLst>
              <a:ext uri="{FF2B5EF4-FFF2-40B4-BE49-F238E27FC236}">
                <a16:creationId xmlns:a16="http://schemas.microsoft.com/office/drawing/2014/main" id="{90AF12F8-ABEC-71D8-9CA6-5BCE5F4821AA}"/>
              </a:ext>
            </a:extLst>
          </p:cNvPr>
          <p:cNvSpPr/>
          <p:nvPr/>
        </p:nvSpPr>
        <p:spPr>
          <a:xfrm>
            <a:off x="9776980" y="1477616"/>
            <a:ext cx="1391478" cy="1126435"/>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pt-BR" dirty="0">
                <a:ln w="0"/>
                <a:solidFill>
                  <a:schemeClr val="accent2"/>
                </a:solidFill>
                <a:effectLst>
                  <a:outerShdw blurRad="38100" dist="25400" dir="5400000" algn="ctr" rotWithShape="0">
                    <a:srgbClr val="6E747A">
                      <a:alpha val="43000"/>
                    </a:srgbClr>
                  </a:outerShdw>
                </a:effectLst>
              </a:rPr>
              <a:t>Sócios Y</a:t>
            </a:r>
          </a:p>
        </p:txBody>
      </p:sp>
      <p:cxnSp>
        <p:nvCxnSpPr>
          <p:cNvPr id="32" name="Straight Connector 18">
            <a:extLst>
              <a:ext uri="{FF2B5EF4-FFF2-40B4-BE49-F238E27FC236}">
                <a16:creationId xmlns:a16="http://schemas.microsoft.com/office/drawing/2014/main" id="{D1294C85-4CFC-3587-CD19-AD5BD2331A7F}"/>
              </a:ext>
            </a:extLst>
          </p:cNvPr>
          <p:cNvCxnSpPr>
            <a:cxnSpLocks/>
          </p:cNvCxnSpPr>
          <p:nvPr/>
        </p:nvCxnSpPr>
        <p:spPr>
          <a:xfrm>
            <a:off x="7678948" y="2606971"/>
            <a:ext cx="0" cy="772928"/>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18">
            <a:extLst>
              <a:ext uri="{FF2B5EF4-FFF2-40B4-BE49-F238E27FC236}">
                <a16:creationId xmlns:a16="http://schemas.microsoft.com/office/drawing/2014/main" id="{D4E7536E-F2A9-3CEC-DDFB-46EF2465CB31}"/>
              </a:ext>
            </a:extLst>
          </p:cNvPr>
          <p:cNvCxnSpPr>
            <a:cxnSpLocks/>
            <a:endCxn id="29" idx="0"/>
          </p:cNvCxnSpPr>
          <p:nvPr/>
        </p:nvCxnSpPr>
        <p:spPr>
          <a:xfrm>
            <a:off x="9161441" y="4522104"/>
            <a:ext cx="0" cy="772928"/>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Straight Connector 18">
            <a:extLst>
              <a:ext uri="{FF2B5EF4-FFF2-40B4-BE49-F238E27FC236}">
                <a16:creationId xmlns:a16="http://schemas.microsoft.com/office/drawing/2014/main" id="{1DF5BA30-EC8A-D709-2F9A-3B477DCC91B0}"/>
              </a:ext>
            </a:extLst>
          </p:cNvPr>
          <p:cNvCxnSpPr>
            <a:cxnSpLocks/>
          </p:cNvCxnSpPr>
          <p:nvPr/>
        </p:nvCxnSpPr>
        <p:spPr>
          <a:xfrm>
            <a:off x="10496098" y="2606971"/>
            <a:ext cx="0" cy="772928"/>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Straight Connector 18">
            <a:extLst>
              <a:ext uri="{FF2B5EF4-FFF2-40B4-BE49-F238E27FC236}">
                <a16:creationId xmlns:a16="http://schemas.microsoft.com/office/drawing/2014/main" id="{B9D60013-273B-32ED-76D5-338F046B0E61}"/>
              </a:ext>
            </a:extLst>
          </p:cNvPr>
          <p:cNvCxnSpPr>
            <a:cxnSpLocks/>
          </p:cNvCxnSpPr>
          <p:nvPr/>
        </p:nvCxnSpPr>
        <p:spPr>
          <a:xfrm>
            <a:off x="7678948" y="3374062"/>
            <a:ext cx="2817150"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 name="Straight Connector 18">
            <a:extLst>
              <a:ext uri="{FF2B5EF4-FFF2-40B4-BE49-F238E27FC236}">
                <a16:creationId xmlns:a16="http://schemas.microsoft.com/office/drawing/2014/main" id="{B5A831B9-88B7-C975-F474-A3FCDFEED660}"/>
              </a:ext>
            </a:extLst>
          </p:cNvPr>
          <p:cNvCxnSpPr>
            <a:cxnSpLocks/>
          </p:cNvCxnSpPr>
          <p:nvPr/>
        </p:nvCxnSpPr>
        <p:spPr>
          <a:xfrm>
            <a:off x="9119247" y="3374062"/>
            <a:ext cx="0" cy="566134"/>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7690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F0C37A36-FA9E-0558-EFCD-A0C134114155}"/>
              </a:ext>
            </a:extLst>
          </p:cNvPr>
          <p:cNvSpPr txBox="1"/>
          <p:nvPr/>
        </p:nvSpPr>
        <p:spPr>
          <a:xfrm>
            <a:off x="1908312" y="1155101"/>
            <a:ext cx="8375374" cy="461665"/>
          </a:xfrm>
          <a:prstGeom prst="rect">
            <a:avLst/>
          </a:prstGeom>
          <a:noFill/>
        </p:spPr>
        <p:txBody>
          <a:bodyPr wrap="square" rtlCol="0">
            <a:spAutoFit/>
          </a:bodyPr>
          <a:lstStyle/>
          <a:p>
            <a:pPr algn="ctr"/>
            <a:r>
              <a:rPr lang="pt-BR" sz="2400" dirty="0"/>
              <a:t>INCORPORAÇÃO DE AÇÕES</a:t>
            </a:r>
          </a:p>
        </p:txBody>
      </p:sp>
      <p:sp>
        <p:nvSpPr>
          <p:cNvPr id="9" name="CaixaDeTexto 8">
            <a:extLst>
              <a:ext uri="{FF2B5EF4-FFF2-40B4-BE49-F238E27FC236}">
                <a16:creationId xmlns:a16="http://schemas.microsoft.com/office/drawing/2014/main" id="{4EB6B8A9-782A-C1EA-AB7C-A8B1FADD4512}"/>
              </a:ext>
            </a:extLst>
          </p:cNvPr>
          <p:cNvSpPr txBox="1"/>
          <p:nvPr/>
        </p:nvSpPr>
        <p:spPr>
          <a:xfrm>
            <a:off x="463825" y="2413745"/>
            <a:ext cx="11264348" cy="2523768"/>
          </a:xfrm>
          <a:prstGeom prst="rect">
            <a:avLst/>
          </a:prstGeom>
          <a:noFill/>
        </p:spPr>
        <p:txBody>
          <a:bodyPr wrap="square" rtlCol="0">
            <a:spAutoFit/>
          </a:bodyPr>
          <a:lstStyle/>
          <a:p>
            <a:r>
              <a:rPr lang="pt-BR" sz="2000" dirty="0">
                <a:effectLst>
                  <a:outerShdw blurRad="38100" dist="38100" dir="2700000" algn="tl">
                    <a:srgbClr val="000000">
                      <a:alpha val="43137"/>
                    </a:srgbClr>
                  </a:outerShdw>
                </a:effectLst>
              </a:rPr>
              <a:t>Fabio Comparato</a:t>
            </a:r>
            <a:r>
              <a:rPr lang="pt-BR" sz="2000" dirty="0"/>
              <a:t>: </a:t>
            </a:r>
          </a:p>
          <a:p>
            <a:endParaRPr lang="pt-BR" sz="2000" dirty="0"/>
          </a:p>
          <a:p>
            <a:pPr algn="just"/>
            <a:r>
              <a:rPr lang="pt-BR" sz="2000" dirty="0"/>
              <a:t>“O processo de incorporação de ações, para a formação de subsidiária integral, é uma das soluções mais interessantes da nova lei. </a:t>
            </a:r>
            <a:r>
              <a:rPr lang="pt-BR" sz="2000" dirty="0">
                <a:effectLst>
                  <a:outerShdw blurRad="38100" dist="38100" dir="2700000" algn="tl">
                    <a:srgbClr val="000000">
                      <a:alpha val="43137"/>
                    </a:srgbClr>
                  </a:outerShdw>
                </a:effectLst>
              </a:rPr>
              <a:t>Não se trata de mera subscrição de aumento de capital</a:t>
            </a:r>
            <a:r>
              <a:rPr lang="pt-BR" sz="2000" dirty="0"/>
              <a:t> da sociedade acionista única pelos acionistas da subsidiária, pois a deliberação é da Assembleia Geral desta. A lei impõe aí a maioria qualificada, mas não a unanimidade, assegurando aos dissidentes o direito de recesso (art. 252, § 2º)”.</a:t>
            </a:r>
          </a:p>
          <a:p>
            <a:endParaRPr lang="pt-BR" dirty="0"/>
          </a:p>
        </p:txBody>
      </p:sp>
    </p:spTree>
    <p:extLst>
      <p:ext uri="{BB962C8B-B14F-4D97-AF65-F5344CB8AC3E}">
        <p14:creationId xmlns:p14="http://schemas.microsoft.com/office/powerpoint/2010/main" val="3961920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F0C37A36-FA9E-0558-EFCD-A0C134114155}"/>
              </a:ext>
            </a:extLst>
          </p:cNvPr>
          <p:cNvSpPr txBox="1"/>
          <p:nvPr/>
        </p:nvSpPr>
        <p:spPr>
          <a:xfrm>
            <a:off x="3167270" y="1115344"/>
            <a:ext cx="8375374" cy="461665"/>
          </a:xfrm>
          <a:prstGeom prst="rect">
            <a:avLst/>
          </a:prstGeom>
          <a:noFill/>
        </p:spPr>
        <p:txBody>
          <a:bodyPr wrap="square" rtlCol="0">
            <a:spAutoFit/>
          </a:bodyPr>
          <a:lstStyle/>
          <a:p>
            <a:r>
              <a:rPr lang="pt-BR" sz="2400" dirty="0"/>
              <a:t>INTEGRALIZAÇÃO DE CAPITAL X SUB-ROGAÇÃO REAL</a:t>
            </a:r>
          </a:p>
        </p:txBody>
      </p:sp>
      <p:sp>
        <p:nvSpPr>
          <p:cNvPr id="9" name="CaixaDeTexto 8">
            <a:extLst>
              <a:ext uri="{FF2B5EF4-FFF2-40B4-BE49-F238E27FC236}">
                <a16:creationId xmlns:a16="http://schemas.microsoft.com/office/drawing/2014/main" id="{4EB6B8A9-782A-C1EA-AB7C-A8B1FADD4512}"/>
              </a:ext>
            </a:extLst>
          </p:cNvPr>
          <p:cNvSpPr txBox="1"/>
          <p:nvPr/>
        </p:nvSpPr>
        <p:spPr>
          <a:xfrm>
            <a:off x="649356" y="1742906"/>
            <a:ext cx="10336695" cy="4770537"/>
          </a:xfrm>
          <a:prstGeom prst="rect">
            <a:avLst/>
          </a:prstGeom>
          <a:noFill/>
        </p:spPr>
        <p:txBody>
          <a:bodyPr wrap="square" rtlCol="0">
            <a:spAutoFit/>
          </a:bodyPr>
          <a:lstStyle/>
          <a:p>
            <a:endParaRPr lang="pt-BR" dirty="0"/>
          </a:p>
          <a:p>
            <a:pPr marL="285750" indent="-285750" algn="just">
              <a:buFont typeface="Arial" panose="020B0604020202020204" pitchFamily="34" charset="0"/>
              <a:buChar char="•"/>
            </a:pPr>
            <a:r>
              <a:rPr lang="pt-BR" sz="2000" dirty="0"/>
              <a:t>RFB e parte da doutrina tem posicionamento no sentido de que a incorporação de ações é aporte de capital, que se for realizado a mercado deve ser tributado.</a:t>
            </a:r>
          </a:p>
          <a:p>
            <a:pPr marL="285750" indent="-285750">
              <a:buFont typeface="Arial" panose="020B0604020202020204" pitchFamily="34" charset="0"/>
              <a:buChar char="•"/>
            </a:pPr>
            <a:endParaRPr lang="pt-BR" sz="2000" b="1" dirty="0"/>
          </a:p>
          <a:p>
            <a:pPr marL="285750" indent="-285750" algn="just">
              <a:buFont typeface="Arial" panose="020B0604020202020204" pitchFamily="34" charset="0"/>
              <a:buChar char="•"/>
            </a:pPr>
            <a:r>
              <a:rPr lang="pt-BR" sz="2000" dirty="0"/>
              <a:t>Outra parte da doutrina entende que a operação de incorporação de ações configura-se mera sub-rogação real das ações. Mariz de Oliveira, Nelson Eizirik, Alberto Xavier.</a:t>
            </a:r>
          </a:p>
          <a:p>
            <a:pPr marL="285750" indent="-285750">
              <a:buFont typeface="Arial" panose="020B0604020202020204" pitchFamily="34" charset="0"/>
              <a:buChar char="•"/>
            </a:pPr>
            <a:endParaRPr lang="pt-BR" sz="2000" dirty="0"/>
          </a:p>
          <a:p>
            <a:pPr marL="285750" indent="-285750" algn="just">
              <a:buFont typeface="Arial" panose="020B0604020202020204" pitchFamily="34" charset="0"/>
              <a:buChar char="•"/>
            </a:pPr>
            <a:r>
              <a:rPr lang="pt-BR" sz="2000" dirty="0"/>
              <a:t>TRF 4: decisão no sentido de que não há alienação nas operações de incorporação de ações (pessoas físicas). Processo n. 5021014-84.2021.4.04.7205:</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a:p>
          <a:p>
            <a:endParaRPr lang="pt-BR" dirty="0"/>
          </a:p>
          <a:p>
            <a:endParaRPr lang="pt-BR" dirty="0"/>
          </a:p>
        </p:txBody>
      </p:sp>
      <p:sp>
        <p:nvSpPr>
          <p:cNvPr id="3" name="CaixaDeTexto 2">
            <a:extLst>
              <a:ext uri="{FF2B5EF4-FFF2-40B4-BE49-F238E27FC236}">
                <a16:creationId xmlns:a16="http://schemas.microsoft.com/office/drawing/2014/main" id="{9C8AB4BA-9498-1087-E5FB-C5FC78D390ED}"/>
              </a:ext>
            </a:extLst>
          </p:cNvPr>
          <p:cNvSpPr txBox="1"/>
          <p:nvPr/>
        </p:nvSpPr>
        <p:spPr>
          <a:xfrm>
            <a:off x="1696278" y="4726993"/>
            <a:ext cx="8984975" cy="1015663"/>
          </a:xfrm>
          <a:prstGeom prst="rect">
            <a:avLst/>
          </a:prstGeom>
          <a:noFill/>
        </p:spPr>
        <p:txBody>
          <a:bodyPr wrap="square">
            <a:spAutoFit/>
          </a:bodyPr>
          <a:lstStyle/>
          <a:p>
            <a:pPr algn="just"/>
            <a:r>
              <a:rPr lang="pt-BR" sz="2000" dirty="0"/>
              <a:t>“TRIBUTÁRIO. IMPOSTO DE RENDA PESSOA FÍSICA. INCORPORAÇÃO DE AÇÕES. LEI Nº 6.404, DE 1976, ART. 252. HIPÓTESE DE SIMPLES TROCA OU PERMUTA DE TÍTULOS, SEM REALIZAÇÃO DE RENDA. CONCESSÃO DO MANDADO DE SEGURANÇA”.</a:t>
            </a:r>
          </a:p>
        </p:txBody>
      </p:sp>
    </p:spTree>
    <p:extLst>
      <p:ext uri="{BB962C8B-B14F-4D97-AF65-F5344CB8AC3E}">
        <p14:creationId xmlns:p14="http://schemas.microsoft.com/office/powerpoint/2010/main" val="66333766"/>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835</TotalTime>
  <Words>1167</Words>
  <Application>Microsoft Office PowerPoint</Application>
  <PresentationFormat>Widescreen</PresentationFormat>
  <Paragraphs>118</Paragraphs>
  <Slides>14</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14</vt:i4>
      </vt:variant>
    </vt:vector>
  </HeadingPairs>
  <TitlesOfParts>
    <vt:vector size="21" baseType="lpstr">
      <vt:lpstr>Amasis MT Pro Black</vt:lpstr>
      <vt:lpstr>Arial</vt:lpstr>
      <vt:lpstr>Calibri</vt:lpstr>
      <vt:lpstr>Calibri Light</vt:lpstr>
      <vt:lpstr>Galliard</vt:lpstr>
      <vt:lpstr>Times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Caca de Oliveira</dc:creator>
  <cp:lastModifiedBy>Congresso IBET</cp:lastModifiedBy>
  <cp:revision>83</cp:revision>
  <dcterms:created xsi:type="dcterms:W3CDTF">2022-11-18T18:20:41Z</dcterms:created>
  <dcterms:modified xsi:type="dcterms:W3CDTF">2022-12-08T13:50:08Z</dcterms:modified>
</cp:coreProperties>
</file>