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5" r:id="rId4"/>
    <p:sldId id="258" r:id="rId5"/>
    <p:sldId id="274" r:id="rId6"/>
    <p:sldId id="287" r:id="rId7"/>
    <p:sldId id="348" r:id="rId8"/>
    <p:sldId id="259" r:id="rId9"/>
    <p:sldId id="34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2"/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F2666-3F01-4A7E-B251-57B7003E2838}" type="doc">
      <dgm:prSet loTypeId="urn:microsoft.com/office/officeart/2005/8/layout/gear1" loCatId="cycle" qsTypeId="urn:microsoft.com/office/officeart/2005/8/quickstyle/simple1" qsCatId="simple" csTypeId="urn:microsoft.com/office/officeart/2005/8/colors/accent3_3" csCatId="accent3" phldr="1"/>
      <dgm:spPr/>
    </dgm:pt>
    <dgm:pt modelId="{DFBCCE19-4827-406A-8718-DBDEACA10978}">
      <dgm:prSet phldrT="[Texto]" custT="1"/>
      <dgm:spPr/>
      <dgm:t>
        <a:bodyPr/>
        <a:lstStyle/>
        <a:p>
          <a:r>
            <a:rPr lang="pt-BR" sz="1600" dirty="0"/>
            <a:t>Segurança jurídica e isonomia</a:t>
          </a:r>
        </a:p>
      </dgm:t>
    </dgm:pt>
    <dgm:pt modelId="{9EF6B2DC-48F2-467B-945E-5E2BEBA6FACB}" type="parTrans" cxnId="{09CCC589-FE20-46AD-B002-B5F4CED0C6C0}">
      <dgm:prSet/>
      <dgm:spPr/>
      <dgm:t>
        <a:bodyPr/>
        <a:lstStyle/>
        <a:p>
          <a:endParaRPr lang="pt-BR"/>
        </a:p>
      </dgm:t>
    </dgm:pt>
    <dgm:pt modelId="{CC43EBBA-2FDC-44B3-B259-20F04FA57E87}" type="sibTrans" cxnId="{09CCC589-FE20-46AD-B002-B5F4CED0C6C0}">
      <dgm:prSet/>
      <dgm:spPr/>
      <dgm:t>
        <a:bodyPr/>
        <a:lstStyle/>
        <a:p>
          <a:endParaRPr lang="pt-BR"/>
        </a:p>
      </dgm:t>
    </dgm:pt>
    <dgm:pt modelId="{D613E503-3F2D-4400-98F4-FF2E8197F0FC}">
      <dgm:prSet phldrT="[Texto]" custT="1"/>
      <dgm:spPr/>
      <dgm:t>
        <a:bodyPr/>
        <a:lstStyle/>
        <a:p>
          <a:r>
            <a:rPr lang="pt-BR" sz="1200" dirty="0"/>
            <a:t>Precedentes</a:t>
          </a:r>
        </a:p>
      </dgm:t>
    </dgm:pt>
    <dgm:pt modelId="{5787FCBB-C79D-44A3-8D54-51A4A6D220BC}" type="parTrans" cxnId="{67F4258D-B6BF-46EA-A1C7-185EECADCA51}">
      <dgm:prSet/>
      <dgm:spPr/>
      <dgm:t>
        <a:bodyPr/>
        <a:lstStyle/>
        <a:p>
          <a:endParaRPr lang="pt-BR"/>
        </a:p>
      </dgm:t>
    </dgm:pt>
    <dgm:pt modelId="{FB865B4D-4E4D-4A62-8B0E-F70CEEE4EFD4}" type="sibTrans" cxnId="{67F4258D-B6BF-46EA-A1C7-185EECADCA51}">
      <dgm:prSet/>
      <dgm:spPr/>
      <dgm:t>
        <a:bodyPr/>
        <a:lstStyle/>
        <a:p>
          <a:endParaRPr lang="pt-BR"/>
        </a:p>
      </dgm:t>
    </dgm:pt>
    <dgm:pt modelId="{318AA78C-80FD-4956-B45A-07A296EECF16}" type="pres">
      <dgm:prSet presAssocID="{B3FF2666-3F01-4A7E-B251-57B7003E28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49B47F1-549E-4486-B0F6-89C709D2EF0C}" type="pres">
      <dgm:prSet presAssocID="{DFBCCE19-4827-406A-8718-DBDEACA10978}" presName="gear1" presStyleLbl="node1" presStyleIdx="0" presStyleCnt="2" custLinFactNeighborX="-10636" custLinFactNeighborY="-18274">
        <dgm:presLayoutVars>
          <dgm:chMax val="1"/>
          <dgm:bulletEnabled val="1"/>
        </dgm:presLayoutVars>
      </dgm:prSet>
      <dgm:spPr/>
    </dgm:pt>
    <dgm:pt modelId="{5C6FB912-2352-4CC1-AFC9-85BB4A24BFEA}" type="pres">
      <dgm:prSet presAssocID="{DFBCCE19-4827-406A-8718-DBDEACA10978}" presName="gear1srcNode" presStyleLbl="node1" presStyleIdx="0" presStyleCnt="2"/>
      <dgm:spPr/>
    </dgm:pt>
    <dgm:pt modelId="{F1DF6783-B077-4925-82C1-E2C0597283E3}" type="pres">
      <dgm:prSet presAssocID="{DFBCCE19-4827-406A-8718-DBDEACA10978}" presName="gear1dstNode" presStyleLbl="node1" presStyleIdx="0" presStyleCnt="2"/>
      <dgm:spPr/>
    </dgm:pt>
    <dgm:pt modelId="{A498EDE0-5E82-46F6-A9CA-0C0D83015A81}" type="pres">
      <dgm:prSet presAssocID="{D613E503-3F2D-4400-98F4-FF2E8197F0FC}" presName="gear2" presStyleLbl="node1" presStyleIdx="1" presStyleCnt="2" custScaleX="135530" custLinFactNeighborX="-24561" custLinFactNeighborY="-23894">
        <dgm:presLayoutVars>
          <dgm:chMax val="1"/>
          <dgm:bulletEnabled val="1"/>
        </dgm:presLayoutVars>
      </dgm:prSet>
      <dgm:spPr/>
    </dgm:pt>
    <dgm:pt modelId="{6D6EF9EF-E442-47FE-A6E3-8D655C96DC17}" type="pres">
      <dgm:prSet presAssocID="{D613E503-3F2D-4400-98F4-FF2E8197F0FC}" presName="gear2srcNode" presStyleLbl="node1" presStyleIdx="1" presStyleCnt="2"/>
      <dgm:spPr/>
    </dgm:pt>
    <dgm:pt modelId="{D692BD9E-0948-4278-B862-94FE67F048B9}" type="pres">
      <dgm:prSet presAssocID="{D613E503-3F2D-4400-98F4-FF2E8197F0FC}" presName="gear2dstNode" presStyleLbl="node1" presStyleIdx="1" presStyleCnt="2"/>
      <dgm:spPr/>
    </dgm:pt>
    <dgm:pt modelId="{BFD91F35-69D1-49B7-A9C3-078A4853892E}" type="pres">
      <dgm:prSet presAssocID="{CC43EBBA-2FDC-44B3-B259-20F04FA57E87}" presName="connector1" presStyleLbl="sibTrans2D1" presStyleIdx="0" presStyleCnt="2" custLinFactNeighborX="-17541" custLinFactNeighborY="-11641"/>
      <dgm:spPr/>
    </dgm:pt>
    <dgm:pt modelId="{38C322AC-A8E5-41EF-AA44-4F1870D00E16}" type="pres">
      <dgm:prSet presAssocID="{FB865B4D-4E4D-4A62-8B0E-F70CEEE4EFD4}" presName="connector2" presStyleLbl="sibTrans2D1" presStyleIdx="1" presStyleCnt="2" custLinFactNeighborX="-31758" custLinFactNeighborY="-16816"/>
      <dgm:spPr/>
    </dgm:pt>
  </dgm:ptLst>
  <dgm:cxnLst>
    <dgm:cxn modelId="{140DE208-F82F-4209-AA79-4BA50AC80DFF}" type="presOf" srcId="{B3FF2666-3F01-4A7E-B251-57B7003E2838}" destId="{318AA78C-80FD-4956-B45A-07A296EECF16}" srcOrd="0" destOrd="0" presId="urn:microsoft.com/office/officeart/2005/8/layout/gear1"/>
    <dgm:cxn modelId="{0C4FAE20-30F2-4C1D-9D49-406FD6062BC3}" type="presOf" srcId="{DFBCCE19-4827-406A-8718-DBDEACA10978}" destId="{F1DF6783-B077-4925-82C1-E2C0597283E3}" srcOrd="2" destOrd="0" presId="urn:microsoft.com/office/officeart/2005/8/layout/gear1"/>
    <dgm:cxn modelId="{510B7330-88CE-43B0-B94C-5A91E29884BC}" type="presOf" srcId="{D613E503-3F2D-4400-98F4-FF2E8197F0FC}" destId="{6D6EF9EF-E442-47FE-A6E3-8D655C96DC17}" srcOrd="1" destOrd="0" presId="urn:microsoft.com/office/officeart/2005/8/layout/gear1"/>
    <dgm:cxn modelId="{B5168339-1300-476E-85DE-A3728D0621BB}" type="presOf" srcId="{CC43EBBA-2FDC-44B3-B259-20F04FA57E87}" destId="{BFD91F35-69D1-49B7-A9C3-078A4853892E}" srcOrd="0" destOrd="0" presId="urn:microsoft.com/office/officeart/2005/8/layout/gear1"/>
    <dgm:cxn modelId="{43BECB3A-23AC-46B1-9050-D6EAE0B4AF42}" type="presOf" srcId="{DFBCCE19-4827-406A-8718-DBDEACA10978}" destId="{5C6FB912-2352-4CC1-AFC9-85BB4A24BFEA}" srcOrd="1" destOrd="0" presId="urn:microsoft.com/office/officeart/2005/8/layout/gear1"/>
    <dgm:cxn modelId="{09CCC589-FE20-46AD-B002-B5F4CED0C6C0}" srcId="{B3FF2666-3F01-4A7E-B251-57B7003E2838}" destId="{DFBCCE19-4827-406A-8718-DBDEACA10978}" srcOrd="0" destOrd="0" parTransId="{9EF6B2DC-48F2-467B-945E-5E2BEBA6FACB}" sibTransId="{CC43EBBA-2FDC-44B3-B259-20F04FA57E87}"/>
    <dgm:cxn modelId="{67F4258D-B6BF-46EA-A1C7-185EECADCA51}" srcId="{B3FF2666-3F01-4A7E-B251-57B7003E2838}" destId="{D613E503-3F2D-4400-98F4-FF2E8197F0FC}" srcOrd="1" destOrd="0" parTransId="{5787FCBB-C79D-44A3-8D54-51A4A6D220BC}" sibTransId="{FB865B4D-4E4D-4A62-8B0E-F70CEEE4EFD4}"/>
    <dgm:cxn modelId="{ADFC6A92-A267-48D7-A919-479E9C34E382}" type="presOf" srcId="{DFBCCE19-4827-406A-8718-DBDEACA10978}" destId="{849B47F1-549E-4486-B0F6-89C709D2EF0C}" srcOrd="0" destOrd="0" presId="urn:microsoft.com/office/officeart/2005/8/layout/gear1"/>
    <dgm:cxn modelId="{F42235A6-A1EC-4B66-83F6-50E73DDCF918}" type="presOf" srcId="{FB865B4D-4E4D-4A62-8B0E-F70CEEE4EFD4}" destId="{38C322AC-A8E5-41EF-AA44-4F1870D00E16}" srcOrd="0" destOrd="0" presId="urn:microsoft.com/office/officeart/2005/8/layout/gear1"/>
    <dgm:cxn modelId="{64B2C6AC-54F8-4407-B5A2-076A6CF28F1C}" type="presOf" srcId="{D613E503-3F2D-4400-98F4-FF2E8197F0FC}" destId="{A498EDE0-5E82-46F6-A9CA-0C0D83015A81}" srcOrd="0" destOrd="0" presId="urn:microsoft.com/office/officeart/2005/8/layout/gear1"/>
    <dgm:cxn modelId="{84462ADA-8C16-4FF4-85F6-6D0F4CD5F043}" type="presOf" srcId="{D613E503-3F2D-4400-98F4-FF2E8197F0FC}" destId="{D692BD9E-0948-4278-B862-94FE67F048B9}" srcOrd="2" destOrd="0" presId="urn:microsoft.com/office/officeart/2005/8/layout/gear1"/>
    <dgm:cxn modelId="{DAA5ACA7-641F-404E-AB85-0E6005CB9DE7}" type="presParOf" srcId="{318AA78C-80FD-4956-B45A-07A296EECF16}" destId="{849B47F1-549E-4486-B0F6-89C709D2EF0C}" srcOrd="0" destOrd="0" presId="urn:microsoft.com/office/officeart/2005/8/layout/gear1"/>
    <dgm:cxn modelId="{0469EED6-DEBB-4D4A-A65A-1E88854C010C}" type="presParOf" srcId="{318AA78C-80FD-4956-B45A-07A296EECF16}" destId="{5C6FB912-2352-4CC1-AFC9-85BB4A24BFEA}" srcOrd="1" destOrd="0" presId="urn:microsoft.com/office/officeart/2005/8/layout/gear1"/>
    <dgm:cxn modelId="{61218AED-0043-4CEE-93CD-C482F49105FB}" type="presParOf" srcId="{318AA78C-80FD-4956-B45A-07A296EECF16}" destId="{F1DF6783-B077-4925-82C1-E2C0597283E3}" srcOrd="2" destOrd="0" presId="urn:microsoft.com/office/officeart/2005/8/layout/gear1"/>
    <dgm:cxn modelId="{068D033C-8BD9-448C-9867-F441AF74FA9C}" type="presParOf" srcId="{318AA78C-80FD-4956-B45A-07A296EECF16}" destId="{A498EDE0-5E82-46F6-A9CA-0C0D83015A81}" srcOrd="3" destOrd="0" presId="urn:microsoft.com/office/officeart/2005/8/layout/gear1"/>
    <dgm:cxn modelId="{EDD3207D-65BF-407F-ABEF-ADD90C1302D6}" type="presParOf" srcId="{318AA78C-80FD-4956-B45A-07A296EECF16}" destId="{6D6EF9EF-E442-47FE-A6E3-8D655C96DC17}" srcOrd="4" destOrd="0" presId="urn:microsoft.com/office/officeart/2005/8/layout/gear1"/>
    <dgm:cxn modelId="{17D51B40-FEFC-42D2-A61E-59DE953E2D38}" type="presParOf" srcId="{318AA78C-80FD-4956-B45A-07A296EECF16}" destId="{D692BD9E-0948-4278-B862-94FE67F048B9}" srcOrd="5" destOrd="0" presId="urn:microsoft.com/office/officeart/2005/8/layout/gear1"/>
    <dgm:cxn modelId="{B53D6D52-0BB6-4F2A-B647-6F076C6E7872}" type="presParOf" srcId="{318AA78C-80FD-4956-B45A-07A296EECF16}" destId="{BFD91F35-69D1-49B7-A9C3-078A4853892E}" srcOrd="6" destOrd="0" presId="urn:microsoft.com/office/officeart/2005/8/layout/gear1"/>
    <dgm:cxn modelId="{59357B45-68CB-4419-BE7D-8D7A117D2771}" type="presParOf" srcId="{318AA78C-80FD-4956-B45A-07A296EECF16}" destId="{38C322AC-A8E5-41EF-AA44-4F1870D00E1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C2FC3-6705-4056-BC6E-6523874ADC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401505-CD5D-469F-BE2C-9CF1942D04AC}">
      <dgm:prSet/>
      <dgm:spPr/>
      <dgm:t>
        <a:bodyPr/>
        <a:lstStyle/>
        <a:p>
          <a:r>
            <a:rPr lang="en-US" dirty="0"/>
            <a:t>Regimes rescisórios CPC/2015</a:t>
          </a:r>
          <a:endParaRPr lang="pt-BR" dirty="0"/>
        </a:p>
      </dgm:t>
    </dgm:pt>
    <dgm:pt modelId="{3D993E2B-8174-49C2-8E85-F2D0944140C4}" type="parTrans" cxnId="{7D8B7E55-93C8-4875-BCC8-919AB41B7B5D}">
      <dgm:prSet/>
      <dgm:spPr/>
      <dgm:t>
        <a:bodyPr/>
        <a:lstStyle/>
        <a:p>
          <a:endParaRPr lang="pt-BR"/>
        </a:p>
      </dgm:t>
    </dgm:pt>
    <dgm:pt modelId="{2E392B4B-081A-4A89-94D8-D846F109C53C}" type="sibTrans" cxnId="{7D8B7E55-93C8-4875-BCC8-919AB41B7B5D}">
      <dgm:prSet/>
      <dgm:spPr/>
      <dgm:t>
        <a:bodyPr/>
        <a:lstStyle/>
        <a:p>
          <a:endParaRPr lang="pt-BR"/>
        </a:p>
      </dgm:t>
    </dgm:pt>
    <dgm:pt modelId="{7D429428-86FC-45C2-83B0-A15F4F5B55E2}">
      <dgm:prSet/>
      <dgm:spPr/>
      <dgm:t>
        <a:bodyPr/>
        <a:lstStyle/>
        <a:p>
          <a:r>
            <a:rPr lang="en-US" dirty="0"/>
            <a:t>Regime geral (art. 966): Sentenças declaratórias</a:t>
          </a:r>
          <a:endParaRPr lang="pt-BR" dirty="0"/>
        </a:p>
      </dgm:t>
    </dgm:pt>
    <dgm:pt modelId="{4160A754-D8AC-4C57-85D7-58C0E7F053F1}" type="parTrans" cxnId="{E30D837F-6EB8-4FD7-A1EF-EB81D4C1225C}">
      <dgm:prSet/>
      <dgm:spPr/>
      <dgm:t>
        <a:bodyPr/>
        <a:lstStyle/>
        <a:p>
          <a:endParaRPr lang="pt-BR"/>
        </a:p>
      </dgm:t>
    </dgm:pt>
    <dgm:pt modelId="{51B3CBEA-6404-4934-B4E4-5CB954B6A306}" type="sibTrans" cxnId="{E30D837F-6EB8-4FD7-A1EF-EB81D4C1225C}">
      <dgm:prSet/>
      <dgm:spPr/>
      <dgm:t>
        <a:bodyPr/>
        <a:lstStyle/>
        <a:p>
          <a:endParaRPr lang="pt-BR"/>
        </a:p>
      </dgm:t>
    </dgm:pt>
    <dgm:pt modelId="{984690BB-0EAA-4DD6-9379-938949DD860E}">
      <dgm:prSet/>
      <dgm:spPr/>
      <dgm:t>
        <a:bodyPr/>
        <a:lstStyle/>
        <a:p>
          <a:r>
            <a:rPr lang="en-US" dirty="0"/>
            <a:t>Regime específico (art. 535): Sentenças condenatórias</a:t>
          </a:r>
          <a:endParaRPr lang="pt-BR" dirty="0"/>
        </a:p>
      </dgm:t>
    </dgm:pt>
    <dgm:pt modelId="{4399E94D-394B-4BD7-91BE-9DB6DC6E65DD}" type="parTrans" cxnId="{424AC1EC-D76D-475E-BAAE-3029D139903B}">
      <dgm:prSet/>
      <dgm:spPr/>
      <dgm:t>
        <a:bodyPr/>
        <a:lstStyle/>
        <a:p>
          <a:endParaRPr lang="pt-BR"/>
        </a:p>
      </dgm:t>
    </dgm:pt>
    <dgm:pt modelId="{09B2E820-32E2-4A13-ABD2-0CBE49EDC7C6}" type="sibTrans" cxnId="{424AC1EC-D76D-475E-BAAE-3029D139903B}">
      <dgm:prSet/>
      <dgm:spPr/>
      <dgm:t>
        <a:bodyPr/>
        <a:lstStyle/>
        <a:p>
          <a:endParaRPr lang="pt-BR"/>
        </a:p>
      </dgm:t>
    </dgm:pt>
    <dgm:pt modelId="{338D1AE0-25B8-4BB6-A62D-CF40D60E2C3B}">
      <dgm:prSet/>
      <dgm:spPr/>
      <dgm:t>
        <a:bodyPr/>
        <a:lstStyle/>
        <a:p>
          <a:r>
            <a:rPr lang="en-US" dirty="0"/>
            <a:t>Mudança jurisprudencial anterior: impugnação ao cumprimento de sentença (§§ 5º e 7º)</a:t>
          </a:r>
          <a:endParaRPr lang="pt-BR" dirty="0"/>
        </a:p>
      </dgm:t>
    </dgm:pt>
    <dgm:pt modelId="{83741190-DC7D-4DE5-BC6E-EE4402F5F69D}" type="parTrans" cxnId="{F6875D2C-AEA6-4456-BBEF-F24DA87D1CA5}">
      <dgm:prSet/>
      <dgm:spPr/>
      <dgm:t>
        <a:bodyPr/>
        <a:lstStyle/>
        <a:p>
          <a:endParaRPr lang="pt-BR"/>
        </a:p>
      </dgm:t>
    </dgm:pt>
    <dgm:pt modelId="{1ECAF661-8C81-4B96-B32D-3D7AC84AF9A4}" type="sibTrans" cxnId="{F6875D2C-AEA6-4456-BBEF-F24DA87D1CA5}">
      <dgm:prSet/>
      <dgm:spPr/>
      <dgm:t>
        <a:bodyPr/>
        <a:lstStyle/>
        <a:p>
          <a:endParaRPr lang="pt-BR"/>
        </a:p>
      </dgm:t>
    </dgm:pt>
    <dgm:pt modelId="{76F6F79D-A73A-44A3-92AF-E3EB55F96EBE}">
      <dgm:prSet/>
      <dgm:spPr/>
      <dgm:t>
        <a:bodyPr/>
        <a:lstStyle/>
        <a:p>
          <a:r>
            <a:rPr lang="en-US" dirty="0"/>
            <a:t>Mudança jurisprudencial posterior: rescisória especial (§ 8º)</a:t>
          </a:r>
          <a:endParaRPr lang="pt-BR" dirty="0"/>
        </a:p>
      </dgm:t>
    </dgm:pt>
    <dgm:pt modelId="{96E72C9C-D8A2-41FB-BFC1-0279DACFC6EC}" type="parTrans" cxnId="{C04872AE-0DB2-47BC-B4E9-6FD419BD630B}">
      <dgm:prSet/>
      <dgm:spPr/>
      <dgm:t>
        <a:bodyPr/>
        <a:lstStyle/>
        <a:p>
          <a:endParaRPr lang="pt-BR"/>
        </a:p>
      </dgm:t>
    </dgm:pt>
    <dgm:pt modelId="{C77CFBE8-DF44-47BB-A12B-3B1F613185E4}" type="sibTrans" cxnId="{C04872AE-0DB2-47BC-B4E9-6FD419BD630B}">
      <dgm:prSet/>
      <dgm:spPr/>
      <dgm:t>
        <a:bodyPr/>
        <a:lstStyle/>
        <a:p>
          <a:endParaRPr lang="pt-BR"/>
        </a:p>
      </dgm:t>
    </dgm:pt>
    <dgm:pt modelId="{84EBEA68-4EB5-4088-A0BC-D5AD920214F2}" type="pres">
      <dgm:prSet presAssocID="{C9BC2FC3-6705-4056-BC6E-6523874ADC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9E9D0A-C104-466B-85E3-F4767B031F12}" type="pres">
      <dgm:prSet presAssocID="{D0401505-CD5D-469F-BE2C-9CF1942D04AC}" presName="root1" presStyleCnt="0"/>
      <dgm:spPr/>
    </dgm:pt>
    <dgm:pt modelId="{48975801-E86B-42F6-BF05-D2A2039BE3F4}" type="pres">
      <dgm:prSet presAssocID="{D0401505-CD5D-469F-BE2C-9CF1942D04AC}" presName="LevelOneTextNode" presStyleLbl="node0" presStyleIdx="0" presStyleCnt="1" custScaleY="89344" custLinFactNeighborX="-52984">
        <dgm:presLayoutVars>
          <dgm:chPref val="3"/>
        </dgm:presLayoutVars>
      </dgm:prSet>
      <dgm:spPr/>
    </dgm:pt>
    <dgm:pt modelId="{0D59D7F7-9F13-4608-B77C-369D99C71041}" type="pres">
      <dgm:prSet presAssocID="{D0401505-CD5D-469F-BE2C-9CF1942D04AC}" presName="level2hierChild" presStyleCnt="0"/>
      <dgm:spPr/>
    </dgm:pt>
    <dgm:pt modelId="{91E70C04-0430-4CA4-9EAC-3D65B864D445}" type="pres">
      <dgm:prSet presAssocID="{4160A754-D8AC-4C57-85D7-58C0E7F053F1}" presName="conn2-1" presStyleLbl="parChTrans1D2" presStyleIdx="0" presStyleCnt="2"/>
      <dgm:spPr/>
    </dgm:pt>
    <dgm:pt modelId="{85FDEA75-0B03-4021-A9ED-2CB556494A2D}" type="pres">
      <dgm:prSet presAssocID="{4160A754-D8AC-4C57-85D7-58C0E7F053F1}" presName="connTx" presStyleLbl="parChTrans1D2" presStyleIdx="0" presStyleCnt="2"/>
      <dgm:spPr/>
    </dgm:pt>
    <dgm:pt modelId="{FC381AE1-939D-4F0D-930E-DE31CAAA0FE3}" type="pres">
      <dgm:prSet presAssocID="{7D429428-86FC-45C2-83B0-A15F4F5B55E2}" presName="root2" presStyleCnt="0"/>
      <dgm:spPr/>
    </dgm:pt>
    <dgm:pt modelId="{B5D6FB36-29C9-4D13-882B-7914FA7B67FA}" type="pres">
      <dgm:prSet presAssocID="{7D429428-86FC-45C2-83B0-A15F4F5B55E2}" presName="LevelTwoTextNode" presStyleLbl="node2" presStyleIdx="0" presStyleCnt="2" custLinFactNeighborX="-8242" custLinFactNeighborY="-76894">
        <dgm:presLayoutVars>
          <dgm:chPref val="3"/>
        </dgm:presLayoutVars>
      </dgm:prSet>
      <dgm:spPr/>
    </dgm:pt>
    <dgm:pt modelId="{C7D265B4-BD17-4EC2-BA8F-1F65CA81A0D0}" type="pres">
      <dgm:prSet presAssocID="{7D429428-86FC-45C2-83B0-A15F4F5B55E2}" presName="level3hierChild" presStyleCnt="0"/>
      <dgm:spPr/>
    </dgm:pt>
    <dgm:pt modelId="{1BF12A51-E21F-4C7E-9D9C-37372A002466}" type="pres">
      <dgm:prSet presAssocID="{4399E94D-394B-4BD7-91BE-9DB6DC6E65DD}" presName="conn2-1" presStyleLbl="parChTrans1D2" presStyleIdx="1" presStyleCnt="2"/>
      <dgm:spPr/>
    </dgm:pt>
    <dgm:pt modelId="{6DD2FCFE-3A4F-4FA6-89AF-3EDFA6A64C7B}" type="pres">
      <dgm:prSet presAssocID="{4399E94D-394B-4BD7-91BE-9DB6DC6E65DD}" presName="connTx" presStyleLbl="parChTrans1D2" presStyleIdx="1" presStyleCnt="2"/>
      <dgm:spPr/>
    </dgm:pt>
    <dgm:pt modelId="{12410EF7-7D42-4C3E-8EB9-8AA6F7E7525A}" type="pres">
      <dgm:prSet presAssocID="{984690BB-0EAA-4DD6-9379-938949DD860E}" presName="root2" presStyleCnt="0"/>
      <dgm:spPr/>
    </dgm:pt>
    <dgm:pt modelId="{9A127DD8-FC5F-4521-A612-6068C033365A}" type="pres">
      <dgm:prSet presAssocID="{984690BB-0EAA-4DD6-9379-938949DD860E}" presName="LevelTwoTextNode" presStyleLbl="node2" presStyleIdx="1" presStyleCnt="2" custLinFactNeighborX="-8242" custLinFactNeighborY="68571">
        <dgm:presLayoutVars>
          <dgm:chPref val="3"/>
        </dgm:presLayoutVars>
      </dgm:prSet>
      <dgm:spPr/>
    </dgm:pt>
    <dgm:pt modelId="{10F38DC5-5AF3-4873-AA51-707229062A09}" type="pres">
      <dgm:prSet presAssocID="{984690BB-0EAA-4DD6-9379-938949DD860E}" presName="level3hierChild" presStyleCnt="0"/>
      <dgm:spPr/>
    </dgm:pt>
    <dgm:pt modelId="{E01D4083-7184-4245-87BF-80654E8475B5}" type="pres">
      <dgm:prSet presAssocID="{83741190-DC7D-4DE5-BC6E-EE4402F5F69D}" presName="conn2-1" presStyleLbl="parChTrans1D3" presStyleIdx="0" presStyleCnt="2"/>
      <dgm:spPr/>
    </dgm:pt>
    <dgm:pt modelId="{C9C2D8C8-C736-4DFD-9571-59F0D1231F05}" type="pres">
      <dgm:prSet presAssocID="{83741190-DC7D-4DE5-BC6E-EE4402F5F69D}" presName="connTx" presStyleLbl="parChTrans1D3" presStyleIdx="0" presStyleCnt="2"/>
      <dgm:spPr/>
    </dgm:pt>
    <dgm:pt modelId="{373ACA20-69BD-4DE0-9479-E5B20A4F0BEE}" type="pres">
      <dgm:prSet presAssocID="{338D1AE0-25B8-4BB6-A62D-CF40D60E2C3B}" presName="root2" presStyleCnt="0"/>
      <dgm:spPr/>
    </dgm:pt>
    <dgm:pt modelId="{A89E4201-0FAA-4DA9-8192-3C196B19A312}" type="pres">
      <dgm:prSet presAssocID="{338D1AE0-25B8-4BB6-A62D-CF40D60E2C3B}" presName="LevelTwoTextNode" presStyleLbl="node3" presStyleIdx="0" presStyleCnt="2" custLinFactNeighborY="71673">
        <dgm:presLayoutVars>
          <dgm:chPref val="3"/>
        </dgm:presLayoutVars>
      </dgm:prSet>
      <dgm:spPr/>
    </dgm:pt>
    <dgm:pt modelId="{BAA49B66-4BDA-482A-B7FB-0FC968DDB49B}" type="pres">
      <dgm:prSet presAssocID="{338D1AE0-25B8-4BB6-A62D-CF40D60E2C3B}" presName="level3hierChild" presStyleCnt="0"/>
      <dgm:spPr/>
    </dgm:pt>
    <dgm:pt modelId="{66690F9D-1FC2-4EEF-96DE-40E877E9722D}" type="pres">
      <dgm:prSet presAssocID="{96E72C9C-D8A2-41FB-BFC1-0279DACFC6EC}" presName="conn2-1" presStyleLbl="parChTrans1D3" presStyleIdx="1" presStyleCnt="2"/>
      <dgm:spPr/>
    </dgm:pt>
    <dgm:pt modelId="{342290AB-B1FC-4754-8845-61C873154AD8}" type="pres">
      <dgm:prSet presAssocID="{96E72C9C-D8A2-41FB-BFC1-0279DACFC6EC}" presName="connTx" presStyleLbl="parChTrans1D3" presStyleIdx="1" presStyleCnt="2"/>
      <dgm:spPr/>
    </dgm:pt>
    <dgm:pt modelId="{C2A0607B-CFAD-49DD-936C-6F8A057ED3B8}" type="pres">
      <dgm:prSet presAssocID="{76F6F79D-A73A-44A3-92AF-E3EB55F96EBE}" presName="root2" presStyleCnt="0"/>
      <dgm:spPr/>
    </dgm:pt>
    <dgm:pt modelId="{DEF8C09D-3609-4C6F-9E16-9B58592F0E2B}" type="pres">
      <dgm:prSet presAssocID="{76F6F79D-A73A-44A3-92AF-E3EB55F96EBE}" presName="LevelTwoTextNode" presStyleLbl="node3" presStyleIdx="1" presStyleCnt="2" custLinFactNeighborY="71673">
        <dgm:presLayoutVars>
          <dgm:chPref val="3"/>
        </dgm:presLayoutVars>
      </dgm:prSet>
      <dgm:spPr/>
    </dgm:pt>
    <dgm:pt modelId="{21933D78-D590-411E-B5AC-C5DF16135682}" type="pres">
      <dgm:prSet presAssocID="{76F6F79D-A73A-44A3-92AF-E3EB55F96EBE}" presName="level3hierChild" presStyleCnt="0"/>
      <dgm:spPr/>
    </dgm:pt>
  </dgm:ptLst>
  <dgm:cxnLst>
    <dgm:cxn modelId="{7658C807-0807-4169-99B0-60C24A3E2FED}" type="presOf" srcId="{96E72C9C-D8A2-41FB-BFC1-0279DACFC6EC}" destId="{66690F9D-1FC2-4EEF-96DE-40E877E9722D}" srcOrd="0" destOrd="0" presId="urn:microsoft.com/office/officeart/2008/layout/HorizontalMultiLevelHierarchy"/>
    <dgm:cxn modelId="{391EBE0D-BA54-4233-8192-4AF729E184A3}" type="presOf" srcId="{83741190-DC7D-4DE5-BC6E-EE4402F5F69D}" destId="{E01D4083-7184-4245-87BF-80654E8475B5}" srcOrd="0" destOrd="0" presId="urn:microsoft.com/office/officeart/2008/layout/HorizontalMultiLevelHierarchy"/>
    <dgm:cxn modelId="{DA98250F-787E-4BAD-AE71-57E304123237}" type="presOf" srcId="{4399E94D-394B-4BD7-91BE-9DB6DC6E65DD}" destId="{6DD2FCFE-3A4F-4FA6-89AF-3EDFA6A64C7B}" srcOrd="1" destOrd="0" presId="urn:microsoft.com/office/officeart/2008/layout/HorizontalMultiLevelHierarchy"/>
    <dgm:cxn modelId="{F6875D2C-AEA6-4456-BBEF-F24DA87D1CA5}" srcId="{984690BB-0EAA-4DD6-9379-938949DD860E}" destId="{338D1AE0-25B8-4BB6-A62D-CF40D60E2C3B}" srcOrd="0" destOrd="0" parTransId="{83741190-DC7D-4DE5-BC6E-EE4402F5F69D}" sibTransId="{1ECAF661-8C81-4B96-B32D-3D7AC84AF9A4}"/>
    <dgm:cxn modelId="{834EC139-F8ED-4B54-8F55-3A98C7848B87}" type="presOf" srcId="{83741190-DC7D-4DE5-BC6E-EE4402F5F69D}" destId="{C9C2D8C8-C736-4DFD-9571-59F0D1231F05}" srcOrd="1" destOrd="0" presId="urn:microsoft.com/office/officeart/2008/layout/HorizontalMultiLevelHierarchy"/>
    <dgm:cxn modelId="{716DD33E-3A03-48C6-8E84-83C84C6B54CE}" type="presOf" srcId="{984690BB-0EAA-4DD6-9379-938949DD860E}" destId="{9A127DD8-FC5F-4521-A612-6068C033365A}" srcOrd="0" destOrd="0" presId="urn:microsoft.com/office/officeart/2008/layout/HorizontalMultiLevelHierarchy"/>
    <dgm:cxn modelId="{097EF33E-FDBB-45BB-B5D1-74BCFB449401}" type="presOf" srcId="{76F6F79D-A73A-44A3-92AF-E3EB55F96EBE}" destId="{DEF8C09D-3609-4C6F-9E16-9B58592F0E2B}" srcOrd="0" destOrd="0" presId="urn:microsoft.com/office/officeart/2008/layout/HorizontalMultiLevelHierarchy"/>
    <dgm:cxn modelId="{2BA9A06C-CEE5-4DE0-8E7E-D990D041DDFA}" type="presOf" srcId="{4160A754-D8AC-4C57-85D7-58C0E7F053F1}" destId="{91E70C04-0430-4CA4-9EAC-3D65B864D445}" srcOrd="0" destOrd="0" presId="urn:microsoft.com/office/officeart/2008/layout/HorizontalMultiLevelHierarchy"/>
    <dgm:cxn modelId="{87E8B36C-0AC4-4AF7-B2C9-F3E77005E130}" type="presOf" srcId="{7D429428-86FC-45C2-83B0-A15F4F5B55E2}" destId="{B5D6FB36-29C9-4D13-882B-7914FA7B67FA}" srcOrd="0" destOrd="0" presId="urn:microsoft.com/office/officeart/2008/layout/HorizontalMultiLevelHierarchy"/>
    <dgm:cxn modelId="{7D8B7E55-93C8-4875-BCC8-919AB41B7B5D}" srcId="{C9BC2FC3-6705-4056-BC6E-6523874ADCD5}" destId="{D0401505-CD5D-469F-BE2C-9CF1942D04AC}" srcOrd="0" destOrd="0" parTransId="{3D993E2B-8174-49C2-8E85-F2D0944140C4}" sibTransId="{2E392B4B-081A-4A89-94D8-D846F109C53C}"/>
    <dgm:cxn modelId="{E30D837F-6EB8-4FD7-A1EF-EB81D4C1225C}" srcId="{D0401505-CD5D-469F-BE2C-9CF1942D04AC}" destId="{7D429428-86FC-45C2-83B0-A15F4F5B55E2}" srcOrd="0" destOrd="0" parTransId="{4160A754-D8AC-4C57-85D7-58C0E7F053F1}" sibTransId="{51B3CBEA-6404-4934-B4E4-5CB954B6A306}"/>
    <dgm:cxn modelId="{3C5CDF89-BF83-4CB0-9BC8-C972917A4DDC}" type="presOf" srcId="{4399E94D-394B-4BD7-91BE-9DB6DC6E65DD}" destId="{1BF12A51-E21F-4C7E-9D9C-37372A002466}" srcOrd="0" destOrd="0" presId="urn:microsoft.com/office/officeart/2008/layout/HorizontalMultiLevelHierarchy"/>
    <dgm:cxn modelId="{CFADDE8B-12AC-4DEF-BBC8-EE95431F0F3E}" type="presOf" srcId="{D0401505-CD5D-469F-BE2C-9CF1942D04AC}" destId="{48975801-E86B-42F6-BF05-D2A2039BE3F4}" srcOrd="0" destOrd="0" presId="urn:microsoft.com/office/officeart/2008/layout/HorizontalMultiLevelHierarchy"/>
    <dgm:cxn modelId="{1AF70F9B-EDD5-41BE-877A-CBBE53D1A9FC}" type="presOf" srcId="{C9BC2FC3-6705-4056-BC6E-6523874ADCD5}" destId="{84EBEA68-4EB5-4088-A0BC-D5AD920214F2}" srcOrd="0" destOrd="0" presId="urn:microsoft.com/office/officeart/2008/layout/HorizontalMultiLevelHierarchy"/>
    <dgm:cxn modelId="{130F479C-B81C-4526-B386-DBE1B9A804F9}" type="presOf" srcId="{96E72C9C-D8A2-41FB-BFC1-0279DACFC6EC}" destId="{342290AB-B1FC-4754-8845-61C873154AD8}" srcOrd="1" destOrd="0" presId="urn:microsoft.com/office/officeart/2008/layout/HorizontalMultiLevelHierarchy"/>
    <dgm:cxn modelId="{C04872AE-0DB2-47BC-B4E9-6FD419BD630B}" srcId="{984690BB-0EAA-4DD6-9379-938949DD860E}" destId="{76F6F79D-A73A-44A3-92AF-E3EB55F96EBE}" srcOrd="1" destOrd="0" parTransId="{96E72C9C-D8A2-41FB-BFC1-0279DACFC6EC}" sibTransId="{C77CFBE8-DF44-47BB-A12B-3B1F613185E4}"/>
    <dgm:cxn modelId="{8A5B9FBB-A1A1-4165-9FE0-82D0DDB53A98}" type="presOf" srcId="{338D1AE0-25B8-4BB6-A62D-CF40D60E2C3B}" destId="{A89E4201-0FAA-4DA9-8192-3C196B19A312}" srcOrd="0" destOrd="0" presId="urn:microsoft.com/office/officeart/2008/layout/HorizontalMultiLevelHierarchy"/>
    <dgm:cxn modelId="{019AADD0-3BA2-4A3F-9AB0-1B7CC4B18303}" type="presOf" srcId="{4160A754-D8AC-4C57-85D7-58C0E7F053F1}" destId="{85FDEA75-0B03-4021-A9ED-2CB556494A2D}" srcOrd="1" destOrd="0" presId="urn:microsoft.com/office/officeart/2008/layout/HorizontalMultiLevelHierarchy"/>
    <dgm:cxn modelId="{424AC1EC-D76D-475E-BAAE-3029D139903B}" srcId="{D0401505-CD5D-469F-BE2C-9CF1942D04AC}" destId="{984690BB-0EAA-4DD6-9379-938949DD860E}" srcOrd="1" destOrd="0" parTransId="{4399E94D-394B-4BD7-91BE-9DB6DC6E65DD}" sibTransId="{09B2E820-32E2-4A13-ABD2-0CBE49EDC7C6}"/>
    <dgm:cxn modelId="{C90B63CF-5745-4C45-BB6D-F7A3E57C0233}" type="presParOf" srcId="{84EBEA68-4EB5-4088-A0BC-D5AD920214F2}" destId="{129E9D0A-C104-466B-85E3-F4767B031F12}" srcOrd="0" destOrd="0" presId="urn:microsoft.com/office/officeart/2008/layout/HorizontalMultiLevelHierarchy"/>
    <dgm:cxn modelId="{32D9F2CE-B83B-41ED-A03C-A4973A502E83}" type="presParOf" srcId="{129E9D0A-C104-466B-85E3-F4767B031F12}" destId="{48975801-E86B-42F6-BF05-D2A2039BE3F4}" srcOrd="0" destOrd="0" presId="urn:microsoft.com/office/officeart/2008/layout/HorizontalMultiLevelHierarchy"/>
    <dgm:cxn modelId="{71E0AF2F-A1E3-431D-8543-38B1D9ECC0D9}" type="presParOf" srcId="{129E9D0A-C104-466B-85E3-F4767B031F12}" destId="{0D59D7F7-9F13-4608-B77C-369D99C71041}" srcOrd="1" destOrd="0" presId="urn:microsoft.com/office/officeart/2008/layout/HorizontalMultiLevelHierarchy"/>
    <dgm:cxn modelId="{828A6F91-6920-4912-B403-30621AB61360}" type="presParOf" srcId="{0D59D7F7-9F13-4608-B77C-369D99C71041}" destId="{91E70C04-0430-4CA4-9EAC-3D65B864D445}" srcOrd="0" destOrd="0" presId="urn:microsoft.com/office/officeart/2008/layout/HorizontalMultiLevelHierarchy"/>
    <dgm:cxn modelId="{D854A565-6BFF-4B9E-8C36-20F81DA8C258}" type="presParOf" srcId="{91E70C04-0430-4CA4-9EAC-3D65B864D445}" destId="{85FDEA75-0B03-4021-A9ED-2CB556494A2D}" srcOrd="0" destOrd="0" presId="urn:microsoft.com/office/officeart/2008/layout/HorizontalMultiLevelHierarchy"/>
    <dgm:cxn modelId="{774E10D4-E860-4277-A6C7-E54FE4C6824C}" type="presParOf" srcId="{0D59D7F7-9F13-4608-B77C-369D99C71041}" destId="{FC381AE1-939D-4F0D-930E-DE31CAAA0FE3}" srcOrd="1" destOrd="0" presId="urn:microsoft.com/office/officeart/2008/layout/HorizontalMultiLevelHierarchy"/>
    <dgm:cxn modelId="{095ED08C-7E47-43EA-B55A-A772E29F11E4}" type="presParOf" srcId="{FC381AE1-939D-4F0D-930E-DE31CAAA0FE3}" destId="{B5D6FB36-29C9-4D13-882B-7914FA7B67FA}" srcOrd="0" destOrd="0" presId="urn:microsoft.com/office/officeart/2008/layout/HorizontalMultiLevelHierarchy"/>
    <dgm:cxn modelId="{BB462BE9-A703-4466-9C19-62FAC26CD647}" type="presParOf" srcId="{FC381AE1-939D-4F0D-930E-DE31CAAA0FE3}" destId="{C7D265B4-BD17-4EC2-BA8F-1F65CA81A0D0}" srcOrd="1" destOrd="0" presId="urn:microsoft.com/office/officeart/2008/layout/HorizontalMultiLevelHierarchy"/>
    <dgm:cxn modelId="{4C25C26E-E75F-48DA-A125-3CEA6EB9FCF0}" type="presParOf" srcId="{0D59D7F7-9F13-4608-B77C-369D99C71041}" destId="{1BF12A51-E21F-4C7E-9D9C-37372A002466}" srcOrd="2" destOrd="0" presId="urn:microsoft.com/office/officeart/2008/layout/HorizontalMultiLevelHierarchy"/>
    <dgm:cxn modelId="{B120E328-4317-4EA0-BBC2-9E11CD0DD263}" type="presParOf" srcId="{1BF12A51-E21F-4C7E-9D9C-37372A002466}" destId="{6DD2FCFE-3A4F-4FA6-89AF-3EDFA6A64C7B}" srcOrd="0" destOrd="0" presId="urn:microsoft.com/office/officeart/2008/layout/HorizontalMultiLevelHierarchy"/>
    <dgm:cxn modelId="{42DF112C-C607-40FE-8DF2-12D938A71A61}" type="presParOf" srcId="{0D59D7F7-9F13-4608-B77C-369D99C71041}" destId="{12410EF7-7D42-4C3E-8EB9-8AA6F7E7525A}" srcOrd="3" destOrd="0" presId="urn:microsoft.com/office/officeart/2008/layout/HorizontalMultiLevelHierarchy"/>
    <dgm:cxn modelId="{09F15902-B2AB-4A13-BEFE-DD5059D6FF43}" type="presParOf" srcId="{12410EF7-7D42-4C3E-8EB9-8AA6F7E7525A}" destId="{9A127DD8-FC5F-4521-A612-6068C033365A}" srcOrd="0" destOrd="0" presId="urn:microsoft.com/office/officeart/2008/layout/HorizontalMultiLevelHierarchy"/>
    <dgm:cxn modelId="{6751BBFC-CAA3-47F7-AD54-47E6D1EF7460}" type="presParOf" srcId="{12410EF7-7D42-4C3E-8EB9-8AA6F7E7525A}" destId="{10F38DC5-5AF3-4873-AA51-707229062A09}" srcOrd="1" destOrd="0" presId="urn:microsoft.com/office/officeart/2008/layout/HorizontalMultiLevelHierarchy"/>
    <dgm:cxn modelId="{024E9FAE-17E5-43DC-9FC6-FD1C5CA47675}" type="presParOf" srcId="{10F38DC5-5AF3-4873-AA51-707229062A09}" destId="{E01D4083-7184-4245-87BF-80654E8475B5}" srcOrd="0" destOrd="0" presId="urn:microsoft.com/office/officeart/2008/layout/HorizontalMultiLevelHierarchy"/>
    <dgm:cxn modelId="{C7A02B41-A20D-443A-A759-FA1E664AC427}" type="presParOf" srcId="{E01D4083-7184-4245-87BF-80654E8475B5}" destId="{C9C2D8C8-C736-4DFD-9571-59F0D1231F05}" srcOrd="0" destOrd="0" presId="urn:microsoft.com/office/officeart/2008/layout/HorizontalMultiLevelHierarchy"/>
    <dgm:cxn modelId="{58283B04-4F49-4A0F-AF66-7079746E4B14}" type="presParOf" srcId="{10F38DC5-5AF3-4873-AA51-707229062A09}" destId="{373ACA20-69BD-4DE0-9479-E5B20A4F0BEE}" srcOrd="1" destOrd="0" presId="urn:microsoft.com/office/officeart/2008/layout/HorizontalMultiLevelHierarchy"/>
    <dgm:cxn modelId="{EFCD8C8C-9B70-462A-B353-0D36CED1DDD3}" type="presParOf" srcId="{373ACA20-69BD-4DE0-9479-E5B20A4F0BEE}" destId="{A89E4201-0FAA-4DA9-8192-3C196B19A312}" srcOrd="0" destOrd="0" presId="urn:microsoft.com/office/officeart/2008/layout/HorizontalMultiLevelHierarchy"/>
    <dgm:cxn modelId="{4E473211-2154-41B6-B517-70AF0DB631CF}" type="presParOf" srcId="{373ACA20-69BD-4DE0-9479-E5B20A4F0BEE}" destId="{BAA49B66-4BDA-482A-B7FB-0FC968DDB49B}" srcOrd="1" destOrd="0" presId="urn:microsoft.com/office/officeart/2008/layout/HorizontalMultiLevelHierarchy"/>
    <dgm:cxn modelId="{EF41202B-CDF7-41D4-BF28-5833F2A8235B}" type="presParOf" srcId="{10F38DC5-5AF3-4873-AA51-707229062A09}" destId="{66690F9D-1FC2-4EEF-96DE-40E877E9722D}" srcOrd="2" destOrd="0" presId="urn:microsoft.com/office/officeart/2008/layout/HorizontalMultiLevelHierarchy"/>
    <dgm:cxn modelId="{E2DC6C61-205E-427A-B587-3E7E92634FE8}" type="presParOf" srcId="{66690F9D-1FC2-4EEF-96DE-40E877E9722D}" destId="{342290AB-B1FC-4754-8845-61C873154AD8}" srcOrd="0" destOrd="0" presId="urn:microsoft.com/office/officeart/2008/layout/HorizontalMultiLevelHierarchy"/>
    <dgm:cxn modelId="{C5473E58-6311-4DAC-984E-326F39290FED}" type="presParOf" srcId="{10F38DC5-5AF3-4873-AA51-707229062A09}" destId="{C2A0607B-CFAD-49DD-936C-6F8A057ED3B8}" srcOrd="3" destOrd="0" presId="urn:microsoft.com/office/officeart/2008/layout/HorizontalMultiLevelHierarchy"/>
    <dgm:cxn modelId="{1AB29D62-04A1-410C-A0CF-F8FBA8186F5E}" type="presParOf" srcId="{C2A0607B-CFAD-49DD-936C-6F8A057ED3B8}" destId="{DEF8C09D-3609-4C6F-9E16-9B58592F0E2B}" srcOrd="0" destOrd="0" presId="urn:microsoft.com/office/officeart/2008/layout/HorizontalMultiLevelHierarchy"/>
    <dgm:cxn modelId="{5CBF7EBF-BAD0-411E-8EBC-472F491E3834}" type="presParOf" srcId="{C2A0607B-CFAD-49DD-936C-6F8A057ED3B8}" destId="{21933D78-D590-411E-B5AC-C5DF161356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B47F1-549E-4486-B0F6-89C709D2EF0C}">
      <dsp:nvSpPr>
        <dsp:cNvPr id="0" name=""/>
        <dsp:cNvSpPr/>
      </dsp:nvSpPr>
      <dsp:spPr>
        <a:xfrm>
          <a:off x="1426938" y="719872"/>
          <a:ext cx="1586937" cy="1586937"/>
        </a:xfrm>
        <a:prstGeom prst="gear9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Segurança jurídica e isonomia</a:t>
          </a:r>
        </a:p>
      </dsp:txBody>
      <dsp:txXfrm>
        <a:off x="1745983" y="1091604"/>
        <a:ext cx="948847" cy="815719"/>
      </dsp:txXfrm>
    </dsp:sp>
    <dsp:sp modelId="{A498EDE0-5E82-46F6-A9CA-0C0D83015A81}">
      <dsp:nvSpPr>
        <dsp:cNvPr id="0" name=""/>
        <dsp:cNvSpPr/>
      </dsp:nvSpPr>
      <dsp:spPr>
        <a:xfrm>
          <a:off x="183916" y="359005"/>
          <a:ext cx="1564200" cy="1154136"/>
        </a:xfrm>
        <a:prstGeom prst="gear6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Precedentes</a:t>
          </a:r>
        </a:p>
      </dsp:txBody>
      <dsp:txXfrm>
        <a:off x="534081" y="651318"/>
        <a:ext cx="863870" cy="569510"/>
      </dsp:txXfrm>
    </dsp:sp>
    <dsp:sp modelId="{BFD91F35-69D1-49B7-A9C3-078A4853892E}">
      <dsp:nvSpPr>
        <dsp:cNvPr id="0" name=""/>
        <dsp:cNvSpPr/>
      </dsp:nvSpPr>
      <dsp:spPr>
        <a:xfrm>
          <a:off x="1295271" y="529325"/>
          <a:ext cx="1951932" cy="1951932"/>
        </a:xfrm>
        <a:prstGeom prst="circularArrow">
          <a:avLst>
            <a:gd name="adj1" fmla="val 4878"/>
            <a:gd name="adj2" fmla="val 312630"/>
            <a:gd name="adj3" fmla="val 3022335"/>
            <a:gd name="adj4" fmla="val 15393625"/>
            <a:gd name="adj5" fmla="val 5691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322AC-A8E5-41EF-AA44-4F1870D00E16}">
      <dsp:nvSpPr>
        <dsp:cNvPr id="0" name=""/>
        <dsp:cNvSpPr/>
      </dsp:nvSpPr>
      <dsp:spPr>
        <a:xfrm>
          <a:off x="-679" y="136846"/>
          <a:ext cx="1475851" cy="14758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0"/>
            <a:satOff val="0"/>
            <a:lumOff val="158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90F9D-1FC2-4EEF-96DE-40E877E9722D}">
      <dsp:nvSpPr>
        <dsp:cNvPr id="0" name=""/>
        <dsp:cNvSpPr/>
      </dsp:nvSpPr>
      <dsp:spPr>
        <a:xfrm>
          <a:off x="5522224" y="4035930"/>
          <a:ext cx="948340" cy="67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4170" y="0"/>
              </a:lnTo>
              <a:lnTo>
                <a:pt x="474170" y="671602"/>
              </a:lnTo>
              <a:lnTo>
                <a:pt x="948340" y="671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67342" y="4342679"/>
        <a:ext cx="58103" cy="58103"/>
      </dsp:txXfrm>
    </dsp:sp>
    <dsp:sp modelId="{E01D4083-7184-4245-87BF-80654E8475B5}">
      <dsp:nvSpPr>
        <dsp:cNvPr id="0" name=""/>
        <dsp:cNvSpPr/>
      </dsp:nvSpPr>
      <dsp:spPr>
        <a:xfrm>
          <a:off x="5522224" y="3427841"/>
          <a:ext cx="948340" cy="608088"/>
        </a:xfrm>
        <a:custGeom>
          <a:avLst/>
          <a:gdLst/>
          <a:ahLst/>
          <a:cxnLst/>
          <a:rect l="0" t="0" r="0" b="0"/>
          <a:pathLst>
            <a:path>
              <a:moveTo>
                <a:pt x="0" y="608088"/>
              </a:moveTo>
              <a:lnTo>
                <a:pt x="474170" y="608088"/>
              </a:lnTo>
              <a:lnTo>
                <a:pt x="474170" y="0"/>
              </a:lnTo>
              <a:lnTo>
                <a:pt x="94834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68230" y="3703722"/>
        <a:ext cx="56327" cy="56327"/>
      </dsp:txXfrm>
    </dsp:sp>
    <dsp:sp modelId="{1BF12A51-E21F-4C7E-9D9C-37372A002466}">
      <dsp:nvSpPr>
        <dsp:cNvPr id="0" name=""/>
        <dsp:cNvSpPr/>
      </dsp:nvSpPr>
      <dsp:spPr>
        <a:xfrm>
          <a:off x="1227065" y="2694087"/>
          <a:ext cx="937248" cy="1341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8624" y="0"/>
              </a:lnTo>
              <a:lnTo>
                <a:pt x="468624" y="1341843"/>
              </a:lnTo>
              <a:lnTo>
                <a:pt x="937248" y="13418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654770" y="3324089"/>
        <a:ext cx="81837" cy="81837"/>
      </dsp:txXfrm>
    </dsp:sp>
    <dsp:sp modelId="{91E70C04-0430-4CA4-9EAC-3D65B864D445}">
      <dsp:nvSpPr>
        <dsp:cNvPr id="0" name=""/>
        <dsp:cNvSpPr/>
      </dsp:nvSpPr>
      <dsp:spPr>
        <a:xfrm>
          <a:off x="1227065" y="1267036"/>
          <a:ext cx="937248" cy="1427050"/>
        </a:xfrm>
        <a:custGeom>
          <a:avLst/>
          <a:gdLst/>
          <a:ahLst/>
          <a:cxnLst/>
          <a:rect l="0" t="0" r="0" b="0"/>
          <a:pathLst>
            <a:path>
              <a:moveTo>
                <a:pt x="0" y="1427050"/>
              </a:moveTo>
              <a:lnTo>
                <a:pt x="468624" y="1427050"/>
              </a:lnTo>
              <a:lnTo>
                <a:pt x="468624" y="0"/>
              </a:lnTo>
              <a:lnTo>
                <a:pt x="9372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653007" y="1937879"/>
        <a:ext cx="85365" cy="85365"/>
      </dsp:txXfrm>
    </dsp:sp>
    <dsp:sp modelId="{48975801-E86B-42F6-BF05-D2A2039BE3F4}">
      <dsp:nvSpPr>
        <dsp:cNvPr id="0" name=""/>
        <dsp:cNvSpPr/>
      </dsp:nvSpPr>
      <dsp:spPr>
        <a:xfrm rot="16200000">
          <a:off x="-1691815" y="2182210"/>
          <a:ext cx="4814010" cy="1023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Regimes rescisórios CPC/2015</a:t>
          </a:r>
          <a:endParaRPr lang="pt-BR" sz="3500" kern="1200" dirty="0"/>
        </a:p>
      </dsp:txBody>
      <dsp:txXfrm>
        <a:off x="-1691815" y="2182210"/>
        <a:ext cx="4814010" cy="1023753"/>
      </dsp:txXfrm>
    </dsp:sp>
    <dsp:sp modelId="{B5D6FB36-29C9-4D13-882B-7914FA7B67FA}">
      <dsp:nvSpPr>
        <dsp:cNvPr id="0" name=""/>
        <dsp:cNvSpPr/>
      </dsp:nvSpPr>
      <dsp:spPr>
        <a:xfrm>
          <a:off x="2164314" y="755160"/>
          <a:ext cx="3357910" cy="1023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Regime geral (art. 966): Sentenças declaratórias</a:t>
          </a:r>
          <a:endParaRPr lang="pt-BR" sz="1800" kern="1200" dirty="0"/>
        </a:p>
      </dsp:txBody>
      <dsp:txXfrm>
        <a:off x="2164314" y="755160"/>
        <a:ext cx="3357910" cy="1023753"/>
      </dsp:txXfrm>
    </dsp:sp>
    <dsp:sp modelId="{9A127DD8-FC5F-4521-A612-6068C033365A}">
      <dsp:nvSpPr>
        <dsp:cNvPr id="0" name=""/>
        <dsp:cNvSpPr/>
      </dsp:nvSpPr>
      <dsp:spPr>
        <a:xfrm>
          <a:off x="2164314" y="3524053"/>
          <a:ext cx="3357910" cy="1023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Regime específico (art. 535): Sentenças condenatórias</a:t>
          </a:r>
          <a:endParaRPr lang="pt-BR" sz="1800" kern="1200" dirty="0"/>
        </a:p>
      </dsp:txBody>
      <dsp:txXfrm>
        <a:off x="2164314" y="3524053"/>
        <a:ext cx="3357910" cy="1023753"/>
      </dsp:txXfrm>
    </dsp:sp>
    <dsp:sp modelId="{A89E4201-0FAA-4DA9-8192-3C196B19A312}">
      <dsp:nvSpPr>
        <dsp:cNvPr id="0" name=""/>
        <dsp:cNvSpPr/>
      </dsp:nvSpPr>
      <dsp:spPr>
        <a:xfrm>
          <a:off x="6470565" y="2915965"/>
          <a:ext cx="3357910" cy="1023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Mudança jurisprudencial anterior: impugnação ao cumprimento de sentença (§§ 5º e 7º)</a:t>
          </a:r>
          <a:endParaRPr lang="pt-BR" sz="1800" kern="1200" dirty="0"/>
        </a:p>
      </dsp:txBody>
      <dsp:txXfrm>
        <a:off x="6470565" y="2915965"/>
        <a:ext cx="3357910" cy="1023753"/>
      </dsp:txXfrm>
    </dsp:sp>
    <dsp:sp modelId="{DEF8C09D-3609-4C6F-9E16-9B58592F0E2B}">
      <dsp:nvSpPr>
        <dsp:cNvPr id="0" name=""/>
        <dsp:cNvSpPr/>
      </dsp:nvSpPr>
      <dsp:spPr>
        <a:xfrm>
          <a:off x="6470565" y="4195656"/>
          <a:ext cx="3357910" cy="1023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Mudança jurisprudencial posterior: rescisória especial (§ 8º)</a:t>
          </a:r>
          <a:endParaRPr lang="pt-BR" sz="1800" kern="1200" dirty="0"/>
        </a:p>
      </dsp:txBody>
      <dsp:txXfrm>
        <a:off x="6470565" y="4195656"/>
        <a:ext cx="3357910" cy="102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portal.stf.jus.br/noticias/verNoticiaDetalhe.asp?idConteudo=498404&amp;ori=1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lor.globo.com/brasil/noticia/2021/02/26/compensacao-tributaria-via-justica-leva-receita-a-apertar-fiscalizacao.g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Impacto do precedente na análise do pedido administrativo de compensação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614C51F-B9BC-5FF9-739C-2126E0B41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980"/>
            <a:ext cx="9144000" cy="139524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2600" dirty="0"/>
              <a:t>Rodrigo Massud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pt-BR" sz="2200" dirty="0"/>
              <a:t>Mestre e Doutorando PUC/SP.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pt-BR" sz="2200" dirty="0"/>
              <a:t>Professor IBET e PUC/SP-COGEAE. Pesquisador GE-PTA/IBET.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pt-BR" sz="2200" dirty="0"/>
              <a:t>Advogado.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1A7339-919B-D950-CEF6-7BACCCC0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6" y="1126188"/>
            <a:ext cx="5305425" cy="28384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29D282-5DA1-225A-6B51-CE203303874D}"/>
              </a:ext>
            </a:extLst>
          </p:cNvPr>
          <p:cNvSpPr txBox="1"/>
          <p:nvPr/>
        </p:nvSpPr>
        <p:spPr>
          <a:xfrm>
            <a:off x="7566026" y="1604785"/>
            <a:ext cx="33724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 </a:t>
            </a:r>
            <a:r>
              <a:rPr lang="pt-BR" sz="1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observância dos precedentes garante previsibilidade aos cidadãos e estabiliza as expectativas</a:t>
            </a:r>
            <a:r>
              <a:rPr lang="pt-BR" sz="1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(...) O sistema de precedentes é um </a:t>
            </a:r>
            <a:r>
              <a:rPr lang="pt-BR" sz="1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caminho para a realização da garantia constitucional da segurança jurídica</a:t>
            </a:r>
            <a:r>
              <a:rPr lang="pt-BR" sz="1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afastando “razões eventualmente discricionárias e arbitrárias” nos julgamentos.</a:t>
            </a:r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B224FE-68BD-7667-E9B3-7C74623B4405}"/>
              </a:ext>
            </a:extLst>
          </p:cNvPr>
          <p:cNvSpPr txBox="1"/>
          <p:nvPr/>
        </p:nvSpPr>
        <p:spPr>
          <a:xfrm>
            <a:off x="200355" y="3964638"/>
            <a:ext cx="530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https://portal.stf.jus.br/noticias/verNoticiaDetalhe.asp?idConteudo=498404&amp;ori=1</a:t>
            </a:r>
            <a:r>
              <a:rPr lang="pt-BR" sz="1400" dirty="0"/>
              <a:t> </a:t>
            </a:r>
          </a:p>
        </p:txBody>
      </p:sp>
      <p:sp>
        <p:nvSpPr>
          <p:cNvPr id="6" name="Texto explicativo em forma de nuvem 11">
            <a:extLst>
              <a:ext uri="{FF2B5EF4-FFF2-40B4-BE49-F238E27FC236}">
                <a16:creationId xmlns:a16="http://schemas.microsoft.com/office/drawing/2014/main" id="{614E34C5-80D9-1DE7-5339-58B7AC57CBE0}"/>
              </a:ext>
            </a:extLst>
          </p:cNvPr>
          <p:cNvSpPr/>
          <p:nvPr/>
        </p:nvSpPr>
        <p:spPr>
          <a:xfrm>
            <a:off x="6872054" y="968482"/>
            <a:ext cx="4760348" cy="3519376"/>
          </a:xfrm>
          <a:prstGeom prst="cloudCallout">
            <a:avLst>
              <a:gd name="adj1" fmla="val -72865"/>
              <a:gd name="adj2" fmla="val 882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 i="1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1BFF30-19EA-B9A8-9F12-6A9EF53BD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88" y="4793547"/>
            <a:ext cx="5376488" cy="1341440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2B44EAF-F41B-F930-CB04-42200F3B3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66889"/>
              </p:ext>
            </p:extLst>
          </p:nvPr>
        </p:nvGraphicFramePr>
        <p:xfrm>
          <a:off x="7343962" y="4258119"/>
          <a:ext cx="3479984" cy="288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4109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1E30A3E-4C6D-3EFF-B3B0-1CAE75DC0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95233"/>
              </p:ext>
            </p:extLst>
          </p:nvPr>
        </p:nvGraphicFramePr>
        <p:xfrm>
          <a:off x="377322" y="980728"/>
          <a:ext cx="10574213" cy="538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 explicativo em forma de nuvem 11">
            <a:extLst>
              <a:ext uri="{FF2B5EF4-FFF2-40B4-BE49-F238E27FC236}">
                <a16:creationId xmlns:a16="http://schemas.microsoft.com/office/drawing/2014/main" id="{642F3732-5CF5-2DF1-B761-80AFAE79C60D}"/>
              </a:ext>
            </a:extLst>
          </p:cNvPr>
          <p:cNvSpPr/>
          <p:nvPr/>
        </p:nvSpPr>
        <p:spPr>
          <a:xfrm rot="16033705">
            <a:off x="8711824" y="1053094"/>
            <a:ext cx="2636765" cy="2807936"/>
          </a:xfrm>
          <a:prstGeom prst="cloudCallout">
            <a:avLst>
              <a:gd name="adj1" fmla="val -94366"/>
              <a:gd name="adj2" fmla="val 2846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 i="1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332AD9-AF98-EA42-D2F9-0B1F20D31FB3}"/>
              </a:ext>
            </a:extLst>
          </p:cNvPr>
          <p:cNvSpPr txBox="1"/>
          <p:nvPr/>
        </p:nvSpPr>
        <p:spPr>
          <a:xfrm>
            <a:off x="8344004" y="2195452"/>
            <a:ext cx="3372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 NO CASO DE OPÇÃO PELA COMPENSAÇÃO?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A3300BC-452B-7F02-8F41-972B1775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409" y="1770321"/>
            <a:ext cx="5321595" cy="203427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6D23DF-1C41-1863-6758-153076A049F6}"/>
              </a:ext>
            </a:extLst>
          </p:cNvPr>
          <p:cNvSpPr txBox="1"/>
          <p:nvPr/>
        </p:nvSpPr>
        <p:spPr>
          <a:xfrm>
            <a:off x="6730409" y="3804594"/>
            <a:ext cx="4866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https://valor.globo.com/brasil/noticia/2021/02/26/compensacao-tributaria-via-justica-leva-receita-a-apertar-fiscalizacao.ghtml</a:t>
            </a:r>
            <a:r>
              <a:rPr lang="pt-BR" sz="1400" dirty="0"/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D553988-3ACB-1497-8BF4-321B43125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1" y="1770321"/>
            <a:ext cx="6200775" cy="3657600"/>
          </a:xfrm>
          <a:prstGeom prst="rect">
            <a:avLst/>
          </a:prstGeom>
        </p:spPr>
      </p:pic>
      <p:pic>
        <p:nvPicPr>
          <p:cNvPr id="14" name="Picture 6" descr="quizizz.com/media/resource/gs/quizizz-media/qui...">
            <a:extLst>
              <a:ext uri="{FF2B5EF4-FFF2-40B4-BE49-F238E27FC236}">
                <a16:creationId xmlns:a16="http://schemas.microsoft.com/office/drawing/2014/main" id="{964F2214-C46F-7869-3C44-FC552D6B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95" y="4759552"/>
            <a:ext cx="913995" cy="13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2710020" y="1268760"/>
            <a:ext cx="6644961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dirty="0">
                <a:latin typeface="+mn-lt"/>
              </a:rPr>
              <a:t>Elementos da relação de indébito</a:t>
            </a:r>
          </a:p>
          <a:p>
            <a:pPr algn="ctr" eaLnBrk="1" hangingPunct="1">
              <a:defRPr/>
            </a:pPr>
            <a:r>
              <a:rPr lang="pt-BR" altLang="pt-BR" b="1" dirty="0">
                <a:latin typeface="+mn-lt"/>
              </a:rPr>
              <a:t>(consequente da norma de indébito)</a:t>
            </a:r>
          </a:p>
        </p:txBody>
      </p:sp>
      <p:grpSp>
        <p:nvGrpSpPr>
          <p:cNvPr id="32772" name="Grupo 24"/>
          <p:cNvGrpSpPr>
            <a:grpSpLocks/>
          </p:cNvGrpSpPr>
          <p:nvPr/>
        </p:nvGrpSpPr>
        <p:grpSpPr bwMode="auto">
          <a:xfrm>
            <a:off x="1914526" y="2531269"/>
            <a:ext cx="8220187" cy="3201332"/>
            <a:chOff x="361950" y="3011488"/>
            <a:chExt cx="8220187" cy="3201332"/>
          </a:xfrm>
        </p:grpSpPr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361950" y="3011488"/>
              <a:ext cx="2246313" cy="15382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6600" dirty="0">
                  <a:latin typeface="+mn-lt"/>
                </a:rPr>
                <a:t>Sa</a:t>
              </a:r>
            </a:p>
            <a:p>
              <a:pPr algn="ctr" eaLnBrk="1" hangingPunct="1">
                <a:defRPr/>
              </a:pPr>
              <a:r>
                <a:rPr lang="pt-BR" altLang="pt-BR" sz="2800" dirty="0">
                  <a:latin typeface="+mn-lt"/>
                </a:rPr>
                <a:t>Contribuinte</a:t>
              </a: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6911655" y="3011488"/>
              <a:ext cx="1018227" cy="15388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6600" dirty="0">
                  <a:latin typeface="+mn-lt"/>
                </a:rPr>
                <a:t>Sp</a:t>
              </a:r>
            </a:p>
            <a:p>
              <a:pPr algn="ctr" eaLnBrk="1" hangingPunct="1">
                <a:defRPr/>
              </a:pPr>
              <a:r>
                <a:rPr lang="pt-BR" altLang="pt-BR" sz="2800" dirty="0">
                  <a:latin typeface="+mn-lt"/>
                </a:rPr>
                <a:t>Fisco</a:t>
              </a:r>
            </a:p>
          </p:txBody>
        </p:sp>
        <p:sp>
          <p:nvSpPr>
            <p:cNvPr id="32775" name="Text Box 35"/>
            <p:cNvSpPr txBox="1">
              <a:spLocks noChangeArrowheads="1"/>
            </p:cNvSpPr>
            <p:nvPr/>
          </p:nvSpPr>
          <p:spPr bwMode="auto">
            <a:xfrm>
              <a:off x="4167188" y="3225800"/>
              <a:ext cx="655637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600"/>
                <a:t>$</a:t>
              </a:r>
            </a:p>
          </p:txBody>
        </p:sp>
        <p:sp>
          <p:nvSpPr>
            <p:cNvPr id="32776" name="Line 36"/>
            <p:cNvSpPr>
              <a:spLocks noChangeShapeType="1"/>
            </p:cNvSpPr>
            <p:nvPr/>
          </p:nvSpPr>
          <p:spPr bwMode="auto">
            <a:xfrm>
              <a:off x="2816225" y="3933825"/>
              <a:ext cx="1150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7" name="Line 37"/>
            <p:cNvSpPr>
              <a:spLocks noChangeShapeType="1"/>
            </p:cNvSpPr>
            <p:nvPr/>
          </p:nvSpPr>
          <p:spPr bwMode="auto">
            <a:xfrm>
              <a:off x="5048250" y="3933825"/>
              <a:ext cx="1150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720725" y="4802188"/>
              <a:ext cx="12504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2800" dirty="0">
                  <a:latin typeface="+mn-lt"/>
                </a:rPr>
                <a:t>Crédito</a:t>
              </a: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7421563" y="4746625"/>
              <a:ext cx="11605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2800" dirty="0">
                  <a:latin typeface="+mn-lt"/>
                </a:rPr>
                <a:t>Débito</a:t>
              </a:r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auto">
            <a:xfrm>
              <a:off x="649288" y="5689600"/>
              <a:ext cx="26109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2800" dirty="0">
                  <a:latin typeface="+mn-lt"/>
                </a:rPr>
                <a:t>Direito Subjetivo</a:t>
              </a:r>
            </a:p>
          </p:txBody>
        </p:sp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6007100" y="5662613"/>
              <a:ext cx="22443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2800" dirty="0">
                  <a:latin typeface="+mn-lt"/>
                </a:rPr>
                <a:t>Dever Jurídico</a:t>
              </a:r>
            </a:p>
          </p:txBody>
        </p:sp>
        <p:cxnSp>
          <p:nvCxnSpPr>
            <p:cNvPr id="56" name="Conexão recta unidireccional 5"/>
            <p:cNvCxnSpPr/>
            <p:nvPr/>
          </p:nvCxnSpPr>
          <p:spPr>
            <a:xfrm flipH="1">
              <a:off x="1914525" y="4511675"/>
              <a:ext cx="303213" cy="468313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xão recta unidireccional 7"/>
            <p:cNvCxnSpPr/>
            <p:nvPr/>
          </p:nvCxnSpPr>
          <p:spPr>
            <a:xfrm>
              <a:off x="2214563" y="4511675"/>
              <a:ext cx="325437" cy="1230313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xão recta unidireccional 22"/>
            <p:cNvCxnSpPr/>
            <p:nvPr/>
          </p:nvCxnSpPr>
          <p:spPr>
            <a:xfrm flipH="1">
              <a:off x="6357938" y="4549775"/>
              <a:ext cx="590550" cy="1192213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cta unidireccional 12"/>
            <p:cNvCxnSpPr/>
            <p:nvPr/>
          </p:nvCxnSpPr>
          <p:spPr>
            <a:xfrm>
              <a:off x="6948488" y="4549775"/>
              <a:ext cx="473075" cy="252413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948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upo 2"/>
          <p:cNvGrpSpPr>
            <a:grpSpLocks/>
          </p:cNvGrpSpPr>
          <p:nvPr/>
        </p:nvGrpSpPr>
        <p:grpSpPr bwMode="auto">
          <a:xfrm>
            <a:off x="681591" y="2592546"/>
            <a:ext cx="6654874" cy="3646389"/>
            <a:chOff x="1714500" y="1700213"/>
            <a:chExt cx="6457950" cy="3648336"/>
          </a:xfrm>
        </p:grpSpPr>
        <p:sp>
          <p:nvSpPr>
            <p:cNvPr id="4" name="CaixaDeTexto 3"/>
            <p:cNvSpPr txBox="1"/>
            <p:nvPr/>
          </p:nvSpPr>
          <p:spPr>
            <a:xfrm>
              <a:off x="2987675" y="1700213"/>
              <a:ext cx="1855788" cy="95408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2800" dirty="0">
                  <a:latin typeface="Arial Narrow" pitchFamily="34" charset="0"/>
                </a:rPr>
                <a:t>Restituição do indébito</a:t>
              </a:r>
              <a:endParaRPr lang="en-US" sz="2800" dirty="0">
                <a:latin typeface="Arial Narrow" pitchFamily="34" charset="0"/>
              </a:endParaRPr>
            </a:p>
          </p:txBody>
        </p:sp>
        <p:grpSp>
          <p:nvGrpSpPr>
            <p:cNvPr id="46085" name="Grupo 38"/>
            <p:cNvGrpSpPr>
              <a:grpSpLocks/>
            </p:cNvGrpSpPr>
            <p:nvPr/>
          </p:nvGrpSpPr>
          <p:grpSpPr bwMode="auto">
            <a:xfrm>
              <a:off x="1714500" y="3171069"/>
              <a:ext cx="1851025" cy="1731131"/>
              <a:chOff x="1678863" y="2739273"/>
              <a:chExt cx="1911311" cy="1731147"/>
            </a:xfrm>
          </p:grpSpPr>
          <p:sp>
            <p:nvSpPr>
              <p:cNvPr id="12" name="CaixaDeTexto 11"/>
              <p:cNvSpPr txBox="1"/>
              <p:nvPr/>
            </p:nvSpPr>
            <p:spPr>
              <a:xfrm>
                <a:off x="1678863" y="3638562"/>
                <a:ext cx="1911311" cy="83185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pt-BR" sz="2400" b="1" dirty="0">
                    <a:solidFill>
                      <a:srgbClr val="000066"/>
                    </a:solidFill>
                    <a:latin typeface="Arial Narrow" pitchFamily="34" charset="0"/>
                  </a:rPr>
                  <a:t>FORMAS DE EXECUÇÃO</a:t>
                </a:r>
                <a:endParaRPr lang="en-US" sz="2400" b="1" i="1" dirty="0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Seta para baixo 12"/>
              <p:cNvSpPr/>
              <p:nvPr/>
            </p:nvSpPr>
            <p:spPr bwMode="auto">
              <a:xfrm>
                <a:off x="3061855" y="2739273"/>
                <a:ext cx="498764" cy="451199"/>
              </a:xfrm>
              <a:prstGeom prst="downArrow">
                <a:avLst/>
              </a:prstGeom>
              <a:solidFill>
                <a:srgbClr val="CC33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9800000"/>
                </a:camera>
                <a:lightRig rig="threePt" dir="t"/>
              </a:scene3d>
            </p:spPr>
            <p:txBody>
              <a:bodyPr lIns="0" tIns="30971" rIns="0" bIns="30971" anchor="ctr" anchorCtr="1">
                <a:spAutoFit/>
              </a:bodyPr>
              <a:lstStyle/>
              <a:p>
                <a:pPr eaLnBrk="1" hangingPunct="1"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086" name="Grupo 39"/>
            <p:cNvGrpSpPr>
              <a:grpSpLocks/>
            </p:cNvGrpSpPr>
            <p:nvPr/>
          </p:nvGrpSpPr>
          <p:grpSpPr bwMode="auto">
            <a:xfrm>
              <a:off x="4032114" y="3397249"/>
              <a:ext cx="4140336" cy="954086"/>
              <a:chOff x="3264478" y="3182145"/>
              <a:chExt cx="4140322" cy="1095234"/>
            </a:xfrm>
          </p:grpSpPr>
          <p:sp>
            <p:nvSpPr>
              <p:cNvPr id="10" name="CaixaDeTexto 9"/>
              <p:cNvSpPr txBox="1"/>
              <p:nvPr/>
            </p:nvSpPr>
            <p:spPr>
              <a:xfrm>
                <a:off x="4266324" y="3182145"/>
                <a:ext cx="3138476" cy="95309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pt-BR" altLang="pt-BR" sz="2400" b="1">
                    <a:latin typeface="Arial Narrow" pitchFamily="34" charset="0"/>
                  </a:rPr>
                  <a:t>“Execução” de sentença PRECATÓRIO</a:t>
                </a:r>
                <a:endParaRPr lang="en-US" altLang="pt-BR" sz="2400" b="1" i="1">
                  <a:latin typeface="Arial Narrow" pitchFamily="34" charset="0"/>
                </a:endParaRPr>
              </a:p>
            </p:txBody>
          </p:sp>
          <p:sp>
            <p:nvSpPr>
              <p:cNvPr id="46091" name="Seta para baixo 15"/>
              <p:cNvSpPr>
                <a:spLocks noChangeArrowheads="1"/>
              </p:cNvSpPr>
              <p:nvPr/>
            </p:nvSpPr>
            <p:spPr bwMode="auto">
              <a:xfrm rot="15353334">
                <a:off x="3346204" y="3623310"/>
                <a:ext cx="572343" cy="735796"/>
              </a:xfrm>
              <a:prstGeom prst="downArrow">
                <a:avLst>
                  <a:gd name="adj1" fmla="val 50000"/>
                  <a:gd name="adj2" fmla="val 49998"/>
                </a:avLst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30971" rIns="0" bIns="30971" anchor="ctr" anchorCtr="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3600" b="1">
                  <a:latin typeface="Times New Roman" pitchFamily="18" charset="0"/>
                </a:endParaRPr>
              </a:p>
            </p:txBody>
          </p:sp>
        </p:grpSp>
        <p:grpSp>
          <p:nvGrpSpPr>
            <p:cNvPr id="46087" name="Grupo 39"/>
            <p:cNvGrpSpPr>
              <a:grpSpLocks/>
            </p:cNvGrpSpPr>
            <p:nvPr/>
          </p:nvGrpSpPr>
          <p:grpSpPr bwMode="auto">
            <a:xfrm>
              <a:off x="4081456" y="4683106"/>
              <a:ext cx="3227394" cy="665443"/>
              <a:chOff x="3254860" y="3347289"/>
              <a:chExt cx="3226672" cy="764112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4261117" y="3580943"/>
                <a:ext cx="2220415" cy="53045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pt-BR" sz="2400" b="1" dirty="0">
                    <a:latin typeface="Arial Narrow" pitchFamily="34" charset="0"/>
                  </a:rPr>
                  <a:t>COMPENSAÇÃO</a:t>
                </a:r>
                <a:endParaRPr lang="en-US" sz="2400" b="1" i="1" dirty="0">
                  <a:latin typeface="Arial Narrow" pitchFamily="34" charset="0"/>
                </a:endParaRPr>
              </a:p>
            </p:txBody>
          </p:sp>
          <p:sp>
            <p:nvSpPr>
              <p:cNvPr id="46089" name="Seta para baixo 15"/>
              <p:cNvSpPr>
                <a:spLocks noChangeArrowheads="1"/>
              </p:cNvSpPr>
              <p:nvPr/>
            </p:nvSpPr>
            <p:spPr bwMode="auto">
              <a:xfrm rot="17405737">
                <a:off x="3336505" y="3265644"/>
                <a:ext cx="572344" cy="735634"/>
              </a:xfrm>
              <a:prstGeom prst="downArrow">
                <a:avLst>
                  <a:gd name="adj1" fmla="val 50000"/>
                  <a:gd name="adj2" fmla="val 49998"/>
                </a:avLst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30971" rIns="0" bIns="30971" anchor="ctr" anchorCtr="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36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EF93FD3D-EF73-B75A-E49A-8429D6A5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4" y="990241"/>
            <a:ext cx="7569283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1800" b="1" kern="0" dirty="0">
                <a:solidFill>
                  <a:schemeClr val="tx1"/>
                </a:solidFill>
              </a:rPr>
              <a:t>Restituição = gênero</a:t>
            </a:r>
            <a:br>
              <a:rPr lang="pt-BR" sz="1800" b="1" kern="0" dirty="0">
                <a:solidFill>
                  <a:schemeClr val="tx1"/>
                </a:solidFill>
              </a:rPr>
            </a:br>
            <a:r>
              <a:rPr lang="pt-BR" sz="1800" b="1" dirty="0">
                <a:solidFill>
                  <a:schemeClr val="tx1"/>
                </a:solidFill>
              </a:rPr>
              <a:t>SÚMULA N. 461-STJ. “O contribuinte pode optar por receber, por meio de precatório ou por compensação, o indébito tributário certificado por sentença declaratória transitada em julgado.” Min. Eliana Calmon, 25/8/10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93F77C-EE0D-7145-FF74-C16CB5004118}"/>
              </a:ext>
            </a:extLst>
          </p:cNvPr>
          <p:cNvSpPr txBox="1"/>
          <p:nvPr/>
        </p:nvSpPr>
        <p:spPr>
          <a:xfrm>
            <a:off x="7183848" y="2327406"/>
            <a:ext cx="447995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b="1" i="0" cap="all" dirty="0">
                <a:effectLst/>
                <a:latin typeface="Calibri Light (Títulos)"/>
              </a:rPr>
              <a:t>PARECER NORMATIVO COSIT Nº 11, DE 19 DE DEZEMBRO DE 2014: “(...) </a:t>
            </a:r>
            <a:r>
              <a:rPr lang="pt-BR" sz="1700" b="0" i="0" dirty="0">
                <a:effectLst/>
                <a:latin typeface="Calibri Light (Títulos)"/>
              </a:rPr>
              <a:t>tal opção não altera a natureza jurídica dessa compensação, que </a:t>
            </a:r>
            <a:r>
              <a:rPr lang="pt-BR" sz="1700" b="1" i="0" dirty="0">
                <a:solidFill>
                  <a:srgbClr val="FF0000"/>
                </a:solidFill>
                <a:effectLst/>
                <a:latin typeface="Calibri Light (Títulos)"/>
              </a:rPr>
              <a:t>nada mais é do que forma de execução da sentença transitada em julgado.”</a:t>
            </a:r>
          </a:p>
          <a:p>
            <a:pPr algn="just"/>
            <a:r>
              <a:rPr lang="pt-BR" sz="1700" b="1" dirty="0">
                <a:highlight>
                  <a:srgbClr val="FFFF00"/>
                </a:highlight>
                <a:latin typeface="Calibri Light (Títulos)"/>
              </a:rPr>
              <a:t>.: Continuidade ontológica da mesma obrigação</a:t>
            </a:r>
          </a:p>
        </p:txBody>
      </p:sp>
      <p:sp>
        <p:nvSpPr>
          <p:cNvPr id="11" name="Nuvem 10">
            <a:extLst>
              <a:ext uri="{FF2B5EF4-FFF2-40B4-BE49-F238E27FC236}">
                <a16:creationId xmlns:a16="http://schemas.microsoft.com/office/drawing/2014/main" id="{6BAEFDCF-1ABB-A7FB-4ABA-B884E2F4F237}"/>
              </a:ext>
            </a:extLst>
          </p:cNvPr>
          <p:cNvSpPr/>
          <p:nvPr/>
        </p:nvSpPr>
        <p:spPr>
          <a:xfrm rot="302726">
            <a:off x="6701213" y="1819943"/>
            <a:ext cx="5349123" cy="2862324"/>
          </a:xfrm>
          <a:prstGeom prst="cloud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11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6207715-3556-CD8C-81F8-C2F61E11B5AA}"/>
              </a:ext>
            </a:extLst>
          </p:cNvPr>
          <p:cNvSpPr txBox="1"/>
          <p:nvPr/>
        </p:nvSpPr>
        <p:spPr>
          <a:xfrm>
            <a:off x="996802" y="1946001"/>
            <a:ext cx="101983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800" dirty="0">
                <a:solidFill>
                  <a:schemeClr val="tx1"/>
                </a:solidFill>
                <a:effectLst/>
              </a:rPr>
              <a:t>Art. 535.  A Fazenda Pública será intimada na pessoa de seu representante judicial, por carga, remessa ou meio eletrônico, </a:t>
            </a:r>
            <a:r>
              <a:rPr lang="pt-BR" sz="1800" b="1" dirty="0">
                <a:solidFill>
                  <a:srgbClr val="FF0000"/>
                </a:solidFill>
                <a:effectLst/>
              </a:rPr>
              <a:t>para, querendo, no prazo de 30 (trinta) dias e </a:t>
            </a:r>
            <a:r>
              <a:rPr lang="pt-BR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nos próprios autos</a:t>
            </a:r>
            <a:r>
              <a:rPr lang="pt-BR" sz="1800" b="1" dirty="0">
                <a:solidFill>
                  <a:srgbClr val="FF0000"/>
                </a:solidFill>
                <a:effectLst/>
              </a:rPr>
              <a:t>, impugnar a execução</a:t>
            </a:r>
            <a:r>
              <a:rPr lang="pt-BR" sz="1800" dirty="0">
                <a:solidFill>
                  <a:schemeClr val="tx1"/>
                </a:solidFill>
                <a:effectLst/>
              </a:rPr>
              <a:t>, podendo arguir:</a:t>
            </a:r>
          </a:p>
          <a:p>
            <a:pPr algn="ctr">
              <a:spcAft>
                <a:spcPts val="0"/>
              </a:spcAft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pt-BR" sz="1800" dirty="0">
                <a:solidFill>
                  <a:schemeClr val="tx1"/>
                </a:solidFill>
                <a:effectLst/>
              </a:rPr>
              <a:t>III - </a:t>
            </a:r>
            <a:r>
              <a:rPr lang="pt-BR" sz="1800" u="sng" dirty="0">
                <a:solidFill>
                  <a:schemeClr val="tx1"/>
                </a:solidFill>
                <a:effectLst/>
              </a:rPr>
              <a:t>inexequibilidade</a:t>
            </a:r>
            <a:r>
              <a:rPr lang="pt-BR" sz="1800" dirty="0">
                <a:solidFill>
                  <a:schemeClr val="tx1"/>
                </a:solidFill>
                <a:effectLst/>
              </a:rPr>
              <a:t> do título ou </a:t>
            </a:r>
            <a:r>
              <a:rPr lang="pt-BR" sz="1800" u="sng" dirty="0">
                <a:solidFill>
                  <a:schemeClr val="tx1"/>
                </a:solidFill>
                <a:effectLst/>
              </a:rPr>
              <a:t>inexigibilidade</a:t>
            </a:r>
            <a:r>
              <a:rPr lang="pt-BR" sz="1800" dirty="0">
                <a:solidFill>
                  <a:schemeClr val="tx1"/>
                </a:solidFill>
                <a:effectLst/>
              </a:rPr>
              <a:t> da obrigação;</a:t>
            </a:r>
          </a:p>
          <a:p>
            <a:pPr algn="ctr">
              <a:spcAft>
                <a:spcPts val="0"/>
              </a:spcAft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0"/>
              </a:spcAft>
            </a:pPr>
            <a:endParaRPr lang="pt-BR" sz="1800" u="sng" dirty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pt-BR" sz="1800" b="1" u="sng" dirty="0">
                <a:solidFill>
                  <a:srgbClr val="FF0000"/>
                </a:solidFill>
                <a:effectLst/>
              </a:rPr>
              <a:t>§ 7</a:t>
            </a:r>
            <a:r>
              <a:rPr lang="pt-BR" sz="1800" b="1" u="sng" baseline="30000" dirty="0">
                <a:solidFill>
                  <a:srgbClr val="FF0000"/>
                </a:solidFill>
                <a:effectLst/>
              </a:rPr>
              <a:t>o</a:t>
            </a:r>
            <a:r>
              <a:rPr lang="pt-BR" sz="1800" b="1" u="sng" dirty="0">
                <a:solidFill>
                  <a:srgbClr val="FF0000"/>
                </a:solidFill>
                <a:effectLst/>
              </a:rPr>
              <a:t> A decisão do Supremo Tribunal Federal referida no § 5</a:t>
            </a:r>
            <a:r>
              <a:rPr lang="pt-BR" sz="1800" b="1" u="sng" baseline="30000" dirty="0">
                <a:solidFill>
                  <a:srgbClr val="FF0000"/>
                </a:solidFill>
                <a:effectLst/>
              </a:rPr>
              <a:t>o</a:t>
            </a:r>
            <a:r>
              <a:rPr lang="pt-BR" sz="1800" b="1" u="sng" dirty="0">
                <a:solidFill>
                  <a:srgbClr val="FF0000"/>
                </a:solidFill>
                <a:effectLst/>
              </a:rPr>
              <a:t> deve ter sido proferida antes do trânsito em julgado da decisão exequenda.</a:t>
            </a:r>
          </a:p>
          <a:p>
            <a:pPr algn="ctr">
              <a:spcAft>
                <a:spcPts val="0"/>
              </a:spcAft>
            </a:pPr>
            <a:endParaRPr lang="pt-BR" sz="1800" u="sng" dirty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0"/>
              </a:spcAft>
            </a:pPr>
            <a:endParaRPr lang="pt-BR" sz="1800" u="sng" dirty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pt-BR" sz="1800" b="1" u="sng" dirty="0">
                <a:solidFill>
                  <a:srgbClr val="FF0000"/>
                </a:solidFill>
                <a:effectLst/>
              </a:rPr>
              <a:t>§ 8</a:t>
            </a:r>
            <a:r>
              <a:rPr lang="pt-BR" sz="1800" b="1" u="sng" baseline="30000" dirty="0">
                <a:solidFill>
                  <a:srgbClr val="FF0000"/>
                </a:solidFill>
                <a:effectLst/>
              </a:rPr>
              <a:t>o</a:t>
            </a:r>
            <a:r>
              <a:rPr lang="pt-BR" sz="1800" b="1" u="sng" dirty="0">
                <a:solidFill>
                  <a:srgbClr val="FF0000"/>
                </a:solidFill>
                <a:effectLst/>
              </a:rPr>
              <a:t> Se a decisão referida no § 5</a:t>
            </a:r>
            <a:r>
              <a:rPr lang="pt-BR" sz="1800" b="1" u="sng" baseline="30000" dirty="0">
                <a:solidFill>
                  <a:srgbClr val="FF0000"/>
                </a:solidFill>
                <a:effectLst/>
              </a:rPr>
              <a:t>o</a:t>
            </a:r>
            <a:r>
              <a:rPr lang="pt-BR" sz="1800" b="1" u="sng" dirty="0">
                <a:solidFill>
                  <a:srgbClr val="FF0000"/>
                </a:solidFill>
                <a:effectLst/>
              </a:rPr>
              <a:t> for proferida após o trânsito em julgado da decisão exequenda, </a:t>
            </a:r>
            <a:r>
              <a:rPr lang="pt-BR" sz="18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caberá ação rescisória</a:t>
            </a:r>
            <a:r>
              <a:rPr lang="pt-BR" sz="1800" b="1" u="sng" dirty="0">
                <a:solidFill>
                  <a:srgbClr val="FF0000"/>
                </a:solidFill>
                <a:effectLst/>
              </a:rPr>
              <a:t>, cujo prazo será contado do trânsito em julgado da decisão proferida pelo Supremo Tribunal Federal</a:t>
            </a:r>
            <a:r>
              <a:rPr lang="pt-BR" sz="1800" b="1" dirty="0">
                <a:solidFill>
                  <a:srgbClr val="FF0000"/>
                </a:solidFill>
                <a:effectLst/>
              </a:rPr>
              <a:t>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CF721BB-C323-F350-9514-BDBCEEB9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850552"/>
            <a:ext cx="8229600" cy="850900"/>
          </a:xfrm>
        </p:spPr>
        <p:txBody>
          <a:bodyPr/>
          <a:lstStyle/>
          <a:p>
            <a:pPr algn="ctr"/>
            <a:r>
              <a:rPr lang="pt-BR" altLang="pt-BR" sz="3500" b="1" dirty="0">
                <a:solidFill>
                  <a:schemeClr val="tx1"/>
                </a:solidFill>
              </a:rPr>
              <a:t>Cumprimento de sentença e sincretismo</a:t>
            </a:r>
          </a:p>
        </p:txBody>
      </p:sp>
    </p:spTree>
    <p:extLst>
      <p:ext uri="{BB962C8B-B14F-4D97-AF65-F5344CB8AC3E}">
        <p14:creationId xmlns:p14="http://schemas.microsoft.com/office/powerpoint/2010/main" val="148614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FC0C266-D34F-2E4B-0197-A7DCC1132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09208"/>
              </p:ext>
            </p:extLst>
          </p:nvPr>
        </p:nvGraphicFramePr>
        <p:xfrm>
          <a:off x="531629" y="1669312"/>
          <a:ext cx="10526232" cy="435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329">
                  <a:extLst>
                    <a:ext uri="{9D8B030D-6E8A-4147-A177-3AD203B41FA5}">
                      <a16:colId xmlns:a16="http://schemas.microsoft.com/office/drawing/2014/main" val="3942213892"/>
                    </a:ext>
                  </a:extLst>
                </a:gridCol>
                <a:gridCol w="2980263">
                  <a:extLst>
                    <a:ext uri="{9D8B030D-6E8A-4147-A177-3AD203B41FA5}">
                      <a16:colId xmlns:a16="http://schemas.microsoft.com/office/drawing/2014/main" val="1679760701"/>
                    </a:ext>
                  </a:extLst>
                </a:gridCol>
                <a:gridCol w="2510462">
                  <a:extLst>
                    <a:ext uri="{9D8B030D-6E8A-4147-A177-3AD203B41FA5}">
                      <a16:colId xmlns:a16="http://schemas.microsoft.com/office/drawing/2014/main" val="534664162"/>
                    </a:ext>
                  </a:extLst>
                </a:gridCol>
                <a:gridCol w="2953178">
                  <a:extLst>
                    <a:ext uri="{9D8B030D-6E8A-4147-A177-3AD203B41FA5}">
                      <a16:colId xmlns:a16="http://schemas.microsoft.com/office/drawing/2014/main" val="2279130590"/>
                    </a:ext>
                  </a:extLst>
                </a:gridCol>
              </a:tblGrid>
              <a:tr h="8182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1) Precedente contrário produzido </a:t>
                      </a:r>
                      <a:r>
                        <a:rPr lang="pt-BR" sz="1600" u="sng" dirty="0">
                          <a:effectLst/>
                        </a:rPr>
                        <a:t>antes</a:t>
                      </a:r>
                      <a:r>
                        <a:rPr lang="pt-BR" sz="1600" dirty="0">
                          <a:effectLst/>
                        </a:rPr>
                        <a:t> da coisa julgada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2. Precedente contrário produzido </a:t>
                      </a:r>
                      <a:r>
                        <a:rPr lang="pt-BR" sz="1600" u="sng" dirty="0">
                          <a:effectLst/>
                        </a:rPr>
                        <a:t>após</a:t>
                      </a:r>
                      <a:r>
                        <a:rPr lang="pt-BR" sz="1600" dirty="0">
                          <a:effectLst/>
                        </a:rPr>
                        <a:t> a coisa julgada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493891"/>
                  </a:ext>
                </a:extLst>
              </a:tr>
              <a:tr h="888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a) Cumprimento dos indébitos na via judicial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b) Cumprimento dos indébitos na via administrativa (habilitação e compensação)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a) Cumprimento dos indébitos na via judicial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b) Cumprimento dos indébitos na via administrativa (habilitação e compensação)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7625381"/>
                  </a:ext>
                </a:extLst>
              </a:tr>
              <a:tr h="265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Prazo de 30 dias para a Fazenda impugnar o cumprimento de sentença.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Fazenda deve ser intimada após a desistência da execução judicial, quando então deve opor-se ao título no prazo de 30 dias. Não sendo intimada, a Fazenda deve opor-se ao título no prazo de 30 dias após a apresentação do PER/DCOMP inicial.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Fazenda deve ajuizar ação rescisória no prazo de 2 anos contados do trânsito em julgado do precedente, </a:t>
                      </a:r>
                      <a:r>
                        <a:rPr lang="pt-BR" sz="1600" u="sng" dirty="0">
                          <a:effectLst/>
                        </a:rPr>
                        <a:t>até a expedição da ordem requisitória do pagamento do precatório ao Tribunal</a:t>
                      </a:r>
                      <a:r>
                        <a:rPr lang="pt-BR" sz="1600" dirty="0">
                          <a:effectLst/>
                        </a:rPr>
                        <a:t>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Fazenda deve ajuizar ação rescisória no prazo de 2 anos contados do trânsito em julgado do precedente, </a:t>
                      </a:r>
                      <a:r>
                        <a:rPr lang="pt-BR" sz="1600" b="1" u="sng" dirty="0">
                          <a:solidFill>
                            <a:srgbClr val="FF0000"/>
                          </a:solidFill>
                          <a:effectLst/>
                        </a:rPr>
                        <a:t>até a prolação do despacho decisório que analisa o PER/DCOMP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34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38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pt-BR" dirty="0"/>
              <a:t>OBRIGADO!!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RMASSUD@CHOAIBPAIVA.COM.BR</a:t>
            </a:r>
          </a:p>
        </p:txBody>
      </p:sp>
    </p:spTree>
    <p:extLst>
      <p:ext uri="{BB962C8B-B14F-4D97-AF65-F5344CB8AC3E}">
        <p14:creationId xmlns:p14="http://schemas.microsoft.com/office/powerpoint/2010/main" val="1327518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615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Calibri Light (Títulos)</vt:lpstr>
      <vt:lpstr>Open sans</vt:lpstr>
      <vt:lpstr>Times New Roman</vt:lpstr>
      <vt:lpstr>Tema do Office</vt:lpstr>
      <vt:lpstr>Impacto do precedente na análise do pedido administrativo de compensação</vt:lpstr>
      <vt:lpstr>Apresentação do PowerPoint</vt:lpstr>
      <vt:lpstr>Apresentação do PowerPoint</vt:lpstr>
      <vt:lpstr>Apresentação do PowerPoint</vt:lpstr>
      <vt:lpstr>Apresentação do PowerPoint</vt:lpstr>
      <vt:lpstr>Restituição = gênero SÚMULA N. 461-STJ. “O contribuinte pode optar por receber, por meio de precatório ou por compensação, o indébito tributário certificado por sentença declaratória transitada em julgado.” Min. Eliana Calmon, 25/8/10</vt:lpstr>
      <vt:lpstr>Cumprimento de sentença e sincretismo</vt:lpstr>
      <vt:lpstr>Apresentação do PowerPoint</vt:lpstr>
      <vt:lpstr>OBRIGADO!!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20</cp:revision>
  <dcterms:created xsi:type="dcterms:W3CDTF">2022-11-18T18:20:41Z</dcterms:created>
  <dcterms:modified xsi:type="dcterms:W3CDTF">2022-12-08T11:33:12Z</dcterms:modified>
</cp:coreProperties>
</file>