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75" r:id="rId4"/>
    <p:sldId id="260" r:id="rId5"/>
    <p:sldId id="259" r:id="rId6"/>
    <p:sldId id="276" r:id="rId7"/>
    <p:sldId id="273" r:id="rId8"/>
    <p:sldId id="258" r:id="rId9"/>
    <p:sldId id="263" r:id="rId10"/>
    <p:sldId id="277" r:id="rId11"/>
    <p:sldId id="265" r:id="rId12"/>
    <p:sldId id="264" r:id="rId13"/>
    <p:sldId id="266" r:id="rId14"/>
    <p:sldId id="261" r:id="rId15"/>
    <p:sldId id="262" r:id="rId16"/>
    <p:sldId id="267" r:id="rId17"/>
    <p:sldId id="272" r:id="rId18"/>
    <p:sldId id="269" r:id="rId19"/>
    <p:sldId id="270" r:id="rId20"/>
    <p:sldId id="278" r:id="rId21"/>
    <p:sldId id="274"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06344-22DF-49DF-93CF-98D2C93048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8845CD-E7B0-4E82-B5F9-CD9778E05FB2}">
      <dgm:prSet/>
      <dgm:spPr/>
      <dgm:t>
        <a:bodyPr/>
        <a:lstStyle/>
        <a:p>
          <a:pPr>
            <a:lnSpc>
              <a:spcPct val="100000"/>
            </a:lnSpc>
          </a:pPr>
          <a:r>
            <a:rPr lang="pt-BR" dirty="0"/>
            <a:t>Rubens Gomes de Sousa – Disponibilidade econômica está ligado ao “dinheiro em caixa”. SOUSA, Rubens Gomes. </a:t>
          </a:r>
          <a:r>
            <a:rPr lang="pt-BR" i="1" dirty="0"/>
            <a:t>Parecer 1.5</a:t>
          </a:r>
          <a:r>
            <a:rPr lang="pt-BR" dirty="0"/>
            <a:t> In: Pareceres 1 Imposto de Renda. São Paulo: Editora Resenha Tributária, 1975, p. 248)</a:t>
          </a:r>
          <a:endParaRPr lang="en-US" dirty="0"/>
        </a:p>
      </dgm:t>
    </dgm:pt>
    <dgm:pt modelId="{22C92701-D283-4F75-A76D-766B0972AFE5}" type="parTrans" cxnId="{8F2F597A-185A-4A80-A189-91937C083B6F}">
      <dgm:prSet/>
      <dgm:spPr/>
      <dgm:t>
        <a:bodyPr/>
        <a:lstStyle/>
        <a:p>
          <a:endParaRPr lang="en-US"/>
        </a:p>
      </dgm:t>
    </dgm:pt>
    <dgm:pt modelId="{D2FFC122-FF6F-4572-95D4-E4AB4DA43DEB}" type="sibTrans" cxnId="{8F2F597A-185A-4A80-A189-91937C083B6F}">
      <dgm:prSet/>
      <dgm:spPr/>
      <dgm:t>
        <a:bodyPr/>
        <a:lstStyle/>
        <a:p>
          <a:endParaRPr lang="en-US"/>
        </a:p>
      </dgm:t>
    </dgm:pt>
    <dgm:pt modelId="{FC406834-BEF5-4356-950B-1237C75FF07F}">
      <dgm:prSet/>
      <dgm:spPr/>
      <dgm:t>
        <a:bodyPr/>
        <a:lstStyle/>
        <a:p>
          <a:pPr>
            <a:lnSpc>
              <a:spcPct val="100000"/>
            </a:lnSpc>
          </a:pPr>
          <a:r>
            <a:rPr lang="pt-BR"/>
            <a:t>Esse conceito de disponibilidade econômica é mais próximo do que foi acatado, por exemplo, pelo Ministro Marco Aurélio, pela Ministra Ellen Gracie, pelo Ministro Joaquim Babosa, e, no RE n° 172.058-1/SC (DJ/ 13.10.95), pelo Ministro Carlos Veloso. </a:t>
          </a:r>
          <a:endParaRPr lang="en-US"/>
        </a:p>
      </dgm:t>
    </dgm:pt>
    <dgm:pt modelId="{67EB6CE5-FF62-4CB5-AAF5-765041A23086}" type="parTrans" cxnId="{8430535C-85EB-4932-95EF-D70F350DE207}">
      <dgm:prSet/>
      <dgm:spPr/>
      <dgm:t>
        <a:bodyPr/>
        <a:lstStyle/>
        <a:p>
          <a:endParaRPr lang="en-US"/>
        </a:p>
      </dgm:t>
    </dgm:pt>
    <dgm:pt modelId="{91E5BF42-F43E-453D-9755-C477B4925BC7}" type="sibTrans" cxnId="{8430535C-85EB-4932-95EF-D70F350DE207}">
      <dgm:prSet/>
      <dgm:spPr/>
      <dgm:t>
        <a:bodyPr/>
        <a:lstStyle/>
        <a:p>
          <a:endParaRPr lang="en-US"/>
        </a:p>
      </dgm:t>
    </dgm:pt>
    <dgm:pt modelId="{E4D0654D-D028-4FE2-8231-A89565602BF2}" type="pres">
      <dgm:prSet presAssocID="{E2606344-22DF-49DF-93CF-98D2C9304815}" presName="root" presStyleCnt="0">
        <dgm:presLayoutVars>
          <dgm:dir/>
          <dgm:resizeHandles val="exact"/>
        </dgm:presLayoutVars>
      </dgm:prSet>
      <dgm:spPr/>
    </dgm:pt>
    <dgm:pt modelId="{F9991598-104C-465D-B1BA-667164DF038E}" type="pres">
      <dgm:prSet presAssocID="{918845CD-E7B0-4E82-B5F9-CD9778E05FB2}" presName="compNode" presStyleCnt="0"/>
      <dgm:spPr/>
    </dgm:pt>
    <dgm:pt modelId="{6A2A5F0A-3C63-4EB6-ACD0-520C36A76727}" type="pres">
      <dgm:prSet presAssocID="{918845CD-E7B0-4E82-B5F9-CD9778E05FB2}" presName="bgRect" presStyleLbl="bgShp" presStyleIdx="0" presStyleCnt="2"/>
      <dgm:spPr/>
    </dgm:pt>
    <dgm:pt modelId="{179599ED-F489-4851-8B14-675C60D50B5B}" type="pres">
      <dgm:prSet presAssocID="{918845CD-E7B0-4E82-B5F9-CD9778E05F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66B9B61E-EE46-405D-8AF9-DB1968453CC0}" type="pres">
      <dgm:prSet presAssocID="{918845CD-E7B0-4E82-B5F9-CD9778E05FB2}" presName="spaceRect" presStyleCnt="0"/>
      <dgm:spPr/>
    </dgm:pt>
    <dgm:pt modelId="{638DCA73-2CE7-422A-B26D-F971BD2B77B3}" type="pres">
      <dgm:prSet presAssocID="{918845CD-E7B0-4E82-B5F9-CD9778E05FB2}" presName="parTx" presStyleLbl="revTx" presStyleIdx="0" presStyleCnt="2">
        <dgm:presLayoutVars>
          <dgm:chMax val="0"/>
          <dgm:chPref val="0"/>
        </dgm:presLayoutVars>
      </dgm:prSet>
      <dgm:spPr/>
    </dgm:pt>
    <dgm:pt modelId="{63B7156E-9BA4-420E-8669-34E026BB02B4}" type="pres">
      <dgm:prSet presAssocID="{D2FFC122-FF6F-4572-95D4-E4AB4DA43DEB}" presName="sibTrans" presStyleCnt="0"/>
      <dgm:spPr/>
    </dgm:pt>
    <dgm:pt modelId="{7C4E2271-C278-4132-A207-25CB7F133B4E}" type="pres">
      <dgm:prSet presAssocID="{FC406834-BEF5-4356-950B-1237C75FF07F}" presName="compNode" presStyleCnt="0"/>
      <dgm:spPr/>
    </dgm:pt>
    <dgm:pt modelId="{EFC38840-8CFA-4DC0-A20C-782947F6B63F}" type="pres">
      <dgm:prSet presAssocID="{FC406834-BEF5-4356-950B-1237C75FF07F}" presName="bgRect" presStyleLbl="bgShp" presStyleIdx="1" presStyleCnt="2"/>
      <dgm:spPr/>
    </dgm:pt>
    <dgm:pt modelId="{3607AD71-54E9-449E-AA81-2057F2A9C734}" type="pres">
      <dgm:prSet presAssocID="{FC406834-BEF5-4356-950B-1237C75FF07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3B59511C-94E3-40F4-BEAB-E44EAF50D25D}" type="pres">
      <dgm:prSet presAssocID="{FC406834-BEF5-4356-950B-1237C75FF07F}" presName="spaceRect" presStyleCnt="0"/>
      <dgm:spPr/>
    </dgm:pt>
    <dgm:pt modelId="{71267CEC-6997-49D7-9A59-11D4490639A3}" type="pres">
      <dgm:prSet presAssocID="{FC406834-BEF5-4356-950B-1237C75FF07F}" presName="parTx" presStyleLbl="revTx" presStyleIdx="1" presStyleCnt="2">
        <dgm:presLayoutVars>
          <dgm:chMax val="0"/>
          <dgm:chPref val="0"/>
        </dgm:presLayoutVars>
      </dgm:prSet>
      <dgm:spPr/>
    </dgm:pt>
  </dgm:ptLst>
  <dgm:cxnLst>
    <dgm:cxn modelId="{7D4C831F-9210-4BAD-99C5-C9D475FB2029}" type="presOf" srcId="{FC406834-BEF5-4356-950B-1237C75FF07F}" destId="{71267CEC-6997-49D7-9A59-11D4490639A3}" srcOrd="0" destOrd="0" presId="urn:microsoft.com/office/officeart/2018/2/layout/IconVerticalSolidList"/>
    <dgm:cxn modelId="{8430535C-85EB-4932-95EF-D70F350DE207}" srcId="{E2606344-22DF-49DF-93CF-98D2C9304815}" destId="{FC406834-BEF5-4356-950B-1237C75FF07F}" srcOrd="1" destOrd="0" parTransId="{67EB6CE5-FF62-4CB5-AAF5-765041A23086}" sibTransId="{91E5BF42-F43E-453D-9755-C477B4925BC7}"/>
    <dgm:cxn modelId="{9E0DB068-3CE3-4F7B-B9C1-A0AC12792C34}" type="presOf" srcId="{E2606344-22DF-49DF-93CF-98D2C9304815}" destId="{E4D0654D-D028-4FE2-8231-A89565602BF2}" srcOrd="0" destOrd="0" presId="urn:microsoft.com/office/officeart/2018/2/layout/IconVerticalSolidList"/>
    <dgm:cxn modelId="{8F2F597A-185A-4A80-A189-91937C083B6F}" srcId="{E2606344-22DF-49DF-93CF-98D2C9304815}" destId="{918845CD-E7B0-4E82-B5F9-CD9778E05FB2}" srcOrd="0" destOrd="0" parTransId="{22C92701-D283-4F75-A76D-766B0972AFE5}" sibTransId="{D2FFC122-FF6F-4572-95D4-E4AB4DA43DEB}"/>
    <dgm:cxn modelId="{DE34DFDF-B1DE-4047-9652-B951BD3A8A6B}" type="presOf" srcId="{918845CD-E7B0-4E82-B5F9-CD9778E05FB2}" destId="{638DCA73-2CE7-422A-B26D-F971BD2B77B3}" srcOrd="0" destOrd="0" presId="urn:microsoft.com/office/officeart/2018/2/layout/IconVerticalSolidList"/>
    <dgm:cxn modelId="{4EF55E24-44D3-413F-A70A-53FC9231463E}" type="presParOf" srcId="{E4D0654D-D028-4FE2-8231-A89565602BF2}" destId="{F9991598-104C-465D-B1BA-667164DF038E}" srcOrd="0" destOrd="0" presId="urn:microsoft.com/office/officeart/2018/2/layout/IconVerticalSolidList"/>
    <dgm:cxn modelId="{EA7BC639-D915-4D84-A247-5971B7F1B4E1}" type="presParOf" srcId="{F9991598-104C-465D-B1BA-667164DF038E}" destId="{6A2A5F0A-3C63-4EB6-ACD0-520C36A76727}" srcOrd="0" destOrd="0" presId="urn:microsoft.com/office/officeart/2018/2/layout/IconVerticalSolidList"/>
    <dgm:cxn modelId="{45EB1141-D1B8-4A30-8526-6B748769B342}" type="presParOf" srcId="{F9991598-104C-465D-B1BA-667164DF038E}" destId="{179599ED-F489-4851-8B14-675C60D50B5B}" srcOrd="1" destOrd="0" presId="urn:microsoft.com/office/officeart/2018/2/layout/IconVerticalSolidList"/>
    <dgm:cxn modelId="{5877AA9E-A878-4282-B3E3-5F4B1DB88ED7}" type="presParOf" srcId="{F9991598-104C-465D-B1BA-667164DF038E}" destId="{66B9B61E-EE46-405D-8AF9-DB1968453CC0}" srcOrd="2" destOrd="0" presId="urn:microsoft.com/office/officeart/2018/2/layout/IconVerticalSolidList"/>
    <dgm:cxn modelId="{9A78219C-4CDA-4732-8B13-9FD8532C3221}" type="presParOf" srcId="{F9991598-104C-465D-B1BA-667164DF038E}" destId="{638DCA73-2CE7-422A-B26D-F971BD2B77B3}" srcOrd="3" destOrd="0" presId="urn:microsoft.com/office/officeart/2018/2/layout/IconVerticalSolidList"/>
    <dgm:cxn modelId="{F2780EC3-7BA3-4F9C-BF10-0EE55EBE23D4}" type="presParOf" srcId="{E4D0654D-D028-4FE2-8231-A89565602BF2}" destId="{63B7156E-9BA4-420E-8669-34E026BB02B4}" srcOrd="1" destOrd="0" presId="urn:microsoft.com/office/officeart/2018/2/layout/IconVerticalSolidList"/>
    <dgm:cxn modelId="{E8639E92-3E36-4069-9922-11A1062D07F8}" type="presParOf" srcId="{E4D0654D-D028-4FE2-8231-A89565602BF2}" destId="{7C4E2271-C278-4132-A207-25CB7F133B4E}" srcOrd="2" destOrd="0" presId="urn:microsoft.com/office/officeart/2018/2/layout/IconVerticalSolidList"/>
    <dgm:cxn modelId="{9F646C27-504F-4D5A-9799-9B6B11776D9C}" type="presParOf" srcId="{7C4E2271-C278-4132-A207-25CB7F133B4E}" destId="{EFC38840-8CFA-4DC0-A20C-782947F6B63F}" srcOrd="0" destOrd="0" presId="urn:microsoft.com/office/officeart/2018/2/layout/IconVerticalSolidList"/>
    <dgm:cxn modelId="{766D6C3F-3AA7-456C-AEE6-384086762613}" type="presParOf" srcId="{7C4E2271-C278-4132-A207-25CB7F133B4E}" destId="{3607AD71-54E9-449E-AA81-2057F2A9C734}" srcOrd="1" destOrd="0" presId="urn:microsoft.com/office/officeart/2018/2/layout/IconVerticalSolidList"/>
    <dgm:cxn modelId="{C71B79AF-953E-48FC-8707-42CDA7C3F5E3}" type="presParOf" srcId="{7C4E2271-C278-4132-A207-25CB7F133B4E}" destId="{3B59511C-94E3-40F4-BEAB-E44EAF50D25D}" srcOrd="2" destOrd="0" presId="urn:microsoft.com/office/officeart/2018/2/layout/IconVerticalSolidList"/>
    <dgm:cxn modelId="{2858E39C-437E-4EFB-AEFE-B1D5110F529D}" type="presParOf" srcId="{7C4E2271-C278-4132-A207-25CB7F133B4E}" destId="{71267CEC-6997-49D7-9A59-11D4490639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C17D3-330D-45A5-B364-D545D365D84B}"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C6527339-B4FA-4593-9B6B-22A95CA378AB}">
      <dgm:prSet/>
      <dgm:spPr/>
      <dgm:t>
        <a:bodyPr/>
        <a:lstStyle/>
        <a:p>
          <a:r>
            <a:rPr lang="pt-BR" dirty="0"/>
            <a:t>Portanto, o art. 77 da Lei </a:t>
          </a:r>
          <a:r>
            <a:rPr lang="pt-BR" dirty="0" err="1"/>
            <a:t>n</a:t>
          </a:r>
          <a:r>
            <a:rPr lang="pt-BR" dirty="0"/>
            <a:t>. 12.973/14 é uma adição do resultado do exterior e não uma tributação direta do resultado contábil não parecendo alterar o panorama. </a:t>
          </a:r>
          <a:endParaRPr lang="en-US" dirty="0"/>
        </a:p>
      </dgm:t>
    </dgm:pt>
    <dgm:pt modelId="{BEDD2E35-BFFC-4849-8403-E9BAA7B71EAD}" type="parTrans" cxnId="{AD41A201-64DB-415D-8AB3-56EEFAC76872}">
      <dgm:prSet/>
      <dgm:spPr/>
      <dgm:t>
        <a:bodyPr/>
        <a:lstStyle/>
        <a:p>
          <a:endParaRPr lang="en-US"/>
        </a:p>
      </dgm:t>
    </dgm:pt>
    <dgm:pt modelId="{0DAA5CF7-C817-4E02-9B21-2EE26C9D7FA1}" type="sibTrans" cxnId="{AD41A201-64DB-415D-8AB3-56EEFAC76872}">
      <dgm:prSet/>
      <dgm:spPr/>
      <dgm:t>
        <a:bodyPr/>
        <a:lstStyle/>
        <a:p>
          <a:endParaRPr lang="en-US"/>
        </a:p>
      </dgm:t>
    </dgm:pt>
    <dgm:pt modelId="{DC8A0E1D-8F8E-448E-808C-E65067DD3D13}">
      <dgm:prSet/>
      <dgm:spPr/>
      <dgm:t>
        <a:bodyPr/>
        <a:lstStyle/>
        <a:p>
          <a:r>
            <a:rPr lang="pt-BR" dirty="0"/>
            <a:t>Além disso, a assertiva de que “MEP” implica disponibilidade de renda do Brasil implica admitir que a renda é tributável antes de ser realizável. </a:t>
          </a:r>
          <a:endParaRPr lang="en-US" dirty="0"/>
        </a:p>
      </dgm:t>
    </dgm:pt>
    <dgm:pt modelId="{2FC83305-9B88-48DA-9CFE-DB1730995A21}" type="parTrans" cxnId="{E3DFC598-3F35-4BF4-9644-6DE1D2DCA01F}">
      <dgm:prSet/>
      <dgm:spPr/>
      <dgm:t>
        <a:bodyPr/>
        <a:lstStyle/>
        <a:p>
          <a:endParaRPr lang="en-US"/>
        </a:p>
      </dgm:t>
    </dgm:pt>
    <dgm:pt modelId="{B880AD4B-5F56-47D1-AD85-AB153729627D}" type="sibTrans" cxnId="{E3DFC598-3F35-4BF4-9644-6DE1D2DCA01F}">
      <dgm:prSet/>
      <dgm:spPr/>
      <dgm:t>
        <a:bodyPr/>
        <a:lstStyle/>
        <a:p>
          <a:endParaRPr lang="en-US"/>
        </a:p>
      </dgm:t>
    </dgm:pt>
    <dgm:pt modelId="{9AA4CDAB-AED3-E64C-8EF4-FC01A430A4DF}" type="pres">
      <dgm:prSet presAssocID="{3A2C17D3-330D-45A5-B364-D545D365D84B}" presName="hierChild1" presStyleCnt="0">
        <dgm:presLayoutVars>
          <dgm:chPref val="1"/>
          <dgm:dir/>
          <dgm:animOne val="branch"/>
          <dgm:animLvl val="lvl"/>
          <dgm:resizeHandles/>
        </dgm:presLayoutVars>
      </dgm:prSet>
      <dgm:spPr/>
    </dgm:pt>
    <dgm:pt modelId="{4A81B9D8-0752-614E-AC73-698FB9A5938B}" type="pres">
      <dgm:prSet presAssocID="{C6527339-B4FA-4593-9B6B-22A95CA378AB}" presName="hierRoot1" presStyleCnt="0"/>
      <dgm:spPr/>
    </dgm:pt>
    <dgm:pt modelId="{7782C56D-28BE-5645-A836-A4BECB61BA6F}" type="pres">
      <dgm:prSet presAssocID="{C6527339-B4FA-4593-9B6B-22A95CA378AB}" presName="composite" presStyleCnt="0"/>
      <dgm:spPr/>
    </dgm:pt>
    <dgm:pt modelId="{9B5EE5F9-B916-184E-95B3-4C7047780730}" type="pres">
      <dgm:prSet presAssocID="{C6527339-B4FA-4593-9B6B-22A95CA378AB}" presName="background" presStyleLbl="node0" presStyleIdx="0" presStyleCnt="2"/>
      <dgm:spPr/>
    </dgm:pt>
    <dgm:pt modelId="{B4615229-E5A9-8D4C-8C34-9DED1A70E41D}" type="pres">
      <dgm:prSet presAssocID="{C6527339-B4FA-4593-9B6B-22A95CA378AB}" presName="text" presStyleLbl="fgAcc0" presStyleIdx="0" presStyleCnt="2">
        <dgm:presLayoutVars>
          <dgm:chPref val="3"/>
        </dgm:presLayoutVars>
      </dgm:prSet>
      <dgm:spPr/>
    </dgm:pt>
    <dgm:pt modelId="{05E667E9-59F2-A345-9B65-E68D85DECF59}" type="pres">
      <dgm:prSet presAssocID="{C6527339-B4FA-4593-9B6B-22A95CA378AB}" presName="hierChild2" presStyleCnt="0"/>
      <dgm:spPr/>
    </dgm:pt>
    <dgm:pt modelId="{EFBA1A55-A55F-1742-8952-13C579313BF5}" type="pres">
      <dgm:prSet presAssocID="{DC8A0E1D-8F8E-448E-808C-E65067DD3D13}" presName="hierRoot1" presStyleCnt="0"/>
      <dgm:spPr/>
    </dgm:pt>
    <dgm:pt modelId="{AAB18B3B-EFEE-2841-9ABB-66B121DD8BFF}" type="pres">
      <dgm:prSet presAssocID="{DC8A0E1D-8F8E-448E-808C-E65067DD3D13}" presName="composite" presStyleCnt="0"/>
      <dgm:spPr/>
    </dgm:pt>
    <dgm:pt modelId="{15948201-A5B0-0048-A95F-11FF06CA0784}" type="pres">
      <dgm:prSet presAssocID="{DC8A0E1D-8F8E-448E-808C-E65067DD3D13}" presName="background" presStyleLbl="node0" presStyleIdx="1" presStyleCnt="2"/>
      <dgm:spPr/>
    </dgm:pt>
    <dgm:pt modelId="{26189555-CF81-5E4A-9F08-319687D214CD}" type="pres">
      <dgm:prSet presAssocID="{DC8A0E1D-8F8E-448E-808C-E65067DD3D13}" presName="text" presStyleLbl="fgAcc0" presStyleIdx="1" presStyleCnt="2" custLinFactNeighborX="28" custLinFactNeighborY="-24997">
        <dgm:presLayoutVars>
          <dgm:chPref val="3"/>
        </dgm:presLayoutVars>
      </dgm:prSet>
      <dgm:spPr/>
    </dgm:pt>
    <dgm:pt modelId="{920FE386-E187-0A43-977C-6BB07AFBBACA}" type="pres">
      <dgm:prSet presAssocID="{DC8A0E1D-8F8E-448E-808C-E65067DD3D13}" presName="hierChild2" presStyleCnt="0"/>
      <dgm:spPr/>
    </dgm:pt>
  </dgm:ptLst>
  <dgm:cxnLst>
    <dgm:cxn modelId="{AD41A201-64DB-415D-8AB3-56EEFAC76872}" srcId="{3A2C17D3-330D-45A5-B364-D545D365D84B}" destId="{C6527339-B4FA-4593-9B6B-22A95CA378AB}" srcOrd="0" destOrd="0" parTransId="{BEDD2E35-BFFC-4849-8403-E9BAA7B71EAD}" sibTransId="{0DAA5CF7-C817-4E02-9B21-2EE26C9D7FA1}"/>
    <dgm:cxn modelId="{67DC4121-1C95-D14D-8C1C-8EBB1D2F8568}" type="presOf" srcId="{C6527339-B4FA-4593-9B6B-22A95CA378AB}" destId="{B4615229-E5A9-8D4C-8C34-9DED1A70E41D}" srcOrd="0" destOrd="0" presId="urn:microsoft.com/office/officeart/2005/8/layout/hierarchy1"/>
    <dgm:cxn modelId="{9D515F59-585C-1F42-9606-B29C0DD1CE33}" type="presOf" srcId="{DC8A0E1D-8F8E-448E-808C-E65067DD3D13}" destId="{26189555-CF81-5E4A-9F08-319687D214CD}" srcOrd="0" destOrd="0" presId="urn:microsoft.com/office/officeart/2005/8/layout/hierarchy1"/>
    <dgm:cxn modelId="{E3DFC598-3F35-4BF4-9644-6DE1D2DCA01F}" srcId="{3A2C17D3-330D-45A5-B364-D545D365D84B}" destId="{DC8A0E1D-8F8E-448E-808C-E65067DD3D13}" srcOrd="1" destOrd="0" parTransId="{2FC83305-9B88-48DA-9CFE-DB1730995A21}" sibTransId="{B880AD4B-5F56-47D1-AD85-AB153729627D}"/>
    <dgm:cxn modelId="{3E7C24EA-0961-3847-96A0-8C4377B31749}" type="presOf" srcId="{3A2C17D3-330D-45A5-B364-D545D365D84B}" destId="{9AA4CDAB-AED3-E64C-8EF4-FC01A430A4DF}" srcOrd="0" destOrd="0" presId="urn:microsoft.com/office/officeart/2005/8/layout/hierarchy1"/>
    <dgm:cxn modelId="{1F6BEDB9-81D9-3D48-8DC1-90365B75CF22}" type="presParOf" srcId="{9AA4CDAB-AED3-E64C-8EF4-FC01A430A4DF}" destId="{4A81B9D8-0752-614E-AC73-698FB9A5938B}" srcOrd="0" destOrd="0" presId="urn:microsoft.com/office/officeart/2005/8/layout/hierarchy1"/>
    <dgm:cxn modelId="{74170151-AC66-8E47-AF6F-0BC7542FE906}" type="presParOf" srcId="{4A81B9D8-0752-614E-AC73-698FB9A5938B}" destId="{7782C56D-28BE-5645-A836-A4BECB61BA6F}" srcOrd="0" destOrd="0" presId="urn:microsoft.com/office/officeart/2005/8/layout/hierarchy1"/>
    <dgm:cxn modelId="{8FEF47EF-F76A-2A48-B199-09C48D722AA1}" type="presParOf" srcId="{7782C56D-28BE-5645-A836-A4BECB61BA6F}" destId="{9B5EE5F9-B916-184E-95B3-4C7047780730}" srcOrd="0" destOrd="0" presId="urn:microsoft.com/office/officeart/2005/8/layout/hierarchy1"/>
    <dgm:cxn modelId="{B47EC364-CC7E-EF46-956E-9CCB855A13AE}" type="presParOf" srcId="{7782C56D-28BE-5645-A836-A4BECB61BA6F}" destId="{B4615229-E5A9-8D4C-8C34-9DED1A70E41D}" srcOrd="1" destOrd="0" presId="urn:microsoft.com/office/officeart/2005/8/layout/hierarchy1"/>
    <dgm:cxn modelId="{3F451C2D-7DB1-AC43-B742-5D598BCEEBC6}" type="presParOf" srcId="{4A81B9D8-0752-614E-AC73-698FB9A5938B}" destId="{05E667E9-59F2-A345-9B65-E68D85DECF59}" srcOrd="1" destOrd="0" presId="urn:microsoft.com/office/officeart/2005/8/layout/hierarchy1"/>
    <dgm:cxn modelId="{A5FDB893-AD63-BC43-9F27-4D6D0ABA4179}" type="presParOf" srcId="{9AA4CDAB-AED3-E64C-8EF4-FC01A430A4DF}" destId="{EFBA1A55-A55F-1742-8952-13C579313BF5}" srcOrd="1" destOrd="0" presId="urn:microsoft.com/office/officeart/2005/8/layout/hierarchy1"/>
    <dgm:cxn modelId="{C85B6B1E-9BAA-2240-9A15-D0BB246CE88B}" type="presParOf" srcId="{EFBA1A55-A55F-1742-8952-13C579313BF5}" destId="{AAB18B3B-EFEE-2841-9ABB-66B121DD8BFF}" srcOrd="0" destOrd="0" presId="urn:microsoft.com/office/officeart/2005/8/layout/hierarchy1"/>
    <dgm:cxn modelId="{7AD46D6D-31BF-8341-AA6F-B9C5571A82C9}" type="presParOf" srcId="{AAB18B3B-EFEE-2841-9ABB-66B121DD8BFF}" destId="{15948201-A5B0-0048-A95F-11FF06CA0784}" srcOrd="0" destOrd="0" presId="urn:microsoft.com/office/officeart/2005/8/layout/hierarchy1"/>
    <dgm:cxn modelId="{0F252B72-A504-9F41-9E54-734541BAF1A4}" type="presParOf" srcId="{AAB18B3B-EFEE-2841-9ABB-66B121DD8BFF}" destId="{26189555-CF81-5E4A-9F08-319687D214CD}" srcOrd="1" destOrd="0" presId="urn:microsoft.com/office/officeart/2005/8/layout/hierarchy1"/>
    <dgm:cxn modelId="{CD377C2D-373F-3849-BE5D-CECC365E818F}" type="presParOf" srcId="{EFBA1A55-A55F-1742-8952-13C579313BF5}" destId="{920FE386-E187-0A43-977C-6BB07AFBBA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AD6D2-D87E-4AA4-8779-85D81D547D2D}"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CFCDBF97-16E9-460D-9FE8-BF70F2541426}">
      <dgm:prSet/>
      <dgm:spPr/>
      <dgm:t>
        <a:bodyPr/>
        <a:lstStyle/>
        <a:p>
          <a:pPr>
            <a:lnSpc>
              <a:spcPct val="100000"/>
            </a:lnSpc>
          </a:pPr>
          <a:r>
            <a:rPr lang="pt-BR" b="0" dirty="0"/>
            <a:t>OBRIGADO!</a:t>
          </a:r>
          <a:endParaRPr lang="en-US" b="0" dirty="0"/>
        </a:p>
      </dgm:t>
    </dgm:pt>
    <dgm:pt modelId="{C031E656-A2E0-4838-A018-9865A20776E3}" type="parTrans" cxnId="{70778656-57ED-437C-8489-92A76F1F507E}">
      <dgm:prSet/>
      <dgm:spPr/>
      <dgm:t>
        <a:bodyPr/>
        <a:lstStyle/>
        <a:p>
          <a:endParaRPr lang="en-US"/>
        </a:p>
      </dgm:t>
    </dgm:pt>
    <dgm:pt modelId="{63D574D8-38B9-45FA-A7A4-583EF0806078}" type="sibTrans" cxnId="{70778656-57ED-437C-8489-92A76F1F507E}">
      <dgm:prSet/>
      <dgm:spPr/>
      <dgm:t>
        <a:bodyPr/>
        <a:lstStyle/>
        <a:p>
          <a:endParaRPr lang="en-US"/>
        </a:p>
      </dgm:t>
    </dgm:pt>
    <dgm:pt modelId="{8DC4DC08-0904-4EF2-9926-7B5D4F37A495}">
      <dgm:prSet/>
      <dgm:spPr/>
      <dgm:t>
        <a:bodyPr/>
        <a:lstStyle/>
        <a:p>
          <a:pPr>
            <a:lnSpc>
              <a:spcPct val="100000"/>
            </a:lnSpc>
          </a:pPr>
          <a:r>
            <a:rPr lang="pt-BR"/>
            <a:t>@mcnaugthoncharles</a:t>
          </a:r>
          <a:endParaRPr lang="en-US"/>
        </a:p>
      </dgm:t>
    </dgm:pt>
    <dgm:pt modelId="{E96483AA-0FC4-49AE-852C-38A4AB3C8E22}" type="parTrans" cxnId="{E57BEC9D-99CA-409D-B300-03B09BCC75C7}">
      <dgm:prSet/>
      <dgm:spPr/>
      <dgm:t>
        <a:bodyPr/>
        <a:lstStyle/>
        <a:p>
          <a:endParaRPr lang="en-US"/>
        </a:p>
      </dgm:t>
    </dgm:pt>
    <dgm:pt modelId="{D2427D23-4B78-49D2-BEEA-E228ED3C06EA}" type="sibTrans" cxnId="{E57BEC9D-99CA-409D-B300-03B09BCC75C7}">
      <dgm:prSet/>
      <dgm:spPr/>
      <dgm:t>
        <a:bodyPr/>
        <a:lstStyle/>
        <a:p>
          <a:endParaRPr lang="en-US"/>
        </a:p>
      </dgm:t>
    </dgm:pt>
    <dgm:pt modelId="{3979A643-38C7-4F18-AE24-2E4995BFA0CF}">
      <dgm:prSet/>
      <dgm:spPr/>
      <dgm:t>
        <a:bodyPr/>
        <a:lstStyle/>
        <a:p>
          <a:pPr>
            <a:lnSpc>
              <a:spcPct val="100000"/>
            </a:lnSpc>
          </a:pPr>
          <a:r>
            <a:rPr lang="pt-BR" dirty="0"/>
            <a:t>(11) 97135-0065</a:t>
          </a:r>
          <a:endParaRPr lang="en-US" dirty="0"/>
        </a:p>
      </dgm:t>
    </dgm:pt>
    <dgm:pt modelId="{4A364844-1B54-4428-9245-724399D425D0}" type="parTrans" cxnId="{854858D9-037C-4AB3-B932-94FAFDC45E0B}">
      <dgm:prSet/>
      <dgm:spPr/>
      <dgm:t>
        <a:bodyPr/>
        <a:lstStyle/>
        <a:p>
          <a:endParaRPr lang="en-US"/>
        </a:p>
      </dgm:t>
    </dgm:pt>
    <dgm:pt modelId="{D4A55EA2-A907-4D1E-A39A-114AF5706CF8}" type="sibTrans" cxnId="{854858D9-037C-4AB3-B932-94FAFDC45E0B}">
      <dgm:prSet/>
      <dgm:spPr/>
      <dgm:t>
        <a:bodyPr/>
        <a:lstStyle/>
        <a:p>
          <a:endParaRPr lang="en-US"/>
        </a:p>
      </dgm:t>
    </dgm:pt>
    <dgm:pt modelId="{1E9E68CB-1D8E-4F1B-884C-5BDBE85A2E23}" type="pres">
      <dgm:prSet presAssocID="{E9DAD6D2-D87E-4AA4-8779-85D81D547D2D}" presName="root" presStyleCnt="0">
        <dgm:presLayoutVars>
          <dgm:dir/>
          <dgm:resizeHandles val="exact"/>
        </dgm:presLayoutVars>
      </dgm:prSet>
      <dgm:spPr/>
    </dgm:pt>
    <dgm:pt modelId="{BB55C30C-AF17-4B3F-9CF6-4C4868C86CB0}" type="pres">
      <dgm:prSet presAssocID="{CFCDBF97-16E9-460D-9FE8-BF70F2541426}" presName="compNode" presStyleCnt="0"/>
      <dgm:spPr/>
    </dgm:pt>
    <dgm:pt modelId="{7A91D191-AF6F-4525-99D4-65BBB694F48F}" type="pres">
      <dgm:prSet presAssocID="{CFCDBF97-16E9-460D-9FE8-BF70F2541426}" presName="iconRect" presStyleLbl="node1" presStyleIdx="0" presStyleCnt="3"/>
      <dgm:spPr>
        <a:blipFill>
          <a:blip xmlns:r="http://schemas.openxmlformats.org/officeDocument/2006/relationships" r:embed="rId1">
            <a:alphaModFix/>
          </a:blip>
          <a:srcRect/>
          <a:stretch>
            <a:fillRect l="-48000" r="-48000"/>
          </a:stretch>
        </a:blipFill>
        <a:effectLst>
          <a:outerShdw blurRad="503838" dist="50800" dir="5400000" algn="ctr" rotWithShape="0">
            <a:srgbClr val="000000">
              <a:alpha val="43137"/>
            </a:srgbClr>
          </a:outerShdw>
        </a:effectLst>
      </dgm:spPr>
    </dgm:pt>
    <dgm:pt modelId="{7F4DF161-58A1-4963-8C9C-4D91DA929C77}" type="pres">
      <dgm:prSet presAssocID="{CFCDBF97-16E9-460D-9FE8-BF70F2541426}" presName="spaceRect" presStyleCnt="0"/>
      <dgm:spPr/>
    </dgm:pt>
    <dgm:pt modelId="{5BBFDC11-0BB7-496E-A61D-B494EE4E2389}" type="pres">
      <dgm:prSet presAssocID="{CFCDBF97-16E9-460D-9FE8-BF70F2541426}" presName="textRect" presStyleLbl="revTx" presStyleIdx="0" presStyleCnt="3">
        <dgm:presLayoutVars>
          <dgm:chMax val="1"/>
          <dgm:chPref val="1"/>
        </dgm:presLayoutVars>
      </dgm:prSet>
      <dgm:spPr/>
    </dgm:pt>
    <dgm:pt modelId="{E0855BC0-B0BE-4B78-A6ED-6CE2A62CAB70}" type="pres">
      <dgm:prSet presAssocID="{63D574D8-38B9-45FA-A7A4-583EF0806078}" presName="sibTrans" presStyleCnt="0"/>
      <dgm:spPr/>
    </dgm:pt>
    <dgm:pt modelId="{B6DEC075-1211-4B35-A4D3-28CA25560F49}" type="pres">
      <dgm:prSet presAssocID="{8DC4DC08-0904-4EF2-9926-7B5D4F37A495}" presName="compNode" presStyleCnt="0"/>
      <dgm:spPr/>
    </dgm:pt>
    <dgm:pt modelId="{207A957C-CA4D-461B-915A-F1887136B7F5}" type="pres">
      <dgm:prSet presAssocID="{8DC4DC08-0904-4EF2-9926-7B5D4F37A495}" presName="iconRect" presStyleLbl="node1" presStyleIdx="1" presStyleCnt="3"/>
      <dgm:spPr>
        <a:blipFill>
          <a:blip xmlns:r="http://schemas.openxmlformats.org/officeDocument/2006/relationships" r:embed="rId2">
            <a:alphaModFix/>
          </a:blip>
          <a:srcRect/>
          <a:stretch>
            <a:fillRect/>
          </a:stretch>
        </a:blipFill>
        <a:effectLst>
          <a:outerShdw blurRad="491892" dist="50800" dir="5400000" algn="ctr" rotWithShape="0">
            <a:srgbClr val="000000">
              <a:alpha val="43137"/>
            </a:srgbClr>
          </a:outerShdw>
        </a:effectLst>
      </dgm:spPr>
    </dgm:pt>
    <dgm:pt modelId="{F2360AC0-3D56-44F8-9C7A-BDCAE6CADF53}" type="pres">
      <dgm:prSet presAssocID="{8DC4DC08-0904-4EF2-9926-7B5D4F37A495}" presName="spaceRect" presStyleCnt="0"/>
      <dgm:spPr/>
    </dgm:pt>
    <dgm:pt modelId="{5F258A32-6C07-4999-8072-BD85C11E6CA8}" type="pres">
      <dgm:prSet presAssocID="{8DC4DC08-0904-4EF2-9926-7B5D4F37A495}" presName="textRect" presStyleLbl="revTx" presStyleIdx="1" presStyleCnt="3">
        <dgm:presLayoutVars>
          <dgm:chMax val="1"/>
          <dgm:chPref val="1"/>
        </dgm:presLayoutVars>
      </dgm:prSet>
      <dgm:spPr/>
    </dgm:pt>
    <dgm:pt modelId="{937AEC60-959C-4AE2-8A97-3F9DF2C898D9}" type="pres">
      <dgm:prSet presAssocID="{D2427D23-4B78-49D2-BEEA-E228ED3C06EA}" presName="sibTrans" presStyleCnt="0"/>
      <dgm:spPr/>
    </dgm:pt>
    <dgm:pt modelId="{943541FE-4CB2-491D-B3DE-98994E180838}" type="pres">
      <dgm:prSet presAssocID="{3979A643-38C7-4F18-AE24-2E4995BFA0CF}" presName="compNode" presStyleCnt="0"/>
      <dgm:spPr/>
    </dgm:pt>
    <dgm:pt modelId="{7DE1C92B-4377-4D96-86E1-E3559DE22F9F}" type="pres">
      <dgm:prSet presAssocID="{3979A643-38C7-4F18-AE24-2E4995BFA0CF}" presName="iconRect" presStyleLbl="node1" presStyleIdx="2" presStyleCnt="3"/>
      <dgm:spPr>
        <a:blipFill>
          <a:blip xmlns:r="http://schemas.openxmlformats.org/officeDocument/2006/relationships" r:embed="rId3">
            <a:alphaModFix/>
          </a:blip>
          <a:srcRect/>
          <a:stretch>
            <a:fillRect/>
          </a:stretch>
        </a:blipFill>
        <a:effectLst>
          <a:outerShdw blurRad="720803" dist="50800" dir="5400000" algn="ctr" rotWithShape="0">
            <a:srgbClr val="000000">
              <a:alpha val="43137"/>
            </a:srgbClr>
          </a:outerShdw>
        </a:effectLst>
      </dgm:spPr>
    </dgm:pt>
    <dgm:pt modelId="{271A229E-E3C8-4E20-AA26-4ACD184BE6EC}" type="pres">
      <dgm:prSet presAssocID="{3979A643-38C7-4F18-AE24-2E4995BFA0CF}" presName="spaceRect" presStyleCnt="0"/>
      <dgm:spPr/>
    </dgm:pt>
    <dgm:pt modelId="{55031BDC-5EFB-47D4-B557-1496AFA7695B}" type="pres">
      <dgm:prSet presAssocID="{3979A643-38C7-4F18-AE24-2E4995BFA0CF}" presName="textRect" presStyleLbl="revTx" presStyleIdx="2" presStyleCnt="3">
        <dgm:presLayoutVars>
          <dgm:chMax val="1"/>
          <dgm:chPref val="1"/>
        </dgm:presLayoutVars>
      </dgm:prSet>
      <dgm:spPr/>
    </dgm:pt>
  </dgm:ptLst>
  <dgm:cxnLst>
    <dgm:cxn modelId="{18002F10-0E6F-4C94-A505-C357391C319F}" type="presOf" srcId="{8DC4DC08-0904-4EF2-9926-7B5D4F37A495}" destId="{5F258A32-6C07-4999-8072-BD85C11E6CA8}" srcOrd="0" destOrd="0" presId="urn:microsoft.com/office/officeart/2018/2/layout/IconLabelList"/>
    <dgm:cxn modelId="{382F261B-984D-4323-A507-A52043A99BBA}" type="presOf" srcId="{3979A643-38C7-4F18-AE24-2E4995BFA0CF}" destId="{55031BDC-5EFB-47D4-B557-1496AFA7695B}" srcOrd="0" destOrd="0" presId="urn:microsoft.com/office/officeart/2018/2/layout/IconLabelList"/>
    <dgm:cxn modelId="{58A01537-19DE-4E45-B385-1BFFACFEF2D9}" type="presOf" srcId="{CFCDBF97-16E9-460D-9FE8-BF70F2541426}" destId="{5BBFDC11-0BB7-496E-A61D-B494EE4E2389}" srcOrd="0" destOrd="0" presId="urn:microsoft.com/office/officeart/2018/2/layout/IconLabelList"/>
    <dgm:cxn modelId="{70778656-57ED-437C-8489-92A76F1F507E}" srcId="{E9DAD6D2-D87E-4AA4-8779-85D81D547D2D}" destId="{CFCDBF97-16E9-460D-9FE8-BF70F2541426}" srcOrd="0" destOrd="0" parTransId="{C031E656-A2E0-4838-A018-9865A20776E3}" sibTransId="{63D574D8-38B9-45FA-A7A4-583EF0806078}"/>
    <dgm:cxn modelId="{EF232B94-60D6-4796-AD34-67023738AB26}" type="presOf" srcId="{E9DAD6D2-D87E-4AA4-8779-85D81D547D2D}" destId="{1E9E68CB-1D8E-4F1B-884C-5BDBE85A2E23}" srcOrd="0" destOrd="0" presId="urn:microsoft.com/office/officeart/2018/2/layout/IconLabelList"/>
    <dgm:cxn modelId="{E57BEC9D-99CA-409D-B300-03B09BCC75C7}" srcId="{E9DAD6D2-D87E-4AA4-8779-85D81D547D2D}" destId="{8DC4DC08-0904-4EF2-9926-7B5D4F37A495}" srcOrd="1" destOrd="0" parTransId="{E96483AA-0FC4-49AE-852C-38A4AB3C8E22}" sibTransId="{D2427D23-4B78-49D2-BEEA-E228ED3C06EA}"/>
    <dgm:cxn modelId="{854858D9-037C-4AB3-B932-94FAFDC45E0B}" srcId="{E9DAD6D2-D87E-4AA4-8779-85D81D547D2D}" destId="{3979A643-38C7-4F18-AE24-2E4995BFA0CF}" srcOrd="2" destOrd="0" parTransId="{4A364844-1B54-4428-9245-724399D425D0}" sibTransId="{D4A55EA2-A907-4D1E-A39A-114AF5706CF8}"/>
    <dgm:cxn modelId="{51740B1B-8F89-4F60-894A-27B81DD540CB}" type="presParOf" srcId="{1E9E68CB-1D8E-4F1B-884C-5BDBE85A2E23}" destId="{BB55C30C-AF17-4B3F-9CF6-4C4868C86CB0}" srcOrd="0" destOrd="0" presId="urn:microsoft.com/office/officeart/2018/2/layout/IconLabelList"/>
    <dgm:cxn modelId="{10A31ADB-F734-42BD-A898-893ADB83910E}" type="presParOf" srcId="{BB55C30C-AF17-4B3F-9CF6-4C4868C86CB0}" destId="{7A91D191-AF6F-4525-99D4-65BBB694F48F}" srcOrd="0" destOrd="0" presId="urn:microsoft.com/office/officeart/2018/2/layout/IconLabelList"/>
    <dgm:cxn modelId="{0E9FE1AE-611A-4DA0-97B0-F7D0CBAF823C}" type="presParOf" srcId="{BB55C30C-AF17-4B3F-9CF6-4C4868C86CB0}" destId="{7F4DF161-58A1-4963-8C9C-4D91DA929C77}" srcOrd="1" destOrd="0" presId="urn:microsoft.com/office/officeart/2018/2/layout/IconLabelList"/>
    <dgm:cxn modelId="{375A0BB9-1564-4CD2-8B90-E5F586AC822A}" type="presParOf" srcId="{BB55C30C-AF17-4B3F-9CF6-4C4868C86CB0}" destId="{5BBFDC11-0BB7-496E-A61D-B494EE4E2389}" srcOrd="2" destOrd="0" presId="urn:microsoft.com/office/officeart/2018/2/layout/IconLabelList"/>
    <dgm:cxn modelId="{06B75278-38D1-45A3-AB14-74F6FD33DF30}" type="presParOf" srcId="{1E9E68CB-1D8E-4F1B-884C-5BDBE85A2E23}" destId="{E0855BC0-B0BE-4B78-A6ED-6CE2A62CAB70}" srcOrd="1" destOrd="0" presId="urn:microsoft.com/office/officeart/2018/2/layout/IconLabelList"/>
    <dgm:cxn modelId="{5708DB18-E147-4BCD-A5A7-D79C2394980F}" type="presParOf" srcId="{1E9E68CB-1D8E-4F1B-884C-5BDBE85A2E23}" destId="{B6DEC075-1211-4B35-A4D3-28CA25560F49}" srcOrd="2" destOrd="0" presId="urn:microsoft.com/office/officeart/2018/2/layout/IconLabelList"/>
    <dgm:cxn modelId="{67B0469D-7B5A-4997-A3BF-975A29C434E1}" type="presParOf" srcId="{B6DEC075-1211-4B35-A4D3-28CA25560F49}" destId="{207A957C-CA4D-461B-915A-F1887136B7F5}" srcOrd="0" destOrd="0" presId="urn:microsoft.com/office/officeart/2018/2/layout/IconLabelList"/>
    <dgm:cxn modelId="{B3A67C8A-E6BB-4234-82E2-9791F0FB3FF1}" type="presParOf" srcId="{B6DEC075-1211-4B35-A4D3-28CA25560F49}" destId="{F2360AC0-3D56-44F8-9C7A-BDCAE6CADF53}" srcOrd="1" destOrd="0" presId="urn:microsoft.com/office/officeart/2018/2/layout/IconLabelList"/>
    <dgm:cxn modelId="{1132C318-9095-4052-AA2D-1F413791BC94}" type="presParOf" srcId="{B6DEC075-1211-4B35-A4D3-28CA25560F49}" destId="{5F258A32-6C07-4999-8072-BD85C11E6CA8}" srcOrd="2" destOrd="0" presId="urn:microsoft.com/office/officeart/2018/2/layout/IconLabelList"/>
    <dgm:cxn modelId="{CE68386F-0350-4832-9319-FC27AC043D6A}" type="presParOf" srcId="{1E9E68CB-1D8E-4F1B-884C-5BDBE85A2E23}" destId="{937AEC60-959C-4AE2-8A97-3F9DF2C898D9}" srcOrd="3" destOrd="0" presId="urn:microsoft.com/office/officeart/2018/2/layout/IconLabelList"/>
    <dgm:cxn modelId="{3BB7A892-7BEF-4AEE-A83D-3A132F569941}" type="presParOf" srcId="{1E9E68CB-1D8E-4F1B-884C-5BDBE85A2E23}" destId="{943541FE-4CB2-491D-B3DE-98994E180838}" srcOrd="4" destOrd="0" presId="urn:microsoft.com/office/officeart/2018/2/layout/IconLabelList"/>
    <dgm:cxn modelId="{4FD44591-BA82-4786-A976-058790BB062F}" type="presParOf" srcId="{943541FE-4CB2-491D-B3DE-98994E180838}" destId="{7DE1C92B-4377-4D96-86E1-E3559DE22F9F}" srcOrd="0" destOrd="0" presId="urn:microsoft.com/office/officeart/2018/2/layout/IconLabelList"/>
    <dgm:cxn modelId="{560F5052-D75E-4413-8926-A114A2844AE9}" type="presParOf" srcId="{943541FE-4CB2-491D-B3DE-98994E180838}" destId="{271A229E-E3C8-4E20-AA26-4ACD184BE6EC}" srcOrd="1" destOrd="0" presId="urn:microsoft.com/office/officeart/2018/2/layout/IconLabelList"/>
    <dgm:cxn modelId="{54A91BA0-0813-40DE-9185-5608D377A762}" type="presParOf" srcId="{943541FE-4CB2-491D-B3DE-98994E180838}" destId="{55031BDC-5EFB-47D4-B557-1496AFA7695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A5F0A-3C63-4EB6-ACD0-520C36A7672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599ED-F489-4851-8B14-675C60D50B5B}">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DCA73-2CE7-422A-B26D-F971BD2B77B3}">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100000"/>
            </a:lnSpc>
            <a:spcBef>
              <a:spcPct val="0"/>
            </a:spcBef>
            <a:spcAft>
              <a:spcPct val="35000"/>
            </a:spcAft>
            <a:buNone/>
          </a:pPr>
          <a:r>
            <a:rPr lang="pt-BR" sz="1900" kern="1200" dirty="0"/>
            <a:t>Rubens Gomes de Sousa – Disponibilidade econômica está ligado ao “dinheiro em caixa”. SOUSA, Rubens Gomes. </a:t>
          </a:r>
          <a:r>
            <a:rPr lang="pt-BR" sz="1900" i="1" kern="1200" dirty="0"/>
            <a:t>Parecer 1.5</a:t>
          </a:r>
          <a:r>
            <a:rPr lang="pt-BR" sz="1900" kern="1200" dirty="0"/>
            <a:t> In: Pareceres 1 Imposto de Renda. São Paulo: Editora Resenha Tributária, 1975, p. 248)</a:t>
          </a:r>
          <a:endParaRPr lang="en-US" sz="1900" kern="1200" dirty="0"/>
        </a:p>
      </dsp:txBody>
      <dsp:txXfrm>
        <a:off x="1507738" y="707092"/>
        <a:ext cx="9007861" cy="1305401"/>
      </dsp:txXfrm>
    </dsp:sp>
    <dsp:sp modelId="{EFC38840-8CFA-4DC0-A20C-782947F6B63F}">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7AD71-54E9-449E-AA81-2057F2A9C734}">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67CEC-6997-49D7-9A59-11D4490639A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100000"/>
            </a:lnSpc>
            <a:spcBef>
              <a:spcPct val="0"/>
            </a:spcBef>
            <a:spcAft>
              <a:spcPct val="35000"/>
            </a:spcAft>
            <a:buNone/>
          </a:pPr>
          <a:r>
            <a:rPr lang="pt-BR" sz="1900" kern="1200"/>
            <a:t>Esse conceito de disponibilidade econômica é mais próximo do que foi acatado, por exemplo, pelo Ministro Marco Aurélio, pela Ministra Ellen Gracie, pelo Ministro Joaquim Babosa, e, no RE n° 172.058-1/SC (DJ/ 13.10.95), pelo Ministro Carlos Veloso. </a:t>
          </a:r>
          <a:endParaRPr lang="en-US" sz="1900" kern="120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E5F9-B916-184E-95B3-4C7047780730}">
      <dsp:nvSpPr>
        <dsp:cNvPr id="0" name=""/>
        <dsp:cNvSpPr/>
      </dsp:nvSpPr>
      <dsp:spPr>
        <a:xfrm>
          <a:off x="1198" y="1142029"/>
          <a:ext cx="4208285" cy="26722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615229-E5A9-8D4C-8C34-9DED1A70E41D}">
      <dsp:nvSpPr>
        <dsp:cNvPr id="0" name=""/>
        <dsp:cNvSpPr/>
      </dsp:nvSpPr>
      <dsp:spPr>
        <a:xfrm>
          <a:off x="468786" y="1586237"/>
          <a:ext cx="4208285" cy="267226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t>Portanto, o art. 77 da Lei </a:t>
          </a:r>
          <a:r>
            <a:rPr lang="pt-BR" sz="2400" kern="1200" dirty="0" err="1"/>
            <a:t>n</a:t>
          </a:r>
          <a:r>
            <a:rPr lang="pt-BR" sz="2400" kern="1200" dirty="0"/>
            <a:t>. 12.973/14 é uma adição do resultado do exterior e não uma tributação direta do resultado contábil não parecendo alterar o panorama. </a:t>
          </a:r>
          <a:endParaRPr lang="en-US" sz="2400" kern="1200" dirty="0"/>
        </a:p>
      </dsp:txBody>
      <dsp:txXfrm>
        <a:off x="547054" y="1664505"/>
        <a:ext cx="4051749" cy="2515725"/>
      </dsp:txXfrm>
    </dsp:sp>
    <dsp:sp modelId="{15948201-A5B0-0048-A95F-11FF06CA0784}">
      <dsp:nvSpPr>
        <dsp:cNvPr id="0" name=""/>
        <dsp:cNvSpPr/>
      </dsp:nvSpPr>
      <dsp:spPr>
        <a:xfrm>
          <a:off x="5145837" y="474044"/>
          <a:ext cx="4208285" cy="26722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189555-CF81-5E4A-9F08-319687D214CD}">
      <dsp:nvSpPr>
        <dsp:cNvPr id="0" name=""/>
        <dsp:cNvSpPr/>
      </dsp:nvSpPr>
      <dsp:spPr>
        <a:xfrm>
          <a:off x="5613424" y="918252"/>
          <a:ext cx="4208285" cy="267226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t>Além disso, a assertiva de que “MEP” implica disponibilidade de renda do Brasil implica admitir que a renda é tributável antes de ser realizável. </a:t>
          </a:r>
          <a:endParaRPr lang="en-US" sz="2400" kern="1200" dirty="0"/>
        </a:p>
      </dsp:txBody>
      <dsp:txXfrm>
        <a:off x="5691692" y="996520"/>
        <a:ext cx="4051749" cy="2515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D191-AF6F-4525-99D4-65BBB694F48F}">
      <dsp:nvSpPr>
        <dsp:cNvPr id="0" name=""/>
        <dsp:cNvSpPr/>
      </dsp:nvSpPr>
      <dsp:spPr>
        <a:xfrm>
          <a:off x="1212569" y="987197"/>
          <a:ext cx="1300252" cy="1300252"/>
        </a:xfrm>
        <a:prstGeom prst="rect">
          <a:avLst/>
        </a:prstGeom>
        <a:blipFill>
          <a:blip xmlns:r="http://schemas.openxmlformats.org/officeDocument/2006/relationships" r:embed="rId1">
            <a:alphaModFix/>
          </a:blip>
          <a:srcRect/>
          <a:stretch>
            <a:fillRect l="-48000" r="-48000"/>
          </a:stretch>
        </a:blipFill>
        <a:ln w="12700" cap="flat" cmpd="sng" algn="ctr">
          <a:solidFill>
            <a:schemeClr val="lt1">
              <a:hueOff val="0"/>
              <a:satOff val="0"/>
              <a:lumOff val="0"/>
              <a:alphaOff val="0"/>
            </a:schemeClr>
          </a:solidFill>
          <a:prstDash val="solid"/>
          <a:miter lim="800000"/>
        </a:ln>
        <a:effectLst>
          <a:outerShdw blurRad="503838"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5BBFDC11-0BB7-496E-A61D-B494EE4E2389}">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pt-BR" sz="2500" b="0" kern="1200" dirty="0"/>
            <a:t>OBRIGADO!</a:t>
          </a:r>
          <a:endParaRPr lang="en-US" sz="2500" b="0" kern="1200" dirty="0"/>
        </a:p>
      </dsp:txBody>
      <dsp:txXfrm>
        <a:off x="417971" y="2644140"/>
        <a:ext cx="2889450" cy="720000"/>
      </dsp:txXfrm>
    </dsp:sp>
    <dsp:sp modelId="{207A957C-CA4D-461B-915A-F1887136B7F5}">
      <dsp:nvSpPr>
        <dsp:cNvPr id="0" name=""/>
        <dsp:cNvSpPr/>
      </dsp:nvSpPr>
      <dsp:spPr>
        <a:xfrm>
          <a:off x="4607673" y="987197"/>
          <a:ext cx="1300252" cy="1300252"/>
        </a:xfrm>
        <a:prstGeom prst="rect">
          <a:avLst/>
        </a:prstGeom>
        <a:blipFill>
          <a:blip xmlns:r="http://schemas.openxmlformats.org/officeDocument/2006/relationships" r:embed="rId2">
            <a:alphaModFix/>
          </a:blip>
          <a:srcRect/>
          <a:stretch>
            <a:fillRect/>
          </a:stretch>
        </a:blipFill>
        <a:ln w="12700" cap="flat" cmpd="sng" algn="ctr">
          <a:solidFill>
            <a:schemeClr val="lt1">
              <a:hueOff val="0"/>
              <a:satOff val="0"/>
              <a:lumOff val="0"/>
              <a:alphaOff val="0"/>
            </a:schemeClr>
          </a:solidFill>
          <a:prstDash val="solid"/>
          <a:miter lim="800000"/>
        </a:ln>
        <a:effectLst>
          <a:outerShdw blurRad="491892"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5F258A32-6C07-4999-8072-BD85C11E6CA8}">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pt-BR" sz="2500" kern="1200"/>
            <a:t>@mcnaugthoncharles</a:t>
          </a:r>
          <a:endParaRPr lang="en-US" sz="2500" kern="1200"/>
        </a:p>
      </dsp:txBody>
      <dsp:txXfrm>
        <a:off x="3813075" y="2644140"/>
        <a:ext cx="2889450" cy="720000"/>
      </dsp:txXfrm>
    </dsp:sp>
    <dsp:sp modelId="{7DE1C92B-4377-4D96-86E1-E3559DE22F9F}">
      <dsp:nvSpPr>
        <dsp:cNvPr id="0" name=""/>
        <dsp:cNvSpPr/>
      </dsp:nvSpPr>
      <dsp:spPr>
        <a:xfrm>
          <a:off x="8002777" y="987197"/>
          <a:ext cx="1300252" cy="1300252"/>
        </a:xfrm>
        <a:prstGeom prst="rect">
          <a:avLst/>
        </a:prstGeom>
        <a:blipFill>
          <a:blip xmlns:r="http://schemas.openxmlformats.org/officeDocument/2006/relationships" r:embed="rId3">
            <a:alphaModFix/>
          </a:blip>
          <a:srcRect/>
          <a:stretch>
            <a:fillRect/>
          </a:stretch>
        </a:blipFill>
        <a:ln w="12700" cap="flat" cmpd="sng" algn="ctr">
          <a:solidFill>
            <a:schemeClr val="lt1">
              <a:hueOff val="0"/>
              <a:satOff val="0"/>
              <a:lumOff val="0"/>
              <a:alphaOff val="0"/>
            </a:schemeClr>
          </a:solidFill>
          <a:prstDash val="solid"/>
          <a:miter lim="800000"/>
        </a:ln>
        <a:effectLst>
          <a:outerShdw blurRad="720803"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55031BDC-5EFB-47D4-B557-1496AFA7695B}">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pt-BR" sz="2500" kern="1200" dirty="0"/>
            <a:t>(11) 97135-0065</a:t>
          </a:r>
          <a:endParaRPr lang="en-US" sz="2500" kern="1200" dirty="0"/>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planalto.gov.br/ccivil_03/_Ato2007-2010/2009/Lei/L11941.htm#art3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186927" y="1247064"/>
            <a:ext cx="9818146" cy="2539628"/>
          </a:xfrm>
        </p:spPr>
        <p:txBody>
          <a:bodyPr>
            <a:normAutofit fontScale="90000"/>
          </a:bodyPr>
          <a:lstStyle/>
          <a:p>
            <a:r>
              <a:rPr lang="pt-BR" sz="6300" b="1" dirty="0">
                <a:solidFill>
                  <a:schemeClr val="accent1"/>
                </a:solidFill>
                <a:latin typeface="+mn-lt"/>
              </a:rPr>
              <a:t>ART. 7 DOS TRATADOS E </a:t>
            </a:r>
            <a:br>
              <a:rPr lang="pt-BR" sz="6300" b="1" dirty="0">
                <a:solidFill>
                  <a:schemeClr val="accent1"/>
                </a:solidFill>
                <a:latin typeface="+mn-lt"/>
              </a:rPr>
            </a:br>
            <a:r>
              <a:rPr lang="pt-BR" sz="6300" b="1" dirty="0">
                <a:solidFill>
                  <a:schemeClr val="accent1"/>
                </a:solidFill>
                <a:latin typeface="+mn-lt"/>
              </a:rPr>
              <a:t>LEI 12.973/14: </a:t>
            </a:r>
            <a:br>
              <a:rPr lang="pt-BR" sz="6300" b="1" dirty="0">
                <a:solidFill>
                  <a:schemeClr val="accent1"/>
                </a:solidFill>
                <a:latin typeface="+mn-lt"/>
              </a:rPr>
            </a:br>
            <a:r>
              <a:rPr lang="pt-BR" sz="6300" b="1" dirty="0">
                <a:solidFill>
                  <a:schemeClr val="accent1"/>
                </a:solidFill>
                <a:latin typeface="+mn-lt"/>
              </a:rPr>
              <a:t>  MUDANÇAS DE PANORAMA?</a:t>
            </a:r>
            <a:r>
              <a:rPr lang="pt-BR" dirty="0">
                <a:solidFill>
                  <a:schemeClr val="accent1"/>
                </a:solidFill>
              </a:rPr>
              <a:t>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449409"/>
            <a:ext cx="9144000" cy="1655762"/>
          </a:xfrm>
        </p:spPr>
        <p:txBody>
          <a:bodyPr>
            <a:normAutofit/>
          </a:bodyPr>
          <a:lstStyle/>
          <a:p>
            <a:endParaRPr lang="pt-BR" sz="2000" b="1" i="1" dirty="0">
              <a:solidFill>
                <a:srgbClr val="0C2342"/>
              </a:solidFill>
              <a:latin typeface="+mj-lt"/>
              <a:ea typeface="+mj-ea"/>
              <a:cs typeface="+mj-cs"/>
            </a:endParaRPr>
          </a:p>
          <a:p>
            <a:r>
              <a:rPr lang="pt-BR" sz="4000" b="1" i="1" dirty="0">
                <a:solidFill>
                  <a:srgbClr val="0C2342"/>
                </a:solidFill>
                <a:latin typeface="+mj-lt"/>
                <a:ea typeface="+mj-ea"/>
                <a:cs typeface="+mj-cs"/>
              </a:rPr>
              <a:t>Charles W. </a:t>
            </a:r>
            <a:r>
              <a:rPr lang="pt-BR" sz="4000" b="1" i="1" dirty="0" err="1">
                <a:solidFill>
                  <a:srgbClr val="0C2342"/>
                </a:solidFill>
                <a:latin typeface="+mj-lt"/>
                <a:ea typeface="+mj-ea"/>
                <a:cs typeface="+mj-cs"/>
              </a:rPr>
              <a:t>McNaughton</a:t>
            </a:r>
            <a:endParaRPr lang="pt-BR" sz="4000" b="1" i="1" dirty="0">
              <a:solidFill>
                <a:srgbClr val="0C2342"/>
              </a:solidFill>
              <a:latin typeface="+mj-lt"/>
              <a:ea typeface="+mj-ea"/>
              <a:cs typeface="+mj-cs"/>
            </a:endParaRP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Não contem comigo.” Nelson Jobim, ex-ministro dos governos FHC, Lula e  Dilma e ex-presidente do STF, indagado se assumiria a Presidência no lugar  de Temer">
            <a:extLst>
              <a:ext uri="{FF2B5EF4-FFF2-40B4-BE49-F238E27FC236}">
                <a16:creationId xmlns:a16="http://schemas.microsoft.com/office/drawing/2014/main" id="{D934E360-2039-25C4-2ED7-6F768A7FB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66" r="15369" b="-1"/>
          <a:stretch/>
        </p:blipFill>
        <p:spPr bwMode="auto">
          <a:xfrm>
            <a:off x="138715" y="976777"/>
            <a:ext cx="3296556" cy="3296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6148144" y="1726667"/>
            <a:ext cx="5217173" cy="4351338"/>
          </a:xfrm>
        </p:spPr>
        <p:txBody>
          <a:bodyPr>
            <a:normAutofit/>
          </a:bodyPr>
          <a:lstStyle/>
          <a:p>
            <a:pPr algn="just">
              <a:lnSpc>
                <a:spcPct val="150000"/>
              </a:lnSpc>
            </a:pPr>
            <a:endParaRPr lang="pt-BR" dirty="0">
              <a:solidFill>
                <a:schemeClr val="bg1"/>
              </a:solidFill>
            </a:endParaRPr>
          </a:p>
          <a:p>
            <a:pPr marL="0" indent="0" algn="just">
              <a:lnSpc>
                <a:spcPct val="100000"/>
              </a:lnSpc>
              <a:buNone/>
            </a:pPr>
            <a:r>
              <a:rPr lang="pt-BR" dirty="0"/>
              <a:t>A posição do Ministro Nelson Jobim foi acatada pelo Ministro </a:t>
            </a:r>
            <a:r>
              <a:rPr lang="pt-BR" dirty="0" err="1"/>
              <a:t>Teori</a:t>
            </a:r>
            <a:r>
              <a:rPr lang="pt-BR" dirty="0"/>
              <a:t> Zavascki na RE 541.090 e prevaleceu em tal julgamento.</a:t>
            </a:r>
          </a:p>
        </p:txBody>
      </p:sp>
      <p:pic>
        <p:nvPicPr>
          <p:cNvPr id="7170" name="Picture 2" descr="Zavascki determina que Lula seja investigado pelo STF - CUT - Central Única  dos Trabalhadores">
            <a:extLst>
              <a:ext uri="{FF2B5EF4-FFF2-40B4-BE49-F238E27FC236}">
                <a16:creationId xmlns:a16="http://schemas.microsoft.com/office/drawing/2014/main" id="{26BDD8D9-DE7F-E204-69CA-D5144A778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17" r="14079"/>
          <a:stretch/>
        </p:blipFill>
        <p:spPr bwMode="auto">
          <a:xfrm>
            <a:off x="2936715" y="3429000"/>
            <a:ext cx="3107142" cy="31071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0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63917"/>
            <a:ext cx="10515600" cy="1325563"/>
          </a:xfrm>
        </p:spPr>
        <p:txBody>
          <a:bodyPr>
            <a:normAutofit/>
          </a:bodyPr>
          <a:lstStyle/>
          <a:p>
            <a:pPr algn="ctr"/>
            <a:r>
              <a:rPr lang="pt-BR" sz="5000" b="1" dirty="0">
                <a:solidFill>
                  <a:schemeClr val="accent1"/>
                </a:solidFill>
                <a:latin typeface="+mn-lt"/>
              </a:rPr>
              <a:t>DISPONIBILIDADE ECONÔMICA</a:t>
            </a:r>
          </a:p>
        </p:txBody>
      </p:sp>
      <p:graphicFrame>
        <p:nvGraphicFramePr>
          <p:cNvPr id="5" name="Espaço Reservado para Conteúdo 2">
            <a:extLst>
              <a:ext uri="{FF2B5EF4-FFF2-40B4-BE49-F238E27FC236}">
                <a16:creationId xmlns:a16="http://schemas.microsoft.com/office/drawing/2014/main" id="{820EE489-6D27-621E-E53B-AE362A10BB26}"/>
              </a:ext>
            </a:extLst>
          </p:cNvPr>
          <p:cNvGraphicFramePr>
            <a:graphicFrameLocks noGrp="1"/>
          </p:cNvGraphicFramePr>
          <p:nvPr>
            <p:ph idx="1"/>
            <p:extLst>
              <p:ext uri="{D42A27DB-BD31-4B8C-83A1-F6EECF244321}">
                <p14:modId xmlns:p14="http://schemas.microsoft.com/office/powerpoint/2010/main" val="3240353051"/>
              </p:ext>
            </p:extLst>
          </p:nvPr>
        </p:nvGraphicFramePr>
        <p:xfrm>
          <a:off x="838200" y="189017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1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42402"/>
            <a:ext cx="10515600" cy="1325563"/>
          </a:xfrm>
        </p:spPr>
        <p:txBody>
          <a:bodyPr>
            <a:normAutofit/>
          </a:bodyPr>
          <a:lstStyle/>
          <a:p>
            <a:pPr algn="ctr"/>
            <a:r>
              <a:rPr lang="pt-BR" sz="5000" b="1">
                <a:solidFill>
                  <a:schemeClr val="accent1"/>
                </a:solidFill>
                <a:latin typeface="+mn-lt"/>
              </a:rPr>
              <a:t>CTN – ART. 43</a:t>
            </a:r>
            <a:endParaRPr lang="pt-BR" sz="5000" b="1" dirty="0">
              <a:solidFill>
                <a:schemeClr val="accent1"/>
              </a:solidFill>
              <a:latin typeface="+mn-lt"/>
            </a:endParaRPr>
          </a:p>
        </p:txBody>
      </p:sp>
      <p:sp>
        <p:nvSpPr>
          <p:cNvPr id="3" name="Espaço Reservado para Conteúdo 2"/>
          <p:cNvSpPr>
            <a:spLocks noGrp="1"/>
          </p:cNvSpPr>
          <p:nvPr>
            <p:ph idx="1"/>
          </p:nvPr>
        </p:nvSpPr>
        <p:spPr>
          <a:xfrm>
            <a:off x="241065" y="1821869"/>
            <a:ext cx="8293335" cy="4351338"/>
          </a:xfrm>
        </p:spPr>
        <p:txBody>
          <a:bodyPr>
            <a:normAutofit lnSpcReduction="10000"/>
          </a:bodyPr>
          <a:lstStyle/>
          <a:p>
            <a:endParaRPr lang="pt-BR"/>
          </a:p>
          <a:p>
            <a:endParaRPr lang="pt-BR"/>
          </a:p>
          <a:p>
            <a:pPr algn="just">
              <a:lnSpc>
                <a:spcPct val="100000"/>
              </a:lnSpc>
            </a:pPr>
            <a:r>
              <a:rPr lang="pt-BR"/>
              <a:t>EDVALDO BRITO ASSOCIA A INSPIRAÇÃO DO CONCEITO DE “RENDA”  DO ART. 43 DO CTN ao caso “Strattton´s Independence vs. Howbert” da Suprema Corte Americana de 1913 que diz que não é renda “o aumento no valor dos bens antes da realização de tal valor através da venda ou conversão de bens”.  (BRITO, Edvaldo. Hipótese Cem anos do Imposto de Renda no Brasil </a:t>
            </a:r>
            <a:endParaRPr lang="pt-BR" dirty="0"/>
          </a:p>
        </p:txBody>
      </p:sp>
      <p:pic>
        <p:nvPicPr>
          <p:cNvPr id="9218" name="Picture 2" descr="Arquivo Team - Página 12 de 18 - IDEPE">
            <a:extLst>
              <a:ext uri="{FF2B5EF4-FFF2-40B4-BE49-F238E27FC236}">
                <a16:creationId xmlns:a16="http://schemas.microsoft.com/office/drawing/2014/main" id="{15C49BB1-EA0B-5DC6-3FF5-251893718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686" y="2167965"/>
            <a:ext cx="2844800" cy="284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3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20886"/>
            <a:ext cx="10515600" cy="1325563"/>
          </a:xfrm>
        </p:spPr>
        <p:txBody>
          <a:bodyPr>
            <a:normAutofit/>
          </a:bodyPr>
          <a:lstStyle/>
          <a:p>
            <a:pPr algn="ctr"/>
            <a:r>
              <a:rPr lang="pt-BR" sz="5000" b="1" dirty="0">
                <a:solidFill>
                  <a:schemeClr val="accent1"/>
                </a:solidFill>
                <a:latin typeface="+mn-lt"/>
              </a:rPr>
              <a:t>JUDICIÁRIO E ADMINISTRAÇÃO</a:t>
            </a:r>
          </a:p>
        </p:txBody>
      </p:sp>
      <p:sp>
        <p:nvSpPr>
          <p:cNvPr id="3" name="Espaço Reservado para Conteúdo 2"/>
          <p:cNvSpPr>
            <a:spLocks noGrp="1"/>
          </p:cNvSpPr>
          <p:nvPr>
            <p:ph idx="1"/>
          </p:nvPr>
        </p:nvSpPr>
        <p:spPr>
          <a:xfrm>
            <a:off x="4827517" y="1113482"/>
            <a:ext cx="6473969" cy="4351338"/>
          </a:xfrm>
        </p:spPr>
        <p:txBody>
          <a:bodyPr/>
          <a:lstStyle/>
          <a:p>
            <a:pPr>
              <a:lnSpc>
                <a:spcPct val="100000"/>
              </a:lnSpc>
            </a:pPr>
            <a:endParaRPr lang="pt-BR" dirty="0"/>
          </a:p>
          <a:p>
            <a:pPr>
              <a:lnSpc>
                <a:spcPct val="100000"/>
              </a:lnSpc>
            </a:pPr>
            <a:endParaRPr lang="pt-BR" dirty="0"/>
          </a:p>
          <a:p>
            <a:pPr>
              <a:lnSpc>
                <a:spcPct val="100000"/>
              </a:lnSpc>
            </a:pPr>
            <a:endParaRPr lang="pt-BR" dirty="0"/>
          </a:p>
          <a:p>
            <a:pPr algn="just">
              <a:lnSpc>
                <a:spcPct val="100000"/>
              </a:lnSpc>
            </a:pPr>
            <a:r>
              <a:rPr lang="pt-BR" dirty="0"/>
              <a:t>Apesar da alegação da Fazenda Nacional, prevalece hoje nas decisões judiciais e administrativas a ideia que, tratando o artigo 74 da MP 2.158-35/01, o lucro tributado no brasil é o lucro do exterior e não do brasil. </a:t>
            </a:r>
          </a:p>
        </p:txBody>
      </p:sp>
      <p:pic>
        <p:nvPicPr>
          <p:cNvPr id="12290" name="Picture 2" descr="Remessa líquida de lucros e dividendos ao exterior tomba 98,6% em maio |  Brasil e Política | Valor Investe">
            <a:extLst>
              <a:ext uri="{FF2B5EF4-FFF2-40B4-BE49-F238E27FC236}">
                <a16:creationId xmlns:a16="http://schemas.microsoft.com/office/drawing/2014/main" id="{8CEEAE9C-81B0-0BA6-DA5B-9E0724513CD7}"/>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38200" y="2833914"/>
            <a:ext cx="3289300" cy="246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0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46797"/>
            <a:ext cx="10515600" cy="1325563"/>
          </a:xfrm>
        </p:spPr>
        <p:txBody>
          <a:bodyPr>
            <a:noAutofit/>
          </a:bodyPr>
          <a:lstStyle/>
          <a:p>
            <a:pPr algn="ctr"/>
            <a:r>
              <a:rPr lang="pt-BR" sz="5000" b="1" dirty="0">
                <a:solidFill>
                  <a:schemeClr val="accent1"/>
                </a:solidFill>
                <a:latin typeface="+mn-lt"/>
              </a:rPr>
              <a:t>REsp 1.325.709/RJ - MINISTRO NAPOLEÃO NUNES MAIA FILHO</a:t>
            </a:r>
          </a:p>
        </p:txBody>
      </p:sp>
      <p:sp>
        <p:nvSpPr>
          <p:cNvPr id="3" name="Espaço Reservado para Conteúdo 2"/>
          <p:cNvSpPr>
            <a:spLocks noGrp="1"/>
          </p:cNvSpPr>
          <p:nvPr>
            <p:ph idx="1"/>
          </p:nvPr>
        </p:nvSpPr>
        <p:spPr>
          <a:xfrm>
            <a:off x="684455" y="2560963"/>
            <a:ext cx="10823089" cy="4571870"/>
          </a:xfrm>
        </p:spPr>
        <p:txBody>
          <a:bodyPr>
            <a:normAutofit fontScale="62500" lnSpcReduction="20000"/>
          </a:bodyPr>
          <a:lstStyle/>
          <a:p>
            <a:pPr marL="0" indent="0" algn="just">
              <a:lnSpc>
                <a:spcPct val="120000"/>
              </a:lnSpc>
              <a:buNone/>
            </a:pPr>
            <a:r>
              <a:rPr lang="pt-BR" dirty="0"/>
              <a:t>“6. O art. VII do Modelo de Acordo Tributário sobre a Renda e o Capital da OCDE utilizado pela maioria dos Países ocidentais, inclusive pelo Brasil, conforme Tratados Internacionais Tributários celebrados com a Bélgica (Decreto 72.542/73), a Dinamarca (Decreto 75.106/74) e o Principado de Luxemburgo (Decreto 85.051/80), disciplina que os lucros de uma empresa de um Estado contratante só são tributáveis nesse mesmo Estado, a não ser que a empresa exerça sua atividade no outro Estado Contratante, por meio de um estabelecimento permanente ali situado (dependência, sucursal ou filial); ademais, impõe a Convenção de Viena que uma parte não pode invocar as disposições de seu direito interno para justificar o inadimplemento de um tratado (art. 27), em reverência ao princípio basilar da boa-fé.</a:t>
            </a:r>
          </a:p>
          <a:p>
            <a:pPr marL="0" indent="0" algn="just">
              <a:lnSpc>
                <a:spcPct val="120000"/>
              </a:lnSpc>
              <a:buNone/>
            </a:pPr>
            <a:r>
              <a:rPr lang="pt-BR" dirty="0"/>
              <a:t>7. No caso de empresa controlada, dotada de personalidade jurídica própria e distinta da controladora, nos termos dos Tratados Internacionais, os lucros por ela auferidos são lucros próprios e assim tributados somente no País do seu domicílio; a sistemática adotada pela legislação fiscal nacional de adicioná-los ao lucro da empresa controladora brasileira termina por ferir os Pactos Internacionais Tributários e infringir o princípio da boa-fé na relações exteriores, a que o Direito Internacional não confere abono.”</a:t>
            </a:r>
          </a:p>
        </p:txBody>
      </p:sp>
    </p:spTree>
    <p:extLst>
      <p:ext uri="{BB962C8B-B14F-4D97-AF65-F5344CB8AC3E}">
        <p14:creationId xmlns:p14="http://schemas.microsoft.com/office/powerpoint/2010/main" val="4040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5000" b="1" dirty="0">
                <a:solidFill>
                  <a:schemeClr val="accent1"/>
                </a:solidFill>
                <a:latin typeface="+mn-lt"/>
              </a:rPr>
              <a:t>CARF – CÂMARA SUPERIOR </a:t>
            </a:r>
          </a:p>
        </p:txBody>
      </p:sp>
      <p:sp>
        <p:nvSpPr>
          <p:cNvPr id="3" name="Espaço Reservado para Conteúdo 2"/>
          <p:cNvSpPr>
            <a:spLocks noGrp="1"/>
          </p:cNvSpPr>
          <p:nvPr>
            <p:ph idx="1"/>
          </p:nvPr>
        </p:nvSpPr>
        <p:spPr>
          <a:xfrm>
            <a:off x="684455" y="1885091"/>
            <a:ext cx="10823089" cy="5032375"/>
          </a:xfrm>
        </p:spPr>
        <p:txBody>
          <a:bodyPr>
            <a:normAutofit fontScale="85000" lnSpcReduction="20000"/>
          </a:bodyPr>
          <a:lstStyle/>
          <a:p>
            <a:pPr marL="0" indent="0" algn="just">
              <a:lnSpc>
                <a:spcPct val="110000"/>
              </a:lnSpc>
              <a:buNone/>
            </a:pPr>
            <a:r>
              <a:rPr lang="pt-BR" dirty="0"/>
              <a:t>ASSUNTO: IMPOSTO SOBRE A RENDA DE PESSOA JURÍDICA (IRPJ) Ano-calendário: 2012 LUCROS AUFERIDOS POR CONTROLADA NO EXTERIOR. CONVENÇÃO BRASIL-ÁUSTRIA. CONVENÇÃO </a:t>
            </a:r>
            <a:r>
              <a:rPr lang="pt-BR" u="sng" dirty="0"/>
              <a:t>BRASIL-PAÍSES BAIXOS</a:t>
            </a:r>
            <a:r>
              <a:rPr lang="pt-BR" dirty="0"/>
              <a:t>. ARTIGO 74 DA MP 2.158-35/2001. O artigo 7º dos acordos para evitar a dupla tributação firmados pelo Brasil tem escopo objetivo (lucro das empresas) e impede que os lucros auferidos pelas sociedades controladas estrangeiras sejam tributados no Brasil. O artigo 74 da MP 2.158-35/2001 foi literal ao dispor que “os lucros auferidos por controlada ou coligada no exterior serão considerados disponibilizados para a controladora ou coligada no Brasil”, ou seja, a norma claramente alcança os lucros da empresa estrangeira, sendo sua incidência bloqueada pelo artigo 7º dos tratados firmados pelo Brasil para evitar a dupla tributação. </a:t>
            </a:r>
          </a:p>
          <a:p>
            <a:pPr marL="0" indent="0" algn="just">
              <a:buNone/>
            </a:pPr>
            <a:r>
              <a:rPr lang="pt-BR" sz="2600" dirty="0"/>
              <a:t>(CSRF. Proc. </a:t>
            </a:r>
            <a:r>
              <a:rPr lang="pt-BR" sz="2600" dirty="0" err="1"/>
              <a:t>n</a:t>
            </a:r>
            <a:r>
              <a:rPr lang="pt-BR" sz="2600" dirty="0"/>
              <a:t>. 16682.722218/2017-83. Ac. 9101-006.246. 1ª TURMA/CÂMARA SUPERIOR REC. FISCAIS Câmara:</a:t>
            </a:r>
            <a:r>
              <a:rPr lang="pt-BR" sz="2600" b="1" dirty="0"/>
              <a:t> </a:t>
            </a:r>
            <a:r>
              <a:rPr lang="pt-BR" sz="2600" dirty="0"/>
              <a:t>1ª SEÇÃO. Data do julgamento: 09/08/2022. Data da publicação: 20/10/2022.</a:t>
            </a:r>
          </a:p>
          <a:p>
            <a:pPr algn="just"/>
            <a:endParaRPr lang="pt-BR" dirty="0"/>
          </a:p>
        </p:txBody>
      </p:sp>
    </p:spTree>
    <p:extLst>
      <p:ext uri="{BB962C8B-B14F-4D97-AF65-F5344CB8AC3E}">
        <p14:creationId xmlns:p14="http://schemas.microsoft.com/office/powerpoint/2010/main" val="176182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5000" b="1" dirty="0">
                <a:solidFill>
                  <a:schemeClr val="accent1"/>
                </a:solidFill>
                <a:latin typeface="+mn-lt"/>
              </a:rPr>
              <a:t>MP 2.158-35/2001</a:t>
            </a:r>
          </a:p>
        </p:txBody>
      </p:sp>
      <p:sp>
        <p:nvSpPr>
          <p:cNvPr id="3" name="Espaço Reservado para Conteúdo 2"/>
          <p:cNvSpPr>
            <a:spLocks noGrp="1"/>
          </p:cNvSpPr>
          <p:nvPr>
            <p:ph idx="1"/>
          </p:nvPr>
        </p:nvSpPr>
        <p:spPr>
          <a:xfrm>
            <a:off x="968829" y="2014992"/>
            <a:ext cx="10515600" cy="4351338"/>
          </a:xfrm>
        </p:spPr>
        <p:txBody>
          <a:bodyPr>
            <a:normAutofit fontScale="92500" lnSpcReduction="20000"/>
          </a:bodyPr>
          <a:lstStyle/>
          <a:p>
            <a:pPr marL="0" indent="0" algn="just">
              <a:lnSpc>
                <a:spcPct val="120000"/>
              </a:lnSpc>
              <a:buNone/>
            </a:pPr>
            <a:r>
              <a:rPr lang="pt-BR" dirty="0"/>
              <a:t>Art. 74.  Para fim de determinação da base de cálculo do imposto de renda e da CSLL, nos termos do art. 25 da Lei no 9.249, de 26 de dezembro de 1995, e do art. 21 desta Medida Provisória, </a:t>
            </a:r>
            <a:r>
              <a:rPr lang="pt-BR" u="sng" dirty="0"/>
              <a:t>os lucros auferidos por controlada ou coligada no exterior serão considerados disponibilizados para a controladora ou coligada no Brasil na data do balanço no qual tiverem sido apurados, na forma do regulamento</a:t>
            </a:r>
            <a:r>
              <a:rPr lang="pt-BR" dirty="0"/>
              <a:t>.)</a:t>
            </a:r>
          </a:p>
          <a:p>
            <a:pPr marL="0" indent="0" algn="just">
              <a:lnSpc>
                <a:spcPct val="120000"/>
              </a:lnSpc>
              <a:buNone/>
            </a:pPr>
            <a:r>
              <a:rPr lang="pt-BR" dirty="0"/>
              <a:t>Parágrafo único.  Os lucros apurados por controlada ou coligada no exterior até 31 de dezembro de 2001 serão considerados disponibilizados em 31 de dezembro de 2002, salvo se ocorrida, antes desta data, qualquer das hipóteses de disponibilização previstas na legislação em vigor.  </a:t>
            </a:r>
          </a:p>
        </p:txBody>
      </p:sp>
    </p:spTree>
    <p:extLst>
      <p:ext uri="{BB962C8B-B14F-4D97-AF65-F5344CB8AC3E}">
        <p14:creationId xmlns:p14="http://schemas.microsoft.com/office/powerpoint/2010/main" val="387392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42402"/>
            <a:ext cx="10515600" cy="1325563"/>
          </a:xfrm>
        </p:spPr>
        <p:txBody>
          <a:bodyPr>
            <a:normAutofit/>
          </a:bodyPr>
          <a:lstStyle/>
          <a:p>
            <a:pPr algn="ctr"/>
            <a:r>
              <a:rPr lang="pt-BR" sz="5000" b="1" dirty="0">
                <a:solidFill>
                  <a:schemeClr val="accent1"/>
                </a:solidFill>
                <a:latin typeface="+mn-lt"/>
              </a:rPr>
              <a:t>LEI 12.973/14</a:t>
            </a:r>
          </a:p>
        </p:txBody>
      </p:sp>
      <p:sp>
        <p:nvSpPr>
          <p:cNvPr id="3" name="Espaço Reservado para Conteúdo 2"/>
          <p:cNvSpPr>
            <a:spLocks noGrp="1"/>
          </p:cNvSpPr>
          <p:nvPr>
            <p:ph idx="1"/>
          </p:nvPr>
        </p:nvSpPr>
        <p:spPr>
          <a:xfrm>
            <a:off x="924261" y="1671842"/>
            <a:ext cx="10515600" cy="4351338"/>
          </a:xfrm>
        </p:spPr>
        <p:txBody>
          <a:bodyPr/>
          <a:lstStyle/>
          <a:p>
            <a:endParaRPr lang="pt-BR" dirty="0"/>
          </a:p>
          <a:p>
            <a:pPr>
              <a:lnSpc>
                <a:spcPct val="100000"/>
              </a:lnSpc>
            </a:pPr>
            <a:endParaRPr lang="pt-BR" dirty="0"/>
          </a:p>
          <a:p>
            <a:pPr marL="0" indent="0" algn="just">
              <a:lnSpc>
                <a:spcPct val="100000"/>
              </a:lnSpc>
              <a:buNone/>
            </a:pPr>
            <a:r>
              <a:rPr lang="pt-BR" dirty="0"/>
              <a:t>Art. 77. </a:t>
            </a:r>
            <a:r>
              <a:rPr lang="pt-BR" b="1" u="sng" dirty="0"/>
              <a:t>A parcela do ajuste do valor do investimento em controlada</a:t>
            </a:r>
            <a:r>
              <a:rPr lang="pt-BR" dirty="0"/>
              <a:t>, direta ou indireta, domiciliada no exterior equivalente aos lucros por ela auferidos antes do imposto sobre a renda, excetuando a variação cambial, </a:t>
            </a:r>
            <a:r>
              <a:rPr lang="pt-BR" b="1" u="sng" dirty="0"/>
              <a:t>deverá ser computada na determinação do lucro real e na base de cálculo da Contribuição Social sobre o Lucro Líquido - CSLL da pessoa jurídica controladora domiciliada no Brasil</a:t>
            </a:r>
            <a:r>
              <a:rPr lang="pt-BR" dirty="0"/>
              <a:t>, observado o disposto no art. 76. </a:t>
            </a:r>
          </a:p>
        </p:txBody>
      </p:sp>
    </p:spTree>
    <p:extLst>
      <p:ext uri="{BB962C8B-B14F-4D97-AF65-F5344CB8AC3E}">
        <p14:creationId xmlns:p14="http://schemas.microsoft.com/office/powerpoint/2010/main" val="427872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167965"/>
            <a:ext cx="10515600" cy="4351338"/>
          </a:xfrm>
        </p:spPr>
        <p:txBody>
          <a:bodyPr>
            <a:normAutofit fontScale="92500" lnSpcReduction="10000"/>
          </a:bodyPr>
          <a:lstStyle/>
          <a:p>
            <a:pPr marL="0" indent="0" algn="just">
              <a:lnSpc>
                <a:spcPct val="120000"/>
              </a:lnSpc>
              <a:buNone/>
            </a:pPr>
            <a:r>
              <a:rPr lang="pt-BR" dirty="0"/>
              <a:t>Art. 23 - A contrapartida do ajuste de que trata o artigo 22, por aumento ou redução no valor de patrimônio líquido do investimento, não será computada na determinação do lucro real. (Redação dada pelo Decreto-lei nº 1.648, de 1978).</a:t>
            </a:r>
          </a:p>
          <a:p>
            <a:pPr marL="0" indent="0" algn="just">
              <a:lnSpc>
                <a:spcPct val="120000"/>
              </a:lnSpc>
              <a:buNone/>
            </a:pPr>
            <a:r>
              <a:rPr lang="pt-BR" dirty="0"/>
              <a:t>Parágrafo único. </a:t>
            </a:r>
            <a:r>
              <a:rPr lang="pt-BR" b="1" i="1" u="sng" dirty="0"/>
              <a:t>Não serão computadas na determinação</a:t>
            </a:r>
            <a:r>
              <a:rPr lang="pt-BR" b="1" u="sng" dirty="0"/>
              <a:t> do lucro real</a:t>
            </a:r>
            <a:r>
              <a:rPr lang="pt-BR" u="sng" dirty="0"/>
              <a:t> </a:t>
            </a:r>
            <a:r>
              <a:rPr lang="pt-BR" dirty="0"/>
              <a:t>as contrapartidas de ajuste do valor do investimento ou da redução dos valores de que tratam os incisos II e III do caput do art. 20, derivados de investimentos em sociedades estrangeiras que não funcionem no País. (Redação dada pela Lei nº 12.973, de 2014)</a:t>
            </a:r>
          </a:p>
        </p:txBody>
      </p:sp>
      <p:sp>
        <p:nvSpPr>
          <p:cNvPr id="4" name="Título 1">
            <a:extLst>
              <a:ext uri="{FF2B5EF4-FFF2-40B4-BE49-F238E27FC236}">
                <a16:creationId xmlns:a16="http://schemas.microsoft.com/office/drawing/2014/main" id="{790F114B-35A9-8BEC-36DE-F229888DDB45}"/>
              </a:ext>
            </a:extLst>
          </p:cNvPr>
          <p:cNvSpPr>
            <a:spLocks noGrp="1"/>
          </p:cNvSpPr>
          <p:nvPr>
            <p:ph type="title"/>
          </p:nvPr>
        </p:nvSpPr>
        <p:spPr>
          <a:xfrm>
            <a:off x="838200" y="842402"/>
            <a:ext cx="10515600" cy="1325563"/>
          </a:xfrm>
        </p:spPr>
        <p:txBody>
          <a:bodyPr>
            <a:normAutofit/>
          </a:bodyPr>
          <a:lstStyle/>
          <a:p>
            <a:pPr algn="ctr"/>
            <a:r>
              <a:rPr lang="pt-BR" sz="5000" b="1" dirty="0">
                <a:solidFill>
                  <a:schemeClr val="accent1"/>
                </a:solidFill>
                <a:latin typeface="+mn-lt"/>
              </a:rPr>
              <a:t>DECRETO LEI 1.598/77</a:t>
            </a:r>
          </a:p>
        </p:txBody>
      </p:sp>
    </p:spTree>
    <p:extLst>
      <p:ext uri="{BB962C8B-B14F-4D97-AF65-F5344CB8AC3E}">
        <p14:creationId xmlns:p14="http://schemas.microsoft.com/office/powerpoint/2010/main" val="282634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671" y="1025524"/>
            <a:ext cx="11170920" cy="1325563"/>
          </a:xfrm>
        </p:spPr>
        <p:txBody>
          <a:bodyPr>
            <a:noAutofit/>
          </a:bodyPr>
          <a:lstStyle/>
          <a:p>
            <a:pPr algn="ctr"/>
            <a:r>
              <a:rPr lang="pt-BR" sz="5000" b="1" dirty="0">
                <a:solidFill>
                  <a:schemeClr val="accent1"/>
                </a:solidFill>
                <a:latin typeface="+mn-lt"/>
              </a:rPr>
              <a:t>TABELA DE ADIÇÃO DO LUCRO LÍQUIDO IN 1700/17 – ANEXO </a:t>
            </a:r>
            <a:r>
              <a:rPr lang="pt-BR" sz="5000" b="1" dirty="0" err="1">
                <a:solidFill>
                  <a:schemeClr val="accent1"/>
                </a:solidFill>
                <a:latin typeface="+mn-lt"/>
              </a:rPr>
              <a:t>I</a:t>
            </a:r>
            <a:endParaRPr lang="pt-BR" sz="5000" b="1" dirty="0">
              <a:solidFill>
                <a:schemeClr val="accent1"/>
              </a:solidFill>
              <a:latin typeface="+mn-lt"/>
            </a:endParaRPr>
          </a:p>
        </p:txBody>
      </p:sp>
      <p:sp>
        <p:nvSpPr>
          <p:cNvPr id="3" name="Espaço Reservado para Conteúdo 2"/>
          <p:cNvSpPr>
            <a:spLocks noGrp="1"/>
          </p:cNvSpPr>
          <p:nvPr>
            <p:ph idx="1"/>
          </p:nvPr>
        </p:nvSpPr>
        <p:spPr>
          <a:xfrm>
            <a:off x="838200" y="1825625"/>
            <a:ext cx="11170920" cy="4351338"/>
          </a:xfrm>
        </p:spPr>
        <p:txBody>
          <a:bodyPr/>
          <a:lstStyle/>
          <a:p>
            <a:endParaRPr lang="pt-BR" dirty="0"/>
          </a:p>
          <a:p>
            <a:endParaRPr lang="pt-BR" dirty="0"/>
          </a:p>
          <a:p>
            <a:endParaRPr lang="pt-BR" dirty="0"/>
          </a:p>
          <a:p>
            <a:endParaRPr lang="pt-BR" dirty="0"/>
          </a:p>
        </p:txBody>
      </p:sp>
      <p:pic>
        <p:nvPicPr>
          <p:cNvPr id="4" name="Imagem 3"/>
          <p:cNvPicPr/>
          <p:nvPr/>
        </p:nvPicPr>
        <p:blipFill rotWithShape="1">
          <a:blip r:embed="rId2"/>
          <a:srcRect r="22325"/>
          <a:stretch/>
        </p:blipFill>
        <p:spPr>
          <a:xfrm>
            <a:off x="1138283" y="2732142"/>
            <a:ext cx="10215517" cy="3365221"/>
          </a:xfrm>
          <a:prstGeom prst="rect">
            <a:avLst/>
          </a:prstGeom>
          <a:ln w="76200">
            <a:solidFill>
              <a:schemeClr val="accent2"/>
            </a:solidFill>
          </a:ln>
        </p:spPr>
      </p:pic>
    </p:spTree>
    <p:extLst>
      <p:ext uri="{BB962C8B-B14F-4D97-AF65-F5344CB8AC3E}">
        <p14:creationId xmlns:p14="http://schemas.microsoft.com/office/powerpoint/2010/main" val="320911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2600" y="797083"/>
            <a:ext cx="10515600" cy="1325563"/>
          </a:xfrm>
        </p:spPr>
        <p:txBody>
          <a:bodyPr>
            <a:normAutofit/>
          </a:bodyPr>
          <a:lstStyle/>
          <a:p>
            <a:pPr algn="ctr"/>
            <a:r>
              <a:rPr lang="pt-BR" sz="5000" b="1" dirty="0">
                <a:solidFill>
                  <a:schemeClr val="accent1"/>
                </a:solidFill>
                <a:latin typeface="+mn-lt"/>
              </a:rPr>
              <a:t>O QUE DIZ O ART. 7º?</a:t>
            </a:r>
          </a:p>
        </p:txBody>
      </p:sp>
      <p:sp>
        <p:nvSpPr>
          <p:cNvPr id="3" name="Espaço Reservado para Conteúdo 2"/>
          <p:cNvSpPr>
            <a:spLocks noGrp="1"/>
          </p:cNvSpPr>
          <p:nvPr>
            <p:ph idx="1"/>
          </p:nvPr>
        </p:nvSpPr>
        <p:spPr>
          <a:xfrm>
            <a:off x="838200" y="1459865"/>
            <a:ext cx="10515600" cy="5145330"/>
          </a:xfrm>
        </p:spPr>
        <p:txBody>
          <a:bodyPr>
            <a:normAutofit/>
          </a:bodyPr>
          <a:lstStyle/>
          <a:p>
            <a:endParaRPr lang="pt-BR" dirty="0"/>
          </a:p>
          <a:p>
            <a:pPr marL="914400" lvl="2" indent="0" algn="just">
              <a:lnSpc>
                <a:spcPct val="140000"/>
              </a:lnSpc>
              <a:buNone/>
            </a:pPr>
            <a:r>
              <a:rPr lang="pt-BR" sz="2400" i="1" dirty="0"/>
              <a:t>“</a:t>
            </a:r>
            <a:r>
              <a:rPr lang="pt-BR" sz="2400" b="1" i="1" dirty="0"/>
              <a:t>Art. 7 </a:t>
            </a:r>
            <a:endParaRPr lang="pt-BR" sz="2400" b="1" dirty="0"/>
          </a:p>
          <a:p>
            <a:pPr marL="914400" lvl="2" indent="0" algn="just">
              <a:lnSpc>
                <a:spcPct val="140000"/>
              </a:lnSpc>
              <a:buNone/>
            </a:pPr>
            <a:r>
              <a:rPr lang="pt-BR" sz="2400" b="1" i="1" dirty="0"/>
              <a:t>Lucros das empresas</a:t>
            </a:r>
            <a:endParaRPr lang="pt-BR" sz="2400" b="1" dirty="0"/>
          </a:p>
          <a:p>
            <a:pPr marL="914400" lvl="2" indent="0" algn="just">
              <a:lnSpc>
                <a:spcPct val="140000"/>
              </a:lnSpc>
              <a:buNone/>
            </a:pPr>
            <a:r>
              <a:rPr lang="pt-BR" sz="2400" i="1" dirty="0"/>
              <a:t>1. Os lucros de uma empresa de um Estado Contratante só podem ser tributados nesse Estado, a não ser que a empresa exerça sua atividade no outro Estado Contratante por meio de um estabelecimento permanente aí situado. Se a empresa exercer sua atividade desse modo, seus lucros poderão ser tributados no outro Estado, mas unicamente na medida em que forem imputáveis a esse estabelecimento permanente. (...)”</a:t>
            </a:r>
            <a:endParaRPr lang="pt-BR" sz="2400" dirty="0"/>
          </a:p>
          <a:p>
            <a:endParaRPr lang="pt-BR" dirty="0"/>
          </a:p>
        </p:txBody>
      </p:sp>
      <p:pic>
        <p:nvPicPr>
          <p:cNvPr id="2052" name="Picture 4" descr="TC/CPC NO FÓRUM GLOBAL DA INTEGRIDADE DA OCDE">
            <a:extLst>
              <a:ext uri="{FF2B5EF4-FFF2-40B4-BE49-F238E27FC236}">
                <a16:creationId xmlns:a16="http://schemas.microsoft.com/office/drawing/2014/main" id="{6B1FA80E-BD6C-3E47-AE97-86884D7761F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8473883" y="1037090"/>
            <a:ext cx="3118234" cy="1754007"/>
          </a:xfrm>
          <a:prstGeom prst="rect">
            <a:avLst/>
          </a:prstGeom>
          <a:ln>
            <a:noFill/>
          </a:ln>
          <a:effectLst>
            <a:softEdge rad="112500"/>
          </a:effectLst>
        </p:spPr>
        <p:style>
          <a:lnRef idx="0">
            <a:scrgbClr r="0" g="0" b="0"/>
          </a:lnRef>
          <a:fillRef idx="0">
            <a:scrgbClr r="0" g="0" b="0"/>
          </a:fillRef>
          <a:effectRef idx="0">
            <a:scrgbClr r="0" g="0" b="0"/>
          </a:effectRef>
          <a:fontRef idx="minor">
            <a:schemeClr val="accent2"/>
          </a:fontRef>
        </p:style>
      </p:pic>
    </p:spTree>
    <p:extLst>
      <p:ext uri="{BB962C8B-B14F-4D97-AF65-F5344CB8AC3E}">
        <p14:creationId xmlns:p14="http://schemas.microsoft.com/office/powerpoint/2010/main" val="3757772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0307" y="943389"/>
            <a:ext cx="6891186" cy="1135737"/>
          </a:xfrm>
        </p:spPr>
        <p:txBody>
          <a:bodyPr>
            <a:normAutofit/>
          </a:bodyPr>
          <a:lstStyle/>
          <a:p>
            <a:r>
              <a:rPr lang="pt-BR" sz="5000" b="1" dirty="0">
                <a:solidFill>
                  <a:schemeClr val="accent1"/>
                </a:solidFill>
                <a:latin typeface="+mn-lt"/>
              </a:rPr>
              <a:t>CONSIDERAÇÕES FINAIS</a:t>
            </a:r>
          </a:p>
        </p:txBody>
      </p:sp>
      <p:graphicFrame>
        <p:nvGraphicFramePr>
          <p:cNvPr id="5" name="Espaço Reservado para Conteúdo 2">
            <a:extLst>
              <a:ext uri="{FF2B5EF4-FFF2-40B4-BE49-F238E27FC236}">
                <a16:creationId xmlns:a16="http://schemas.microsoft.com/office/drawing/2014/main" id="{19DFC1F2-0AF3-31A9-08DB-65DBAF30AEAE}"/>
              </a:ext>
            </a:extLst>
          </p:cNvPr>
          <p:cNvGraphicFramePr>
            <a:graphicFrameLocks noGrp="1"/>
          </p:cNvGraphicFramePr>
          <p:nvPr>
            <p:ph idx="1"/>
            <p:extLst>
              <p:ext uri="{D42A27DB-BD31-4B8C-83A1-F6EECF244321}">
                <p14:modId xmlns:p14="http://schemas.microsoft.com/office/powerpoint/2010/main" val="3951678322"/>
              </p:ext>
            </p:extLst>
          </p:nvPr>
        </p:nvGraphicFramePr>
        <p:xfrm>
          <a:off x="1366222" y="1780200"/>
          <a:ext cx="9821731" cy="5400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6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2">
            <a:extLst>
              <a:ext uri="{FF2B5EF4-FFF2-40B4-BE49-F238E27FC236}">
                <a16:creationId xmlns:a16="http://schemas.microsoft.com/office/drawing/2014/main" id="{C2A0EE2A-C9F0-EBF7-20A4-C3FBF28F77E8}"/>
              </a:ext>
            </a:extLst>
          </p:cNvPr>
          <p:cNvGraphicFramePr>
            <a:graphicFrameLocks noGrp="1"/>
          </p:cNvGraphicFramePr>
          <p:nvPr>
            <p:ph idx="1"/>
            <p:extLst>
              <p:ext uri="{D42A27DB-BD31-4B8C-83A1-F6EECF244321}">
                <p14:modId xmlns:p14="http://schemas.microsoft.com/office/powerpoint/2010/main" val="4204253732"/>
              </p:ext>
            </p:extLst>
          </p:nvPr>
        </p:nvGraphicFramePr>
        <p:xfrm>
          <a:off x="913504" y="183638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0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1839" y="1122100"/>
            <a:ext cx="8191051" cy="1325563"/>
          </a:xfrm>
        </p:spPr>
        <p:txBody>
          <a:bodyPr>
            <a:noAutofit/>
          </a:bodyPr>
          <a:lstStyle/>
          <a:p>
            <a:pPr algn="ctr"/>
            <a:r>
              <a:rPr lang="pt-BR" sz="5000" b="1" dirty="0">
                <a:solidFill>
                  <a:schemeClr val="accent1"/>
                </a:solidFill>
                <a:latin typeface="+mn-lt"/>
              </a:rPr>
              <a:t>CONFLITO INTERPRETATIVO </a:t>
            </a:r>
            <a:br>
              <a:rPr lang="pt-BR" sz="5000" b="1" dirty="0">
                <a:solidFill>
                  <a:schemeClr val="accent1"/>
                </a:solidFill>
                <a:latin typeface="+mn-lt"/>
              </a:rPr>
            </a:br>
            <a:r>
              <a:rPr lang="pt-BR" sz="5000" b="1" dirty="0">
                <a:solidFill>
                  <a:schemeClr val="accent1"/>
                </a:solidFill>
                <a:latin typeface="+mn-lt"/>
              </a:rPr>
              <a:t>FISCO </a:t>
            </a:r>
            <a:r>
              <a:rPr lang="pt-BR" sz="5000" b="1" dirty="0" err="1">
                <a:solidFill>
                  <a:schemeClr val="accent1"/>
                </a:solidFill>
                <a:latin typeface="+mn-lt"/>
              </a:rPr>
              <a:t>X</a:t>
            </a:r>
            <a:r>
              <a:rPr lang="pt-BR" sz="5000" b="1" dirty="0">
                <a:solidFill>
                  <a:schemeClr val="accent1"/>
                </a:solidFill>
                <a:latin typeface="+mn-lt"/>
              </a:rPr>
              <a:t> CONTRIBUINTE</a:t>
            </a:r>
          </a:p>
        </p:txBody>
      </p:sp>
      <p:pic>
        <p:nvPicPr>
          <p:cNvPr id="3074" name="Picture 2" descr="Diferentes interpretações de cada um">
            <a:extLst>
              <a:ext uri="{FF2B5EF4-FFF2-40B4-BE49-F238E27FC236}">
                <a16:creationId xmlns:a16="http://schemas.microsoft.com/office/drawing/2014/main" id="{4EFE356E-75C5-F463-ED25-5039E8C34932}"/>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3656704" y="2733063"/>
            <a:ext cx="5287298" cy="3354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3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6239" y="1304980"/>
            <a:ext cx="8191051" cy="1325563"/>
          </a:xfrm>
        </p:spPr>
        <p:txBody>
          <a:bodyPr>
            <a:noAutofit/>
          </a:bodyPr>
          <a:lstStyle/>
          <a:p>
            <a:pPr algn="ctr"/>
            <a:r>
              <a:rPr lang="pt-BR" sz="5000" b="1" dirty="0">
                <a:solidFill>
                  <a:schemeClr val="accent1"/>
                </a:solidFill>
                <a:latin typeface="+mn-lt"/>
              </a:rPr>
              <a:t>INTERPRETAÇÃO DO(A) CONTRIBUINTE</a:t>
            </a:r>
          </a:p>
        </p:txBody>
      </p:sp>
      <p:sp>
        <p:nvSpPr>
          <p:cNvPr id="3" name="Espaço Reservado para Conteúdo 2"/>
          <p:cNvSpPr>
            <a:spLocks noGrp="1"/>
          </p:cNvSpPr>
          <p:nvPr>
            <p:ph idx="1"/>
          </p:nvPr>
        </p:nvSpPr>
        <p:spPr>
          <a:xfrm>
            <a:off x="2423096" y="1387319"/>
            <a:ext cx="8302171" cy="4351338"/>
          </a:xfrm>
        </p:spPr>
        <p:txBody>
          <a:bodyPr>
            <a:normAutofit/>
          </a:bodyPr>
          <a:lstStyle/>
          <a:p>
            <a:pPr algn="ctr"/>
            <a:endParaRPr lang="pt-BR" sz="3000" dirty="0"/>
          </a:p>
          <a:p>
            <a:pPr algn="ctr"/>
            <a:endParaRPr lang="pt-BR" sz="3000" dirty="0"/>
          </a:p>
          <a:p>
            <a:pPr algn="ctr"/>
            <a:endParaRPr lang="pt-BR" sz="3000" dirty="0"/>
          </a:p>
          <a:p>
            <a:pPr algn="ctr"/>
            <a:endParaRPr lang="pt-BR" sz="3000" dirty="0"/>
          </a:p>
          <a:p>
            <a:pPr marL="0" indent="0" algn="r">
              <a:buNone/>
            </a:pPr>
            <a:r>
              <a:rPr lang="pt-BR" sz="3000" dirty="0"/>
              <a:t>O art. 7º </a:t>
            </a:r>
            <a:r>
              <a:rPr lang="pt-BR" sz="3000" b="1" u="sng" dirty="0"/>
              <a:t>impede a tributação </a:t>
            </a:r>
            <a:r>
              <a:rPr lang="pt-BR" sz="3000" dirty="0"/>
              <a:t>de lucros de controladas no exterior no Brasil. </a:t>
            </a:r>
          </a:p>
        </p:txBody>
      </p:sp>
      <p:pic>
        <p:nvPicPr>
          <p:cNvPr id="3080" name="Picture 8" descr="PNG e SVG de empresaria com fundo transparente para baixar.">
            <a:extLst>
              <a:ext uri="{FF2B5EF4-FFF2-40B4-BE49-F238E27FC236}">
                <a16:creationId xmlns:a16="http://schemas.microsoft.com/office/drawing/2014/main" id="{6B4982D6-2C35-8F97-2A20-ACB37C190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71" y="1784881"/>
            <a:ext cx="4412343" cy="441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8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740" y="769003"/>
            <a:ext cx="10515600" cy="1325563"/>
          </a:xfrm>
        </p:spPr>
        <p:txBody>
          <a:bodyPr>
            <a:noAutofit/>
          </a:bodyPr>
          <a:lstStyle/>
          <a:p>
            <a:pPr algn="ctr"/>
            <a:r>
              <a:rPr lang="pt-BR" sz="5000" b="1" dirty="0">
                <a:solidFill>
                  <a:schemeClr val="accent1"/>
                </a:solidFill>
                <a:latin typeface="+mn-lt"/>
              </a:rPr>
              <a:t>INTERPRETAÇÃO FISCO</a:t>
            </a:r>
          </a:p>
        </p:txBody>
      </p:sp>
      <p:sp>
        <p:nvSpPr>
          <p:cNvPr id="3" name="Espaço Reservado para Conteúdo 2"/>
          <p:cNvSpPr>
            <a:spLocks noGrp="1"/>
          </p:cNvSpPr>
          <p:nvPr>
            <p:ph idx="1"/>
          </p:nvPr>
        </p:nvSpPr>
        <p:spPr>
          <a:xfrm>
            <a:off x="231322" y="2094566"/>
            <a:ext cx="8953476" cy="4596690"/>
          </a:xfrm>
        </p:spPr>
        <p:txBody>
          <a:bodyPr>
            <a:normAutofit/>
          </a:bodyPr>
          <a:lstStyle/>
          <a:p>
            <a:r>
              <a:rPr lang="pt-BR" dirty="0"/>
              <a:t>Na Solução de Consulta Interna Cosit n. 08/13 foi exposto o seguinte:</a:t>
            </a:r>
          </a:p>
          <a:p>
            <a:pPr algn="ctr"/>
            <a:endParaRPr lang="pt-BR" sz="2400" i="1" dirty="0"/>
          </a:p>
          <a:p>
            <a:pPr marL="0" indent="0">
              <a:buNone/>
            </a:pPr>
            <a:r>
              <a:rPr lang="pt-BR" sz="2400" i="1" dirty="0"/>
              <a:t>“19. Os lucros das investidas avaliadas pelo MEP, </a:t>
            </a:r>
            <a:r>
              <a:rPr lang="pt-BR" sz="2400" b="1" i="1" u="sng" dirty="0"/>
              <a:t>antes mesmo de serem efetivamente distribuídos, representam um acréscimo patrimonial </a:t>
            </a:r>
            <a:r>
              <a:rPr lang="pt-BR" sz="2400" i="1" dirty="0"/>
              <a:t>para a investidora uma vez que já podem ser pagos aos seus acionistas. Isso se deve ao fato de a Lei nº 6.404, de 1976, adotar o regime de competência, de modo que, mesmo que não tenham sido financeiramente realizados, esses lucros compõem o resultado da pessoa jurídica investidora. </a:t>
            </a:r>
            <a:r>
              <a:rPr lang="pt-BR" sz="2400" b="1" i="1" u="sng" dirty="0"/>
              <a:t>Há, portanto, a disponibilidade econômica da renda, fato gerador do IRPJ e da CSLL</a:t>
            </a:r>
            <a:r>
              <a:rPr lang="pt-BR" sz="2400" i="1" dirty="0"/>
              <a:t>.”</a:t>
            </a:r>
          </a:p>
          <a:p>
            <a:endParaRPr lang="pt-BR" dirty="0"/>
          </a:p>
        </p:txBody>
      </p:sp>
      <p:pic>
        <p:nvPicPr>
          <p:cNvPr id="13316" name="Picture 4" descr="Leão Logo PNG Vectors Free Download">
            <a:extLst>
              <a:ext uri="{FF2B5EF4-FFF2-40B4-BE49-F238E27FC236}">
                <a16:creationId xmlns:a16="http://schemas.microsoft.com/office/drawing/2014/main" id="{32097C03-C269-8FC9-8531-CE2B42D44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290" y="2660622"/>
            <a:ext cx="2624388" cy="266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7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Empresas brasileiras investem em expansão internacional pela Europa">
            <a:extLst>
              <a:ext uri="{FF2B5EF4-FFF2-40B4-BE49-F238E27FC236}">
                <a16:creationId xmlns:a16="http://schemas.microsoft.com/office/drawing/2014/main" id="{792E77CA-5386-A413-0DA7-8E5A7DCB94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97" b="1700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64825042-AA06-1C7A-0318-75E2B67AA00B}"/>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a:solidFill>
                  <a:schemeClr val="tx1"/>
                </a:solidFill>
              </a:rPr>
              <a:t>MEP</a:t>
            </a:r>
          </a:p>
        </p:txBody>
      </p:sp>
      <p:cxnSp>
        <p:nvCxnSpPr>
          <p:cNvPr id="5129" name="Straight Connector 51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3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2427" y="799371"/>
            <a:ext cx="11392349" cy="1325563"/>
          </a:xfrm>
        </p:spPr>
        <p:txBody>
          <a:bodyPr>
            <a:noAutofit/>
          </a:bodyPr>
          <a:lstStyle/>
          <a:p>
            <a:pPr algn="ctr"/>
            <a:r>
              <a:rPr lang="pt-BR" sz="5000" b="1" dirty="0">
                <a:solidFill>
                  <a:schemeClr val="accent1"/>
                </a:solidFill>
                <a:latin typeface="+mn-lt"/>
              </a:rPr>
              <a:t>MEP NA LEI DAS </a:t>
            </a:r>
            <a:r>
              <a:rPr lang="pt-BR" sz="5000" b="1" dirty="0" err="1">
                <a:solidFill>
                  <a:schemeClr val="accent1"/>
                </a:solidFill>
                <a:latin typeface="+mn-lt"/>
              </a:rPr>
              <a:t>SAs</a:t>
            </a:r>
            <a:r>
              <a:rPr lang="pt-BR" sz="5000" b="1" dirty="0">
                <a:solidFill>
                  <a:schemeClr val="accent1"/>
                </a:solidFill>
                <a:latin typeface="+mn-lt"/>
              </a:rPr>
              <a:t> (LEI 6.404/76) </a:t>
            </a:r>
          </a:p>
        </p:txBody>
      </p:sp>
      <p:sp>
        <p:nvSpPr>
          <p:cNvPr id="3" name="Espaço Reservado para Conteúdo 2"/>
          <p:cNvSpPr>
            <a:spLocks noGrp="1"/>
          </p:cNvSpPr>
          <p:nvPr>
            <p:ph idx="1"/>
          </p:nvPr>
        </p:nvSpPr>
        <p:spPr>
          <a:xfrm>
            <a:off x="602427" y="1917012"/>
            <a:ext cx="11252500" cy="4940988"/>
          </a:xfrm>
        </p:spPr>
        <p:txBody>
          <a:bodyPr>
            <a:noAutofit/>
          </a:bodyPr>
          <a:lstStyle/>
          <a:p>
            <a:pPr marL="0" indent="0">
              <a:lnSpc>
                <a:spcPct val="120000"/>
              </a:lnSpc>
              <a:buNone/>
            </a:pPr>
            <a:r>
              <a:rPr lang="pt-BR" sz="1500" b="1" dirty="0"/>
              <a:t>Art. 248.  No balanço patrimonial da companhia, os investimentos em coligadas ou em controladas e em outras sociedades que façam parte de um </a:t>
            </a:r>
            <a:r>
              <a:rPr lang="pt-BR" sz="1600" b="1" dirty="0">
                <a:solidFill>
                  <a:schemeClr val="accent2">
                    <a:lumMod val="75000"/>
                  </a:schemeClr>
                </a:solidFill>
              </a:rPr>
              <a:t>mesmo grupo ou estejam sob controle comum serão avaliados pelo método da equivalência patrimonial</a:t>
            </a:r>
            <a:r>
              <a:rPr lang="pt-BR" sz="1500" b="1" dirty="0"/>
              <a:t>, de acordo com as seguintes normas: </a:t>
            </a:r>
            <a:r>
              <a:rPr lang="pt-BR" sz="1500" dirty="0">
                <a:hlinkClick r:id="rId2"/>
              </a:rPr>
              <a:t>(Redação dada pela Lei nº 11.941, de 2009)</a:t>
            </a:r>
            <a:endParaRPr lang="pt-BR" sz="1500" dirty="0"/>
          </a:p>
          <a:p>
            <a:pPr marL="0" indent="0">
              <a:lnSpc>
                <a:spcPct val="120000"/>
              </a:lnSpc>
              <a:buNone/>
            </a:pPr>
            <a:r>
              <a:rPr lang="pt-BR" sz="1500" dirty="0"/>
              <a:t>I - o valor do patrimônio líquido da coligada ou da controlada será determinado com base em balanço patrimonial ou balancete de verificação levantado, com observância das normas desta Lei, na mesma data, ou até 60 (sessenta) dias, no máximo, antes da data do balanço da companhia; no valor de patrimônio líquido não serão computados os resultados não realizados decorrentes de negócios com a companhia, ou com outras sociedades coligadas à companhia, ou por ela controladas;</a:t>
            </a:r>
          </a:p>
          <a:p>
            <a:pPr marL="0" indent="0">
              <a:lnSpc>
                <a:spcPct val="120000"/>
              </a:lnSpc>
              <a:buNone/>
            </a:pPr>
            <a:r>
              <a:rPr lang="pt-BR" sz="1500" dirty="0"/>
              <a:t>II - o valor do investimento será determinado mediante a aplicação, sobre o valor de patrimônio líquido referido no número anterior, da porcentagem de participação no capital da coligada ou controlada;</a:t>
            </a:r>
          </a:p>
          <a:p>
            <a:pPr marL="0" indent="0">
              <a:lnSpc>
                <a:spcPct val="120000"/>
              </a:lnSpc>
              <a:buNone/>
            </a:pPr>
            <a:r>
              <a:rPr lang="pt-BR" sz="1500" dirty="0"/>
              <a:t>III - a diferença entre o valor do investimento, de acordo com o número II, e o custo de aquisição corrigido monetariamente; somente será registrada como resultado do exercício:</a:t>
            </a:r>
          </a:p>
          <a:p>
            <a:pPr marL="0" indent="0">
              <a:lnSpc>
                <a:spcPct val="120000"/>
              </a:lnSpc>
              <a:buNone/>
            </a:pPr>
            <a:r>
              <a:rPr lang="pt-BR" sz="1500" dirty="0"/>
              <a:t>a) se decorrer de lucro ou prejuízo apurado na coligada ou controlada;</a:t>
            </a:r>
          </a:p>
          <a:p>
            <a:pPr marL="0" indent="0">
              <a:lnSpc>
                <a:spcPct val="120000"/>
              </a:lnSpc>
              <a:buNone/>
            </a:pPr>
            <a:r>
              <a:rPr lang="pt-BR" sz="1500" dirty="0"/>
              <a:t>b) se corresponder, comprovadamente, a ganhos ou perdas efetivos;</a:t>
            </a:r>
          </a:p>
          <a:p>
            <a:pPr marL="0" indent="0">
              <a:lnSpc>
                <a:spcPct val="120000"/>
              </a:lnSpc>
              <a:buNone/>
            </a:pPr>
            <a:r>
              <a:rPr lang="pt-BR" sz="1500" dirty="0"/>
              <a:t>c) no caso de companhia aberta, com observância das normas expedidas pela Comissão de Valores Mobiliários.</a:t>
            </a:r>
          </a:p>
        </p:txBody>
      </p:sp>
    </p:spTree>
    <p:extLst>
      <p:ext uri="{BB962C8B-B14F-4D97-AF65-F5344CB8AC3E}">
        <p14:creationId xmlns:p14="http://schemas.microsoft.com/office/powerpoint/2010/main" val="299864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65492"/>
            <a:ext cx="10515600" cy="1325563"/>
          </a:xfrm>
        </p:spPr>
        <p:txBody>
          <a:bodyPr>
            <a:normAutofit/>
          </a:bodyPr>
          <a:lstStyle/>
          <a:p>
            <a:pPr algn="ctr"/>
            <a:r>
              <a:rPr lang="pt-BR" sz="5000" b="1" dirty="0">
                <a:solidFill>
                  <a:schemeClr val="accent1"/>
                </a:solidFill>
                <a:latin typeface="+mn-lt"/>
              </a:rPr>
              <a:t>COMO FUNCIONA O MEP?</a:t>
            </a:r>
          </a:p>
        </p:txBody>
      </p:sp>
      <p:sp>
        <p:nvSpPr>
          <p:cNvPr id="3" name="Espaço Reservado para Conteúdo 2"/>
          <p:cNvSpPr>
            <a:spLocks noGrp="1"/>
          </p:cNvSpPr>
          <p:nvPr>
            <p:ph idx="1"/>
          </p:nvPr>
        </p:nvSpPr>
        <p:spPr>
          <a:xfrm>
            <a:off x="5034577" y="4990999"/>
            <a:ext cx="6755803" cy="1481327"/>
          </a:xfrm>
        </p:spPr>
        <p:txBody>
          <a:bodyPr>
            <a:normAutofit/>
          </a:bodyPr>
          <a:lstStyle/>
          <a:p>
            <a:r>
              <a:rPr lang="pt-BR" dirty="0"/>
              <a:t>Exterior – Aumento do PL = 1 milhão</a:t>
            </a:r>
          </a:p>
          <a:p>
            <a:pPr algn="just"/>
            <a:endParaRPr lang="pt-BR" dirty="0"/>
          </a:p>
        </p:txBody>
      </p:sp>
      <p:sp>
        <p:nvSpPr>
          <p:cNvPr id="4" name="Retângulo 3"/>
          <p:cNvSpPr/>
          <p:nvPr/>
        </p:nvSpPr>
        <p:spPr>
          <a:xfrm>
            <a:off x="1892808" y="2519966"/>
            <a:ext cx="2414016" cy="1481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dirty="0"/>
              <a:t>Controladora</a:t>
            </a:r>
          </a:p>
        </p:txBody>
      </p:sp>
      <p:sp>
        <p:nvSpPr>
          <p:cNvPr id="5" name="Retângulo 4"/>
          <p:cNvSpPr/>
          <p:nvPr/>
        </p:nvSpPr>
        <p:spPr>
          <a:xfrm>
            <a:off x="1892808" y="4611180"/>
            <a:ext cx="2414016" cy="1481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dirty="0"/>
              <a:t>Controlada</a:t>
            </a:r>
          </a:p>
        </p:txBody>
      </p:sp>
      <p:cxnSp>
        <p:nvCxnSpPr>
          <p:cNvPr id="7" name="Conector reto 6"/>
          <p:cNvCxnSpPr>
            <a:stCxn id="4" idx="2"/>
            <a:endCxn id="5" idx="0"/>
          </p:cNvCxnSpPr>
          <p:nvPr/>
        </p:nvCxnSpPr>
        <p:spPr>
          <a:xfrm>
            <a:off x="3099816" y="4001294"/>
            <a:ext cx="0" cy="6098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A6CC7E82-D4CA-A0BF-3984-A47AE4376D4E}"/>
              </a:ext>
            </a:extLst>
          </p:cNvPr>
          <p:cNvSpPr txBox="1"/>
          <p:nvPr/>
        </p:nvSpPr>
        <p:spPr>
          <a:xfrm>
            <a:off x="5034578" y="2843286"/>
            <a:ext cx="6121101" cy="954107"/>
          </a:xfrm>
          <a:prstGeom prst="rect">
            <a:avLst/>
          </a:prstGeom>
          <a:noFill/>
        </p:spPr>
        <p:txBody>
          <a:bodyPr wrap="square">
            <a:spAutoFit/>
          </a:bodyPr>
          <a:lstStyle/>
          <a:p>
            <a:pPr marL="285750" indent="-285750">
              <a:buFont typeface="Arial" panose="020B0604020202020204" pitchFamily="34" charset="0"/>
              <a:buChar char="•"/>
            </a:pPr>
            <a:r>
              <a:rPr lang="pt-BR" sz="2800" dirty="0"/>
              <a:t>Participação Societária 90% - receita = </a:t>
            </a:r>
            <a:r>
              <a:rPr lang="pt-BR" sz="2800" dirty="0" err="1"/>
              <a:t>R</a:t>
            </a:r>
            <a:r>
              <a:rPr lang="pt-BR" sz="2800" dirty="0"/>
              <a:t>$ 900.000,00 </a:t>
            </a:r>
          </a:p>
        </p:txBody>
      </p:sp>
    </p:spTree>
    <p:extLst>
      <p:ext uri="{BB962C8B-B14F-4D97-AF65-F5344CB8AC3E}">
        <p14:creationId xmlns:p14="http://schemas.microsoft.com/office/powerpoint/2010/main" val="51636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204" y="973101"/>
            <a:ext cx="10538653" cy="1325563"/>
          </a:xfrm>
        </p:spPr>
        <p:txBody>
          <a:bodyPr>
            <a:noAutofit/>
          </a:bodyPr>
          <a:lstStyle/>
          <a:p>
            <a:pPr algn="ctr"/>
            <a:r>
              <a:rPr lang="pt-BR" sz="5000" b="1" dirty="0">
                <a:solidFill>
                  <a:schemeClr val="accent1"/>
                </a:solidFill>
                <a:latin typeface="+mn-lt"/>
              </a:rPr>
              <a:t>ADI 2588 – DISPONIBILIDADE ECONÔMICA DE RENDA</a:t>
            </a:r>
          </a:p>
        </p:txBody>
      </p:sp>
      <p:sp>
        <p:nvSpPr>
          <p:cNvPr id="3" name="Espaço Reservado para Conteúdo 2"/>
          <p:cNvSpPr>
            <a:spLocks noGrp="1"/>
          </p:cNvSpPr>
          <p:nvPr>
            <p:ph idx="1"/>
          </p:nvPr>
        </p:nvSpPr>
        <p:spPr>
          <a:xfrm>
            <a:off x="2977775" y="2446811"/>
            <a:ext cx="8857453" cy="4244276"/>
          </a:xfrm>
        </p:spPr>
        <p:txBody>
          <a:bodyPr>
            <a:normAutofit fontScale="92500"/>
          </a:bodyPr>
          <a:lstStyle/>
          <a:p>
            <a:pPr marL="0" indent="0" algn="just">
              <a:lnSpc>
                <a:spcPct val="120000"/>
              </a:lnSpc>
              <a:buNone/>
            </a:pPr>
            <a:r>
              <a:rPr lang="pt-BR" sz="2400" dirty="0"/>
              <a:t>NELSON JOBIM </a:t>
            </a:r>
            <a:r>
              <a:rPr lang="pt-BR" sz="2400" i="1" dirty="0"/>
              <a:t>“</a:t>
            </a:r>
            <a:r>
              <a:rPr lang="pt-BR" sz="2400" b="1" i="1" dirty="0"/>
              <a:t>Não se pode confundir a DISPONIBILIDADE ECONÔMICA com a DISPONIBILIDADE FINANCEIRA</a:t>
            </a:r>
            <a:r>
              <a:rPr lang="pt-BR" sz="2400" i="1" dirty="0"/>
              <a:t>. </a:t>
            </a:r>
            <a:r>
              <a:rPr lang="pt-BR" sz="2200" i="1" dirty="0"/>
              <a:t>Aquela se contenta com o simples acréscimo patrimonial, independente da efetiva existência dos recursos financeiros, enquanto esta pressupõe a existência física dos recursos em caixa. O CTN exige apenas a aquisição da DISPONIBILIDADE.  Por isso, a disponibilidade da renda não pode se limitar, para as pessoas jurídicas, ao efetivo recebimento de moeda ou dinheiro. Em rigor, fala-se de DISPONIBILIDADE ECONÔMICA em um sentido próprio para as pessoas jurídicas em contraposição ao conceito de DISPONIBILIDADE FINANCEIRA que se constitui, nessa seara, no efetivo ganho de recursos monetários. DISPONIBILIDADE ECONÔMICA significa acréscimo patrimonial sem o recebimento físico dos ganhos financeiros. (...)”</a:t>
            </a:r>
          </a:p>
          <a:p>
            <a:endParaRPr lang="pt-BR" dirty="0"/>
          </a:p>
        </p:txBody>
      </p:sp>
      <p:pic>
        <p:nvPicPr>
          <p:cNvPr id="6146" name="Picture 2" descr="Biografia do ministro do STF Nelson Jobim - Estudo Prático">
            <a:extLst>
              <a:ext uri="{FF2B5EF4-FFF2-40B4-BE49-F238E27FC236}">
                <a16:creationId xmlns:a16="http://schemas.microsoft.com/office/drawing/2014/main" id="{A6853938-2EA5-B47C-CDF6-BAFDAB73CC8A}"/>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14388"/>
          <a:stretch/>
        </p:blipFill>
        <p:spPr bwMode="auto">
          <a:xfrm>
            <a:off x="10886" y="2660877"/>
            <a:ext cx="2966889" cy="2297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8135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1732</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ART. 7 DOS TRATADOS E  LEI 12.973/14:    MUDANÇAS DE PANORAMA? </vt:lpstr>
      <vt:lpstr>O QUE DIZ O ART. 7º?</vt:lpstr>
      <vt:lpstr>CONFLITO INTERPRETATIVO  FISCO X CONTRIBUINTE</vt:lpstr>
      <vt:lpstr>INTERPRETAÇÃO DO(A) CONTRIBUINTE</vt:lpstr>
      <vt:lpstr>INTERPRETAÇÃO FISCO</vt:lpstr>
      <vt:lpstr>MEP</vt:lpstr>
      <vt:lpstr>MEP NA LEI DAS SAs (LEI 6.404/76) </vt:lpstr>
      <vt:lpstr>COMO FUNCIONA O MEP?</vt:lpstr>
      <vt:lpstr>ADI 2588 – DISPONIBILIDADE ECONÔMICA DE RENDA</vt:lpstr>
      <vt:lpstr>Apresentação do PowerPoint</vt:lpstr>
      <vt:lpstr>DISPONIBILIDADE ECONÔMICA</vt:lpstr>
      <vt:lpstr>CTN – ART. 43</vt:lpstr>
      <vt:lpstr>JUDICIÁRIO E ADMINISTRAÇÃO</vt:lpstr>
      <vt:lpstr>REsp 1.325.709/RJ - MINISTRO NAPOLEÃO NUNES MAIA FILHO</vt:lpstr>
      <vt:lpstr>CARF – CÂMARA SUPERIOR </vt:lpstr>
      <vt:lpstr>MP 2.158-35/2001</vt:lpstr>
      <vt:lpstr>LEI 12.973/14</vt:lpstr>
      <vt:lpstr>DECRETO LEI 1.598/77</vt:lpstr>
      <vt:lpstr>TABELA DE ADIÇÃO DO LUCRO LÍQUIDO IN 1700/17 – ANEXO I</vt:lpstr>
      <vt:lpstr>CONSIDERAÇÕES FINAIS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21</cp:revision>
  <dcterms:created xsi:type="dcterms:W3CDTF">2022-11-18T18:20:41Z</dcterms:created>
  <dcterms:modified xsi:type="dcterms:W3CDTF">2022-12-07T17:29:45Z</dcterms:modified>
</cp:coreProperties>
</file>