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6" r:id="rId4"/>
    <p:sldId id="277" r:id="rId5"/>
    <p:sldId id="275" r:id="rId6"/>
    <p:sldId id="258" r:id="rId7"/>
    <p:sldId id="257" r:id="rId8"/>
    <p:sldId id="269" r:id="rId9"/>
    <p:sldId id="267" r:id="rId10"/>
    <p:sldId id="259" r:id="rId11"/>
    <p:sldId id="260" r:id="rId12"/>
    <p:sldId id="261" r:id="rId13"/>
    <p:sldId id="278" r:id="rId14"/>
    <p:sldId id="279" r:id="rId15"/>
    <p:sldId id="271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73448-E8F2-47E1-B0A9-B597EE9C3301}" type="doc">
      <dgm:prSet loTypeId="urn:microsoft.com/office/officeart/2005/8/layout/hProcess7" loCatId="list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45AD6B83-84FC-4ADE-A8D3-7FAB0D60CD38}">
      <dgm:prSet/>
      <dgm:spPr/>
      <dgm:t>
        <a:bodyPr/>
        <a:lstStyle/>
        <a:p>
          <a:r>
            <a:rPr lang="pt-BR" b="1" u="sng" dirty="0"/>
            <a:t>Universalidade</a:t>
          </a:r>
          <a:endParaRPr lang="en-US" dirty="0"/>
        </a:p>
      </dgm:t>
    </dgm:pt>
    <dgm:pt modelId="{8CB3A08A-DD7F-4DB3-B05B-6FB158D6D678}" type="parTrans" cxnId="{D8DECB71-7B56-424A-9FF9-048E3589747F}">
      <dgm:prSet/>
      <dgm:spPr/>
      <dgm:t>
        <a:bodyPr/>
        <a:lstStyle/>
        <a:p>
          <a:endParaRPr lang="en-US"/>
        </a:p>
      </dgm:t>
    </dgm:pt>
    <dgm:pt modelId="{D6AC0EC1-7752-456D-9F72-E06C9847F0A1}" type="sibTrans" cxnId="{D8DECB71-7B56-424A-9FF9-048E3589747F}">
      <dgm:prSet/>
      <dgm:spPr/>
      <dgm:t>
        <a:bodyPr/>
        <a:lstStyle/>
        <a:p>
          <a:endParaRPr lang="en-US"/>
        </a:p>
      </dgm:t>
    </dgm:pt>
    <dgm:pt modelId="{48506E98-B83E-487F-8B5C-549D9F676ACC}">
      <dgm:prSet/>
      <dgm:spPr/>
      <dgm:t>
        <a:bodyPr/>
        <a:lstStyle/>
        <a:p>
          <a:r>
            <a:rPr lang="pt-BR"/>
            <a:t>Impõe que a renda seja considerada como um todo</a:t>
          </a:r>
          <a:endParaRPr lang="en-US"/>
        </a:p>
      </dgm:t>
    </dgm:pt>
    <dgm:pt modelId="{67F471F6-0426-4363-BF90-3A473FFA7A21}" type="parTrans" cxnId="{2AF81BBE-B342-4F81-8D43-9A29FD897AEC}">
      <dgm:prSet/>
      <dgm:spPr/>
      <dgm:t>
        <a:bodyPr/>
        <a:lstStyle/>
        <a:p>
          <a:endParaRPr lang="en-US"/>
        </a:p>
      </dgm:t>
    </dgm:pt>
    <dgm:pt modelId="{DBC44041-32D9-40D9-953C-E2EB5A1BC4F3}" type="sibTrans" cxnId="{2AF81BBE-B342-4F81-8D43-9A29FD897AEC}">
      <dgm:prSet/>
      <dgm:spPr/>
      <dgm:t>
        <a:bodyPr/>
        <a:lstStyle/>
        <a:p>
          <a:endParaRPr lang="en-US"/>
        </a:p>
      </dgm:t>
    </dgm:pt>
    <dgm:pt modelId="{E7C107F5-0D3C-4F3B-98C8-114AECEDF408}">
      <dgm:prSet/>
      <dgm:spPr/>
      <dgm:t>
        <a:bodyPr/>
        <a:lstStyle/>
        <a:p>
          <a:r>
            <a:rPr lang="pt-BR"/>
            <a:t>Garante a progressividade</a:t>
          </a:r>
          <a:endParaRPr lang="en-US"/>
        </a:p>
      </dgm:t>
    </dgm:pt>
    <dgm:pt modelId="{90EDB39C-0334-4AA0-B297-16D83F96265B}" type="parTrans" cxnId="{424853FE-3E70-41D1-AA78-5BE740E2F0EF}">
      <dgm:prSet/>
      <dgm:spPr/>
      <dgm:t>
        <a:bodyPr/>
        <a:lstStyle/>
        <a:p>
          <a:endParaRPr lang="en-US"/>
        </a:p>
      </dgm:t>
    </dgm:pt>
    <dgm:pt modelId="{769E753A-5648-4935-9A97-12878561A3FB}" type="sibTrans" cxnId="{424853FE-3E70-41D1-AA78-5BE740E2F0EF}">
      <dgm:prSet/>
      <dgm:spPr/>
      <dgm:t>
        <a:bodyPr/>
        <a:lstStyle/>
        <a:p>
          <a:endParaRPr lang="en-US"/>
        </a:p>
      </dgm:t>
    </dgm:pt>
    <dgm:pt modelId="{46BF7583-4441-432B-BDD6-38A37CCE49F6}">
      <dgm:prSet/>
      <dgm:spPr/>
      <dgm:t>
        <a:bodyPr/>
        <a:lstStyle/>
        <a:p>
          <a:r>
            <a:rPr lang="pt-BR" dirty="0"/>
            <a:t>Determina a tributação equânime da renda, independentemente da sua origem ou natureza</a:t>
          </a:r>
          <a:endParaRPr lang="en-US" dirty="0"/>
        </a:p>
      </dgm:t>
    </dgm:pt>
    <dgm:pt modelId="{88B94027-A185-4302-873F-B952E7797F78}" type="parTrans" cxnId="{FE2EA030-1DB8-4C00-9B8A-ED9B010BB91F}">
      <dgm:prSet/>
      <dgm:spPr/>
      <dgm:t>
        <a:bodyPr/>
        <a:lstStyle/>
        <a:p>
          <a:endParaRPr lang="en-US"/>
        </a:p>
      </dgm:t>
    </dgm:pt>
    <dgm:pt modelId="{E33AF2FC-CEB3-4A4A-AE47-5DC41747FBE3}" type="sibTrans" cxnId="{FE2EA030-1DB8-4C00-9B8A-ED9B010BB91F}">
      <dgm:prSet/>
      <dgm:spPr/>
      <dgm:t>
        <a:bodyPr/>
        <a:lstStyle/>
        <a:p>
          <a:endParaRPr lang="en-US"/>
        </a:p>
      </dgm:t>
    </dgm:pt>
    <dgm:pt modelId="{668E65B8-983B-4B5E-9D5E-A019E7C851D4}">
      <dgm:prSet/>
      <dgm:spPr/>
      <dgm:t>
        <a:bodyPr/>
        <a:lstStyle/>
        <a:p>
          <a:r>
            <a:rPr lang="pt-BR"/>
            <a:t>Opõe-se ao princípio da discriminação da renda</a:t>
          </a:r>
          <a:endParaRPr lang="en-US"/>
        </a:p>
      </dgm:t>
    </dgm:pt>
    <dgm:pt modelId="{06118EC8-6E33-4FAD-A6B9-C6792E01A608}" type="parTrans" cxnId="{C39BD2C9-C56A-4E3A-A205-9AFAC23FCC11}">
      <dgm:prSet/>
      <dgm:spPr/>
      <dgm:t>
        <a:bodyPr/>
        <a:lstStyle/>
        <a:p>
          <a:endParaRPr lang="en-US"/>
        </a:p>
      </dgm:t>
    </dgm:pt>
    <dgm:pt modelId="{00D21A9E-EFC7-4BE5-86E1-D2B76010C3DF}" type="sibTrans" cxnId="{C39BD2C9-C56A-4E3A-A205-9AFAC23FCC11}">
      <dgm:prSet/>
      <dgm:spPr/>
      <dgm:t>
        <a:bodyPr/>
        <a:lstStyle/>
        <a:p>
          <a:endParaRPr lang="en-US"/>
        </a:p>
      </dgm:t>
    </dgm:pt>
    <dgm:pt modelId="{DD4A6AD6-AD94-4B6D-9E98-87B48C724B72}">
      <dgm:prSet/>
      <dgm:spPr/>
      <dgm:t>
        <a:bodyPr/>
        <a:lstStyle/>
        <a:p>
          <a:r>
            <a:rPr lang="pt-BR" b="1" u="sng"/>
            <a:t>Generalidade</a:t>
          </a:r>
          <a:endParaRPr lang="en-US"/>
        </a:p>
      </dgm:t>
    </dgm:pt>
    <dgm:pt modelId="{AB845E60-6D06-4D08-95A9-20E301939C84}" type="parTrans" cxnId="{6839DE18-4F40-4F7E-9483-AB5CA35BCCB1}">
      <dgm:prSet/>
      <dgm:spPr/>
      <dgm:t>
        <a:bodyPr/>
        <a:lstStyle/>
        <a:p>
          <a:endParaRPr lang="en-US"/>
        </a:p>
      </dgm:t>
    </dgm:pt>
    <dgm:pt modelId="{A4FF7AB0-C7D3-4909-9104-4E5D1FB11ACA}" type="sibTrans" cxnId="{6839DE18-4F40-4F7E-9483-AB5CA35BCCB1}">
      <dgm:prSet/>
      <dgm:spPr/>
      <dgm:t>
        <a:bodyPr/>
        <a:lstStyle/>
        <a:p>
          <a:endParaRPr lang="en-US"/>
        </a:p>
      </dgm:t>
    </dgm:pt>
    <dgm:pt modelId="{4E104B20-A337-41C3-9BC9-539A9169ABC6}">
      <dgm:prSet/>
      <dgm:spPr/>
      <dgm:t>
        <a:bodyPr/>
        <a:lstStyle/>
        <a:p>
          <a:r>
            <a:rPr lang="pt-BR"/>
            <a:t>Prevê a tributação da renda de todos os sujeitos que a auferem</a:t>
          </a:r>
          <a:endParaRPr lang="en-US"/>
        </a:p>
      </dgm:t>
    </dgm:pt>
    <dgm:pt modelId="{B6166892-CF0F-44C2-88A2-44C211A30476}" type="parTrans" cxnId="{9BFC0B9C-E4EF-4EBF-A97C-72DC0037BB3B}">
      <dgm:prSet/>
      <dgm:spPr/>
      <dgm:t>
        <a:bodyPr/>
        <a:lstStyle/>
        <a:p>
          <a:endParaRPr lang="en-US"/>
        </a:p>
      </dgm:t>
    </dgm:pt>
    <dgm:pt modelId="{CEAF99FE-4A49-492F-8774-4C24F867CBB9}" type="sibTrans" cxnId="{9BFC0B9C-E4EF-4EBF-A97C-72DC0037BB3B}">
      <dgm:prSet/>
      <dgm:spPr/>
      <dgm:t>
        <a:bodyPr/>
        <a:lstStyle/>
        <a:p>
          <a:endParaRPr lang="en-US"/>
        </a:p>
      </dgm:t>
    </dgm:pt>
    <dgm:pt modelId="{4DACB4C2-D7B6-46FA-9690-9291302B3619}">
      <dgm:prSet/>
      <dgm:spPr/>
      <dgm:t>
        <a:bodyPr/>
        <a:lstStyle/>
        <a:p>
          <a:r>
            <a:rPr lang="en-US" b="1" u="sng"/>
            <a:t>Progressividade</a:t>
          </a:r>
          <a:endParaRPr lang="en-US"/>
        </a:p>
      </dgm:t>
    </dgm:pt>
    <dgm:pt modelId="{E3F42B86-4F98-4ED4-8F73-5F3E8A5EAD95}" type="parTrans" cxnId="{8274D5D5-2C92-454B-B674-8F1F7D142107}">
      <dgm:prSet/>
      <dgm:spPr/>
      <dgm:t>
        <a:bodyPr/>
        <a:lstStyle/>
        <a:p>
          <a:endParaRPr lang="en-US"/>
        </a:p>
      </dgm:t>
    </dgm:pt>
    <dgm:pt modelId="{FB6F17C1-69F2-437D-87F4-2F9A1BA85844}" type="sibTrans" cxnId="{8274D5D5-2C92-454B-B674-8F1F7D142107}">
      <dgm:prSet/>
      <dgm:spPr/>
      <dgm:t>
        <a:bodyPr/>
        <a:lstStyle/>
        <a:p>
          <a:endParaRPr lang="en-US"/>
        </a:p>
      </dgm:t>
    </dgm:pt>
    <dgm:pt modelId="{90F3F07C-A895-4616-A32E-6462523AA13D}">
      <dgm:prSet/>
      <dgm:spPr/>
      <dgm:t>
        <a:bodyPr/>
        <a:lstStyle/>
        <a:p>
          <a:r>
            <a:rPr lang="pt-BR"/>
            <a:t>BC mais elevadas, alíquotas maiores</a:t>
          </a:r>
          <a:endParaRPr lang="en-US"/>
        </a:p>
      </dgm:t>
    </dgm:pt>
    <dgm:pt modelId="{B63A9569-37C3-43D3-82FA-5BBDC6F883BD}" type="parTrans" cxnId="{354E0DC6-9829-4FDA-AD9A-15FAF3CD9483}">
      <dgm:prSet/>
      <dgm:spPr/>
      <dgm:t>
        <a:bodyPr/>
        <a:lstStyle/>
        <a:p>
          <a:endParaRPr lang="en-US"/>
        </a:p>
      </dgm:t>
    </dgm:pt>
    <dgm:pt modelId="{1BA4AD01-B9A3-4BE0-B472-707C9762614F}" type="sibTrans" cxnId="{354E0DC6-9829-4FDA-AD9A-15FAF3CD9483}">
      <dgm:prSet/>
      <dgm:spPr/>
      <dgm:t>
        <a:bodyPr/>
        <a:lstStyle/>
        <a:p>
          <a:endParaRPr lang="en-US"/>
        </a:p>
      </dgm:t>
    </dgm:pt>
    <dgm:pt modelId="{80F30275-A4D4-47B4-970D-71883196DBDE}">
      <dgm:prSet/>
      <dgm:spPr/>
      <dgm:t>
        <a:bodyPr/>
        <a:lstStyle/>
        <a:p>
          <a:r>
            <a:rPr lang="pt-BR" dirty="0"/>
            <a:t>Decorre dos princípios da </a:t>
          </a:r>
          <a:r>
            <a:rPr lang="pt-BR" u="sng" dirty="0"/>
            <a:t>isonomia</a:t>
          </a:r>
          <a:r>
            <a:rPr lang="pt-BR" dirty="0"/>
            <a:t> e da </a:t>
          </a:r>
          <a:r>
            <a:rPr lang="pt-BR" u="sng" dirty="0"/>
            <a:t>capacidade contributiva</a:t>
          </a:r>
          <a:endParaRPr lang="en-US" dirty="0"/>
        </a:p>
      </dgm:t>
    </dgm:pt>
    <dgm:pt modelId="{0526CA9D-686A-4A9C-A04B-51207FF8187E}" type="parTrans" cxnId="{7530735B-3E2E-4491-9756-3F94E84CA586}">
      <dgm:prSet/>
      <dgm:spPr/>
      <dgm:t>
        <a:bodyPr/>
        <a:lstStyle/>
        <a:p>
          <a:endParaRPr lang="en-US"/>
        </a:p>
      </dgm:t>
    </dgm:pt>
    <dgm:pt modelId="{DB95F2A6-6A54-44E7-B68E-0C9C4C8395BF}" type="sibTrans" cxnId="{7530735B-3E2E-4491-9756-3F94E84CA586}">
      <dgm:prSet/>
      <dgm:spPr/>
      <dgm:t>
        <a:bodyPr/>
        <a:lstStyle/>
        <a:p>
          <a:endParaRPr lang="en-US"/>
        </a:p>
      </dgm:t>
    </dgm:pt>
    <dgm:pt modelId="{FA64E273-EDA5-4468-ABA5-397ABA876FBF}">
      <dgm:prSet/>
      <dgm:spPr/>
      <dgm:t>
        <a:bodyPr/>
        <a:lstStyle/>
        <a:p>
          <a:r>
            <a:rPr lang="pt-BR"/>
            <a:t>Contrapõe-se à regressividade e à proporcionalidade</a:t>
          </a:r>
          <a:endParaRPr lang="en-US"/>
        </a:p>
      </dgm:t>
    </dgm:pt>
    <dgm:pt modelId="{1CB6245B-1D36-4978-BBFD-EE2B067E971C}" type="parTrans" cxnId="{2EC16F66-7938-4881-B942-F2CB9EDA58F0}">
      <dgm:prSet/>
      <dgm:spPr/>
      <dgm:t>
        <a:bodyPr/>
        <a:lstStyle/>
        <a:p>
          <a:endParaRPr lang="en-US"/>
        </a:p>
      </dgm:t>
    </dgm:pt>
    <dgm:pt modelId="{276B78A6-A051-4CA8-9EA5-FEDDD896CEF1}" type="sibTrans" cxnId="{2EC16F66-7938-4881-B942-F2CB9EDA58F0}">
      <dgm:prSet/>
      <dgm:spPr/>
      <dgm:t>
        <a:bodyPr/>
        <a:lstStyle/>
        <a:p>
          <a:endParaRPr lang="en-US"/>
        </a:p>
      </dgm:t>
    </dgm:pt>
    <dgm:pt modelId="{08718FA5-D85F-4028-8297-793758563C32}" type="pres">
      <dgm:prSet presAssocID="{31973448-E8F2-47E1-B0A9-B597EE9C3301}" presName="Name0" presStyleCnt="0">
        <dgm:presLayoutVars>
          <dgm:dir/>
          <dgm:animLvl val="lvl"/>
          <dgm:resizeHandles val="exact"/>
        </dgm:presLayoutVars>
      </dgm:prSet>
      <dgm:spPr/>
    </dgm:pt>
    <dgm:pt modelId="{40E5A142-07B2-4530-A744-78C8F7C50B29}" type="pres">
      <dgm:prSet presAssocID="{45AD6B83-84FC-4ADE-A8D3-7FAB0D60CD38}" presName="compositeNode" presStyleCnt="0">
        <dgm:presLayoutVars>
          <dgm:bulletEnabled val="1"/>
        </dgm:presLayoutVars>
      </dgm:prSet>
      <dgm:spPr/>
    </dgm:pt>
    <dgm:pt modelId="{E82442BF-3B22-4738-93E3-A73D6B767690}" type="pres">
      <dgm:prSet presAssocID="{45AD6B83-84FC-4ADE-A8D3-7FAB0D60CD38}" presName="bgRect" presStyleLbl="node1" presStyleIdx="0" presStyleCnt="3"/>
      <dgm:spPr/>
    </dgm:pt>
    <dgm:pt modelId="{8891DB32-4296-4871-B808-AF42B3D1B202}" type="pres">
      <dgm:prSet presAssocID="{45AD6B83-84FC-4ADE-A8D3-7FAB0D60CD38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6CDDBE97-4FD4-419F-B8D8-C294BEE04351}" type="pres">
      <dgm:prSet presAssocID="{45AD6B83-84FC-4ADE-A8D3-7FAB0D60CD38}" presName="childNode" presStyleLbl="node1" presStyleIdx="0" presStyleCnt="3">
        <dgm:presLayoutVars>
          <dgm:bulletEnabled val="1"/>
        </dgm:presLayoutVars>
      </dgm:prSet>
      <dgm:spPr/>
    </dgm:pt>
    <dgm:pt modelId="{7DF08070-43BE-43C8-B2D5-31F07F73F950}" type="pres">
      <dgm:prSet presAssocID="{D6AC0EC1-7752-456D-9F72-E06C9847F0A1}" presName="hSp" presStyleCnt="0"/>
      <dgm:spPr/>
    </dgm:pt>
    <dgm:pt modelId="{588E1516-1DF3-4EA5-944C-1D5F539743D0}" type="pres">
      <dgm:prSet presAssocID="{D6AC0EC1-7752-456D-9F72-E06C9847F0A1}" presName="vProcSp" presStyleCnt="0"/>
      <dgm:spPr/>
    </dgm:pt>
    <dgm:pt modelId="{0F04D449-DC17-44DF-9F7B-27372EA55531}" type="pres">
      <dgm:prSet presAssocID="{D6AC0EC1-7752-456D-9F72-E06C9847F0A1}" presName="vSp1" presStyleCnt="0"/>
      <dgm:spPr/>
    </dgm:pt>
    <dgm:pt modelId="{71CADE38-FD5A-4A04-A644-AD03DEDA74D8}" type="pres">
      <dgm:prSet presAssocID="{D6AC0EC1-7752-456D-9F72-E06C9847F0A1}" presName="simulatedConn" presStyleLbl="solidFgAcc1" presStyleIdx="0" presStyleCnt="2"/>
      <dgm:spPr/>
    </dgm:pt>
    <dgm:pt modelId="{79560FCC-35DD-41F2-865F-6F3F4E9F8D5B}" type="pres">
      <dgm:prSet presAssocID="{D6AC0EC1-7752-456D-9F72-E06C9847F0A1}" presName="vSp2" presStyleCnt="0"/>
      <dgm:spPr/>
    </dgm:pt>
    <dgm:pt modelId="{5FE32BA2-31F7-451F-87DB-003DEABEC00B}" type="pres">
      <dgm:prSet presAssocID="{D6AC0EC1-7752-456D-9F72-E06C9847F0A1}" presName="sibTrans" presStyleCnt="0"/>
      <dgm:spPr/>
    </dgm:pt>
    <dgm:pt modelId="{59907001-904B-470A-BD3E-06C3960ED966}" type="pres">
      <dgm:prSet presAssocID="{DD4A6AD6-AD94-4B6D-9E98-87B48C724B72}" presName="compositeNode" presStyleCnt="0">
        <dgm:presLayoutVars>
          <dgm:bulletEnabled val="1"/>
        </dgm:presLayoutVars>
      </dgm:prSet>
      <dgm:spPr/>
    </dgm:pt>
    <dgm:pt modelId="{221B0C71-43A8-4452-8B67-6D3195EA8C74}" type="pres">
      <dgm:prSet presAssocID="{DD4A6AD6-AD94-4B6D-9E98-87B48C724B72}" presName="bgRect" presStyleLbl="node1" presStyleIdx="1" presStyleCnt="3" custLinFactNeighborX="0" custLinFactNeighborY="920"/>
      <dgm:spPr/>
    </dgm:pt>
    <dgm:pt modelId="{B15FFDA6-FC4F-4AC3-A511-EC91988CE334}" type="pres">
      <dgm:prSet presAssocID="{DD4A6AD6-AD94-4B6D-9E98-87B48C724B72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345A05CA-608D-46E9-A1E0-4C6AC0D2BAD1}" type="pres">
      <dgm:prSet presAssocID="{DD4A6AD6-AD94-4B6D-9E98-87B48C724B72}" presName="childNode" presStyleLbl="node1" presStyleIdx="1" presStyleCnt="3">
        <dgm:presLayoutVars>
          <dgm:bulletEnabled val="1"/>
        </dgm:presLayoutVars>
      </dgm:prSet>
      <dgm:spPr/>
    </dgm:pt>
    <dgm:pt modelId="{4C75B235-93D1-42C6-BD89-915F6F4338CE}" type="pres">
      <dgm:prSet presAssocID="{A4FF7AB0-C7D3-4909-9104-4E5D1FB11ACA}" presName="hSp" presStyleCnt="0"/>
      <dgm:spPr/>
    </dgm:pt>
    <dgm:pt modelId="{C01E0E44-547D-4330-BB07-02BA3A6AAC5C}" type="pres">
      <dgm:prSet presAssocID="{A4FF7AB0-C7D3-4909-9104-4E5D1FB11ACA}" presName="vProcSp" presStyleCnt="0"/>
      <dgm:spPr/>
    </dgm:pt>
    <dgm:pt modelId="{DDCB427B-8FB7-45DD-A99C-C88D513FE34B}" type="pres">
      <dgm:prSet presAssocID="{A4FF7AB0-C7D3-4909-9104-4E5D1FB11ACA}" presName="vSp1" presStyleCnt="0"/>
      <dgm:spPr/>
    </dgm:pt>
    <dgm:pt modelId="{C22D3A26-3A81-4E3F-B892-C17A1D34D114}" type="pres">
      <dgm:prSet presAssocID="{A4FF7AB0-C7D3-4909-9104-4E5D1FB11ACA}" presName="simulatedConn" presStyleLbl="solidFgAcc1" presStyleIdx="1" presStyleCnt="2"/>
      <dgm:spPr/>
    </dgm:pt>
    <dgm:pt modelId="{6F7666D0-E6F9-4E34-8F68-79C47BB25FA3}" type="pres">
      <dgm:prSet presAssocID="{A4FF7AB0-C7D3-4909-9104-4E5D1FB11ACA}" presName="vSp2" presStyleCnt="0"/>
      <dgm:spPr/>
    </dgm:pt>
    <dgm:pt modelId="{9C757A8F-DAD8-4B38-9A47-1C1B70D056EC}" type="pres">
      <dgm:prSet presAssocID="{A4FF7AB0-C7D3-4909-9104-4E5D1FB11ACA}" presName="sibTrans" presStyleCnt="0"/>
      <dgm:spPr/>
    </dgm:pt>
    <dgm:pt modelId="{4236C103-3711-4BB9-919B-EE7C9152588E}" type="pres">
      <dgm:prSet presAssocID="{4DACB4C2-D7B6-46FA-9690-9291302B3619}" presName="compositeNode" presStyleCnt="0">
        <dgm:presLayoutVars>
          <dgm:bulletEnabled val="1"/>
        </dgm:presLayoutVars>
      </dgm:prSet>
      <dgm:spPr/>
    </dgm:pt>
    <dgm:pt modelId="{59F8EBC0-5B98-4C2C-A5D3-B866569B36F7}" type="pres">
      <dgm:prSet presAssocID="{4DACB4C2-D7B6-46FA-9690-9291302B3619}" presName="bgRect" presStyleLbl="node1" presStyleIdx="2" presStyleCnt="3"/>
      <dgm:spPr/>
    </dgm:pt>
    <dgm:pt modelId="{45553302-3C9D-4B99-9892-3674FFC27B20}" type="pres">
      <dgm:prSet presAssocID="{4DACB4C2-D7B6-46FA-9690-9291302B3619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5DC753FE-E469-4281-A70E-3F53C78E78D2}" type="pres">
      <dgm:prSet presAssocID="{4DACB4C2-D7B6-46FA-9690-9291302B3619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6839DE18-4F40-4F7E-9483-AB5CA35BCCB1}" srcId="{31973448-E8F2-47E1-B0A9-B597EE9C3301}" destId="{DD4A6AD6-AD94-4B6D-9E98-87B48C724B72}" srcOrd="1" destOrd="0" parTransId="{AB845E60-6D06-4D08-95A9-20E301939C84}" sibTransId="{A4FF7AB0-C7D3-4909-9104-4E5D1FB11ACA}"/>
    <dgm:cxn modelId="{9A76641A-6D8F-4B2A-8DC9-D93678709A3F}" type="presOf" srcId="{E7C107F5-0D3C-4F3B-98C8-114AECEDF408}" destId="{6CDDBE97-4FD4-419F-B8D8-C294BEE04351}" srcOrd="0" destOrd="1" presId="urn:microsoft.com/office/officeart/2005/8/layout/hProcess7"/>
    <dgm:cxn modelId="{07BFA824-18D2-4EAF-A2B9-16BFD03AC52B}" type="presOf" srcId="{90F3F07C-A895-4616-A32E-6462523AA13D}" destId="{5DC753FE-E469-4281-A70E-3F53C78E78D2}" srcOrd="0" destOrd="0" presId="urn:microsoft.com/office/officeart/2005/8/layout/hProcess7"/>
    <dgm:cxn modelId="{FE2EA030-1DB8-4C00-9B8A-ED9B010BB91F}" srcId="{45AD6B83-84FC-4ADE-A8D3-7FAB0D60CD38}" destId="{46BF7583-4441-432B-BDD6-38A37CCE49F6}" srcOrd="2" destOrd="0" parTransId="{88B94027-A185-4302-873F-B952E7797F78}" sibTransId="{E33AF2FC-CEB3-4A4A-AE47-5DC41747FBE3}"/>
    <dgm:cxn modelId="{7530735B-3E2E-4491-9756-3F94E84CA586}" srcId="{4DACB4C2-D7B6-46FA-9690-9291302B3619}" destId="{80F30275-A4D4-47B4-970D-71883196DBDE}" srcOrd="1" destOrd="0" parTransId="{0526CA9D-686A-4A9C-A04B-51207FF8187E}" sibTransId="{DB95F2A6-6A54-44E7-B68E-0C9C4C8395BF}"/>
    <dgm:cxn modelId="{C02F2462-987A-4E5F-B5C1-BC02E8095DDD}" type="presOf" srcId="{DD4A6AD6-AD94-4B6D-9E98-87B48C724B72}" destId="{221B0C71-43A8-4452-8B67-6D3195EA8C74}" srcOrd="0" destOrd="0" presId="urn:microsoft.com/office/officeart/2005/8/layout/hProcess7"/>
    <dgm:cxn modelId="{2EC16F66-7938-4881-B942-F2CB9EDA58F0}" srcId="{4DACB4C2-D7B6-46FA-9690-9291302B3619}" destId="{FA64E273-EDA5-4468-ABA5-397ABA876FBF}" srcOrd="2" destOrd="0" parTransId="{1CB6245B-1D36-4978-BBFD-EE2B067E971C}" sibTransId="{276B78A6-A051-4CA8-9EA5-FEDDD896CEF1}"/>
    <dgm:cxn modelId="{4A3E1949-BC13-4914-8ED9-8F87FBB18B9B}" type="presOf" srcId="{FA64E273-EDA5-4468-ABA5-397ABA876FBF}" destId="{5DC753FE-E469-4281-A70E-3F53C78E78D2}" srcOrd="0" destOrd="2" presId="urn:microsoft.com/office/officeart/2005/8/layout/hProcess7"/>
    <dgm:cxn modelId="{3EC98F6B-C5BF-4266-ADCF-38A24430C817}" type="presOf" srcId="{DD4A6AD6-AD94-4B6D-9E98-87B48C724B72}" destId="{B15FFDA6-FC4F-4AC3-A511-EC91988CE334}" srcOrd="1" destOrd="0" presId="urn:microsoft.com/office/officeart/2005/8/layout/hProcess7"/>
    <dgm:cxn modelId="{D8DECB71-7B56-424A-9FF9-048E3589747F}" srcId="{31973448-E8F2-47E1-B0A9-B597EE9C3301}" destId="{45AD6B83-84FC-4ADE-A8D3-7FAB0D60CD38}" srcOrd="0" destOrd="0" parTransId="{8CB3A08A-DD7F-4DB3-B05B-6FB158D6D678}" sibTransId="{D6AC0EC1-7752-456D-9F72-E06C9847F0A1}"/>
    <dgm:cxn modelId="{565B2B54-F104-4E1F-9FCC-59FC2D7ECCBE}" type="presOf" srcId="{4E104B20-A337-41C3-9BC9-539A9169ABC6}" destId="{345A05CA-608D-46E9-A1E0-4C6AC0D2BAD1}" srcOrd="0" destOrd="0" presId="urn:microsoft.com/office/officeart/2005/8/layout/hProcess7"/>
    <dgm:cxn modelId="{4E9DFA7B-6697-4562-9425-ECF7EE499D70}" type="presOf" srcId="{4DACB4C2-D7B6-46FA-9690-9291302B3619}" destId="{45553302-3C9D-4B99-9892-3674FFC27B20}" srcOrd="1" destOrd="0" presId="urn:microsoft.com/office/officeart/2005/8/layout/hProcess7"/>
    <dgm:cxn modelId="{9BFC0B9C-E4EF-4EBF-A97C-72DC0037BB3B}" srcId="{DD4A6AD6-AD94-4B6D-9E98-87B48C724B72}" destId="{4E104B20-A337-41C3-9BC9-539A9169ABC6}" srcOrd="0" destOrd="0" parTransId="{B6166892-CF0F-44C2-88A2-44C211A30476}" sibTransId="{CEAF99FE-4A49-492F-8774-4C24F867CBB9}"/>
    <dgm:cxn modelId="{E038699D-672E-4A56-9F78-DDFEBC1649D5}" type="presOf" srcId="{80F30275-A4D4-47B4-970D-71883196DBDE}" destId="{5DC753FE-E469-4281-A70E-3F53C78E78D2}" srcOrd="0" destOrd="1" presId="urn:microsoft.com/office/officeart/2005/8/layout/hProcess7"/>
    <dgm:cxn modelId="{C69B09BC-431F-4B1C-AA42-AC13FBA91D19}" type="presOf" srcId="{48506E98-B83E-487F-8B5C-549D9F676ACC}" destId="{6CDDBE97-4FD4-419F-B8D8-C294BEE04351}" srcOrd="0" destOrd="0" presId="urn:microsoft.com/office/officeart/2005/8/layout/hProcess7"/>
    <dgm:cxn modelId="{2AF81BBE-B342-4F81-8D43-9A29FD897AEC}" srcId="{45AD6B83-84FC-4ADE-A8D3-7FAB0D60CD38}" destId="{48506E98-B83E-487F-8B5C-549D9F676ACC}" srcOrd="0" destOrd="0" parTransId="{67F471F6-0426-4363-BF90-3A473FFA7A21}" sibTransId="{DBC44041-32D9-40D9-953C-E2EB5A1BC4F3}"/>
    <dgm:cxn modelId="{354E0DC6-9829-4FDA-AD9A-15FAF3CD9483}" srcId="{4DACB4C2-D7B6-46FA-9690-9291302B3619}" destId="{90F3F07C-A895-4616-A32E-6462523AA13D}" srcOrd="0" destOrd="0" parTransId="{B63A9569-37C3-43D3-82FA-5BBDC6F883BD}" sibTransId="{1BA4AD01-B9A3-4BE0-B472-707C9762614F}"/>
    <dgm:cxn modelId="{C39BD2C9-C56A-4E3A-A205-9AFAC23FCC11}" srcId="{45AD6B83-84FC-4ADE-A8D3-7FAB0D60CD38}" destId="{668E65B8-983B-4B5E-9D5E-A019E7C851D4}" srcOrd="3" destOrd="0" parTransId="{06118EC8-6E33-4FAD-A6B9-C6792E01A608}" sibTransId="{00D21A9E-EFC7-4BE5-86E1-D2B76010C3DF}"/>
    <dgm:cxn modelId="{FB8D1ED0-C4AA-4B4A-B31C-7E0CCFE56AE4}" type="presOf" srcId="{4DACB4C2-D7B6-46FA-9690-9291302B3619}" destId="{59F8EBC0-5B98-4C2C-A5D3-B866569B36F7}" srcOrd="0" destOrd="0" presId="urn:microsoft.com/office/officeart/2005/8/layout/hProcess7"/>
    <dgm:cxn modelId="{8274D5D5-2C92-454B-B674-8F1F7D142107}" srcId="{31973448-E8F2-47E1-B0A9-B597EE9C3301}" destId="{4DACB4C2-D7B6-46FA-9690-9291302B3619}" srcOrd="2" destOrd="0" parTransId="{E3F42B86-4F98-4ED4-8F73-5F3E8A5EAD95}" sibTransId="{FB6F17C1-69F2-437D-87F4-2F9A1BA85844}"/>
    <dgm:cxn modelId="{0E4A16D8-3170-4505-B677-370A3B0EDF95}" type="presOf" srcId="{45AD6B83-84FC-4ADE-A8D3-7FAB0D60CD38}" destId="{8891DB32-4296-4871-B808-AF42B3D1B202}" srcOrd="1" destOrd="0" presId="urn:microsoft.com/office/officeart/2005/8/layout/hProcess7"/>
    <dgm:cxn modelId="{C47950DD-63C2-40AA-9267-F34684F432EF}" type="presOf" srcId="{31973448-E8F2-47E1-B0A9-B597EE9C3301}" destId="{08718FA5-D85F-4028-8297-793758563C32}" srcOrd="0" destOrd="0" presId="urn:microsoft.com/office/officeart/2005/8/layout/hProcess7"/>
    <dgm:cxn modelId="{AF505EEC-16D5-4E49-8ADF-E3312D3404A3}" type="presOf" srcId="{668E65B8-983B-4B5E-9D5E-A019E7C851D4}" destId="{6CDDBE97-4FD4-419F-B8D8-C294BEE04351}" srcOrd="0" destOrd="3" presId="urn:microsoft.com/office/officeart/2005/8/layout/hProcess7"/>
    <dgm:cxn modelId="{475683F9-430B-4461-8E94-9BA685AE4F10}" type="presOf" srcId="{46BF7583-4441-432B-BDD6-38A37CCE49F6}" destId="{6CDDBE97-4FD4-419F-B8D8-C294BEE04351}" srcOrd="0" destOrd="2" presId="urn:microsoft.com/office/officeart/2005/8/layout/hProcess7"/>
    <dgm:cxn modelId="{401DAEFB-4F02-46CD-8B1E-21609E3E563D}" type="presOf" srcId="{45AD6B83-84FC-4ADE-A8D3-7FAB0D60CD38}" destId="{E82442BF-3B22-4738-93E3-A73D6B767690}" srcOrd="0" destOrd="0" presId="urn:microsoft.com/office/officeart/2005/8/layout/hProcess7"/>
    <dgm:cxn modelId="{424853FE-3E70-41D1-AA78-5BE740E2F0EF}" srcId="{45AD6B83-84FC-4ADE-A8D3-7FAB0D60CD38}" destId="{E7C107F5-0D3C-4F3B-98C8-114AECEDF408}" srcOrd="1" destOrd="0" parTransId="{90EDB39C-0334-4AA0-B297-16D83F96265B}" sibTransId="{769E753A-5648-4935-9A97-12878561A3FB}"/>
    <dgm:cxn modelId="{61138B71-A5D9-4218-AD89-0F7D2385E4E1}" type="presParOf" srcId="{08718FA5-D85F-4028-8297-793758563C32}" destId="{40E5A142-07B2-4530-A744-78C8F7C50B29}" srcOrd="0" destOrd="0" presId="urn:microsoft.com/office/officeart/2005/8/layout/hProcess7"/>
    <dgm:cxn modelId="{F103F3BF-92C6-4D05-B31E-CAFE70F25A11}" type="presParOf" srcId="{40E5A142-07B2-4530-A744-78C8F7C50B29}" destId="{E82442BF-3B22-4738-93E3-A73D6B767690}" srcOrd="0" destOrd="0" presId="urn:microsoft.com/office/officeart/2005/8/layout/hProcess7"/>
    <dgm:cxn modelId="{DC5CE1F4-535F-4120-828F-01B5AD8BB01A}" type="presParOf" srcId="{40E5A142-07B2-4530-A744-78C8F7C50B29}" destId="{8891DB32-4296-4871-B808-AF42B3D1B202}" srcOrd="1" destOrd="0" presId="urn:microsoft.com/office/officeart/2005/8/layout/hProcess7"/>
    <dgm:cxn modelId="{895A3B7F-9EF9-4216-8E8C-5432FCA9CD47}" type="presParOf" srcId="{40E5A142-07B2-4530-A744-78C8F7C50B29}" destId="{6CDDBE97-4FD4-419F-B8D8-C294BEE04351}" srcOrd="2" destOrd="0" presId="urn:microsoft.com/office/officeart/2005/8/layout/hProcess7"/>
    <dgm:cxn modelId="{B400AD36-CD40-42FD-92D0-343AE60D9FD9}" type="presParOf" srcId="{08718FA5-D85F-4028-8297-793758563C32}" destId="{7DF08070-43BE-43C8-B2D5-31F07F73F950}" srcOrd="1" destOrd="0" presId="urn:microsoft.com/office/officeart/2005/8/layout/hProcess7"/>
    <dgm:cxn modelId="{C88C1B69-146D-4702-9707-6B767C2EDD62}" type="presParOf" srcId="{08718FA5-D85F-4028-8297-793758563C32}" destId="{588E1516-1DF3-4EA5-944C-1D5F539743D0}" srcOrd="2" destOrd="0" presId="urn:microsoft.com/office/officeart/2005/8/layout/hProcess7"/>
    <dgm:cxn modelId="{F19A5AD2-F8D5-475D-9A80-EEBC7CA044C6}" type="presParOf" srcId="{588E1516-1DF3-4EA5-944C-1D5F539743D0}" destId="{0F04D449-DC17-44DF-9F7B-27372EA55531}" srcOrd="0" destOrd="0" presId="urn:microsoft.com/office/officeart/2005/8/layout/hProcess7"/>
    <dgm:cxn modelId="{D0721C06-6ADC-4B88-BB5A-2B59B50C0E21}" type="presParOf" srcId="{588E1516-1DF3-4EA5-944C-1D5F539743D0}" destId="{71CADE38-FD5A-4A04-A644-AD03DEDA74D8}" srcOrd="1" destOrd="0" presId="urn:microsoft.com/office/officeart/2005/8/layout/hProcess7"/>
    <dgm:cxn modelId="{87266F1C-F355-4E43-9087-7F95DA9717E6}" type="presParOf" srcId="{588E1516-1DF3-4EA5-944C-1D5F539743D0}" destId="{79560FCC-35DD-41F2-865F-6F3F4E9F8D5B}" srcOrd="2" destOrd="0" presId="urn:microsoft.com/office/officeart/2005/8/layout/hProcess7"/>
    <dgm:cxn modelId="{73048870-6A66-42F8-8473-AD7787D3158C}" type="presParOf" srcId="{08718FA5-D85F-4028-8297-793758563C32}" destId="{5FE32BA2-31F7-451F-87DB-003DEABEC00B}" srcOrd="3" destOrd="0" presId="urn:microsoft.com/office/officeart/2005/8/layout/hProcess7"/>
    <dgm:cxn modelId="{8A9153F4-5484-4349-899C-B238B4984087}" type="presParOf" srcId="{08718FA5-D85F-4028-8297-793758563C32}" destId="{59907001-904B-470A-BD3E-06C3960ED966}" srcOrd="4" destOrd="0" presId="urn:microsoft.com/office/officeart/2005/8/layout/hProcess7"/>
    <dgm:cxn modelId="{A02CAC6D-FA62-42F7-B73D-78E7AB1ED270}" type="presParOf" srcId="{59907001-904B-470A-BD3E-06C3960ED966}" destId="{221B0C71-43A8-4452-8B67-6D3195EA8C74}" srcOrd="0" destOrd="0" presId="urn:microsoft.com/office/officeart/2005/8/layout/hProcess7"/>
    <dgm:cxn modelId="{39D089BD-C781-4C47-935F-75D0C28F59C0}" type="presParOf" srcId="{59907001-904B-470A-BD3E-06C3960ED966}" destId="{B15FFDA6-FC4F-4AC3-A511-EC91988CE334}" srcOrd="1" destOrd="0" presId="urn:microsoft.com/office/officeart/2005/8/layout/hProcess7"/>
    <dgm:cxn modelId="{4C64ED87-F2F4-4C6D-9BA2-DDA1B2C4AD96}" type="presParOf" srcId="{59907001-904B-470A-BD3E-06C3960ED966}" destId="{345A05CA-608D-46E9-A1E0-4C6AC0D2BAD1}" srcOrd="2" destOrd="0" presId="urn:microsoft.com/office/officeart/2005/8/layout/hProcess7"/>
    <dgm:cxn modelId="{4E464118-3247-4B65-BE61-1800AF2611EA}" type="presParOf" srcId="{08718FA5-D85F-4028-8297-793758563C32}" destId="{4C75B235-93D1-42C6-BD89-915F6F4338CE}" srcOrd="5" destOrd="0" presId="urn:microsoft.com/office/officeart/2005/8/layout/hProcess7"/>
    <dgm:cxn modelId="{32D78798-021A-4C71-AAA4-76CBE266134B}" type="presParOf" srcId="{08718FA5-D85F-4028-8297-793758563C32}" destId="{C01E0E44-547D-4330-BB07-02BA3A6AAC5C}" srcOrd="6" destOrd="0" presId="urn:microsoft.com/office/officeart/2005/8/layout/hProcess7"/>
    <dgm:cxn modelId="{C1A05D7A-EC23-4712-BC4E-A1C260B4560F}" type="presParOf" srcId="{C01E0E44-547D-4330-BB07-02BA3A6AAC5C}" destId="{DDCB427B-8FB7-45DD-A99C-C88D513FE34B}" srcOrd="0" destOrd="0" presId="urn:microsoft.com/office/officeart/2005/8/layout/hProcess7"/>
    <dgm:cxn modelId="{6A8A2F41-6567-4E10-845A-E43B2AE1E541}" type="presParOf" srcId="{C01E0E44-547D-4330-BB07-02BA3A6AAC5C}" destId="{C22D3A26-3A81-4E3F-B892-C17A1D34D114}" srcOrd="1" destOrd="0" presId="urn:microsoft.com/office/officeart/2005/8/layout/hProcess7"/>
    <dgm:cxn modelId="{193F8753-A615-4597-855E-157D0B56D2FB}" type="presParOf" srcId="{C01E0E44-547D-4330-BB07-02BA3A6AAC5C}" destId="{6F7666D0-E6F9-4E34-8F68-79C47BB25FA3}" srcOrd="2" destOrd="0" presId="urn:microsoft.com/office/officeart/2005/8/layout/hProcess7"/>
    <dgm:cxn modelId="{6970556A-3D34-4780-8649-BE87ACFB2D65}" type="presParOf" srcId="{08718FA5-D85F-4028-8297-793758563C32}" destId="{9C757A8F-DAD8-4B38-9A47-1C1B70D056EC}" srcOrd="7" destOrd="0" presId="urn:microsoft.com/office/officeart/2005/8/layout/hProcess7"/>
    <dgm:cxn modelId="{8AFDF01E-15C9-48AC-9E06-158EFC283C55}" type="presParOf" srcId="{08718FA5-D85F-4028-8297-793758563C32}" destId="{4236C103-3711-4BB9-919B-EE7C9152588E}" srcOrd="8" destOrd="0" presId="urn:microsoft.com/office/officeart/2005/8/layout/hProcess7"/>
    <dgm:cxn modelId="{5BC36D9C-5226-42FC-A1D2-A96C8C38B687}" type="presParOf" srcId="{4236C103-3711-4BB9-919B-EE7C9152588E}" destId="{59F8EBC0-5B98-4C2C-A5D3-B866569B36F7}" srcOrd="0" destOrd="0" presId="urn:microsoft.com/office/officeart/2005/8/layout/hProcess7"/>
    <dgm:cxn modelId="{13FCFF71-69F7-4230-A8DE-F5223027729D}" type="presParOf" srcId="{4236C103-3711-4BB9-919B-EE7C9152588E}" destId="{45553302-3C9D-4B99-9892-3674FFC27B20}" srcOrd="1" destOrd="0" presId="urn:microsoft.com/office/officeart/2005/8/layout/hProcess7"/>
    <dgm:cxn modelId="{B1E234F8-346E-41B1-9020-F04FE2CC9796}" type="presParOf" srcId="{4236C103-3711-4BB9-919B-EE7C9152588E}" destId="{5DC753FE-E469-4281-A70E-3F53C78E78D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3126A3-7660-4388-A063-899E149DFAAC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7837A9E-BB55-4B02-A919-DAB2A14CC3F9}">
      <dgm:prSet/>
      <dgm:spPr/>
      <dgm:t>
        <a:bodyPr/>
        <a:lstStyle/>
        <a:p>
          <a:pPr algn="ctr"/>
          <a:r>
            <a:rPr lang="en-US" dirty="0"/>
            <a:t>Renda é </a:t>
          </a:r>
          <a:r>
            <a:rPr lang="en-US" dirty="0" err="1"/>
            <a:t>excesso</a:t>
          </a:r>
          <a:r>
            <a:rPr lang="en-US" dirty="0"/>
            <a:t>. É </a:t>
          </a:r>
          <a:r>
            <a:rPr lang="en-US" dirty="0" err="1"/>
            <a:t>saldo</a:t>
          </a:r>
          <a:r>
            <a:rPr lang="en-US" dirty="0"/>
            <a:t> </a:t>
          </a:r>
          <a:r>
            <a:rPr lang="en-US" dirty="0" err="1"/>
            <a:t>positivo</a:t>
          </a:r>
          <a:r>
            <a:rPr lang="en-US" dirty="0"/>
            <a:t> </a:t>
          </a:r>
          <a:r>
            <a:rPr lang="en-US" dirty="0" err="1"/>
            <a:t>apurado</a:t>
          </a:r>
          <a:r>
            <a:rPr lang="en-US" dirty="0"/>
            <a:t> </a:t>
          </a:r>
          <a:r>
            <a:rPr lang="en-US" dirty="0" err="1"/>
            <a:t>ao</a:t>
          </a:r>
          <a:r>
            <a:rPr lang="en-US" dirty="0"/>
            <a:t> final de um  </a:t>
          </a:r>
          <a:r>
            <a:rPr lang="en-US" dirty="0" err="1"/>
            <a:t>período</a:t>
          </a:r>
          <a:r>
            <a:rPr lang="en-US" dirty="0"/>
            <a:t> de tempo. </a:t>
          </a:r>
        </a:p>
      </dgm:t>
    </dgm:pt>
    <dgm:pt modelId="{4CC73139-BB0B-426A-AE29-74564A778354}" type="parTrans" cxnId="{4C7BEEB9-F01C-41D8-BCBB-B15D25FCBAD5}">
      <dgm:prSet/>
      <dgm:spPr/>
      <dgm:t>
        <a:bodyPr/>
        <a:lstStyle/>
        <a:p>
          <a:endParaRPr lang="en-US"/>
        </a:p>
      </dgm:t>
    </dgm:pt>
    <dgm:pt modelId="{0DBFF55A-E194-46FA-BBC0-1718648179D5}" type="sibTrans" cxnId="{4C7BEEB9-F01C-41D8-BCBB-B15D25FCBAD5}">
      <dgm:prSet/>
      <dgm:spPr/>
      <dgm:t>
        <a:bodyPr/>
        <a:lstStyle/>
        <a:p>
          <a:endParaRPr lang="en-US"/>
        </a:p>
      </dgm:t>
    </dgm:pt>
    <dgm:pt modelId="{70FAA559-A46D-462F-900F-0BB932BD23AC}">
      <dgm:prSet/>
      <dgm:spPr/>
      <dgm:t>
        <a:bodyPr/>
        <a:lstStyle/>
        <a:p>
          <a:pPr algn="ctr"/>
          <a:r>
            <a:rPr lang="en-US" dirty="0"/>
            <a:t>No </a:t>
          </a:r>
          <a:r>
            <a:rPr lang="en-US" dirty="0" err="1"/>
            <a:t>cômputo</a:t>
          </a:r>
          <a:r>
            <a:rPr lang="en-US" dirty="0"/>
            <a:t> da </a:t>
          </a:r>
          <a:r>
            <a:rPr lang="en-US" dirty="0" err="1"/>
            <a:t>renda</a:t>
          </a:r>
          <a:r>
            <a:rPr lang="en-US" dirty="0"/>
            <a:t>, </a:t>
          </a:r>
          <a:r>
            <a:rPr lang="en-US" dirty="0" err="1"/>
            <a:t>consideram</a:t>
          </a:r>
          <a:r>
            <a:rPr lang="en-US" dirty="0"/>
            <a:t>-se </a:t>
          </a:r>
          <a:r>
            <a:rPr lang="en-US" dirty="0" err="1"/>
            <a:t>ingressos</a:t>
          </a:r>
          <a:r>
            <a:rPr lang="en-US" dirty="0"/>
            <a:t> e </a:t>
          </a:r>
          <a:r>
            <a:rPr lang="en-US" dirty="0" err="1"/>
            <a:t>saídas</a:t>
          </a:r>
          <a:r>
            <a:rPr lang="en-US" dirty="0"/>
            <a:t> </a:t>
          </a:r>
          <a:r>
            <a:rPr lang="en-US" dirty="0" err="1"/>
            <a:t>patrimoniais</a:t>
          </a:r>
          <a:endParaRPr lang="en-US" dirty="0"/>
        </a:p>
      </dgm:t>
    </dgm:pt>
    <dgm:pt modelId="{1F3FBC07-682E-48B9-A131-03F6DF2ADE4D}" type="parTrans" cxnId="{8874EEBB-E2C3-4DED-B0DC-12146104133D}">
      <dgm:prSet/>
      <dgm:spPr/>
      <dgm:t>
        <a:bodyPr/>
        <a:lstStyle/>
        <a:p>
          <a:endParaRPr lang="en-US"/>
        </a:p>
      </dgm:t>
    </dgm:pt>
    <dgm:pt modelId="{9845FF09-7748-4191-827F-DDA0FED2955D}" type="sibTrans" cxnId="{8874EEBB-E2C3-4DED-B0DC-12146104133D}">
      <dgm:prSet/>
      <dgm:spPr/>
      <dgm:t>
        <a:bodyPr/>
        <a:lstStyle/>
        <a:p>
          <a:endParaRPr lang="en-US"/>
        </a:p>
      </dgm:t>
    </dgm:pt>
    <dgm:pt modelId="{434B5413-FCA7-4E03-BDCC-26CDE2765703}">
      <dgm:prSet/>
      <dgm:spPr/>
      <dgm:t>
        <a:bodyPr/>
        <a:lstStyle/>
        <a:p>
          <a:pPr algn="ctr"/>
          <a:r>
            <a:rPr lang="pt-BR" dirty="0"/>
            <a:t>Renda e proventos de qualquer natureza são conceitos dinâmicos</a:t>
          </a:r>
          <a:endParaRPr lang="en-US" dirty="0"/>
        </a:p>
      </dgm:t>
    </dgm:pt>
    <dgm:pt modelId="{C3C57E8C-A4E6-484D-9275-A61A32B54BCC}" type="parTrans" cxnId="{6DD03385-40FD-4D33-9776-87CADE533862}">
      <dgm:prSet/>
      <dgm:spPr/>
      <dgm:t>
        <a:bodyPr/>
        <a:lstStyle/>
        <a:p>
          <a:endParaRPr lang="en-US"/>
        </a:p>
      </dgm:t>
    </dgm:pt>
    <dgm:pt modelId="{9EFAF86D-73AC-4E78-A80C-623BC5F2C404}" type="sibTrans" cxnId="{6DD03385-40FD-4D33-9776-87CADE533862}">
      <dgm:prSet/>
      <dgm:spPr/>
      <dgm:t>
        <a:bodyPr/>
        <a:lstStyle/>
        <a:p>
          <a:endParaRPr lang="en-US"/>
        </a:p>
      </dgm:t>
    </dgm:pt>
    <dgm:pt modelId="{3152BCE1-C97E-4CAF-99D6-13E148944F9D}">
      <dgm:prSet/>
      <dgm:spPr/>
      <dgm:t>
        <a:bodyPr/>
        <a:lstStyle/>
        <a:p>
          <a:pPr algn="ctr"/>
          <a:r>
            <a:rPr lang="pt-BR" dirty="0"/>
            <a:t>Significam “riqueza nova”, adquirida em um período de tempo</a:t>
          </a:r>
          <a:endParaRPr lang="en-US" dirty="0"/>
        </a:p>
      </dgm:t>
    </dgm:pt>
    <dgm:pt modelId="{F9677E84-A581-4A8B-AD07-0A6424E0ECB7}" type="parTrans" cxnId="{DE89C4A2-0000-4F1C-B58E-0920FE394DFA}">
      <dgm:prSet/>
      <dgm:spPr/>
      <dgm:t>
        <a:bodyPr/>
        <a:lstStyle/>
        <a:p>
          <a:endParaRPr lang="en-US"/>
        </a:p>
      </dgm:t>
    </dgm:pt>
    <dgm:pt modelId="{1E107DD1-5679-489E-A55E-C96A5CBA1C30}" type="sibTrans" cxnId="{DE89C4A2-0000-4F1C-B58E-0920FE394DFA}">
      <dgm:prSet/>
      <dgm:spPr/>
      <dgm:t>
        <a:bodyPr/>
        <a:lstStyle/>
        <a:p>
          <a:endParaRPr lang="en-US"/>
        </a:p>
      </dgm:t>
    </dgm:pt>
    <dgm:pt modelId="{13141946-2522-4483-BDDE-865CAEF54530}" type="pres">
      <dgm:prSet presAssocID="{503126A3-7660-4388-A063-899E149DFAAC}" presName="linear" presStyleCnt="0">
        <dgm:presLayoutVars>
          <dgm:animLvl val="lvl"/>
          <dgm:resizeHandles val="exact"/>
        </dgm:presLayoutVars>
      </dgm:prSet>
      <dgm:spPr/>
    </dgm:pt>
    <dgm:pt modelId="{E8E9B51B-4F2C-45CD-A398-A963D58CEDB7}" type="pres">
      <dgm:prSet presAssocID="{C7837A9E-BB55-4B02-A919-DAB2A14CC3F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14B080C-E23F-41F8-8938-3A3A22C00C12}" type="pres">
      <dgm:prSet presAssocID="{0DBFF55A-E194-46FA-BBC0-1718648179D5}" presName="spacer" presStyleCnt="0"/>
      <dgm:spPr/>
    </dgm:pt>
    <dgm:pt modelId="{840B46E2-4A15-4FA0-8801-B8D74A0AA652}" type="pres">
      <dgm:prSet presAssocID="{70FAA559-A46D-462F-900F-0BB932BD23A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A882B0B-40E1-4290-B7DB-708656ADA89E}" type="pres">
      <dgm:prSet presAssocID="{9845FF09-7748-4191-827F-DDA0FED2955D}" presName="spacer" presStyleCnt="0"/>
      <dgm:spPr/>
    </dgm:pt>
    <dgm:pt modelId="{066470CD-CEBA-45BD-8A53-6675DCC9B6E6}" type="pres">
      <dgm:prSet presAssocID="{434B5413-FCA7-4E03-BDCC-26CDE276570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4741B7C-3013-41B8-95BE-28B2481804AF}" type="pres">
      <dgm:prSet presAssocID="{9EFAF86D-73AC-4E78-A80C-623BC5F2C404}" presName="spacer" presStyleCnt="0"/>
      <dgm:spPr/>
    </dgm:pt>
    <dgm:pt modelId="{4A053313-BFA5-4146-B5BE-72E177C1412A}" type="pres">
      <dgm:prSet presAssocID="{3152BCE1-C97E-4CAF-99D6-13E148944F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8DBBB1B-F77A-4374-B30C-979BE8B4BAA8}" type="presOf" srcId="{70FAA559-A46D-462F-900F-0BB932BD23AC}" destId="{840B46E2-4A15-4FA0-8801-B8D74A0AA652}" srcOrd="0" destOrd="0" presId="urn:microsoft.com/office/officeart/2005/8/layout/vList2"/>
    <dgm:cxn modelId="{921FC138-F18C-4EDD-AA64-435406C5A665}" type="presOf" srcId="{503126A3-7660-4388-A063-899E149DFAAC}" destId="{13141946-2522-4483-BDDE-865CAEF54530}" srcOrd="0" destOrd="0" presId="urn:microsoft.com/office/officeart/2005/8/layout/vList2"/>
    <dgm:cxn modelId="{45105E49-8F70-490F-8E93-D33441FBC6A6}" type="presOf" srcId="{C7837A9E-BB55-4B02-A919-DAB2A14CC3F9}" destId="{E8E9B51B-4F2C-45CD-A398-A963D58CEDB7}" srcOrd="0" destOrd="0" presId="urn:microsoft.com/office/officeart/2005/8/layout/vList2"/>
    <dgm:cxn modelId="{47E27680-3C17-4F02-95C2-ADDE9C9876B9}" type="presOf" srcId="{3152BCE1-C97E-4CAF-99D6-13E148944F9D}" destId="{4A053313-BFA5-4146-B5BE-72E177C1412A}" srcOrd="0" destOrd="0" presId="urn:microsoft.com/office/officeart/2005/8/layout/vList2"/>
    <dgm:cxn modelId="{6DD03385-40FD-4D33-9776-87CADE533862}" srcId="{503126A3-7660-4388-A063-899E149DFAAC}" destId="{434B5413-FCA7-4E03-BDCC-26CDE2765703}" srcOrd="2" destOrd="0" parTransId="{C3C57E8C-A4E6-484D-9275-A61A32B54BCC}" sibTransId="{9EFAF86D-73AC-4E78-A80C-623BC5F2C404}"/>
    <dgm:cxn modelId="{BA2F5B8A-F88E-4944-BEF0-8B8D184895FD}" type="presOf" srcId="{434B5413-FCA7-4E03-BDCC-26CDE2765703}" destId="{066470CD-CEBA-45BD-8A53-6675DCC9B6E6}" srcOrd="0" destOrd="0" presId="urn:microsoft.com/office/officeart/2005/8/layout/vList2"/>
    <dgm:cxn modelId="{DE89C4A2-0000-4F1C-B58E-0920FE394DFA}" srcId="{503126A3-7660-4388-A063-899E149DFAAC}" destId="{3152BCE1-C97E-4CAF-99D6-13E148944F9D}" srcOrd="3" destOrd="0" parTransId="{F9677E84-A581-4A8B-AD07-0A6424E0ECB7}" sibTransId="{1E107DD1-5679-489E-A55E-C96A5CBA1C30}"/>
    <dgm:cxn modelId="{4C7BEEB9-F01C-41D8-BCBB-B15D25FCBAD5}" srcId="{503126A3-7660-4388-A063-899E149DFAAC}" destId="{C7837A9E-BB55-4B02-A919-DAB2A14CC3F9}" srcOrd="0" destOrd="0" parTransId="{4CC73139-BB0B-426A-AE29-74564A778354}" sibTransId="{0DBFF55A-E194-46FA-BBC0-1718648179D5}"/>
    <dgm:cxn modelId="{8874EEBB-E2C3-4DED-B0DC-12146104133D}" srcId="{503126A3-7660-4388-A063-899E149DFAAC}" destId="{70FAA559-A46D-462F-900F-0BB932BD23AC}" srcOrd="1" destOrd="0" parTransId="{1F3FBC07-682E-48B9-A131-03F6DF2ADE4D}" sibTransId="{9845FF09-7748-4191-827F-DDA0FED2955D}"/>
    <dgm:cxn modelId="{9E4F68D2-1F5D-4709-936E-23169008150C}" type="presParOf" srcId="{13141946-2522-4483-BDDE-865CAEF54530}" destId="{E8E9B51B-4F2C-45CD-A398-A963D58CEDB7}" srcOrd="0" destOrd="0" presId="urn:microsoft.com/office/officeart/2005/8/layout/vList2"/>
    <dgm:cxn modelId="{D34F60FD-04BF-4745-BA70-2FFB8D6393D3}" type="presParOf" srcId="{13141946-2522-4483-BDDE-865CAEF54530}" destId="{814B080C-E23F-41F8-8938-3A3A22C00C12}" srcOrd="1" destOrd="0" presId="urn:microsoft.com/office/officeart/2005/8/layout/vList2"/>
    <dgm:cxn modelId="{FEF7A0C1-CE19-4496-ACD9-F15FD2F228DA}" type="presParOf" srcId="{13141946-2522-4483-BDDE-865CAEF54530}" destId="{840B46E2-4A15-4FA0-8801-B8D74A0AA652}" srcOrd="2" destOrd="0" presId="urn:microsoft.com/office/officeart/2005/8/layout/vList2"/>
    <dgm:cxn modelId="{5CA65E3E-F7F2-4BEE-AD5A-4CD492AA384B}" type="presParOf" srcId="{13141946-2522-4483-BDDE-865CAEF54530}" destId="{BA882B0B-40E1-4290-B7DB-708656ADA89E}" srcOrd="3" destOrd="0" presId="urn:microsoft.com/office/officeart/2005/8/layout/vList2"/>
    <dgm:cxn modelId="{482EC6C6-42CE-4E99-AE2B-528E7224267E}" type="presParOf" srcId="{13141946-2522-4483-BDDE-865CAEF54530}" destId="{066470CD-CEBA-45BD-8A53-6675DCC9B6E6}" srcOrd="4" destOrd="0" presId="urn:microsoft.com/office/officeart/2005/8/layout/vList2"/>
    <dgm:cxn modelId="{71AD2428-5D6B-413C-8D91-86D707F08D67}" type="presParOf" srcId="{13141946-2522-4483-BDDE-865CAEF54530}" destId="{54741B7C-3013-41B8-95BE-28B2481804AF}" srcOrd="5" destOrd="0" presId="urn:microsoft.com/office/officeart/2005/8/layout/vList2"/>
    <dgm:cxn modelId="{417FB25C-D9D7-4E50-96D5-C517840F6B75}" type="presParOf" srcId="{13141946-2522-4483-BDDE-865CAEF54530}" destId="{4A053313-BFA5-4146-B5BE-72E177C1412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C51C8F-CFAE-45D7-A3F5-B93C2DCF1F7C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767448-6B35-4AD9-A3EA-D3D1631F8A4B}">
      <dgm:prSet phldrT="[Text]"/>
      <dgm:spPr/>
      <dgm:t>
        <a:bodyPr/>
        <a:lstStyle/>
        <a:p>
          <a:r>
            <a:rPr lang="en-US" dirty="0"/>
            <a:t>Entradas</a:t>
          </a:r>
        </a:p>
      </dgm:t>
    </dgm:pt>
    <dgm:pt modelId="{AEEE3DF5-8299-4EB6-BEE9-19F222970307}" type="parTrans" cxnId="{E3E21876-9DEA-4F17-88BC-9383011DDEAE}">
      <dgm:prSet/>
      <dgm:spPr/>
      <dgm:t>
        <a:bodyPr/>
        <a:lstStyle/>
        <a:p>
          <a:endParaRPr lang="en-US"/>
        </a:p>
      </dgm:t>
    </dgm:pt>
    <dgm:pt modelId="{985B751F-78B8-4A5A-BF7E-61E69FBA5ABD}" type="sibTrans" cxnId="{E3E21876-9DEA-4F17-88BC-9383011DDEAE}">
      <dgm:prSet/>
      <dgm:spPr/>
      <dgm:t>
        <a:bodyPr/>
        <a:lstStyle/>
        <a:p>
          <a:endParaRPr lang="en-US"/>
        </a:p>
      </dgm:t>
    </dgm:pt>
    <dgm:pt modelId="{EE8D2718-747A-486C-A022-43F40403D77E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>
          <a:noFill/>
        </a:ln>
      </dgm:spPr>
      <dgm:t>
        <a:bodyPr/>
        <a:lstStyle/>
        <a:p>
          <a:r>
            <a:rPr lang="en-US" sz="1600" dirty="0">
              <a:solidFill>
                <a:schemeClr val="accent2">
                  <a:lumMod val="75000"/>
                </a:schemeClr>
              </a:solidFill>
            </a:rPr>
            <a:t>Rendimentos</a:t>
          </a:r>
        </a:p>
      </dgm:t>
    </dgm:pt>
    <dgm:pt modelId="{7B12F8BB-3CF2-4A90-8BC1-E45B52FAC7E7}" type="parTrans" cxnId="{76369933-5823-40EA-95B7-33ECCC8B88CB}">
      <dgm:prSet/>
      <dgm:spPr/>
      <dgm:t>
        <a:bodyPr/>
        <a:lstStyle/>
        <a:p>
          <a:endParaRPr lang="en-US"/>
        </a:p>
      </dgm:t>
    </dgm:pt>
    <dgm:pt modelId="{A6B178FC-389F-4037-B1F7-E879DC134A53}" type="sibTrans" cxnId="{76369933-5823-40EA-95B7-33ECCC8B88CB}">
      <dgm:prSet/>
      <dgm:spPr/>
      <dgm:t>
        <a:bodyPr/>
        <a:lstStyle/>
        <a:p>
          <a:endParaRPr lang="en-US"/>
        </a:p>
      </dgm:t>
    </dgm:pt>
    <dgm:pt modelId="{76CAB296-C120-4C1B-8C98-9A43C65E7001}">
      <dgm:prSet phldrT="[Text]"/>
      <dgm:spPr/>
      <dgm:t>
        <a:bodyPr/>
        <a:lstStyle/>
        <a:p>
          <a:r>
            <a:rPr lang="en-US" dirty="0" err="1"/>
            <a:t>Saídas</a:t>
          </a:r>
          <a:endParaRPr lang="en-US" dirty="0"/>
        </a:p>
      </dgm:t>
    </dgm:pt>
    <dgm:pt modelId="{614DC854-8CCD-4870-8F47-68E8556D59DD}" type="parTrans" cxnId="{D24F0403-A065-4EFB-89BA-A4DA144B2832}">
      <dgm:prSet/>
      <dgm:spPr/>
      <dgm:t>
        <a:bodyPr/>
        <a:lstStyle/>
        <a:p>
          <a:endParaRPr lang="en-US"/>
        </a:p>
      </dgm:t>
    </dgm:pt>
    <dgm:pt modelId="{4C91CC7C-136B-4288-A3A6-08CE1312ABED}" type="sibTrans" cxnId="{D24F0403-A065-4EFB-89BA-A4DA144B2832}">
      <dgm:prSet/>
      <dgm:spPr/>
      <dgm:t>
        <a:bodyPr/>
        <a:lstStyle/>
        <a:p>
          <a:endParaRPr lang="en-US"/>
        </a:p>
      </dgm:t>
    </dgm:pt>
    <dgm:pt modelId="{027ADD28-CF6E-4777-9873-E5B623EBDC50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>
          <a:noFill/>
        </a:ln>
      </dgm:spPr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>
              <a:solidFill>
                <a:schemeClr val="accent2">
                  <a:lumMod val="75000"/>
                </a:schemeClr>
              </a:solidFill>
              <a:latin typeface="Calibri" panose="020F0502020204030204"/>
              <a:ea typeface="+mn-ea"/>
              <a:cs typeface="+mn-cs"/>
            </a:rPr>
            <a:t>Gastos necessários para a obtenção dos rendimentos, receitas e ganhos</a:t>
          </a:r>
          <a:endParaRPr lang="en-US" sz="1600" kern="1200" dirty="0">
            <a:solidFill>
              <a:schemeClr val="accent2">
                <a:lumMod val="75000"/>
              </a:schemeClr>
            </a:solidFill>
            <a:latin typeface="Calibri" panose="020F0502020204030204"/>
            <a:ea typeface="+mn-ea"/>
            <a:cs typeface="+mn-cs"/>
          </a:endParaRPr>
        </a:p>
      </dgm:t>
    </dgm:pt>
    <dgm:pt modelId="{78359139-98D7-4E3C-A048-A77F5C49346E}" type="parTrans" cxnId="{C45BE9F6-9E5C-4D7D-90A5-698C715E9152}">
      <dgm:prSet/>
      <dgm:spPr/>
      <dgm:t>
        <a:bodyPr/>
        <a:lstStyle/>
        <a:p>
          <a:endParaRPr lang="en-US"/>
        </a:p>
      </dgm:t>
    </dgm:pt>
    <dgm:pt modelId="{F8759C2A-8045-4416-8322-15564916A288}" type="sibTrans" cxnId="{C45BE9F6-9E5C-4D7D-90A5-698C715E9152}">
      <dgm:prSet/>
      <dgm:spPr/>
      <dgm:t>
        <a:bodyPr/>
        <a:lstStyle/>
        <a:p>
          <a:endParaRPr lang="en-US"/>
        </a:p>
      </dgm:t>
    </dgm:pt>
    <dgm:pt modelId="{B2B585AE-92BD-4293-B724-882DBFB86940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>
          <a:noFill/>
        </a:ln>
      </dgm:spPr>
      <dgm:t>
        <a:bodyPr/>
        <a:lstStyle/>
        <a:p>
          <a:r>
            <a:rPr lang="en-US" sz="1600" dirty="0" err="1">
              <a:solidFill>
                <a:schemeClr val="accent2">
                  <a:lumMod val="75000"/>
                </a:schemeClr>
              </a:solidFill>
            </a:rPr>
            <a:t>Receitas</a:t>
          </a:r>
          <a:endParaRPr lang="en-US" sz="1600" dirty="0">
            <a:solidFill>
              <a:schemeClr val="accent2">
                <a:lumMod val="75000"/>
              </a:schemeClr>
            </a:solidFill>
          </a:endParaRPr>
        </a:p>
      </dgm:t>
    </dgm:pt>
    <dgm:pt modelId="{EF5B7523-8DDA-4E0B-A00B-C02C231DA4E7}" type="parTrans" cxnId="{BA968065-BC5E-40E8-A375-43515F52210B}">
      <dgm:prSet/>
      <dgm:spPr/>
      <dgm:t>
        <a:bodyPr/>
        <a:lstStyle/>
        <a:p>
          <a:endParaRPr lang="en-US"/>
        </a:p>
      </dgm:t>
    </dgm:pt>
    <dgm:pt modelId="{01A03104-3E9D-40BD-97F2-D582A746B64D}" type="sibTrans" cxnId="{BA968065-BC5E-40E8-A375-43515F52210B}">
      <dgm:prSet/>
      <dgm:spPr/>
      <dgm:t>
        <a:bodyPr/>
        <a:lstStyle/>
        <a:p>
          <a:endParaRPr lang="en-US"/>
        </a:p>
      </dgm:t>
    </dgm:pt>
    <dgm:pt modelId="{3214929E-E9A1-40E9-8102-4A616EEAC96E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>
          <a:noFill/>
        </a:ln>
      </dgm:spPr>
      <dgm:t>
        <a:bodyPr/>
        <a:lstStyle/>
        <a:p>
          <a:r>
            <a:rPr lang="en-US" sz="1600" dirty="0">
              <a:solidFill>
                <a:schemeClr val="accent2">
                  <a:lumMod val="75000"/>
                </a:schemeClr>
              </a:solidFill>
            </a:rPr>
            <a:t>Ganhos</a:t>
          </a:r>
        </a:p>
      </dgm:t>
    </dgm:pt>
    <dgm:pt modelId="{81DD9F9E-3452-4EF7-82A9-C300B72EF5CF}" type="parTrans" cxnId="{A27993B1-D7CB-407B-B39E-89C605BE8E1A}">
      <dgm:prSet/>
      <dgm:spPr/>
      <dgm:t>
        <a:bodyPr/>
        <a:lstStyle/>
        <a:p>
          <a:endParaRPr lang="en-US"/>
        </a:p>
      </dgm:t>
    </dgm:pt>
    <dgm:pt modelId="{88F90228-7E4C-4886-B56D-25395623F54D}" type="sibTrans" cxnId="{A27993B1-D7CB-407B-B39E-89C605BE8E1A}">
      <dgm:prSet/>
      <dgm:spPr/>
      <dgm:t>
        <a:bodyPr/>
        <a:lstStyle/>
        <a:p>
          <a:endParaRPr lang="en-US"/>
        </a:p>
      </dgm:t>
    </dgm:pt>
    <dgm:pt modelId="{477A2A76-3BE6-41F4-B612-3050550C8CD8}" type="pres">
      <dgm:prSet presAssocID="{A5C51C8F-CFAE-45D7-A3F5-B93C2DCF1F7C}" presName="Name0" presStyleCnt="0">
        <dgm:presLayoutVars>
          <dgm:dir/>
          <dgm:animLvl val="lvl"/>
          <dgm:resizeHandles val="exact"/>
        </dgm:presLayoutVars>
      </dgm:prSet>
      <dgm:spPr/>
    </dgm:pt>
    <dgm:pt modelId="{F194F2ED-29A7-45D6-943F-780B61E20761}" type="pres">
      <dgm:prSet presAssocID="{A8767448-6B35-4AD9-A3EA-D3D1631F8A4B}" presName="linNode" presStyleCnt="0"/>
      <dgm:spPr/>
    </dgm:pt>
    <dgm:pt modelId="{93421436-E1E2-48C9-B717-FE43436FAED8}" type="pres">
      <dgm:prSet presAssocID="{A8767448-6B35-4AD9-A3EA-D3D1631F8A4B}" presName="parTx" presStyleLbl="revTx" presStyleIdx="0" presStyleCnt="2">
        <dgm:presLayoutVars>
          <dgm:chMax val="1"/>
          <dgm:bulletEnabled val="1"/>
        </dgm:presLayoutVars>
      </dgm:prSet>
      <dgm:spPr/>
    </dgm:pt>
    <dgm:pt modelId="{F8C327C5-00DC-4500-8934-3FEF04EE1D77}" type="pres">
      <dgm:prSet presAssocID="{A8767448-6B35-4AD9-A3EA-D3D1631F8A4B}" presName="bracket" presStyleLbl="parChTrans1D1" presStyleIdx="0" presStyleCnt="2"/>
      <dgm:spPr>
        <a:ln>
          <a:solidFill>
            <a:schemeClr val="bg2">
              <a:lumMod val="50000"/>
            </a:schemeClr>
          </a:solidFill>
        </a:ln>
      </dgm:spPr>
    </dgm:pt>
    <dgm:pt modelId="{1EF55413-BFE6-4184-8514-23952105F09C}" type="pres">
      <dgm:prSet presAssocID="{A8767448-6B35-4AD9-A3EA-D3D1631F8A4B}" presName="spH" presStyleCnt="0"/>
      <dgm:spPr/>
    </dgm:pt>
    <dgm:pt modelId="{2DD2CD3C-A994-4667-BBB5-D5C961984F20}" type="pres">
      <dgm:prSet presAssocID="{A8767448-6B35-4AD9-A3EA-D3D1631F8A4B}" presName="desTx" presStyleLbl="node1" presStyleIdx="0" presStyleCnt="2">
        <dgm:presLayoutVars>
          <dgm:bulletEnabled val="1"/>
        </dgm:presLayoutVars>
      </dgm:prSet>
      <dgm:spPr/>
    </dgm:pt>
    <dgm:pt modelId="{C597753B-100E-4CD0-86DB-F557599C6A32}" type="pres">
      <dgm:prSet presAssocID="{985B751F-78B8-4A5A-BF7E-61E69FBA5ABD}" presName="spV" presStyleCnt="0"/>
      <dgm:spPr/>
    </dgm:pt>
    <dgm:pt modelId="{F3C68CAD-C350-4480-B854-68A728C9EB3C}" type="pres">
      <dgm:prSet presAssocID="{76CAB296-C120-4C1B-8C98-9A43C65E7001}" presName="linNode" presStyleCnt="0"/>
      <dgm:spPr/>
    </dgm:pt>
    <dgm:pt modelId="{E774BBEC-C71F-435E-B130-764004E3794B}" type="pres">
      <dgm:prSet presAssocID="{76CAB296-C120-4C1B-8C98-9A43C65E7001}" presName="parTx" presStyleLbl="revTx" presStyleIdx="1" presStyleCnt="2">
        <dgm:presLayoutVars>
          <dgm:chMax val="1"/>
          <dgm:bulletEnabled val="1"/>
        </dgm:presLayoutVars>
      </dgm:prSet>
      <dgm:spPr/>
    </dgm:pt>
    <dgm:pt modelId="{0D302862-1BBC-4E28-9C70-E9281531EE7D}" type="pres">
      <dgm:prSet presAssocID="{76CAB296-C120-4C1B-8C98-9A43C65E7001}" presName="bracket" presStyleLbl="parChTrans1D1" presStyleIdx="1" presStyleCnt="2"/>
      <dgm:spPr>
        <a:ln>
          <a:solidFill>
            <a:schemeClr val="bg2">
              <a:lumMod val="50000"/>
            </a:schemeClr>
          </a:solidFill>
        </a:ln>
      </dgm:spPr>
    </dgm:pt>
    <dgm:pt modelId="{34F48B82-5125-419F-8DD4-05704A7A1A4A}" type="pres">
      <dgm:prSet presAssocID="{76CAB296-C120-4C1B-8C98-9A43C65E7001}" presName="spH" presStyleCnt="0"/>
      <dgm:spPr/>
    </dgm:pt>
    <dgm:pt modelId="{C5B16F2B-E00F-4279-93CF-DCA20EE9C944}" type="pres">
      <dgm:prSet presAssocID="{76CAB296-C120-4C1B-8C98-9A43C65E7001}" presName="desTx" presStyleLbl="node1" presStyleIdx="1" presStyleCnt="2" custLinFactNeighborX="32916" custLinFactNeighborY="2146">
        <dgm:presLayoutVars>
          <dgm:bulletEnabled val="1"/>
        </dgm:presLayoutVars>
      </dgm:prSet>
      <dgm:spPr/>
    </dgm:pt>
  </dgm:ptLst>
  <dgm:cxnLst>
    <dgm:cxn modelId="{D24F0403-A065-4EFB-89BA-A4DA144B2832}" srcId="{A5C51C8F-CFAE-45D7-A3F5-B93C2DCF1F7C}" destId="{76CAB296-C120-4C1B-8C98-9A43C65E7001}" srcOrd="1" destOrd="0" parTransId="{614DC854-8CCD-4870-8F47-68E8556D59DD}" sibTransId="{4C91CC7C-136B-4288-A3A6-08CE1312ABED}"/>
    <dgm:cxn modelId="{F5BE9B1B-3EB1-439C-83AF-50CECEAE8265}" type="presOf" srcId="{3214929E-E9A1-40E9-8102-4A616EEAC96E}" destId="{2DD2CD3C-A994-4667-BBB5-D5C961984F20}" srcOrd="0" destOrd="2" presId="urn:diagrams.loki3.com/BracketList"/>
    <dgm:cxn modelId="{76369933-5823-40EA-95B7-33ECCC8B88CB}" srcId="{A8767448-6B35-4AD9-A3EA-D3D1631F8A4B}" destId="{EE8D2718-747A-486C-A022-43F40403D77E}" srcOrd="0" destOrd="0" parTransId="{7B12F8BB-3CF2-4A90-8BC1-E45B52FAC7E7}" sibTransId="{A6B178FC-389F-4037-B1F7-E879DC134A53}"/>
    <dgm:cxn modelId="{AD5D3B5E-AC3F-40E1-861E-3F88FD6E223D}" type="presOf" srcId="{76CAB296-C120-4C1B-8C98-9A43C65E7001}" destId="{E774BBEC-C71F-435E-B130-764004E3794B}" srcOrd="0" destOrd="0" presId="urn:diagrams.loki3.com/BracketList"/>
    <dgm:cxn modelId="{F62F9D63-4EF6-452B-A855-8BDBD755ACD0}" type="presOf" srcId="{B2B585AE-92BD-4293-B724-882DBFB86940}" destId="{2DD2CD3C-A994-4667-BBB5-D5C961984F20}" srcOrd="0" destOrd="1" presId="urn:diagrams.loki3.com/BracketList"/>
    <dgm:cxn modelId="{BA968065-BC5E-40E8-A375-43515F52210B}" srcId="{A8767448-6B35-4AD9-A3EA-D3D1631F8A4B}" destId="{B2B585AE-92BD-4293-B724-882DBFB86940}" srcOrd="1" destOrd="0" parTransId="{EF5B7523-8DDA-4E0B-A00B-C02C231DA4E7}" sibTransId="{01A03104-3E9D-40BD-97F2-D582A746B64D}"/>
    <dgm:cxn modelId="{E3E21876-9DEA-4F17-88BC-9383011DDEAE}" srcId="{A5C51C8F-CFAE-45D7-A3F5-B93C2DCF1F7C}" destId="{A8767448-6B35-4AD9-A3EA-D3D1631F8A4B}" srcOrd="0" destOrd="0" parTransId="{AEEE3DF5-8299-4EB6-BEE9-19F222970307}" sibTransId="{985B751F-78B8-4A5A-BF7E-61E69FBA5ABD}"/>
    <dgm:cxn modelId="{ACEB1478-C564-4F8A-A570-CCE4CDE87606}" type="presOf" srcId="{027ADD28-CF6E-4777-9873-E5B623EBDC50}" destId="{C5B16F2B-E00F-4279-93CF-DCA20EE9C944}" srcOrd="0" destOrd="0" presId="urn:diagrams.loki3.com/BracketList"/>
    <dgm:cxn modelId="{90490996-4B13-40E8-84D0-94DC92FA45D8}" type="presOf" srcId="{A5C51C8F-CFAE-45D7-A3F5-B93C2DCF1F7C}" destId="{477A2A76-3BE6-41F4-B612-3050550C8CD8}" srcOrd="0" destOrd="0" presId="urn:diagrams.loki3.com/BracketList"/>
    <dgm:cxn modelId="{A27993B1-D7CB-407B-B39E-89C605BE8E1A}" srcId="{A8767448-6B35-4AD9-A3EA-D3D1631F8A4B}" destId="{3214929E-E9A1-40E9-8102-4A616EEAC96E}" srcOrd="2" destOrd="0" parTransId="{81DD9F9E-3452-4EF7-82A9-C300B72EF5CF}" sibTransId="{88F90228-7E4C-4886-B56D-25395623F54D}"/>
    <dgm:cxn modelId="{EC5D38DB-AB77-45E4-AAFE-4BA0A9AAD6E4}" type="presOf" srcId="{A8767448-6B35-4AD9-A3EA-D3D1631F8A4B}" destId="{93421436-E1E2-48C9-B717-FE43436FAED8}" srcOrd="0" destOrd="0" presId="urn:diagrams.loki3.com/BracketList"/>
    <dgm:cxn modelId="{C384BDEB-FC55-4BDF-866E-47C0D4A3E9E9}" type="presOf" srcId="{EE8D2718-747A-486C-A022-43F40403D77E}" destId="{2DD2CD3C-A994-4667-BBB5-D5C961984F20}" srcOrd="0" destOrd="0" presId="urn:diagrams.loki3.com/BracketList"/>
    <dgm:cxn modelId="{C45BE9F6-9E5C-4D7D-90A5-698C715E9152}" srcId="{76CAB296-C120-4C1B-8C98-9A43C65E7001}" destId="{027ADD28-CF6E-4777-9873-E5B623EBDC50}" srcOrd="0" destOrd="0" parTransId="{78359139-98D7-4E3C-A048-A77F5C49346E}" sibTransId="{F8759C2A-8045-4416-8322-15564916A288}"/>
    <dgm:cxn modelId="{87C7D019-2DB1-4D81-B158-25A94DBF0966}" type="presParOf" srcId="{477A2A76-3BE6-41F4-B612-3050550C8CD8}" destId="{F194F2ED-29A7-45D6-943F-780B61E20761}" srcOrd="0" destOrd="0" presId="urn:diagrams.loki3.com/BracketList"/>
    <dgm:cxn modelId="{9BEFA659-C243-4567-9637-AEE106463347}" type="presParOf" srcId="{F194F2ED-29A7-45D6-943F-780B61E20761}" destId="{93421436-E1E2-48C9-B717-FE43436FAED8}" srcOrd="0" destOrd="0" presId="urn:diagrams.loki3.com/BracketList"/>
    <dgm:cxn modelId="{51C3643D-3969-448C-B012-7612666142DE}" type="presParOf" srcId="{F194F2ED-29A7-45D6-943F-780B61E20761}" destId="{F8C327C5-00DC-4500-8934-3FEF04EE1D77}" srcOrd="1" destOrd="0" presId="urn:diagrams.loki3.com/BracketList"/>
    <dgm:cxn modelId="{5CD9A856-2AF4-4571-A370-9055CC14F9F4}" type="presParOf" srcId="{F194F2ED-29A7-45D6-943F-780B61E20761}" destId="{1EF55413-BFE6-4184-8514-23952105F09C}" srcOrd="2" destOrd="0" presId="urn:diagrams.loki3.com/BracketList"/>
    <dgm:cxn modelId="{2EA3B44E-15AC-49BE-9388-B8A460D6129D}" type="presParOf" srcId="{F194F2ED-29A7-45D6-943F-780B61E20761}" destId="{2DD2CD3C-A994-4667-BBB5-D5C961984F20}" srcOrd="3" destOrd="0" presId="urn:diagrams.loki3.com/BracketList"/>
    <dgm:cxn modelId="{EA054BB8-7090-4703-9A7C-CB2EE01DD7E3}" type="presParOf" srcId="{477A2A76-3BE6-41F4-B612-3050550C8CD8}" destId="{C597753B-100E-4CD0-86DB-F557599C6A32}" srcOrd="1" destOrd="0" presId="urn:diagrams.loki3.com/BracketList"/>
    <dgm:cxn modelId="{7AEA4FA4-9979-4D87-8D66-E53BCB41B677}" type="presParOf" srcId="{477A2A76-3BE6-41F4-B612-3050550C8CD8}" destId="{F3C68CAD-C350-4480-B854-68A728C9EB3C}" srcOrd="2" destOrd="0" presId="urn:diagrams.loki3.com/BracketList"/>
    <dgm:cxn modelId="{40B77410-F2CA-4AC4-84F4-535C0768D3A6}" type="presParOf" srcId="{F3C68CAD-C350-4480-B854-68A728C9EB3C}" destId="{E774BBEC-C71F-435E-B130-764004E3794B}" srcOrd="0" destOrd="0" presId="urn:diagrams.loki3.com/BracketList"/>
    <dgm:cxn modelId="{0037CDFF-9F1D-4033-9CE6-A5E770F1AE13}" type="presParOf" srcId="{F3C68CAD-C350-4480-B854-68A728C9EB3C}" destId="{0D302862-1BBC-4E28-9C70-E9281531EE7D}" srcOrd="1" destOrd="0" presId="urn:diagrams.loki3.com/BracketList"/>
    <dgm:cxn modelId="{4483728D-2A48-4A8A-9C63-943F442821AC}" type="presParOf" srcId="{F3C68CAD-C350-4480-B854-68A728C9EB3C}" destId="{34F48B82-5125-419F-8DD4-05704A7A1A4A}" srcOrd="2" destOrd="0" presId="urn:diagrams.loki3.com/BracketList"/>
    <dgm:cxn modelId="{3629FE62-8A04-48E6-B35B-7A45B418D705}" type="presParOf" srcId="{F3C68CAD-C350-4480-B854-68A728C9EB3C}" destId="{C5B16F2B-E00F-4279-93CF-DCA20EE9C944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1E26C2-8850-4A15-A2BB-84898CB4DA16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FC06650-5127-439C-A592-2E6531E727C5}">
      <dgm:prSet/>
      <dgm:spPr/>
      <dgm:t>
        <a:bodyPr/>
        <a:lstStyle/>
        <a:p>
          <a:r>
            <a:rPr lang="en-US" b="1"/>
            <a:t>Abertos</a:t>
          </a:r>
          <a:endParaRPr lang="en-US"/>
        </a:p>
      </dgm:t>
    </dgm:pt>
    <dgm:pt modelId="{151038B8-31A2-4EDE-996F-6B5C0A7FF3B3}" type="parTrans" cxnId="{BAA7A626-1FAB-4C05-A377-EB65EDAA5601}">
      <dgm:prSet/>
      <dgm:spPr/>
      <dgm:t>
        <a:bodyPr/>
        <a:lstStyle/>
        <a:p>
          <a:endParaRPr lang="en-US"/>
        </a:p>
      </dgm:t>
    </dgm:pt>
    <dgm:pt modelId="{24174AA9-CAE6-4280-8BB7-17B4C796DBC2}" type="sibTrans" cxnId="{BAA7A626-1FAB-4C05-A377-EB65EDAA5601}">
      <dgm:prSet/>
      <dgm:spPr/>
      <dgm:t>
        <a:bodyPr/>
        <a:lstStyle/>
        <a:p>
          <a:endParaRPr lang="en-US"/>
        </a:p>
      </dgm:t>
    </dgm:pt>
    <dgm:pt modelId="{4B23D9BC-729E-4EB5-98C0-6BDBC0FBC65F}">
      <dgm:prSet/>
      <dgm:spPr/>
      <dgm:t>
        <a:bodyPr/>
        <a:lstStyle/>
        <a:p>
          <a:r>
            <a:rPr lang="en-US"/>
            <a:t>Cotista pode adquirir e resgatar cotas a qualquer momento</a:t>
          </a:r>
        </a:p>
      </dgm:t>
    </dgm:pt>
    <dgm:pt modelId="{A1560D18-37B9-438C-9450-416732F3DF24}" type="parTrans" cxnId="{ED13E6E7-215C-4116-A7FA-9EACC3DF2047}">
      <dgm:prSet/>
      <dgm:spPr/>
      <dgm:t>
        <a:bodyPr/>
        <a:lstStyle/>
        <a:p>
          <a:endParaRPr lang="en-US"/>
        </a:p>
      </dgm:t>
    </dgm:pt>
    <dgm:pt modelId="{DB601628-37CA-405C-9E41-CB060BC6801F}" type="sibTrans" cxnId="{ED13E6E7-215C-4116-A7FA-9EACC3DF2047}">
      <dgm:prSet/>
      <dgm:spPr/>
      <dgm:t>
        <a:bodyPr/>
        <a:lstStyle/>
        <a:p>
          <a:endParaRPr lang="en-US"/>
        </a:p>
      </dgm:t>
    </dgm:pt>
    <dgm:pt modelId="{B3107B55-68DE-4901-BE1E-C48031B58964}">
      <dgm:prSet/>
      <dgm:spPr/>
      <dgm:t>
        <a:bodyPr/>
        <a:lstStyle/>
        <a:p>
          <a:r>
            <a:rPr lang="en-US" b="1"/>
            <a:t>Fechados</a:t>
          </a:r>
          <a:endParaRPr lang="en-US"/>
        </a:p>
      </dgm:t>
    </dgm:pt>
    <dgm:pt modelId="{2ED73740-AA88-49E6-BC43-F006E8C665B0}" type="parTrans" cxnId="{6AE4083E-2A25-403F-AA85-3F4417DF030A}">
      <dgm:prSet/>
      <dgm:spPr/>
      <dgm:t>
        <a:bodyPr/>
        <a:lstStyle/>
        <a:p>
          <a:endParaRPr lang="en-US"/>
        </a:p>
      </dgm:t>
    </dgm:pt>
    <dgm:pt modelId="{A7D5409A-0879-4A1D-B9BC-4049CD0CCF30}" type="sibTrans" cxnId="{6AE4083E-2A25-403F-AA85-3F4417DF030A}">
      <dgm:prSet/>
      <dgm:spPr/>
      <dgm:t>
        <a:bodyPr/>
        <a:lstStyle/>
        <a:p>
          <a:endParaRPr lang="en-US"/>
        </a:p>
      </dgm:t>
    </dgm:pt>
    <dgm:pt modelId="{F69DDD4F-BE64-4ADD-A50D-1B3405EA52A1}">
      <dgm:prSet/>
      <dgm:spPr/>
      <dgm:t>
        <a:bodyPr/>
        <a:lstStyle/>
        <a:p>
          <a:r>
            <a:rPr lang="en-US" dirty="0" err="1"/>
            <a:t>Só</a:t>
          </a:r>
          <a:r>
            <a:rPr lang="en-US" dirty="0"/>
            <a:t> </a:t>
          </a:r>
          <a:r>
            <a:rPr lang="en-US" dirty="0" err="1"/>
            <a:t>têm</a:t>
          </a:r>
          <a:r>
            <a:rPr lang="en-US" dirty="0"/>
            <a:t> </a:t>
          </a:r>
          <a:r>
            <a:rPr lang="en-US" dirty="0" err="1"/>
            <a:t>início</a:t>
          </a:r>
          <a:r>
            <a:rPr lang="en-US" dirty="0"/>
            <a:t> </a:t>
          </a:r>
          <a:r>
            <a:rPr lang="en-US" dirty="0" err="1"/>
            <a:t>após</a:t>
          </a:r>
          <a:r>
            <a:rPr lang="en-US" dirty="0"/>
            <a:t> </a:t>
          </a:r>
          <a:r>
            <a:rPr lang="en-US" dirty="0" err="1"/>
            <a:t>terem</a:t>
          </a:r>
          <a:r>
            <a:rPr lang="en-US" dirty="0"/>
            <a:t> </a:t>
          </a:r>
          <a:r>
            <a:rPr lang="en-US" dirty="0" err="1"/>
            <a:t>sido</a:t>
          </a:r>
          <a:r>
            <a:rPr lang="en-US" dirty="0"/>
            <a:t> </a:t>
          </a:r>
          <a:r>
            <a:rPr lang="en-US" dirty="0" err="1"/>
            <a:t>adquiridas</a:t>
          </a:r>
          <a:r>
            <a:rPr lang="en-US" dirty="0"/>
            <a:t> </a:t>
          </a:r>
          <a:r>
            <a:rPr lang="en-US" dirty="0" err="1"/>
            <a:t>todas</a:t>
          </a:r>
          <a:r>
            <a:rPr lang="en-US" dirty="0"/>
            <a:t> as </a:t>
          </a:r>
          <a:r>
            <a:rPr lang="en-US" dirty="0" err="1"/>
            <a:t>cotas</a:t>
          </a:r>
          <a:endParaRPr lang="en-US" dirty="0"/>
        </a:p>
      </dgm:t>
    </dgm:pt>
    <dgm:pt modelId="{877FC3C4-AF97-4DAB-84D8-18C2544C26B4}" type="parTrans" cxnId="{FCC60CE6-20B5-478E-B8B9-17F7D9E900E6}">
      <dgm:prSet/>
      <dgm:spPr/>
      <dgm:t>
        <a:bodyPr/>
        <a:lstStyle/>
        <a:p>
          <a:endParaRPr lang="en-US"/>
        </a:p>
      </dgm:t>
    </dgm:pt>
    <dgm:pt modelId="{1C1B1190-73EA-4D5C-BB83-FB29D8EECAF7}" type="sibTrans" cxnId="{FCC60CE6-20B5-478E-B8B9-17F7D9E900E6}">
      <dgm:prSet/>
      <dgm:spPr/>
      <dgm:t>
        <a:bodyPr/>
        <a:lstStyle/>
        <a:p>
          <a:endParaRPr lang="en-US"/>
        </a:p>
      </dgm:t>
    </dgm:pt>
    <dgm:pt modelId="{BEAF2DAF-81B9-4CD6-8D5C-9F2BD62D7A29}">
      <dgm:prSet/>
      <dgm:spPr/>
      <dgm:t>
        <a:bodyPr/>
        <a:lstStyle/>
        <a:p>
          <a:r>
            <a:rPr lang="en-US" dirty="0" err="1"/>
            <a:t>Só</a:t>
          </a:r>
          <a:r>
            <a:rPr lang="en-US" dirty="0"/>
            <a:t> </a:t>
          </a:r>
          <a:r>
            <a:rPr lang="en-US" dirty="0" err="1"/>
            <a:t>admitem</a:t>
          </a:r>
          <a:r>
            <a:rPr lang="en-US" dirty="0"/>
            <a:t> </a:t>
          </a:r>
          <a:r>
            <a:rPr lang="en-US" dirty="0" err="1"/>
            <a:t>resgate</a:t>
          </a:r>
          <a:r>
            <a:rPr lang="en-US" dirty="0"/>
            <a:t> no </a:t>
          </a:r>
          <a:r>
            <a:rPr lang="en-US" dirty="0" err="1"/>
            <a:t>término</a:t>
          </a:r>
          <a:r>
            <a:rPr lang="en-US" dirty="0"/>
            <a:t> do </a:t>
          </a:r>
          <a:r>
            <a:rPr lang="en-US" dirty="0" err="1"/>
            <a:t>fundo</a:t>
          </a:r>
          <a:endParaRPr lang="en-US" dirty="0"/>
        </a:p>
      </dgm:t>
    </dgm:pt>
    <dgm:pt modelId="{EC52E752-4B1A-44CC-8C94-4A2C4609D140}" type="parTrans" cxnId="{B95C8E9F-32F4-4F13-B336-24E63E34899C}">
      <dgm:prSet/>
      <dgm:spPr/>
      <dgm:t>
        <a:bodyPr/>
        <a:lstStyle/>
        <a:p>
          <a:endParaRPr lang="en-US"/>
        </a:p>
      </dgm:t>
    </dgm:pt>
    <dgm:pt modelId="{30FFA810-014C-462F-9365-9ED15AC35D93}" type="sibTrans" cxnId="{B95C8E9F-32F4-4F13-B336-24E63E34899C}">
      <dgm:prSet/>
      <dgm:spPr/>
      <dgm:t>
        <a:bodyPr/>
        <a:lstStyle/>
        <a:p>
          <a:endParaRPr lang="en-US"/>
        </a:p>
      </dgm:t>
    </dgm:pt>
    <dgm:pt modelId="{F6A68F9F-4059-4A24-A55C-E910DDF4B9E0}" type="pres">
      <dgm:prSet presAssocID="{9F1E26C2-8850-4A15-A2BB-84898CB4DA16}" presName="linear" presStyleCnt="0">
        <dgm:presLayoutVars>
          <dgm:animLvl val="lvl"/>
          <dgm:resizeHandles val="exact"/>
        </dgm:presLayoutVars>
      </dgm:prSet>
      <dgm:spPr/>
    </dgm:pt>
    <dgm:pt modelId="{B70ADA8D-6C50-4ABF-9230-5D9547404EDB}" type="pres">
      <dgm:prSet presAssocID="{5FC06650-5127-439C-A592-2E6531E727C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CDAA86-31F7-4744-83C0-B6841591791F}" type="pres">
      <dgm:prSet presAssocID="{5FC06650-5127-439C-A592-2E6531E727C5}" presName="childText" presStyleLbl="revTx" presStyleIdx="0" presStyleCnt="2">
        <dgm:presLayoutVars>
          <dgm:bulletEnabled val="1"/>
        </dgm:presLayoutVars>
      </dgm:prSet>
      <dgm:spPr/>
    </dgm:pt>
    <dgm:pt modelId="{6C3558A8-510B-451E-B190-BFA5C6419138}" type="pres">
      <dgm:prSet presAssocID="{B3107B55-68DE-4901-BE1E-C48031B5896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34BB7BB-EF5B-47F0-A342-70E3F6E5C357}" type="pres">
      <dgm:prSet presAssocID="{B3107B55-68DE-4901-BE1E-C48031B5896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6AEC405-9A64-4F6E-9F2C-AAFF67FABFFC}" type="presOf" srcId="{B3107B55-68DE-4901-BE1E-C48031B58964}" destId="{6C3558A8-510B-451E-B190-BFA5C6419138}" srcOrd="0" destOrd="0" presId="urn:microsoft.com/office/officeart/2005/8/layout/vList2"/>
    <dgm:cxn modelId="{52F77C26-DC6E-4033-915F-C75058A496CC}" type="presOf" srcId="{4B23D9BC-729E-4EB5-98C0-6BDBC0FBC65F}" destId="{C2CDAA86-31F7-4744-83C0-B6841591791F}" srcOrd="0" destOrd="0" presId="urn:microsoft.com/office/officeart/2005/8/layout/vList2"/>
    <dgm:cxn modelId="{BAA7A626-1FAB-4C05-A377-EB65EDAA5601}" srcId="{9F1E26C2-8850-4A15-A2BB-84898CB4DA16}" destId="{5FC06650-5127-439C-A592-2E6531E727C5}" srcOrd="0" destOrd="0" parTransId="{151038B8-31A2-4EDE-996F-6B5C0A7FF3B3}" sibTransId="{24174AA9-CAE6-4280-8BB7-17B4C796DBC2}"/>
    <dgm:cxn modelId="{6AE4083E-2A25-403F-AA85-3F4417DF030A}" srcId="{9F1E26C2-8850-4A15-A2BB-84898CB4DA16}" destId="{B3107B55-68DE-4901-BE1E-C48031B58964}" srcOrd="1" destOrd="0" parTransId="{2ED73740-AA88-49E6-BC43-F006E8C665B0}" sibTransId="{A7D5409A-0879-4A1D-B9BC-4049CD0CCF30}"/>
    <dgm:cxn modelId="{A822959D-92D1-424C-B16B-119519E024C0}" type="presOf" srcId="{BEAF2DAF-81B9-4CD6-8D5C-9F2BD62D7A29}" destId="{634BB7BB-EF5B-47F0-A342-70E3F6E5C357}" srcOrd="0" destOrd="1" presId="urn:microsoft.com/office/officeart/2005/8/layout/vList2"/>
    <dgm:cxn modelId="{B95C8E9F-32F4-4F13-B336-24E63E34899C}" srcId="{B3107B55-68DE-4901-BE1E-C48031B58964}" destId="{BEAF2DAF-81B9-4CD6-8D5C-9F2BD62D7A29}" srcOrd="1" destOrd="0" parTransId="{EC52E752-4B1A-44CC-8C94-4A2C4609D140}" sibTransId="{30FFA810-014C-462F-9365-9ED15AC35D93}"/>
    <dgm:cxn modelId="{AB6DADB3-9820-4CC0-A410-BF4AC3AAFD61}" type="presOf" srcId="{F69DDD4F-BE64-4ADD-A50D-1B3405EA52A1}" destId="{634BB7BB-EF5B-47F0-A342-70E3F6E5C357}" srcOrd="0" destOrd="0" presId="urn:microsoft.com/office/officeart/2005/8/layout/vList2"/>
    <dgm:cxn modelId="{60D8A2E1-5CE9-470F-AA87-AAF7A30D94EE}" type="presOf" srcId="{9F1E26C2-8850-4A15-A2BB-84898CB4DA16}" destId="{F6A68F9F-4059-4A24-A55C-E910DDF4B9E0}" srcOrd="0" destOrd="0" presId="urn:microsoft.com/office/officeart/2005/8/layout/vList2"/>
    <dgm:cxn modelId="{FCC60CE6-20B5-478E-B8B9-17F7D9E900E6}" srcId="{B3107B55-68DE-4901-BE1E-C48031B58964}" destId="{F69DDD4F-BE64-4ADD-A50D-1B3405EA52A1}" srcOrd="0" destOrd="0" parTransId="{877FC3C4-AF97-4DAB-84D8-18C2544C26B4}" sibTransId="{1C1B1190-73EA-4D5C-BB83-FB29D8EECAF7}"/>
    <dgm:cxn modelId="{D704DFE6-03D2-45BB-BFAF-3055D38902A6}" type="presOf" srcId="{5FC06650-5127-439C-A592-2E6531E727C5}" destId="{B70ADA8D-6C50-4ABF-9230-5D9547404EDB}" srcOrd="0" destOrd="0" presId="urn:microsoft.com/office/officeart/2005/8/layout/vList2"/>
    <dgm:cxn modelId="{ED13E6E7-215C-4116-A7FA-9EACC3DF2047}" srcId="{5FC06650-5127-439C-A592-2E6531E727C5}" destId="{4B23D9BC-729E-4EB5-98C0-6BDBC0FBC65F}" srcOrd="0" destOrd="0" parTransId="{A1560D18-37B9-438C-9450-416732F3DF24}" sibTransId="{DB601628-37CA-405C-9E41-CB060BC6801F}"/>
    <dgm:cxn modelId="{C59EE16C-0981-4D90-9290-25EFC1962236}" type="presParOf" srcId="{F6A68F9F-4059-4A24-A55C-E910DDF4B9E0}" destId="{B70ADA8D-6C50-4ABF-9230-5D9547404EDB}" srcOrd="0" destOrd="0" presId="urn:microsoft.com/office/officeart/2005/8/layout/vList2"/>
    <dgm:cxn modelId="{0F972B04-EA59-4337-809F-4C468C9BF2DF}" type="presParOf" srcId="{F6A68F9F-4059-4A24-A55C-E910DDF4B9E0}" destId="{C2CDAA86-31F7-4744-83C0-B6841591791F}" srcOrd="1" destOrd="0" presId="urn:microsoft.com/office/officeart/2005/8/layout/vList2"/>
    <dgm:cxn modelId="{07CBFD1C-C105-415D-A95F-DBAA4ECA7AED}" type="presParOf" srcId="{F6A68F9F-4059-4A24-A55C-E910DDF4B9E0}" destId="{6C3558A8-510B-451E-B190-BFA5C6419138}" srcOrd="2" destOrd="0" presId="urn:microsoft.com/office/officeart/2005/8/layout/vList2"/>
    <dgm:cxn modelId="{A29993ED-892D-467A-93FE-A74E6780ECD2}" type="presParOf" srcId="{F6A68F9F-4059-4A24-A55C-E910DDF4B9E0}" destId="{634BB7BB-EF5B-47F0-A342-70E3F6E5C3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B46FEF-D1DE-417D-A85C-31DCD5224ACB}" type="doc">
      <dgm:prSet loTypeId="urn:microsoft.com/office/officeart/2005/8/layout/hList1" loCatId="list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4BF3A0DD-1185-4B2E-B832-5860FCF6889A}">
      <dgm:prSet/>
      <dgm:spPr/>
      <dgm:t>
        <a:bodyPr/>
        <a:lstStyle/>
        <a:p>
          <a:r>
            <a:rPr lang="en-US" b="1" dirty="0" err="1"/>
            <a:t>Fundos</a:t>
          </a:r>
          <a:r>
            <a:rPr lang="en-US" b="1" dirty="0"/>
            <a:t> de </a:t>
          </a:r>
          <a:r>
            <a:rPr lang="en-US" b="1" dirty="0" err="1"/>
            <a:t>renda</a:t>
          </a:r>
          <a:r>
            <a:rPr lang="en-US" b="1" dirty="0"/>
            <a:t> </a:t>
          </a:r>
          <a:r>
            <a:rPr lang="en-US" b="1" dirty="0" err="1"/>
            <a:t>variável</a:t>
          </a:r>
          <a:r>
            <a:rPr lang="en-US" b="1" dirty="0"/>
            <a:t> (</a:t>
          </a:r>
          <a:r>
            <a:rPr lang="en-US" b="1" dirty="0" err="1"/>
            <a:t>Fundos</a:t>
          </a:r>
          <a:r>
            <a:rPr lang="en-US" b="1" dirty="0"/>
            <a:t> de </a:t>
          </a:r>
          <a:r>
            <a:rPr lang="en-US" b="1" dirty="0" err="1"/>
            <a:t>ações</a:t>
          </a:r>
          <a:r>
            <a:rPr lang="en-US" b="1" dirty="0"/>
            <a:t>) </a:t>
          </a:r>
          <a:endParaRPr lang="en-US" dirty="0"/>
        </a:p>
      </dgm:t>
    </dgm:pt>
    <dgm:pt modelId="{853E778B-5982-483F-9B43-D7B9D980A431}" type="parTrans" cxnId="{9EA10EA2-EA12-443F-BADB-FF36A5A9902E}">
      <dgm:prSet/>
      <dgm:spPr/>
      <dgm:t>
        <a:bodyPr/>
        <a:lstStyle/>
        <a:p>
          <a:endParaRPr lang="en-US"/>
        </a:p>
      </dgm:t>
    </dgm:pt>
    <dgm:pt modelId="{46BD3688-5454-487B-B965-5B2BA300747F}" type="sibTrans" cxnId="{9EA10EA2-EA12-443F-BADB-FF36A5A9902E}">
      <dgm:prSet/>
      <dgm:spPr/>
      <dgm:t>
        <a:bodyPr/>
        <a:lstStyle/>
        <a:p>
          <a:endParaRPr lang="en-US"/>
        </a:p>
      </dgm:t>
    </dgm:pt>
    <dgm:pt modelId="{A79BC72D-B46D-4165-9795-98746225F55F}">
      <dgm:prSet/>
      <dgm:spPr/>
      <dgm:t>
        <a:bodyPr/>
        <a:lstStyle/>
        <a:p>
          <a:r>
            <a:rPr lang="en-US" b="1"/>
            <a:t>Fundos de renda fixa</a:t>
          </a:r>
          <a:endParaRPr lang="en-US" dirty="0"/>
        </a:p>
      </dgm:t>
    </dgm:pt>
    <dgm:pt modelId="{6BACBEAE-2C4E-4479-AEF6-9B9AC72721B6}" type="parTrans" cxnId="{39CC9BC1-82E6-4E29-B041-742A0CD36722}">
      <dgm:prSet/>
      <dgm:spPr/>
      <dgm:t>
        <a:bodyPr/>
        <a:lstStyle/>
        <a:p>
          <a:endParaRPr lang="en-US"/>
        </a:p>
      </dgm:t>
    </dgm:pt>
    <dgm:pt modelId="{DF01CB63-274B-4AB6-929B-81FAFBF3A1C3}" type="sibTrans" cxnId="{39CC9BC1-82E6-4E29-B041-742A0CD36722}">
      <dgm:prSet/>
      <dgm:spPr/>
      <dgm:t>
        <a:bodyPr/>
        <a:lstStyle/>
        <a:p>
          <a:endParaRPr lang="en-US"/>
        </a:p>
      </dgm:t>
    </dgm:pt>
    <dgm:pt modelId="{C735E605-C2B8-4F7B-904C-EB99F7BD6B99}">
      <dgm:prSet/>
      <dgm:spPr/>
      <dgm:t>
        <a:bodyPr/>
        <a:lstStyle/>
        <a:p>
          <a:r>
            <a:rPr lang="en-US" b="1" dirty="0" err="1"/>
            <a:t>Curto</a:t>
          </a:r>
          <a:r>
            <a:rPr lang="en-US" b="1" dirty="0"/>
            <a:t> </a:t>
          </a:r>
          <a:r>
            <a:rPr lang="en-US" b="1" dirty="0" err="1"/>
            <a:t>prazo</a:t>
          </a:r>
          <a:r>
            <a:rPr lang="en-US" b="1" dirty="0"/>
            <a:t> </a:t>
          </a:r>
          <a:r>
            <a:rPr lang="en-US" dirty="0"/>
            <a:t>– </a:t>
          </a:r>
          <a:r>
            <a:rPr lang="en-US" dirty="0" err="1"/>
            <a:t>carteira</a:t>
          </a:r>
          <a:r>
            <a:rPr lang="en-US" dirty="0"/>
            <a:t> de </a:t>
          </a:r>
          <a:r>
            <a:rPr lang="en-US" dirty="0" err="1"/>
            <a:t>títulos</a:t>
          </a:r>
          <a:r>
            <a:rPr lang="en-US" dirty="0"/>
            <a:t> </a:t>
          </a:r>
          <a:r>
            <a:rPr lang="en-US" dirty="0" err="1"/>
            <a:t>tem</a:t>
          </a:r>
          <a:r>
            <a:rPr lang="en-US" dirty="0"/>
            <a:t> </a:t>
          </a:r>
          <a:r>
            <a:rPr lang="en-US" dirty="0" err="1"/>
            <a:t>prazo</a:t>
          </a:r>
          <a:r>
            <a:rPr lang="en-US" dirty="0"/>
            <a:t> </a:t>
          </a:r>
          <a:r>
            <a:rPr lang="en-US" dirty="0" err="1"/>
            <a:t>médio</a:t>
          </a:r>
          <a:r>
            <a:rPr lang="en-US" dirty="0"/>
            <a:t> </a:t>
          </a:r>
          <a:r>
            <a:rPr lang="en-US" dirty="0" err="1"/>
            <a:t>mínimo</a:t>
          </a:r>
          <a:r>
            <a:rPr lang="en-US" dirty="0"/>
            <a:t> </a:t>
          </a:r>
          <a:r>
            <a:rPr lang="en-US" dirty="0" err="1"/>
            <a:t>até</a:t>
          </a:r>
          <a:r>
            <a:rPr lang="en-US" dirty="0"/>
            <a:t> 365 </a:t>
          </a:r>
          <a:r>
            <a:rPr lang="en-US" dirty="0" err="1"/>
            <a:t>dias</a:t>
          </a:r>
          <a:endParaRPr lang="en-US" dirty="0"/>
        </a:p>
      </dgm:t>
    </dgm:pt>
    <dgm:pt modelId="{CC7BD171-D4C5-4567-AEE6-E78ECF553349}" type="parTrans" cxnId="{9266FAD5-FA19-44BA-8C6B-E677B85E0B95}">
      <dgm:prSet/>
      <dgm:spPr/>
      <dgm:t>
        <a:bodyPr/>
        <a:lstStyle/>
        <a:p>
          <a:endParaRPr lang="en-US"/>
        </a:p>
      </dgm:t>
    </dgm:pt>
    <dgm:pt modelId="{CFE4D8C9-1D0A-49C7-A82C-884315DD8566}" type="sibTrans" cxnId="{9266FAD5-FA19-44BA-8C6B-E677B85E0B95}">
      <dgm:prSet/>
      <dgm:spPr/>
      <dgm:t>
        <a:bodyPr/>
        <a:lstStyle/>
        <a:p>
          <a:endParaRPr lang="en-US"/>
        </a:p>
      </dgm:t>
    </dgm:pt>
    <dgm:pt modelId="{7550EC0D-AE51-464C-961F-17F67A0BA6CE}">
      <dgm:prSet/>
      <dgm:spPr/>
      <dgm:t>
        <a:bodyPr/>
        <a:lstStyle/>
        <a:p>
          <a:r>
            <a:rPr lang="en-US" b="1" dirty="0"/>
            <a:t>Longo </a:t>
          </a:r>
          <a:r>
            <a:rPr lang="en-US" b="1" dirty="0" err="1"/>
            <a:t>prazo</a:t>
          </a:r>
          <a:r>
            <a:rPr lang="en-US" b="1" dirty="0"/>
            <a:t> </a:t>
          </a:r>
          <a:r>
            <a:rPr lang="en-US" dirty="0"/>
            <a:t>– </a:t>
          </a:r>
          <a:r>
            <a:rPr lang="en-US" dirty="0" err="1"/>
            <a:t>carteira</a:t>
          </a:r>
          <a:r>
            <a:rPr lang="en-US" dirty="0"/>
            <a:t> de </a:t>
          </a:r>
          <a:r>
            <a:rPr lang="en-US" dirty="0" err="1"/>
            <a:t>títulos</a:t>
          </a:r>
          <a:r>
            <a:rPr lang="en-US" dirty="0"/>
            <a:t> </a:t>
          </a:r>
          <a:r>
            <a:rPr lang="en-US" dirty="0" err="1"/>
            <a:t>tem</a:t>
          </a:r>
          <a:r>
            <a:rPr lang="en-US" dirty="0"/>
            <a:t> </a:t>
          </a:r>
          <a:r>
            <a:rPr lang="en-US" dirty="0" err="1"/>
            <a:t>prazo</a:t>
          </a:r>
          <a:r>
            <a:rPr lang="en-US" dirty="0"/>
            <a:t> </a:t>
          </a:r>
          <a:r>
            <a:rPr lang="en-US" dirty="0" err="1"/>
            <a:t>médio</a:t>
          </a:r>
          <a:r>
            <a:rPr lang="en-US" dirty="0"/>
            <a:t> superior a 365 </a:t>
          </a:r>
          <a:r>
            <a:rPr lang="en-US" dirty="0" err="1"/>
            <a:t>dias</a:t>
          </a:r>
          <a:endParaRPr lang="en-US" dirty="0"/>
        </a:p>
      </dgm:t>
    </dgm:pt>
    <dgm:pt modelId="{C74F9824-E4F2-4327-810E-16DFCEAA4EC8}" type="parTrans" cxnId="{447029C6-61BA-4913-8D9A-018D23EA5DF8}">
      <dgm:prSet/>
      <dgm:spPr/>
      <dgm:t>
        <a:bodyPr/>
        <a:lstStyle/>
        <a:p>
          <a:endParaRPr lang="en-US"/>
        </a:p>
      </dgm:t>
    </dgm:pt>
    <dgm:pt modelId="{62AC63E5-A468-47DD-86A6-81170951BC48}" type="sibTrans" cxnId="{447029C6-61BA-4913-8D9A-018D23EA5DF8}">
      <dgm:prSet/>
      <dgm:spPr/>
      <dgm:t>
        <a:bodyPr/>
        <a:lstStyle/>
        <a:p>
          <a:endParaRPr lang="en-US"/>
        </a:p>
      </dgm:t>
    </dgm:pt>
    <dgm:pt modelId="{73A51513-C505-4E0C-A8F6-27F311C5949A}">
      <dgm:prSet/>
      <dgm:spPr/>
      <dgm:t>
        <a:bodyPr/>
        <a:lstStyle/>
        <a:p>
          <a:r>
            <a:rPr lang="en-US" dirty="0" err="1"/>
            <a:t>Carteira</a:t>
          </a:r>
          <a:r>
            <a:rPr lang="en-US" dirty="0"/>
            <a:t> é </a:t>
          </a:r>
          <a:r>
            <a:rPr lang="en-US" dirty="0" err="1"/>
            <a:t>composta</a:t>
          </a:r>
          <a:r>
            <a:rPr lang="en-US" dirty="0"/>
            <a:t> de, no </a:t>
          </a:r>
          <a:r>
            <a:rPr lang="en-US" dirty="0" err="1"/>
            <a:t>mínimo</a:t>
          </a:r>
          <a:r>
            <a:rPr lang="en-US" dirty="0"/>
            <a:t>, 67% de </a:t>
          </a:r>
          <a:r>
            <a:rPr lang="en-US" dirty="0" err="1"/>
            <a:t>ações</a:t>
          </a:r>
          <a:r>
            <a:rPr lang="en-US" dirty="0"/>
            <a:t> e outros </a:t>
          </a:r>
          <a:r>
            <a:rPr lang="en-US" dirty="0" err="1"/>
            <a:t>títulos</a:t>
          </a:r>
          <a:r>
            <a:rPr lang="en-US" dirty="0"/>
            <a:t> </a:t>
          </a:r>
          <a:r>
            <a:rPr lang="en-US" dirty="0" err="1"/>
            <a:t>assemelhados</a:t>
          </a:r>
          <a:endParaRPr lang="en-US" dirty="0"/>
        </a:p>
      </dgm:t>
    </dgm:pt>
    <dgm:pt modelId="{46B4E894-BCA8-4A95-B9B6-CA6FB024E2AF}" type="parTrans" cxnId="{9F3BCDB7-77D4-44D0-A605-3F8A412173EA}">
      <dgm:prSet/>
      <dgm:spPr/>
      <dgm:t>
        <a:bodyPr/>
        <a:lstStyle/>
        <a:p>
          <a:endParaRPr lang="en-US"/>
        </a:p>
      </dgm:t>
    </dgm:pt>
    <dgm:pt modelId="{80B5AAAA-6C7B-41BD-8F9F-BFC1130D49D7}" type="sibTrans" cxnId="{9F3BCDB7-77D4-44D0-A605-3F8A412173EA}">
      <dgm:prSet/>
      <dgm:spPr/>
      <dgm:t>
        <a:bodyPr/>
        <a:lstStyle/>
        <a:p>
          <a:endParaRPr lang="en-US"/>
        </a:p>
      </dgm:t>
    </dgm:pt>
    <dgm:pt modelId="{57AB92D0-95F2-446E-A99D-FF4F43D545C5}" type="pres">
      <dgm:prSet presAssocID="{F1B46FEF-D1DE-417D-A85C-31DCD5224ACB}" presName="Name0" presStyleCnt="0">
        <dgm:presLayoutVars>
          <dgm:dir/>
          <dgm:animLvl val="lvl"/>
          <dgm:resizeHandles val="exact"/>
        </dgm:presLayoutVars>
      </dgm:prSet>
      <dgm:spPr/>
    </dgm:pt>
    <dgm:pt modelId="{49D59E3F-A497-4D99-AB81-AD1454573C68}" type="pres">
      <dgm:prSet presAssocID="{4BF3A0DD-1185-4B2E-B832-5860FCF6889A}" presName="composite" presStyleCnt="0"/>
      <dgm:spPr/>
    </dgm:pt>
    <dgm:pt modelId="{9BE8057B-8C4B-4A14-9F0F-3FD9694E70EC}" type="pres">
      <dgm:prSet presAssocID="{4BF3A0DD-1185-4B2E-B832-5860FCF6889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28752BB-416B-4CB8-9A19-1D39290F6CB2}" type="pres">
      <dgm:prSet presAssocID="{4BF3A0DD-1185-4B2E-B832-5860FCF6889A}" presName="desTx" presStyleLbl="alignAccFollowNode1" presStyleIdx="0" presStyleCnt="2">
        <dgm:presLayoutVars>
          <dgm:bulletEnabled val="1"/>
        </dgm:presLayoutVars>
      </dgm:prSet>
      <dgm:spPr/>
    </dgm:pt>
    <dgm:pt modelId="{8356D33F-5502-4B7E-9543-447A0863CB4F}" type="pres">
      <dgm:prSet presAssocID="{46BD3688-5454-487B-B965-5B2BA300747F}" presName="space" presStyleCnt="0"/>
      <dgm:spPr/>
    </dgm:pt>
    <dgm:pt modelId="{0629ACAD-16E6-4433-AA63-2C64C0F48087}" type="pres">
      <dgm:prSet presAssocID="{A79BC72D-B46D-4165-9795-98746225F55F}" presName="composite" presStyleCnt="0"/>
      <dgm:spPr/>
    </dgm:pt>
    <dgm:pt modelId="{06B3D616-936A-435D-8489-2AB15F0B4E25}" type="pres">
      <dgm:prSet presAssocID="{A79BC72D-B46D-4165-9795-98746225F55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B6040A3-BE32-44DF-9069-4B2CD3EE182C}" type="pres">
      <dgm:prSet presAssocID="{A79BC72D-B46D-4165-9795-98746225F55F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2B16B18-A5A1-465B-B99C-BBAAFA52EAD1}" type="presOf" srcId="{C735E605-C2B8-4F7B-904C-EB99F7BD6B99}" destId="{6B6040A3-BE32-44DF-9069-4B2CD3EE182C}" srcOrd="0" destOrd="0" presId="urn:microsoft.com/office/officeart/2005/8/layout/hList1"/>
    <dgm:cxn modelId="{33F4A11C-8C84-4CDF-83AD-4725DFC6EDFB}" type="presOf" srcId="{73A51513-C505-4E0C-A8F6-27F311C5949A}" destId="{F28752BB-416B-4CB8-9A19-1D39290F6CB2}" srcOrd="0" destOrd="0" presId="urn:microsoft.com/office/officeart/2005/8/layout/hList1"/>
    <dgm:cxn modelId="{C1328F47-44BB-4D99-8974-034AFF8C6975}" type="presOf" srcId="{F1B46FEF-D1DE-417D-A85C-31DCD5224ACB}" destId="{57AB92D0-95F2-446E-A99D-FF4F43D545C5}" srcOrd="0" destOrd="0" presId="urn:microsoft.com/office/officeart/2005/8/layout/hList1"/>
    <dgm:cxn modelId="{36A09651-ADA3-41DC-A505-B0572C22675F}" type="presOf" srcId="{A79BC72D-B46D-4165-9795-98746225F55F}" destId="{06B3D616-936A-435D-8489-2AB15F0B4E25}" srcOrd="0" destOrd="0" presId="urn:microsoft.com/office/officeart/2005/8/layout/hList1"/>
    <dgm:cxn modelId="{9EA10EA2-EA12-443F-BADB-FF36A5A9902E}" srcId="{F1B46FEF-D1DE-417D-A85C-31DCD5224ACB}" destId="{4BF3A0DD-1185-4B2E-B832-5860FCF6889A}" srcOrd="0" destOrd="0" parTransId="{853E778B-5982-483F-9B43-D7B9D980A431}" sibTransId="{46BD3688-5454-487B-B965-5B2BA300747F}"/>
    <dgm:cxn modelId="{9F3BCDB7-77D4-44D0-A605-3F8A412173EA}" srcId="{4BF3A0DD-1185-4B2E-B832-5860FCF6889A}" destId="{73A51513-C505-4E0C-A8F6-27F311C5949A}" srcOrd="0" destOrd="0" parTransId="{46B4E894-BCA8-4A95-B9B6-CA6FB024E2AF}" sibTransId="{80B5AAAA-6C7B-41BD-8F9F-BFC1130D49D7}"/>
    <dgm:cxn modelId="{39CC9BC1-82E6-4E29-B041-742A0CD36722}" srcId="{F1B46FEF-D1DE-417D-A85C-31DCD5224ACB}" destId="{A79BC72D-B46D-4165-9795-98746225F55F}" srcOrd="1" destOrd="0" parTransId="{6BACBEAE-2C4E-4479-AEF6-9B9AC72721B6}" sibTransId="{DF01CB63-274B-4AB6-929B-81FAFBF3A1C3}"/>
    <dgm:cxn modelId="{447029C6-61BA-4913-8D9A-018D23EA5DF8}" srcId="{A79BC72D-B46D-4165-9795-98746225F55F}" destId="{7550EC0D-AE51-464C-961F-17F67A0BA6CE}" srcOrd="1" destOrd="0" parTransId="{C74F9824-E4F2-4327-810E-16DFCEAA4EC8}" sibTransId="{62AC63E5-A468-47DD-86A6-81170951BC48}"/>
    <dgm:cxn modelId="{9266FAD5-FA19-44BA-8C6B-E677B85E0B95}" srcId="{A79BC72D-B46D-4165-9795-98746225F55F}" destId="{C735E605-C2B8-4F7B-904C-EB99F7BD6B99}" srcOrd="0" destOrd="0" parTransId="{CC7BD171-D4C5-4567-AEE6-E78ECF553349}" sibTransId="{CFE4D8C9-1D0A-49C7-A82C-884315DD8566}"/>
    <dgm:cxn modelId="{C2894ADA-9817-48E2-B38D-6C2BF17E84FA}" type="presOf" srcId="{4BF3A0DD-1185-4B2E-B832-5860FCF6889A}" destId="{9BE8057B-8C4B-4A14-9F0F-3FD9694E70EC}" srcOrd="0" destOrd="0" presId="urn:microsoft.com/office/officeart/2005/8/layout/hList1"/>
    <dgm:cxn modelId="{86E9E3FD-E2A8-4522-BEA4-A7DB05E548EE}" type="presOf" srcId="{7550EC0D-AE51-464C-961F-17F67A0BA6CE}" destId="{6B6040A3-BE32-44DF-9069-4B2CD3EE182C}" srcOrd="0" destOrd="1" presId="urn:microsoft.com/office/officeart/2005/8/layout/hList1"/>
    <dgm:cxn modelId="{AFB2C227-1583-4B41-8BF8-74C0B31B1746}" type="presParOf" srcId="{57AB92D0-95F2-446E-A99D-FF4F43D545C5}" destId="{49D59E3F-A497-4D99-AB81-AD1454573C68}" srcOrd="0" destOrd="0" presId="urn:microsoft.com/office/officeart/2005/8/layout/hList1"/>
    <dgm:cxn modelId="{55E91708-BAC6-4F6D-98E1-36603F1B7D89}" type="presParOf" srcId="{49D59E3F-A497-4D99-AB81-AD1454573C68}" destId="{9BE8057B-8C4B-4A14-9F0F-3FD9694E70EC}" srcOrd="0" destOrd="0" presId="urn:microsoft.com/office/officeart/2005/8/layout/hList1"/>
    <dgm:cxn modelId="{4C6A06F3-613B-4FEF-9F03-C0007C1AC1EA}" type="presParOf" srcId="{49D59E3F-A497-4D99-AB81-AD1454573C68}" destId="{F28752BB-416B-4CB8-9A19-1D39290F6CB2}" srcOrd="1" destOrd="0" presId="urn:microsoft.com/office/officeart/2005/8/layout/hList1"/>
    <dgm:cxn modelId="{E2F76D96-7F2B-410E-84D4-BE9A01D0C9D8}" type="presParOf" srcId="{57AB92D0-95F2-446E-A99D-FF4F43D545C5}" destId="{8356D33F-5502-4B7E-9543-447A0863CB4F}" srcOrd="1" destOrd="0" presId="urn:microsoft.com/office/officeart/2005/8/layout/hList1"/>
    <dgm:cxn modelId="{7CA373E1-5253-49FD-BA5A-B577BE2892BF}" type="presParOf" srcId="{57AB92D0-95F2-446E-A99D-FF4F43D545C5}" destId="{0629ACAD-16E6-4433-AA63-2C64C0F48087}" srcOrd="2" destOrd="0" presId="urn:microsoft.com/office/officeart/2005/8/layout/hList1"/>
    <dgm:cxn modelId="{2BC2A603-4F2F-42E4-8582-66D60C6DC753}" type="presParOf" srcId="{0629ACAD-16E6-4433-AA63-2C64C0F48087}" destId="{06B3D616-936A-435D-8489-2AB15F0B4E25}" srcOrd="0" destOrd="0" presId="urn:microsoft.com/office/officeart/2005/8/layout/hList1"/>
    <dgm:cxn modelId="{D69E646E-AC23-40E8-A15C-710B82575B15}" type="presParOf" srcId="{0629ACAD-16E6-4433-AA63-2C64C0F48087}" destId="{6B6040A3-BE32-44DF-9069-4B2CD3EE182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275390-64A9-42B6-B5EF-5EB6A532ED0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C5BA02B-4DA6-426A-8350-B5FDDACA401E}">
      <dgm:prSet/>
      <dgm:spPr/>
      <dgm:t>
        <a:bodyPr/>
        <a:lstStyle/>
        <a:p>
          <a:r>
            <a:rPr lang="en-US" dirty="0" err="1"/>
            <a:t>Imposto</a:t>
          </a:r>
          <a:r>
            <a:rPr lang="en-US" dirty="0"/>
            <a:t> </a:t>
          </a:r>
          <a:r>
            <a:rPr lang="en-US" dirty="0" err="1"/>
            <a:t>sobre</a:t>
          </a:r>
          <a:r>
            <a:rPr lang="en-US" dirty="0"/>
            <a:t> a Renda </a:t>
          </a:r>
          <a:r>
            <a:rPr lang="en-US" dirty="0" err="1"/>
            <a:t>Retido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Fonte</a:t>
          </a:r>
        </a:p>
      </dgm:t>
    </dgm:pt>
    <dgm:pt modelId="{2D3FCC8C-DB50-4944-A09B-FC482202E7E2}" type="parTrans" cxnId="{43E19729-5D50-4A70-85E5-FC96F5EAF0E6}">
      <dgm:prSet/>
      <dgm:spPr/>
      <dgm:t>
        <a:bodyPr/>
        <a:lstStyle/>
        <a:p>
          <a:endParaRPr lang="en-US"/>
        </a:p>
      </dgm:t>
    </dgm:pt>
    <dgm:pt modelId="{B07C8111-0419-40BC-BB80-933CC624E02E}" type="sibTrans" cxnId="{43E19729-5D50-4A70-85E5-FC96F5EAF0E6}">
      <dgm:prSet/>
      <dgm:spPr/>
      <dgm:t>
        <a:bodyPr/>
        <a:lstStyle/>
        <a:p>
          <a:endParaRPr lang="en-US"/>
        </a:p>
      </dgm:t>
    </dgm:pt>
    <dgm:pt modelId="{1793A67C-0C7E-4F11-83B3-81AF4DDB249B}">
      <dgm:prSet/>
      <dgm:spPr/>
      <dgm:t>
        <a:bodyPr/>
        <a:lstStyle/>
        <a:p>
          <a:r>
            <a:rPr lang="pt-BR" dirty="0"/>
            <a:t>Exclusivo na Fonte – PF, PJ isentas, Simples</a:t>
          </a:r>
          <a:endParaRPr lang="en-US" dirty="0"/>
        </a:p>
      </dgm:t>
    </dgm:pt>
    <dgm:pt modelId="{E9E0E715-55C1-4BDF-9CF1-A313884EA543}" type="parTrans" cxnId="{234B8C23-E098-4152-8C41-5D1849B1AA64}">
      <dgm:prSet/>
      <dgm:spPr/>
      <dgm:t>
        <a:bodyPr/>
        <a:lstStyle/>
        <a:p>
          <a:endParaRPr lang="en-US"/>
        </a:p>
      </dgm:t>
    </dgm:pt>
    <dgm:pt modelId="{E6577512-B792-49D1-8FBB-A4E7DE165BD5}" type="sibTrans" cxnId="{234B8C23-E098-4152-8C41-5D1849B1AA64}">
      <dgm:prSet/>
      <dgm:spPr/>
      <dgm:t>
        <a:bodyPr/>
        <a:lstStyle/>
        <a:p>
          <a:endParaRPr lang="en-US"/>
        </a:p>
      </dgm:t>
    </dgm:pt>
    <dgm:pt modelId="{7F9BF016-9D31-4C02-91B0-48DC0B4EE9DC}">
      <dgm:prSet/>
      <dgm:spPr/>
      <dgm:t>
        <a:bodyPr/>
        <a:lstStyle/>
        <a:p>
          <a:r>
            <a:rPr lang="en-US" dirty="0" err="1"/>
            <a:t>Responsável</a:t>
          </a:r>
          <a:r>
            <a:rPr lang="en-US" dirty="0"/>
            <a:t> pela </a:t>
          </a:r>
          <a:r>
            <a:rPr lang="en-US" dirty="0" err="1"/>
            <a:t>retenção</a:t>
          </a:r>
          <a:r>
            <a:rPr lang="en-US" dirty="0"/>
            <a:t> e </a:t>
          </a:r>
          <a:r>
            <a:rPr lang="en-US" dirty="0" err="1"/>
            <a:t>recolhimento</a:t>
          </a:r>
          <a:r>
            <a:rPr lang="en-US" dirty="0"/>
            <a:t> do </a:t>
          </a:r>
          <a:r>
            <a:rPr lang="en-US" dirty="0" err="1"/>
            <a:t>IRFonte</a:t>
          </a:r>
          <a:endParaRPr lang="en-US" dirty="0"/>
        </a:p>
      </dgm:t>
    </dgm:pt>
    <dgm:pt modelId="{5E6CBC9A-2BC0-4EA7-BEE9-A36406D5CCEC}" type="parTrans" cxnId="{6CE101CE-9FD9-4B9C-B681-9BE5B3BBDC43}">
      <dgm:prSet/>
      <dgm:spPr/>
      <dgm:t>
        <a:bodyPr/>
        <a:lstStyle/>
        <a:p>
          <a:endParaRPr lang="en-US"/>
        </a:p>
      </dgm:t>
    </dgm:pt>
    <dgm:pt modelId="{8141A8A1-BF06-46C9-AB7B-51987FA2954E}" type="sibTrans" cxnId="{6CE101CE-9FD9-4B9C-B681-9BE5B3BBDC43}">
      <dgm:prSet/>
      <dgm:spPr/>
      <dgm:t>
        <a:bodyPr/>
        <a:lstStyle/>
        <a:p>
          <a:endParaRPr lang="en-US"/>
        </a:p>
      </dgm:t>
    </dgm:pt>
    <dgm:pt modelId="{A669CB4F-B020-436F-9289-F9EE6D58A179}">
      <dgm:prSet/>
      <dgm:spPr/>
      <dgm:t>
        <a:bodyPr/>
        <a:lstStyle/>
        <a:p>
          <a:r>
            <a:rPr lang="pt-BR" dirty="0"/>
            <a:t>Administrador do fundo</a:t>
          </a:r>
          <a:endParaRPr lang="en-US" dirty="0"/>
        </a:p>
      </dgm:t>
    </dgm:pt>
    <dgm:pt modelId="{1AA16115-CD78-4929-9DB9-3180F0DBDEC3}" type="parTrans" cxnId="{8A4D026C-5B4B-4DA7-A711-1DDD5127F22D}">
      <dgm:prSet/>
      <dgm:spPr/>
      <dgm:t>
        <a:bodyPr/>
        <a:lstStyle/>
        <a:p>
          <a:endParaRPr lang="en-US"/>
        </a:p>
      </dgm:t>
    </dgm:pt>
    <dgm:pt modelId="{3F5C7E22-056D-45D5-8FED-98E18EEBAF03}" type="sibTrans" cxnId="{8A4D026C-5B4B-4DA7-A711-1DDD5127F22D}">
      <dgm:prSet/>
      <dgm:spPr/>
      <dgm:t>
        <a:bodyPr/>
        <a:lstStyle/>
        <a:p>
          <a:endParaRPr lang="en-US"/>
        </a:p>
      </dgm:t>
    </dgm:pt>
    <dgm:pt modelId="{0DE6E17D-3174-40CA-8DB5-5F060CB14304}">
      <dgm:prSet/>
      <dgm:spPr/>
      <dgm:t>
        <a:bodyPr/>
        <a:lstStyle/>
        <a:p>
          <a:r>
            <a:rPr lang="en-US" dirty="0" err="1"/>
            <a:t>Antecipação</a:t>
          </a:r>
          <a:r>
            <a:rPr lang="en-US" dirty="0"/>
            <a:t> – IRPJ </a:t>
          </a:r>
          <a:r>
            <a:rPr lang="en-US" dirty="0" err="1"/>
            <a:t>Lucro</a:t>
          </a:r>
          <a:r>
            <a:rPr lang="en-US" dirty="0"/>
            <a:t> Real, </a:t>
          </a:r>
          <a:r>
            <a:rPr lang="en-US" dirty="0" err="1"/>
            <a:t>Presumido</a:t>
          </a:r>
          <a:r>
            <a:rPr lang="en-US" dirty="0"/>
            <a:t>, </a:t>
          </a:r>
          <a:r>
            <a:rPr lang="en-US" dirty="0" err="1"/>
            <a:t>Arbitrado</a:t>
          </a:r>
          <a:endParaRPr lang="en-US" dirty="0"/>
        </a:p>
      </dgm:t>
    </dgm:pt>
    <dgm:pt modelId="{7CFF6E3C-F81A-4EA3-9FE1-5674A525CE1B}" type="parTrans" cxnId="{D64D31C0-288E-4AFF-849E-C83C455D256E}">
      <dgm:prSet/>
      <dgm:spPr/>
      <dgm:t>
        <a:bodyPr/>
        <a:lstStyle/>
        <a:p>
          <a:endParaRPr lang="en-US"/>
        </a:p>
      </dgm:t>
    </dgm:pt>
    <dgm:pt modelId="{C60C2C05-09B3-4447-8003-DBA5CBBD2AD9}" type="sibTrans" cxnId="{D64D31C0-288E-4AFF-849E-C83C455D256E}">
      <dgm:prSet/>
      <dgm:spPr/>
      <dgm:t>
        <a:bodyPr/>
        <a:lstStyle/>
        <a:p>
          <a:endParaRPr lang="en-US"/>
        </a:p>
      </dgm:t>
    </dgm:pt>
    <dgm:pt modelId="{1B128945-C365-4454-A3B5-60EED6359A6B}">
      <dgm:prSet/>
      <dgm:spPr/>
      <dgm:t>
        <a:bodyPr/>
        <a:lstStyle/>
        <a:p>
          <a:r>
            <a:rPr lang="pt-BR" dirty="0"/>
            <a:t>Definitivo </a:t>
          </a:r>
          <a:endParaRPr lang="en-US" dirty="0"/>
        </a:p>
      </dgm:t>
    </dgm:pt>
    <dgm:pt modelId="{A3731F10-215F-40F8-8C41-D2EB6C1B69D3}" type="parTrans" cxnId="{D1708027-162A-4AD2-943A-1C610F00E12D}">
      <dgm:prSet/>
      <dgm:spPr/>
      <dgm:t>
        <a:bodyPr/>
        <a:lstStyle/>
        <a:p>
          <a:endParaRPr lang="en-US"/>
        </a:p>
      </dgm:t>
    </dgm:pt>
    <dgm:pt modelId="{0CBF2987-C6FC-44DA-82E1-EDE6CEFD4CF0}" type="sibTrans" cxnId="{D1708027-162A-4AD2-943A-1C610F00E12D}">
      <dgm:prSet/>
      <dgm:spPr/>
      <dgm:t>
        <a:bodyPr/>
        <a:lstStyle/>
        <a:p>
          <a:endParaRPr lang="en-US"/>
        </a:p>
      </dgm:t>
    </dgm:pt>
    <dgm:pt modelId="{2F9ADE4D-25B8-4600-BA0C-32FCB11635A0}">
      <dgm:prSet/>
      <dgm:spPr/>
      <dgm:t>
        <a:bodyPr/>
        <a:lstStyle/>
        <a:p>
          <a:r>
            <a:rPr lang="en-US" dirty="0" err="1"/>
            <a:t>Pode</a:t>
          </a:r>
          <a:r>
            <a:rPr lang="en-US" dirty="0"/>
            <a:t> ser </a:t>
          </a:r>
          <a:r>
            <a:rPr lang="en-US" dirty="0" err="1"/>
            <a:t>abatido</a:t>
          </a:r>
          <a:r>
            <a:rPr lang="en-US" dirty="0"/>
            <a:t> do IR </a:t>
          </a:r>
          <a:r>
            <a:rPr lang="en-US" dirty="0" err="1"/>
            <a:t>devido</a:t>
          </a:r>
          <a:r>
            <a:rPr lang="en-US" dirty="0"/>
            <a:t> </a:t>
          </a:r>
          <a:r>
            <a:rPr lang="en-US" dirty="0" err="1"/>
            <a:t>ao</a:t>
          </a:r>
          <a:r>
            <a:rPr lang="en-US" dirty="0"/>
            <a:t> final do </a:t>
          </a:r>
          <a:r>
            <a:rPr lang="en-US" dirty="0" err="1"/>
            <a:t>período</a:t>
          </a:r>
          <a:endParaRPr lang="en-US" dirty="0"/>
        </a:p>
      </dgm:t>
    </dgm:pt>
    <dgm:pt modelId="{1D7CE446-7155-4FDB-8983-677259CF4CEE}" type="parTrans" cxnId="{E5B8EF5A-41AE-4799-80D0-9FE37DDBF07C}">
      <dgm:prSet/>
      <dgm:spPr/>
      <dgm:t>
        <a:bodyPr/>
        <a:lstStyle/>
        <a:p>
          <a:endParaRPr lang="en-US"/>
        </a:p>
      </dgm:t>
    </dgm:pt>
    <dgm:pt modelId="{14EAC08A-926B-4B83-B711-66C0FDF49FFA}" type="sibTrans" cxnId="{E5B8EF5A-41AE-4799-80D0-9FE37DDBF07C}">
      <dgm:prSet/>
      <dgm:spPr/>
      <dgm:t>
        <a:bodyPr/>
        <a:lstStyle/>
        <a:p>
          <a:endParaRPr lang="en-US"/>
        </a:p>
      </dgm:t>
    </dgm:pt>
    <dgm:pt modelId="{C9078428-99C0-4337-BE29-7E571CBF0DCC}" type="pres">
      <dgm:prSet presAssocID="{AD275390-64A9-42B6-B5EF-5EB6A532ED0F}" presName="linear" presStyleCnt="0">
        <dgm:presLayoutVars>
          <dgm:animLvl val="lvl"/>
          <dgm:resizeHandles val="exact"/>
        </dgm:presLayoutVars>
      </dgm:prSet>
      <dgm:spPr/>
    </dgm:pt>
    <dgm:pt modelId="{A36E4043-185E-4A82-8933-69D27DBBFD81}" type="pres">
      <dgm:prSet presAssocID="{5C5BA02B-4DA6-426A-8350-B5FDDACA401E}" presName="parentText" presStyleLbl="node1" presStyleIdx="0" presStyleCnt="2" custLinFactNeighborX="1002" custLinFactNeighborY="520">
        <dgm:presLayoutVars>
          <dgm:chMax val="0"/>
          <dgm:bulletEnabled val="1"/>
        </dgm:presLayoutVars>
      </dgm:prSet>
      <dgm:spPr/>
    </dgm:pt>
    <dgm:pt modelId="{05ED5DBB-0349-4E13-9600-5E4086CB3CD3}" type="pres">
      <dgm:prSet presAssocID="{5C5BA02B-4DA6-426A-8350-B5FDDACA401E}" presName="childText" presStyleLbl="revTx" presStyleIdx="0" presStyleCnt="2">
        <dgm:presLayoutVars>
          <dgm:bulletEnabled val="1"/>
        </dgm:presLayoutVars>
      </dgm:prSet>
      <dgm:spPr/>
    </dgm:pt>
    <dgm:pt modelId="{B33237DB-4F7B-4AEC-BB6D-BC733F57828D}" type="pres">
      <dgm:prSet presAssocID="{7F9BF016-9D31-4C02-91B0-48DC0B4EE9DC}" presName="parentText" presStyleLbl="node1" presStyleIdx="1" presStyleCnt="2" custLinFactNeighborX="-392">
        <dgm:presLayoutVars>
          <dgm:chMax val="0"/>
          <dgm:bulletEnabled val="1"/>
        </dgm:presLayoutVars>
      </dgm:prSet>
      <dgm:spPr/>
    </dgm:pt>
    <dgm:pt modelId="{184A4949-029A-4F6A-88B1-F19FC4885B11}" type="pres">
      <dgm:prSet presAssocID="{7F9BF016-9D31-4C02-91B0-48DC0B4EE9D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34B8C23-E098-4152-8C41-5D1849B1AA64}" srcId="{5C5BA02B-4DA6-426A-8350-B5FDDACA401E}" destId="{1793A67C-0C7E-4F11-83B3-81AF4DDB249B}" srcOrd="0" destOrd="0" parTransId="{E9E0E715-55C1-4BDF-9CF1-A313884EA543}" sibTransId="{E6577512-B792-49D1-8FBB-A4E7DE165BD5}"/>
    <dgm:cxn modelId="{D1708027-162A-4AD2-943A-1C610F00E12D}" srcId="{1793A67C-0C7E-4F11-83B3-81AF4DDB249B}" destId="{1B128945-C365-4454-A3B5-60EED6359A6B}" srcOrd="0" destOrd="0" parTransId="{A3731F10-215F-40F8-8C41-D2EB6C1B69D3}" sibTransId="{0CBF2987-C6FC-44DA-82E1-EDE6CEFD4CF0}"/>
    <dgm:cxn modelId="{43E19729-5D50-4A70-85E5-FC96F5EAF0E6}" srcId="{AD275390-64A9-42B6-B5EF-5EB6A532ED0F}" destId="{5C5BA02B-4DA6-426A-8350-B5FDDACA401E}" srcOrd="0" destOrd="0" parTransId="{2D3FCC8C-DB50-4944-A09B-FC482202E7E2}" sibTransId="{B07C8111-0419-40BC-BB80-933CC624E02E}"/>
    <dgm:cxn modelId="{3376FB2C-8F89-4B67-9633-31637C109EA7}" type="presOf" srcId="{0DE6E17D-3174-40CA-8DB5-5F060CB14304}" destId="{05ED5DBB-0349-4E13-9600-5E4086CB3CD3}" srcOrd="0" destOrd="2" presId="urn:microsoft.com/office/officeart/2005/8/layout/vList2"/>
    <dgm:cxn modelId="{9D152A67-3D47-4922-9A21-ACFFE1613D5A}" type="presOf" srcId="{AD275390-64A9-42B6-B5EF-5EB6A532ED0F}" destId="{C9078428-99C0-4337-BE29-7E571CBF0DCC}" srcOrd="0" destOrd="0" presId="urn:microsoft.com/office/officeart/2005/8/layout/vList2"/>
    <dgm:cxn modelId="{8A4D026C-5B4B-4DA7-A711-1DDD5127F22D}" srcId="{7F9BF016-9D31-4C02-91B0-48DC0B4EE9DC}" destId="{A669CB4F-B020-436F-9289-F9EE6D58A179}" srcOrd="0" destOrd="0" parTransId="{1AA16115-CD78-4929-9DB9-3180F0DBDEC3}" sibTransId="{3F5C7E22-056D-45D5-8FED-98E18EEBAF03}"/>
    <dgm:cxn modelId="{78C4F651-ED08-4A06-8B85-5636BEB6139C}" type="presOf" srcId="{2F9ADE4D-25B8-4600-BA0C-32FCB11635A0}" destId="{05ED5DBB-0349-4E13-9600-5E4086CB3CD3}" srcOrd="0" destOrd="3" presId="urn:microsoft.com/office/officeart/2005/8/layout/vList2"/>
    <dgm:cxn modelId="{E5B8EF5A-41AE-4799-80D0-9FE37DDBF07C}" srcId="{0DE6E17D-3174-40CA-8DB5-5F060CB14304}" destId="{2F9ADE4D-25B8-4600-BA0C-32FCB11635A0}" srcOrd="0" destOrd="0" parTransId="{1D7CE446-7155-4FDB-8983-677259CF4CEE}" sibTransId="{14EAC08A-926B-4B83-B711-66C0FDF49FFA}"/>
    <dgm:cxn modelId="{0D2DECA8-6535-4B75-A714-3003EE6BD23F}" type="presOf" srcId="{A669CB4F-B020-436F-9289-F9EE6D58A179}" destId="{184A4949-029A-4F6A-88B1-F19FC4885B11}" srcOrd="0" destOrd="0" presId="urn:microsoft.com/office/officeart/2005/8/layout/vList2"/>
    <dgm:cxn modelId="{95DADCAE-425E-430F-AABA-E0C055049067}" type="presOf" srcId="{7F9BF016-9D31-4C02-91B0-48DC0B4EE9DC}" destId="{B33237DB-4F7B-4AEC-BB6D-BC733F57828D}" srcOrd="0" destOrd="0" presId="urn:microsoft.com/office/officeart/2005/8/layout/vList2"/>
    <dgm:cxn modelId="{D64D31C0-288E-4AFF-849E-C83C455D256E}" srcId="{5C5BA02B-4DA6-426A-8350-B5FDDACA401E}" destId="{0DE6E17D-3174-40CA-8DB5-5F060CB14304}" srcOrd="1" destOrd="0" parTransId="{7CFF6E3C-F81A-4EA3-9FE1-5674A525CE1B}" sibTransId="{C60C2C05-09B3-4447-8003-DBA5CBBD2AD9}"/>
    <dgm:cxn modelId="{A80A68C9-56B5-4223-B669-6E36F1334D27}" type="presOf" srcId="{5C5BA02B-4DA6-426A-8350-B5FDDACA401E}" destId="{A36E4043-185E-4A82-8933-69D27DBBFD81}" srcOrd="0" destOrd="0" presId="urn:microsoft.com/office/officeart/2005/8/layout/vList2"/>
    <dgm:cxn modelId="{6CE101CE-9FD9-4B9C-B681-9BE5B3BBDC43}" srcId="{AD275390-64A9-42B6-B5EF-5EB6A532ED0F}" destId="{7F9BF016-9D31-4C02-91B0-48DC0B4EE9DC}" srcOrd="1" destOrd="0" parTransId="{5E6CBC9A-2BC0-4EA7-BEE9-A36406D5CCEC}" sibTransId="{8141A8A1-BF06-46C9-AB7B-51987FA2954E}"/>
    <dgm:cxn modelId="{E73758D5-40F3-457F-80F0-E78274CC1E54}" type="presOf" srcId="{1B128945-C365-4454-A3B5-60EED6359A6B}" destId="{05ED5DBB-0349-4E13-9600-5E4086CB3CD3}" srcOrd="0" destOrd="1" presId="urn:microsoft.com/office/officeart/2005/8/layout/vList2"/>
    <dgm:cxn modelId="{D128A4EA-BF12-4B83-8119-F77010128527}" type="presOf" srcId="{1793A67C-0C7E-4F11-83B3-81AF4DDB249B}" destId="{05ED5DBB-0349-4E13-9600-5E4086CB3CD3}" srcOrd="0" destOrd="0" presId="urn:microsoft.com/office/officeart/2005/8/layout/vList2"/>
    <dgm:cxn modelId="{2357721C-90BF-42DF-9263-2CC6482EBAB9}" type="presParOf" srcId="{C9078428-99C0-4337-BE29-7E571CBF0DCC}" destId="{A36E4043-185E-4A82-8933-69D27DBBFD81}" srcOrd="0" destOrd="0" presId="urn:microsoft.com/office/officeart/2005/8/layout/vList2"/>
    <dgm:cxn modelId="{831208B7-F088-4D7F-8AD5-BCA57E3EB97E}" type="presParOf" srcId="{C9078428-99C0-4337-BE29-7E571CBF0DCC}" destId="{05ED5DBB-0349-4E13-9600-5E4086CB3CD3}" srcOrd="1" destOrd="0" presId="urn:microsoft.com/office/officeart/2005/8/layout/vList2"/>
    <dgm:cxn modelId="{54FEABF9-6A94-496F-B9F6-8AF763CAC7D0}" type="presParOf" srcId="{C9078428-99C0-4337-BE29-7E571CBF0DCC}" destId="{B33237DB-4F7B-4AEC-BB6D-BC733F57828D}" srcOrd="2" destOrd="0" presId="urn:microsoft.com/office/officeart/2005/8/layout/vList2"/>
    <dgm:cxn modelId="{D2A086D7-FACF-4900-8C00-39EE389706E2}" type="presParOf" srcId="{C9078428-99C0-4337-BE29-7E571CBF0DCC}" destId="{184A4949-029A-4F6A-88B1-F19FC4885B1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275390-64A9-42B6-B5EF-5EB6A532ED0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C5BA02B-4DA6-426A-8350-B5FDDACA401E}">
      <dgm:prSet/>
      <dgm:spPr/>
      <dgm:t>
        <a:bodyPr/>
        <a:lstStyle/>
        <a:p>
          <a:r>
            <a:rPr lang="en-US" dirty="0" err="1"/>
            <a:t>Carteira</a:t>
          </a:r>
          <a:r>
            <a:rPr lang="en-US" dirty="0"/>
            <a:t> de Longo </a:t>
          </a:r>
          <a:r>
            <a:rPr lang="en-US" dirty="0" err="1"/>
            <a:t>Prazo</a:t>
          </a:r>
          <a:r>
            <a:rPr lang="en-US" dirty="0"/>
            <a:t> – </a:t>
          </a:r>
          <a:r>
            <a:rPr lang="en-US" dirty="0" err="1"/>
            <a:t>alíquotas</a:t>
          </a:r>
          <a:r>
            <a:rPr lang="en-US" dirty="0"/>
            <a:t> (IR Fonte) </a:t>
          </a:r>
        </a:p>
      </dgm:t>
    </dgm:pt>
    <dgm:pt modelId="{2D3FCC8C-DB50-4944-A09B-FC482202E7E2}" type="parTrans" cxnId="{43E19729-5D50-4A70-85E5-FC96F5EAF0E6}">
      <dgm:prSet/>
      <dgm:spPr/>
      <dgm:t>
        <a:bodyPr/>
        <a:lstStyle/>
        <a:p>
          <a:endParaRPr lang="en-US"/>
        </a:p>
      </dgm:t>
    </dgm:pt>
    <dgm:pt modelId="{B07C8111-0419-40BC-BB80-933CC624E02E}" type="sibTrans" cxnId="{43E19729-5D50-4A70-85E5-FC96F5EAF0E6}">
      <dgm:prSet/>
      <dgm:spPr/>
      <dgm:t>
        <a:bodyPr/>
        <a:lstStyle/>
        <a:p>
          <a:endParaRPr lang="en-US"/>
        </a:p>
      </dgm:t>
    </dgm:pt>
    <dgm:pt modelId="{1793A67C-0C7E-4F11-83B3-81AF4DDB249B}">
      <dgm:prSet/>
      <dgm:spPr/>
      <dgm:t>
        <a:bodyPr/>
        <a:lstStyle/>
        <a:p>
          <a:r>
            <a:rPr lang="pt-BR" dirty="0"/>
            <a:t>22,5%, em aplicações cujo resgate ocorra em até 180 dias </a:t>
          </a:r>
          <a:endParaRPr lang="en-US" dirty="0"/>
        </a:p>
      </dgm:t>
    </dgm:pt>
    <dgm:pt modelId="{E9E0E715-55C1-4BDF-9CF1-A313884EA543}" type="parTrans" cxnId="{234B8C23-E098-4152-8C41-5D1849B1AA64}">
      <dgm:prSet/>
      <dgm:spPr/>
      <dgm:t>
        <a:bodyPr/>
        <a:lstStyle/>
        <a:p>
          <a:endParaRPr lang="en-US"/>
        </a:p>
      </dgm:t>
    </dgm:pt>
    <dgm:pt modelId="{E6577512-B792-49D1-8FBB-A4E7DE165BD5}" type="sibTrans" cxnId="{234B8C23-E098-4152-8C41-5D1849B1AA64}">
      <dgm:prSet/>
      <dgm:spPr/>
      <dgm:t>
        <a:bodyPr/>
        <a:lstStyle/>
        <a:p>
          <a:endParaRPr lang="en-US"/>
        </a:p>
      </dgm:t>
    </dgm:pt>
    <dgm:pt modelId="{65CD8AE1-7878-4165-AD16-32E41DBEEA66}">
      <dgm:prSet/>
      <dgm:spPr/>
      <dgm:t>
        <a:bodyPr/>
        <a:lstStyle/>
        <a:p>
          <a:r>
            <a:rPr lang="pt-BR" dirty="0"/>
            <a:t>20%, em aplicações cujo resgate ocorra de 181 dias até 360 dias </a:t>
          </a:r>
          <a:endParaRPr lang="en-US" dirty="0"/>
        </a:p>
      </dgm:t>
    </dgm:pt>
    <dgm:pt modelId="{BB17E3BF-D130-419D-AFF4-0B2D67864D8D}" type="parTrans" cxnId="{8F6D13E9-C52C-4CB2-9949-EA69F8ED1D33}">
      <dgm:prSet/>
      <dgm:spPr/>
      <dgm:t>
        <a:bodyPr/>
        <a:lstStyle/>
        <a:p>
          <a:endParaRPr lang="en-US"/>
        </a:p>
      </dgm:t>
    </dgm:pt>
    <dgm:pt modelId="{6966BC30-0E0C-4735-A576-49462F3A9901}" type="sibTrans" cxnId="{8F6D13E9-C52C-4CB2-9949-EA69F8ED1D33}">
      <dgm:prSet/>
      <dgm:spPr/>
      <dgm:t>
        <a:bodyPr/>
        <a:lstStyle/>
        <a:p>
          <a:endParaRPr lang="en-US"/>
        </a:p>
      </dgm:t>
    </dgm:pt>
    <dgm:pt modelId="{04A72C15-69E2-44D6-AD56-1A2E6549AF33}">
      <dgm:prSet/>
      <dgm:spPr/>
      <dgm:t>
        <a:bodyPr/>
        <a:lstStyle/>
        <a:p>
          <a:r>
            <a:rPr lang="pt-BR" dirty="0"/>
            <a:t>17,5%, em aplicações cujo resgate ocorra de 361 dias até 720 dias </a:t>
          </a:r>
          <a:endParaRPr lang="en-US" dirty="0"/>
        </a:p>
      </dgm:t>
    </dgm:pt>
    <dgm:pt modelId="{52C92A2A-E11C-4BB6-9E7A-D06B1605A910}" type="parTrans" cxnId="{3A42D1A8-CBA4-44E7-A2FB-9B797F78D69C}">
      <dgm:prSet/>
      <dgm:spPr/>
      <dgm:t>
        <a:bodyPr/>
        <a:lstStyle/>
        <a:p>
          <a:endParaRPr lang="en-US"/>
        </a:p>
      </dgm:t>
    </dgm:pt>
    <dgm:pt modelId="{7EB8DE67-CB1D-47B0-8AE1-4844087B4B60}" type="sibTrans" cxnId="{3A42D1A8-CBA4-44E7-A2FB-9B797F78D69C}">
      <dgm:prSet/>
      <dgm:spPr/>
      <dgm:t>
        <a:bodyPr/>
        <a:lstStyle/>
        <a:p>
          <a:endParaRPr lang="en-US"/>
        </a:p>
      </dgm:t>
    </dgm:pt>
    <dgm:pt modelId="{48C071E0-40A0-4870-BF9A-8077E7EA2397}">
      <dgm:prSet/>
      <dgm:spPr/>
      <dgm:t>
        <a:bodyPr/>
        <a:lstStyle/>
        <a:p>
          <a:r>
            <a:rPr lang="pt-BR" dirty="0"/>
            <a:t>15%, em aplicações cujo resgate ocorra a partir de 720 dias </a:t>
          </a:r>
          <a:endParaRPr lang="en-US" dirty="0"/>
        </a:p>
      </dgm:t>
    </dgm:pt>
    <dgm:pt modelId="{EC572138-1DD2-41B6-ACED-A4B6768B0D67}" type="parTrans" cxnId="{4F7DC6E6-3324-43E8-9185-8AE239005EC2}">
      <dgm:prSet/>
      <dgm:spPr/>
      <dgm:t>
        <a:bodyPr/>
        <a:lstStyle/>
        <a:p>
          <a:endParaRPr lang="en-US"/>
        </a:p>
      </dgm:t>
    </dgm:pt>
    <dgm:pt modelId="{B3E23F5E-05DC-43A1-9116-B39F16E0F20A}" type="sibTrans" cxnId="{4F7DC6E6-3324-43E8-9185-8AE239005EC2}">
      <dgm:prSet/>
      <dgm:spPr/>
      <dgm:t>
        <a:bodyPr/>
        <a:lstStyle/>
        <a:p>
          <a:endParaRPr lang="en-US"/>
        </a:p>
      </dgm:t>
    </dgm:pt>
    <dgm:pt modelId="{7F9BF016-9D31-4C02-91B0-48DC0B4EE9DC}">
      <dgm:prSet/>
      <dgm:spPr/>
      <dgm:t>
        <a:bodyPr/>
        <a:lstStyle/>
        <a:p>
          <a:r>
            <a:rPr lang="en-US" dirty="0" err="1"/>
            <a:t>Carteira</a:t>
          </a:r>
          <a:r>
            <a:rPr lang="en-US" dirty="0"/>
            <a:t> de </a:t>
          </a:r>
          <a:r>
            <a:rPr lang="en-US" dirty="0" err="1"/>
            <a:t>Curto</a:t>
          </a:r>
          <a:r>
            <a:rPr lang="en-US" dirty="0"/>
            <a:t> </a:t>
          </a:r>
          <a:r>
            <a:rPr lang="en-US" dirty="0" err="1"/>
            <a:t>Prazo</a:t>
          </a:r>
          <a:r>
            <a:rPr lang="en-US" dirty="0"/>
            <a:t> – </a:t>
          </a:r>
          <a:r>
            <a:rPr lang="en-US" dirty="0" err="1"/>
            <a:t>alíquotas</a:t>
          </a:r>
          <a:r>
            <a:rPr lang="en-US" dirty="0"/>
            <a:t> (IR Fonte)</a:t>
          </a:r>
        </a:p>
      </dgm:t>
    </dgm:pt>
    <dgm:pt modelId="{5E6CBC9A-2BC0-4EA7-BEE9-A36406D5CCEC}" type="parTrans" cxnId="{6CE101CE-9FD9-4B9C-B681-9BE5B3BBDC43}">
      <dgm:prSet/>
      <dgm:spPr/>
      <dgm:t>
        <a:bodyPr/>
        <a:lstStyle/>
        <a:p>
          <a:endParaRPr lang="en-US"/>
        </a:p>
      </dgm:t>
    </dgm:pt>
    <dgm:pt modelId="{8141A8A1-BF06-46C9-AB7B-51987FA2954E}" type="sibTrans" cxnId="{6CE101CE-9FD9-4B9C-B681-9BE5B3BBDC43}">
      <dgm:prSet/>
      <dgm:spPr/>
      <dgm:t>
        <a:bodyPr/>
        <a:lstStyle/>
        <a:p>
          <a:endParaRPr lang="en-US"/>
        </a:p>
      </dgm:t>
    </dgm:pt>
    <dgm:pt modelId="{A669CB4F-B020-436F-9289-F9EE6D58A179}">
      <dgm:prSet/>
      <dgm:spPr/>
      <dgm:t>
        <a:bodyPr/>
        <a:lstStyle/>
        <a:p>
          <a:r>
            <a:rPr lang="pt-BR" dirty="0"/>
            <a:t>22,5%, em aplicações cujo resgate ocorra em até 180 dias </a:t>
          </a:r>
          <a:endParaRPr lang="en-US" dirty="0"/>
        </a:p>
      </dgm:t>
    </dgm:pt>
    <dgm:pt modelId="{1AA16115-CD78-4929-9DB9-3180F0DBDEC3}" type="parTrans" cxnId="{8A4D026C-5B4B-4DA7-A711-1DDD5127F22D}">
      <dgm:prSet/>
      <dgm:spPr/>
      <dgm:t>
        <a:bodyPr/>
        <a:lstStyle/>
        <a:p>
          <a:endParaRPr lang="en-US"/>
        </a:p>
      </dgm:t>
    </dgm:pt>
    <dgm:pt modelId="{3F5C7E22-056D-45D5-8FED-98E18EEBAF03}" type="sibTrans" cxnId="{8A4D026C-5B4B-4DA7-A711-1DDD5127F22D}">
      <dgm:prSet/>
      <dgm:spPr/>
      <dgm:t>
        <a:bodyPr/>
        <a:lstStyle/>
        <a:p>
          <a:endParaRPr lang="en-US"/>
        </a:p>
      </dgm:t>
    </dgm:pt>
    <dgm:pt modelId="{4AB1EA84-BD53-4914-8468-0AE66E0BE710}">
      <dgm:prSet/>
      <dgm:spPr/>
      <dgm:t>
        <a:bodyPr/>
        <a:lstStyle/>
        <a:p>
          <a:r>
            <a:rPr lang="pt-BR" dirty="0"/>
            <a:t>20%, em aplicações cujo resgate ocorra a partir de 180 dias </a:t>
          </a:r>
          <a:endParaRPr lang="en-US" dirty="0"/>
        </a:p>
      </dgm:t>
    </dgm:pt>
    <dgm:pt modelId="{08008573-0E88-4E45-B3D5-659C9F84C94F}" type="parTrans" cxnId="{10E61D2F-E953-42A4-842B-DCE0BD8455CA}">
      <dgm:prSet/>
      <dgm:spPr/>
      <dgm:t>
        <a:bodyPr/>
        <a:lstStyle/>
        <a:p>
          <a:endParaRPr lang="en-US"/>
        </a:p>
      </dgm:t>
    </dgm:pt>
    <dgm:pt modelId="{AE5DA8D6-064D-41EA-8AD6-22EBAEDC254D}" type="sibTrans" cxnId="{10E61D2F-E953-42A4-842B-DCE0BD8455CA}">
      <dgm:prSet/>
      <dgm:spPr/>
      <dgm:t>
        <a:bodyPr/>
        <a:lstStyle/>
        <a:p>
          <a:endParaRPr lang="en-US"/>
        </a:p>
      </dgm:t>
    </dgm:pt>
    <dgm:pt modelId="{50399CD0-71B1-4DB1-AFBD-D0D97CA9C1C2}">
      <dgm:prSet/>
      <dgm:spPr/>
      <dgm:t>
        <a:bodyPr/>
        <a:lstStyle/>
        <a:p>
          <a:r>
            <a:rPr lang="en-US" b="0" dirty="0"/>
            <a:t>“Come-</a:t>
          </a:r>
          <a:r>
            <a:rPr lang="en-US" b="0" dirty="0" err="1"/>
            <a:t>cotas</a:t>
          </a:r>
          <a:r>
            <a:rPr lang="en-US" b="0" dirty="0"/>
            <a:t>” (Lei 9.532/97)</a:t>
          </a:r>
        </a:p>
      </dgm:t>
    </dgm:pt>
    <dgm:pt modelId="{8F927E81-FB2D-4781-B12F-86CE21800221}" type="parTrans" cxnId="{8FD71BF7-5506-47D1-9EC2-B9F391D7EABD}">
      <dgm:prSet/>
      <dgm:spPr/>
      <dgm:t>
        <a:bodyPr/>
        <a:lstStyle/>
        <a:p>
          <a:endParaRPr lang="en-US"/>
        </a:p>
      </dgm:t>
    </dgm:pt>
    <dgm:pt modelId="{88C4C5AB-92D4-4EBF-8CCA-2F02F97765D4}" type="sibTrans" cxnId="{8FD71BF7-5506-47D1-9EC2-B9F391D7EABD}">
      <dgm:prSet/>
      <dgm:spPr/>
      <dgm:t>
        <a:bodyPr/>
        <a:lstStyle/>
        <a:p>
          <a:endParaRPr lang="en-US"/>
        </a:p>
      </dgm:t>
    </dgm:pt>
    <dgm:pt modelId="{4ABCFD74-9B54-4A4F-94AE-FC0B1A7E4374}">
      <dgm:prSet/>
      <dgm:spPr/>
      <dgm:t>
        <a:bodyPr/>
        <a:lstStyle/>
        <a:p>
          <a:r>
            <a:rPr lang="en-US" b="0" dirty="0"/>
            <a:t>15% </a:t>
          </a:r>
          <a:r>
            <a:rPr lang="en-US" b="0" dirty="0" err="1"/>
            <a:t>nos</a:t>
          </a:r>
          <a:r>
            <a:rPr lang="en-US" b="0" dirty="0"/>
            <a:t> </a:t>
          </a:r>
          <a:r>
            <a:rPr lang="en-US" b="0" dirty="0" err="1"/>
            <a:t>últimos</a:t>
          </a:r>
          <a:r>
            <a:rPr lang="en-US" b="0" dirty="0"/>
            <a:t> </a:t>
          </a:r>
          <a:r>
            <a:rPr lang="en-US" b="0" dirty="0" err="1"/>
            <a:t>dias</a:t>
          </a:r>
          <a:r>
            <a:rPr lang="en-US" b="0" dirty="0"/>
            <a:t> </a:t>
          </a:r>
          <a:r>
            <a:rPr lang="en-US" b="0" dirty="0" err="1"/>
            <a:t>úteis</a:t>
          </a:r>
          <a:r>
            <a:rPr lang="en-US" b="0" dirty="0"/>
            <a:t> de </a:t>
          </a:r>
          <a:r>
            <a:rPr lang="en-US" b="0" dirty="0" err="1"/>
            <a:t>maio</a:t>
          </a:r>
          <a:r>
            <a:rPr lang="en-US" b="0" dirty="0"/>
            <a:t> e </a:t>
          </a:r>
          <a:r>
            <a:rPr lang="en-US" b="0" dirty="0" err="1"/>
            <a:t>novembro</a:t>
          </a:r>
          <a:r>
            <a:rPr lang="en-US" b="0" dirty="0"/>
            <a:t>, </a:t>
          </a:r>
          <a:r>
            <a:rPr lang="en-US" b="0" dirty="0" err="1"/>
            <a:t>nos</a:t>
          </a:r>
          <a:r>
            <a:rPr lang="en-US" b="0" dirty="0"/>
            <a:t> </a:t>
          </a:r>
          <a:r>
            <a:rPr lang="en-US" b="0" dirty="0" err="1"/>
            <a:t>fundos</a:t>
          </a:r>
          <a:r>
            <a:rPr lang="en-US" b="0" dirty="0"/>
            <a:t> de </a:t>
          </a:r>
          <a:r>
            <a:rPr lang="en-US" b="0" dirty="0" err="1"/>
            <a:t>longo</a:t>
          </a:r>
          <a:r>
            <a:rPr lang="en-US" b="0" dirty="0"/>
            <a:t> </a:t>
          </a:r>
          <a:r>
            <a:rPr lang="en-US" b="0" dirty="0" err="1"/>
            <a:t>prazo</a:t>
          </a:r>
          <a:endParaRPr lang="en-US" b="0" dirty="0"/>
        </a:p>
      </dgm:t>
    </dgm:pt>
    <dgm:pt modelId="{A0F83DCA-4EF3-4C6B-8446-05750DA406AF}" type="parTrans" cxnId="{DDC05B26-989D-4E94-AFAA-A65E1DBBFEE1}">
      <dgm:prSet/>
      <dgm:spPr/>
      <dgm:t>
        <a:bodyPr/>
        <a:lstStyle/>
        <a:p>
          <a:endParaRPr lang="en-US"/>
        </a:p>
      </dgm:t>
    </dgm:pt>
    <dgm:pt modelId="{8D8BF599-5441-442E-8C2D-5889D7FB2AA5}" type="sibTrans" cxnId="{DDC05B26-989D-4E94-AFAA-A65E1DBBFEE1}">
      <dgm:prSet/>
      <dgm:spPr/>
      <dgm:t>
        <a:bodyPr/>
        <a:lstStyle/>
        <a:p>
          <a:endParaRPr lang="en-US"/>
        </a:p>
      </dgm:t>
    </dgm:pt>
    <dgm:pt modelId="{CF3DEE8F-BCD7-4E1D-B0F6-999AB34C30BA}">
      <dgm:prSet/>
      <dgm:spPr/>
      <dgm:t>
        <a:bodyPr/>
        <a:lstStyle/>
        <a:p>
          <a:r>
            <a:rPr lang="en-US" b="0" dirty="0"/>
            <a:t>20% </a:t>
          </a:r>
          <a:r>
            <a:rPr lang="en-US" b="0" dirty="0" err="1"/>
            <a:t>nos</a:t>
          </a:r>
          <a:r>
            <a:rPr lang="en-US" b="0" dirty="0"/>
            <a:t> </a:t>
          </a:r>
          <a:r>
            <a:rPr lang="en-US" b="0" dirty="0" err="1"/>
            <a:t>últimos</a:t>
          </a:r>
          <a:r>
            <a:rPr lang="en-US" b="0" dirty="0"/>
            <a:t> </a:t>
          </a:r>
          <a:r>
            <a:rPr lang="en-US" b="0" dirty="0" err="1"/>
            <a:t>dias</a:t>
          </a:r>
          <a:r>
            <a:rPr lang="en-US" b="0" dirty="0"/>
            <a:t> </a:t>
          </a:r>
          <a:r>
            <a:rPr lang="en-US" b="0" dirty="0" err="1"/>
            <a:t>úteis</a:t>
          </a:r>
          <a:r>
            <a:rPr lang="en-US" b="0" dirty="0"/>
            <a:t> de </a:t>
          </a:r>
          <a:r>
            <a:rPr lang="en-US" b="0" dirty="0" err="1"/>
            <a:t>maio</a:t>
          </a:r>
          <a:r>
            <a:rPr lang="en-US" b="0" dirty="0"/>
            <a:t> e </a:t>
          </a:r>
          <a:r>
            <a:rPr lang="en-US" b="0" dirty="0" err="1"/>
            <a:t>novembro</a:t>
          </a:r>
          <a:r>
            <a:rPr lang="en-US" b="0" dirty="0"/>
            <a:t>, </a:t>
          </a:r>
          <a:r>
            <a:rPr lang="en-US" b="0" dirty="0" err="1"/>
            <a:t>nos</a:t>
          </a:r>
          <a:r>
            <a:rPr lang="en-US" b="0" dirty="0"/>
            <a:t> </a:t>
          </a:r>
          <a:r>
            <a:rPr lang="en-US" b="0" dirty="0" err="1"/>
            <a:t>fundos</a:t>
          </a:r>
          <a:r>
            <a:rPr lang="en-US" b="0" dirty="0"/>
            <a:t> de </a:t>
          </a:r>
          <a:r>
            <a:rPr lang="en-US" b="0" dirty="0" err="1"/>
            <a:t>curto</a:t>
          </a:r>
          <a:r>
            <a:rPr lang="en-US" b="0" dirty="0"/>
            <a:t> </a:t>
          </a:r>
          <a:r>
            <a:rPr lang="en-US" b="0" dirty="0" err="1"/>
            <a:t>prazo</a:t>
          </a:r>
          <a:endParaRPr lang="en-US" b="0" dirty="0"/>
        </a:p>
      </dgm:t>
    </dgm:pt>
    <dgm:pt modelId="{A01FAE6B-91F7-4C54-B0EF-B2D962B4323B}" type="parTrans" cxnId="{604BD039-A5B8-4CDE-AE82-5C743B13481F}">
      <dgm:prSet/>
      <dgm:spPr/>
      <dgm:t>
        <a:bodyPr/>
        <a:lstStyle/>
        <a:p>
          <a:endParaRPr lang="en-US"/>
        </a:p>
      </dgm:t>
    </dgm:pt>
    <dgm:pt modelId="{6BFC3789-2C73-4137-90B1-116118E8CAFB}" type="sibTrans" cxnId="{604BD039-A5B8-4CDE-AE82-5C743B13481F}">
      <dgm:prSet/>
      <dgm:spPr/>
      <dgm:t>
        <a:bodyPr/>
        <a:lstStyle/>
        <a:p>
          <a:endParaRPr lang="en-US"/>
        </a:p>
      </dgm:t>
    </dgm:pt>
    <dgm:pt modelId="{C9078428-99C0-4337-BE29-7E571CBF0DCC}" type="pres">
      <dgm:prSet presAssocID="{AD275390-64A9-42B6-B5EF-5EB6A532ED0F}" presName="linear" presStyleCnt="0">
        <dgm:presLayoutVars>
          <dgm:animLvl val="lvl"/>
          <dgm:resizeHandles val="exact"/>
        </dgm:presLayoutVars>
      </dgm:prSet>
      <dgm:spPr/>
    </dgm:pt>
    <dgm:pt modelId="{A36E4043-185E-4A82-8933-69D27DBBFD81}" type="pres">
      <dgm:prSet presAssocID="{5C5BA02B-4DA6-426A-8350-B5FDDACA401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ED5DBB-0349-4E13-9600-5E4086CB3CD3}" type="pres">
      <dgm:prSet presAssocID="{5C5BA02B-4DA6-426A-8350-B5FDDACA401E}" presName="childText" presStyleLbl="revTx" presStyleIdx="0" presStyleCnt="3">
        <dgm:presLayoutVars>
          <dgm:bulletEnabled val="1"/>
        </dgm:presLayoutVars>
      </dgm:prSet>
      <dgm:spPr/>
    </dgm:pt>
    <dgm:pt modelId="{B33237DB-4F7B-4AEC-BB6D-BC733F57828D}" type="pres">
      <dgm:prSet presAssocID="{7F9BF016-9D31-4C02-91B0-48DC0B4EE9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84A4949-029A-4F6A-88B1-F19FC4885B11}" type="pres">
      <dgm:prSet presAssocID="{7F9BF016-9D31-4C02-91B0-48DC0B4EE9DC}" presName="childText" presStyleLbl="revTx" presStyleIdx="1" presStyleCnt="3">
        <dgm:presLayoutVars>
          <dgm:bulletEnabled val="1"/>
        </dgm:presLayoutVars>
      </dgm:prSet>
      <dgm:spPr/>
    </dgm:pt>
    <dgm:pt modelId="{42E516ED-3ECE-4483-B0AB-D7581E39579A}" type="pres">
      <dgm:prSet presAssocID="{50399CD0-71B1-4DB1-AFBD-D0D97CA9C1C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E4B6486-EE6D-477D-976D-6474B0632D64}" type="pres">
      <dgm:prSet presAssocID="{50399CD0-71B1-4DB1-AFBD-D0D97CA9C1C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34B8C23-E098-4152-8C41-5D1849B1AA64}" srcId="{5C5BA02B-4DA6-426A-8350-B5FDDACA401E}" destId="{1793A67C-0C7E-4F11-83B3-81AF4DDB249B}" srcOrd="0" destOrd="0" parTransId="{E9E0E715-55C1-4BDF-9CF1-A313884EA543}" sibTransId="{E6577512-B792-49D1-8FBB-A4E7DE165BD5}"/>
    <dgm:cxn modelId="{DDC05B26-989D-4E94-AFAA-A65E1DBBFEE1}" srcId="{50399CD0-71B1-4DB1-AFBD-D0D97CA9C1C2}" destId="{4ABCFD74-9B54-4A4F-94AE-FC0B1A7E4374}" srcOrd="0" destOrd="0" parTransId="{A0F83DCA-4EF3-4C6B-8446-05750DA406AF}" sibTransId="{8D8BF599-5441-442E-8C2D-5889D7FB2AA5}"/>
    <dgm:cxn modelId="{43E19729-5D50-4A70-85E5-FC96F5EAF0E6}" srcId="{AD275390-64A9-42B6-B5EF-5EB6A532ED0F}" destId="{5C5BA02B-4DA6-426A-8350-B5FDDACA401E}" srcOrd="0" destOrd="0" parTransId="{2D3FCC8C-DB50-4944-A09B-FC482202E7E2}" sibTransId="{B07C8111-0419-40BC-BB80-933CC624E02E}"/>
    <dgm:cxn modelId="{F0E3A329-3E03-48F6-AD61-12D74B1DA869}" type="presOf" srcId="{CF3DEE8F-BCD7-4E1D-B0F6-999AB34C30BA}" destId="{5E4B6486-EE6D-477D-976D-6474B0632D64}" srcOrd="0" destOrd="1" presId="urn:microsoft.com/office/officeart/2005/8/layout/vList2"/>
    <dgm:cxn modelId="{10E61D2F-E953-42A4-842B-DCE0BD8455CA}" srcId="{7F9BF016-9D31-4C02-91B0-48DC0B4EE9DC}" destId="{4AB1EA84-BD53-4914-8468-0AE66E0BE710}" srcOrd="1" destOrd="0" parTransId="{08008573-0E88-4E45-B3D5-659C9F84C94F}" sibTransId="{AE5DA8D6-064D-41EA-8AD6-22EBAEDC254D}"/>
    <dgm:cxn modelId="{604BD039-A5B8-4CDE-AE82-5C743B13481F}" srcId="{50399CD0-71B1-4DB1-AFBD-D0D97CA9C1C2}" destId="{CF3DEE8F-BCD7-4E1D-B0F6-999AB34C30BA}" srcOrd="1" destOrd="0" parTransId="{A01FAE6B-91F7-4C54-B0EF-B2D962B4323B}" sibTransId="{6BFC3789-2C73-4137-90B1-116118E8CAFB}"/>
    <dgm:cxn modelId="{9D152A67-3D47-4922-9A21-ACFFE1613D5A}" type="presOf" srcId="{AD275390-64A9-42B6-B5EF-5EB6A532ED0F}" destId="{C9078428-99C0-4337-BE29-7E571CBF0DCC}" srcOrd="0" destOrd="0" presId="urn:microsoft.com/office/officeart/2005/8/layout/vList2"/>
    <dgm:cxn modelId="{8A4D026C-5B4B-4DA7-A711-1DDD5127F22D}" srcId="{7F9BF016-9D31-4C02-91B0-48DC0B4EE9DC}" destId="{A669CB4F-B020-436F-9289-F9EE6D58A179}" srcOrd="0" destOrd="0" parTransId="{1AA16115-CD78-4929-9DB9-3180F0DBDEC3}" sibTransId="{3F5C7E22-056D-45D5-8FED-98E18EEBAF03}"/>
    <dgm:cxn modelId="{9ECC7C8B-EA8A-4FEC-98A0-8B72129BE505}" type="presOf" srcId="{65CD8AE1-7878-4165-AD16-32E41DBEEA66}" destId="{05ED5DBB-0349-4E13-9600-5E4086CB3CD3}" srcOrd="0" destOrd="1" presId="urn:microsoft.com/office/officeart/2005/8/layout/vList2"/>
    <dgm:cxn modelId="{D489BD92-D23E-4542-8AF9-2A250E19CABF}" type="presOf" srcId="{48C071E0-40A0-4870-BF9A-8077E7EA2397}" destId="{05ED5DBB-0349-4E13-9600-5E4086CB3CD3}" srcOrd="0" destOrd="3" presId="urn:microsoft.com/office/officeart/2005/8/layout/vList2"/>
    <dgm:cxn modelId="{3A42D1A8-CBA4-44E7-A2FB-9B797F78D69C}" srcId="{5C5BA02B-4DA6-426A-8350-B5FDDACA401E}" destId="{04A72C15-69E2-44D6-AD56-1A2E6549AF33}" srcOrd="2" destOrd="0" parTransId="{52C92A2A-E11C-4BB6-9E7A-D06B1605A910}" sibTransId="{7EB8DE67-CB1D-47B0-8AE1-4844087B4B60}"/>
    <dgm:cxn modelId="{0D2DECA8-6535-4B75-A714-3003EE6BD23F}" type="presOf" srcId="{A669CB4F-B020-436F-9289-F9EE6D58A179}" destId="{184A4949-029A-4F6A-88B1-F19FC4885B11}" srcOrd="0" destOrd="0" presId="urn:microsoft.com/office/officeart/2005/8/layout/vList2"/>
    <dgm:cxn modelId="{95DADCAE-425E-430F-AABA-E0C055049067}" type="presOf" srcId="{7F9BF016-9D31-4C02-91B0-48DC0B4EE9DC}" destId="{B33237DB-4F7B-4AEC-BB6D-BC733F57828D}" srcOrd="0" destOrd="0" presId="urn:microsoft.com/office/officeart/2005/8/layout/vList2"/>
    <dgm:cxn modelId="{E3D004B0-3A98-4EE1-A206-C684039E6C48}" type="presOf" srcId="{04A72C15-69E2-44D6-AD56-1A2E6549AF33}" destId="{05ED5DBB-0349-4E13-9600-5E4086CB3CD3}" srcOrd="0" destOrd="2" presId="urn:microsoft.com/office/officeart/2005/8/layout/vList2"/>
    <dgm:cxn modelId="{5E3CA2BF-6FDD-4D46-8883-04ADD7308BD0}" type="presOf" srcId="{4ABCFD74-9B54-4A4F-94AE-FC0B1A7E4374}" destId="{5E4B6486-EE6D-477D-976D-6474B0632D64}" srcOrd="0" destOrd="0" presId="urn:microsoft.com/office/officeart/2005/8/layout/vList2"/>
    <dgm:cxn modelId="{A80A68C9-56B5-4223-B669-6E36F1334D27}" type="presOf" srcId="{5C5BA02B-4DA6-426A-8350-B5FDDACA401E}" destId="{A36E4043-185E-4A82-8933-69D27DBBFD81}" srcOrd="0" destOrd="0" presId="urn:microsoft.com/office/officeart/2005/8/layout/vList2"/>
    <dgm:cxn modelId="{6CE101CE-9FD9-4B9C-B681-9BE5B3BBDC43}" srcId="{AD275390-64A9-42B6-B5EF-5EB6A532ED0F}" destId="{7F9BF016-9D31-4C02-91B0-48DC0B4EE9DC}" srcOrd="1" destOrd="0" parTransId="{5E6CBC9A-2BC0-4EA7-BEE9-A36406D5CCEC}" sibTransId="{8141A8A1-BF06-46C9-AB7B-51987FA2954E}"/>
    <dgm:cxn modelId="{CCEEDACE-5FA6-4CD9-83EE-95C8F06AADDE}" type="presOf" srcId="{4AB1EA84-BD53-4914-8468-0AE66E0BE710}" destId="{184A4949-029A-4F6A-88B1-F19FC4885B11}" srcOrd="0" destOrd="1" presId="urn:microsoft.com/office/officeart/2005/8/layout/vList2"/>
    <dgm:cxn modelId="{4F7DC6E6-3324-43E8-9185-8AE239005EC2}" srcId="{5C5BA02B-4DA6-426A-8350-B5FDDACA401E}" destId="{48C071E0-40A0-4870-BF9A-8077E7EA2397}" srcOrd="3" destOrd="0" parTransId="{EC572138-1DD2-41B6-ACED-A4B6768B0D67}" sibTransId="{B3E23F5E-05DC-43A1-9116-B39F16E0F20A}"/>
    <dgm:cxn modelId="{6A7ABDE7-BE12-4F32-84C8-445E0B64E492}" type="presOf" srcId="{50399CD0-71B1-4DB1-AFBD-D0D97CA9C1C2}" destId="{42E516ED-3ECE-4483-B0AB-D7581E39579A}" srcOrd="0" destOrd="0" presId="urn:microsoft.com/office/officeart/2005/8/layout/vList2"/>
    <dgm:cxn modelId="{8F6D13E9-C52C-4CB2-9949-EA69F8ED1D33}" srcId="{5C5BA02B-4DA6-426A-8350-B5FDDACA401E}" destId="{65CD8AE1-7878-4165-AD16-32E41DBEEA66}" srcOrd="1" destOrd="0" parTransId="{BB17E3BF-D130-419D-AFF4-0B2D67864D8D}" sibTransId="{6966BC30-0E0C-4735-A576-49462F3A9901}"/>
    <dgm:cxn modelId="{D128A4EA-BF12-4B83-8119-F77010128527}" type="presOf" srcId="{1793A67C-0C7E-4F11-83B3-81AF4DDB249B}" destId="{05ED5DBB-0349-4E13-9600-5E4086CB3CD3}" srcOrd="0" destOrd="0" presId="urn:microsoft.com/office/officeart/2005/8/layout/vList2"/>
    <dgm:cxn modelId="{8FD71BF7-5506-47D1-9EC2-B9F391D7EABD}" srcId="{AD275390-64A9-42B6-B5EF-5EB6A532ED0F}" destId="{50399CD0-71B1-4DB1-AFBD-D0D97CA9C1C2}" srcOrd="2" destOrd="0" parTransId="{8F927E81-FB2D-4781-B12F-86CE21800221}" sibTransId="{88C4C5AB-92D4-4EBF-8CCA-2F02F97765D4}"/>
    <dgm:cxn modelId="{2357721C-90BF-42DF-9263-2CC6482EBAB9}" type="presParOf" srcId="{C9078428-99C0-4337-BE29-7E571CBF0DCC}" destId="{A36E4043-185E-4A82-8933-69D27DBBFD81}" srcOrd="0" destOrd="0" presId="urn:microsoft.com/office/officeart/2005/8/layout/vList2"/>
    <dgm:cxn modelId="{831208B7-F088-4D7F-8AD5-BCA57E3EB97E}" type="presParOf" srcId="{C9078428-99C0-4337-BE29-7E571CBF0DCC}" destId="{05ED5DBB-0349-4E13-9600-5E4086CB3CD3}" srcOrd="1" destOrd="0" presId="urn:microsoft.com/office/officeart/2005/8/layout/vList2"/>
    <dgm:cxn modelId="{54FEABF9-6A94-496F-B9F6-8AF763CAC7D0}" type="presParOf" srcId="{C9078428-99C0-4337-BE29-7E571CBF0DCC}" destId="{B33237DB-4F7B-4AEC-BB6D-BC733F57828D}" srcOrd="2" destOrd="0" presId="urn:microsoft.com/office/officeart/2005/8/layout/vList2"/>
    <dgm:cxn modelId="{D2A086D7-FACF-4900-8C00-39EE389706E2}" type="presParOf" srcId="{C9078428-99C0-4337-BE29-7E571CBF0DCC}" destId="{184A4949-029A-4F6A-88B1-F19FC4885B11}" srcOrd="3" destOrd="0" presId="urn:microsoft.com/office/officeart/2005/8/layout/vList2"/>
    <dgm:cxn modelId="{6C5A049C-D733-4F7B-A652-C064A8340F00}" type="presParOf" srcId="{C9078428-99C0-4337-BE29-7E571CBF0DCC}" destId="{42E516ED-3ECE-4483-B0AB-D7581E39579A}" srcOrd="4" destOrd="0" presId="urn:microsoft.com/office/officeart/2005/8/layout/vList2"/>
    <dgm:cxn modelId="{4297EECC-6AE8-4371-8646-2695405E46B3}" type="presParOf" srcId="{C9078428-99C0-4337-BE29-7E571CBF0DCC}" destId="{5E4B6486-EE6D-477D-976D-6474B0632D6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275390-64A9-42B6-B5EF-5EB6A532ED0F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7647C22-D705-423F-8F7F-152C4A8807AA}">
      <dgm:prSet/>
      <dgm:spPr/>
      <dgm:t>
        <a:bodyPr/>
        <a:lstStyle/>
        <a:p>
          <a:r>
            <a:rPr lang="en-US" b="0" dirty="0"/>
            <a:t>Base de </a:t>
          </a:r>
          <a:r>
            <a:rPr lang="en-US" b="0" dirty="0" err="1"/>
            <a:t>Cálculo</a:t>
          </a:r>
          <a:r>
            <a:rPr lang="en-US" b="0" dirty="0"/>
            <a:t> </a:t>
          </a:r>
          <a:r>
            <a:rPr lang="en-US" b="0" dirty="0" err="1"/>
            <a:t>resgate</a:t>
          </a:r>
          <a:endParaRPr lang="en-US" b="0" dirty="0"/>
        </a:p>
      </dgm:t>
    </dgm:pt>
    <dgm:pt modelId="{5A854FDA-DBE3-4728-9FED-E4F5830D8CE0}" type="parTrans" cxnId="{71083613-69EA-4D50-B418-D96D81F39598}">
      <dgm:prSet/>
      <dgm:spPr/>
      <dgm:t>
        <a:bodyPr/>
        <a:lstStyle/>
        <a:p>
          <a:endParaRPr lang="en-US" b="0"/>
        </a:p>
      </dgm:t>
    </dgm:pt>
    <dgm:pt modelId="{7E894F52-AEF9-4426-A8CB-7260BCCDAFEF}" type="sibTrans" cxnId="{71083613-69EA-4D50-B418-D96D81F39598}">
      <dgm:prSet/>
      <dgm:spPr/>
      <dgm:t>
        <a:bodyPr/>
        <a:lstStyle/>
        <a:p>
          <a:endParaRPr lang="en-US" b="0"/>
        </a:p>
      </dgm:t>
    </dgm:pt>
    <dgm:pt modelId="{D4477E18-7563-489F-882E-8C010EACAC70}">
      <dgm:prSet/>
      <dgm:spPr/>
      <dgm:t>
        <a:bodyPr/>
        <a:lstStyle/>
        <a:p>
          <a:r>
            <a:rPr lang="pt-BR" b="0" dirty="0"/>
            <a:t>Diferença positiva entre o valor do resgate, líquido do IOF, e o valor da aplicação financeira</a:t>
          </a:r>
          <a:endParaRPr lang="en-US" b="0" dirty="0"/>
        </a:p>
      </dgm:t>
    </dgm:pt>
    <dgm:pt modelId="{843099F0-D48B-432C-9478-FA64EFD69C34}" type="parTrans" cxnId="{00EDC300-FBAE-4D7B-824D-3EA543EE1244}">
      <dgm:prSet/>
      <dgm:spPr/>
      <dgm:t>
        <a:bodyPr/>
        <a:lstStyle/>
        <a:p>
          <a:endParaRPr lang="en-US" b="0"/>
        </a:p>
      </dgm:t>
    </dgm:pt>
    <dgm:pt modelId="{83402AB4-AFDB-45B1-BEE6-43D0615DA975}" type="sibTrans" cxnId="{00EDC300-FBAE-4D7B-824D-3EA543EE1244}">
      <dgm:prSet/>
      <dgm:spPr/>
      <dgm:t>
        <a:bodyPr/>
        <a:lstStyle/>
        <a:p>
          <a:endParaRPr lang="en-US" b="0"/>
        </a:p>
      </dgm:t>
    </dgm:pt>
    <dgm:pt modelId="{50399CD0-71B1-4DB1-AFBD-D0D97CA9C1C2}">
      <dgm:prSet/>
      <dgm:spPr/>
      <dgm:t>
        <a:bodyPr/>
        <a:lstStyle/>
        <a:p>
          <a:r>
            <a:rPr lang="en-US" b="0" dirty="0"/>
            <a:t>Base de </a:t>
          </a:r>
          <a:r>
            <a:rPr lang="en-US" b="0" dirty="0" err="1"/>
            <a:t>Cálculo</a:t>
          </a:r>
          <a:r>
            <a:rPr lang="en-US" b="0" dirty="0"/>
            <a:t> “Come-</a:t>
          </a:r>
          <a:r>
            <a:rPr lang="en-US" b="0" dirty="0" err="1"/>
            <a:t>cotas</a:t>
          </a:r>
          <a:r>
            <a:rPr lang="en-US" b="0" dirty="0"/>
            <a:t>” (Lei 9.532/97)</a:t>
          </a:r>
        </a:p>
      </dgm:t>
    </dgm:pt>
    <dgm:pt modelId="{8F927E81-FB2D-4781-B12F-86CE21800221}" type="parTrans" cxnId="{8FD71BF7-5506-47D1-9EC2-B9F391D7EABD}">
      <dgm:prSet/>
      <dgm:spPr/>
      <dgm:t>
        <a:bodyPr/>
        <a:lstStyle/>
        <a:p>
          <a:endParaRPr lang="en-US" b="0"/>
        </a:p>
      </dgm:t>
    </dgm:pt>
    <dgm:pt modelId="{88C4C5AB-92D4-4EBF-8CCA-2F02F97765D4}" type="sibTrans" cxnId="{8FD71BF7-5506-47D1-9EC2-B9F391D7EABD}">
      <dgm:prSet/>
      <dgm:spPr/>
      <dgm:t>
        <a:bodyPr/>
        <a:lstStyle/>
        <a:p>
          <a:endParaRPr lang="en-US" b="0"/>
        </a:p>
      </dgm:t>
    </dgm:pt>
    <dgm:pt modelId="{4ABCFD74-9B54-4A4F-94AE-FC0B1A7E4374}">
      <dgm:prSet/>
      <dgm:spPr/>
      <dgm:t>
        <a:bodyPr/>
        <a:lstStyle/>
        <a:p>
          <a:r>
            <a:rPr lang="pt-BR" b="0" dirty="0"/>
            <a:t>Diferença positiva entre o valor das cotas nos últimos dias úteis de maio e novembro, líquido do IOF, e o valor da aplicação financeira</a:t>
          </a:r>
          <a:endParaRPr lang="en-US" b="0" dirty="0"/>
        </a:p>
      </dgm:t>
    </dgm:pt>
    <dgm:pt modelId="{A0F83DCA-4EF3-4C6B-8446-05750DA406AF}" type="parTrans" cxnId="{DDC05B26-989D-4E94-AFAA-A65E1DBBFEE1}">
      <dgm:prSet/>
      <dgm:spPr/>
      <dgm:t>
        <a:bodyPr/>
        <a:lstStyle/>
        <a:p>
          <a:endParaRPr lang="en-US" b="0"/>
        </a:p>
      </dgm:t>
    </dgm:pt>
    <dgm:pt modelId="{8D8BF599-5441-442E-8C2D-5889D7FB2AA5}" type="sibTrans" cxnId="{DDC05B26-989D-4E94-AFAA-A65E1DBBFEE1}">
      <dgm:prSet/>
      <dgm:spPr/>
      <dgm:t>
        <a:bodyPr/>
        <a:lstStyle/>
        <a:p>
          <a:endParaRPr lang="en-US" b="0"/>
        </a:p>
      </dgm:t>
    </dgm:pt>
    <dgm:pt modelId="{C9078428-99C0-4337-BE29-7E571CBF0DCC}" type="pres">
      <dgm:prSet presAssocID="{AD275390-64A9-42B6-B5EF-5EB6A532ED0F}" presName="linear" presStyleCnt="0">
        <dgm:presLayoutVars>
          <dgm:animLvl val="lvl"/>
          <dgm:resizeHandles val="exact"/>
        </dgm:presLayoutVars>
      </dgm:prSet>
      <dgm:spPr/>
    </dgm:pt>
    <dgm:pt modelId="{B6700BD8-1611-413C-8D90-B506A6EF2ADC}" type="pres">
      <dgm:prSet presAssocID="{F7647C22-D705-423F-8F7F-152C4A8807A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7F7360E-D870-4894-B25D-E0748BB4D933}" type="pres">
      <dgm:prSet presAssocID="{F7647C22-D705-423F-8F7F-152C4A8807AA}" presName="childText" presStyleLbl="revTx" presStyleIdx="0" presStyleCnt="2">
        <dgm:presLayoutVars>
          <dgm:bulletEnabled val="1"/>
        </dgm:presLayoutVars>
      </dgm:prSet>
      <dgm:spPr/>
    </dgm:pt>
    <dgm:pt modelId="{42E516ED-3ECE-4483-B0AB-D7581E39579A}" type="pres">
      <dgm:prSet presAssocID="{50399CD0-71B1-4DB1-AFBD-D0D97CA9C1C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E4B6486-EE6D-477D-976D-6474B0632D64}" type="pres">
      <dgm:prSet presAssocID="{50399CD0-71B1-4DB1-AFBD-D0D97CA9C1C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0EDC300-FBAE-4D7B-824D-3EA543EE1244}" srcId="{F7647C22-D705-423F-8F7F-152C4A8807AA}" destId="{D4477E18-7563-489F-882E-8C010EACAC70}" srcOrd="0" destOrd="0" parTransId="{843099F0-D48B-432C-9478-FA64EFD69C34}" sibTransId="{83402AB4-AFDB-45B1-BEE6-43D0615DA975}"/>
    <dgm:cxn modelId="{71083613-69EA-4D50-B418-D96D81F39598}" srcId="{AD275390-64A9-42B6-B5EF-5EB6A532ED0F}" destId="{F7647C22-D705-423F-8F7F-152C4A8807AA}" srcOrd="0" destOrd="0" parTransId="{5A854FDA-DBE3-4728-9FED-E4F5830D8CE0}" sibTransId="{7E894F52-AEF9-4426-A8CB-7260BCCDAFEF}"/>
    <dgm:cxn modelId="{C652A016-1132-4B90-BC57-B9806A908D96}" type="presOf" srcId="{F7647C22-D705-423F-8F7F-152C4A8807AA}" destId="{B6700BD8-1611-413C-8D90-B506A6EF2ADC}" srcOrd="0" destOrd="0" presId="urn:microsoft.com/office/officeart/2005/8/layout/vList2"/>
    <dgm:cxn modelId="{DDC05B26-989D-4E94-AFAA-A65E1DBBFEE1}" srcId="{50399CD0-71B1-4DB1-AFBD-D0D97CA9C1C2}" destId="{4ABCFD74-9B54-4A4F-94AE-FC0B1A7E4374}" srcOrd="0" destOrd="0" parTransId="{A0F83DCA-4EF3-4C6B-8446-05750DA406AF}" sibTransId="{8D8BF599-5441-442E-8C2D-5889D7FB2AA5}"/>
    <dgm:cxn modelId="{9D152A67-3D47-4922-9A21-ACFFE1613D5A}" type="presOf" srcId="{AD275390-64A9-42B6-B5EF-5EB6A532ED0F}" destId="{C9078428-99C0-4337-BE29-7E571CBF0DCC}" srcOrd="0" destOrd="0" presId="urn:microsoft.com/office/officeart/2005/8/layout/vList2"/>
    <dgm:cxn modelId="{1648D84D-B837-4DD3-9F61-768B9EE948A7}" type="presOf" srcId="{D4477E18-7563-489F-882E-8C010EACAC70}" destId="{B7F7360E-D870-4894-B25D-E0748BB4D933}" srcOrd="0" destOrd="0" presId="urn:microsoft.com/office/officeart/2005/8/layout/vList2"/>
    <dgm:cxn modelId="{5E3CA2BF-6FDD-4D46-8883-04ADD7308BD0}" type="presOf" srcId="{4ABCFD74-9B54-4A4F-94AE-FC0B1A7E4374}" destId="{5E4B6486-EE6D-477D-976D-6474B0632D64}" srcOrd="0" destOrd="0" presId="urn:microsoft.com/office/officeart/2005/8/layout/vList2"/>
    <dgm:cxn modelId="{6A7ABDE7-BE12-4F32-84C8-445E0B64E492}" type="presOf" srcId="{50399CD0-71B1-4DB1-AFBD-D0D97CA9C1C2}" destId="{42E516ED-3ECE-4483-B0AB-D7581E39579A}" srcOrd="0" destOrd="0" presId="urn:microsoft.com/office/officeart/2005/8/layout/vList2"/>
    <dgm:cxn modelId="{8FD71BF7-5506-47D1-9EC2-B9F391D7EABD}" srcId="{AD275390-64A9-42B6-B5EF-5EB6A532ED0F}" destId="{50399CD0-71B1-4DB1-AFBD-D0D97CA9C1C2}" srcOrd="1" destOrd="0" parTransId="{8F927E81-FB2D-4781-B12F-86CE21800221}" sibTransId="{88C4C5AB-92D4-4EBF-8CCA-2F02F97765D4}"/>
    <dgm:cxn modelId="{A99C29C5-FA20-4CA4-B28B-DE77B4C0D7C1}" type="presParOf" srcId="{C9078428-99C0-4337-BE29-7E571CBF0DCC}" destId="{B6700BD8-1611-413C-8D90-B506A6EF2ADC}" srcOrd="0" destOrd="0" presId="urn:microsoft.com/office/officeart/2005/8/layout/vList2"/>
    <dgm:cxn modelId="{92BF05CC-F9DA-4636-8DF1-0AE6F3DBCF2F}" type="presParOf" srcId="{C9078428-99C0-4337-BE29-7E571CBF0DCC}" destId="{B7F7360E-D870-4894-B25D-E0748BB4D933}" srcOrd="1" destOrd="0" presId="urn:microsoft.com/office/officeart/2005/8/layout/vList2"/>
    <dgm:cxn modelId="{6C5A049C-D733-4F7B-A652-C064A8340F00}" type="presParOf" srcId="{C9078428-99C0-4337-BE29-7E571CBF0DCC}" destId="{42E516ED-3ECE-4483-B0AB-D7581E39579A}" srcOrd="2" destOrd="0" presId="urn:microsoft.com/office/officeart/2005/8/layout/vList2"/>
    <dgm:cxn modelId="{4297EECC-6AE8-4371-8646-2695405E46B3}" type="presParOf" srcId="{C9078428-99C0-4337-BE29-7E571CBF0DCC}" destId="{5E4B6486-EE6D-477D-976D-6474B0632D6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442BF-3B22-4738-93E3-A73D6B767690}">
      <dsp:nvSpPr>
        <dsp:cNvPr id="0" name=""/>
        <dsp:cNvSpPr/>
      </dsp:nvSpPr>
      <dsp:spPr>
        <a:xfrm>
          <a:off x="441" y="0"/>
          <a:ext cx="1899085" cy="222874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u="sng" kern="1200" dirty="0"/>
            <a:t>Universalidade</a:t>
          </a:r>
          <a:endParaRPr lang="en-US" sz="2000" kern="1200" dirty="0"/>
        </a:p>
      </dsp:txBody>
      <dsp:txXfrm rot="16200000">
        <a:off x="-723437" y="723878"/>
        <a:ext cx="1827574" cy="379817"/>
      </dsp:txXfrm>
    </dsp:sp>
    <dsp:sp modelId="{6CDDBE97-4FD4-419F-B8D8-C294BEE04351}">
      <dsp:nvSpPr>
        <dsp:cNvPr id="0" name=""/>
        <dsp:cNvSpPr/>
      </dsp:nvSpPr>
      <dsp:spPr>
        <a:xfrm>
          <a:off x="380258" y="0"/>
          <a:ext cx="1414818" cy="222874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7719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Impõe que a renda seja considerada como um todo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Garante a progressividade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Determina a tributação equânime da renda, independentemente da sua origem ou natureza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Opõe-se ao princípio da discriminação da renda</a:t>
          </a:r>
          <a:endParaRPr lang="en-US" sz="1100" kern="1200"/>
        </a:p>
      </dsp:txBody>
      <dsp:txXfrm>
        <a:off x="380258" y="0"/>
        <a:ext cx="1414818" cy="2228749"/>
      </dsp:txXfrm>
    </dsp:sp>
    <dsp:sp modelId="{221B0C71-43A8-4452-8B67-6D3195EA8C74}">
      <dsp:nvSpPr>
        <dsp:cNvPr id="0" name=""/>
        <dsp:cNvSpPr/>
      </dsp:nvSpPr>
      <dsp:spPr>
        <a:xfrm>
          <a:off x="1965994" y="0"/>
          <a:ext cx="1899085" cy="222874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u="sng" kern="1200"/>
            <a:t>Generalidade</a:t>
          </a:r>
          <a:endParaRPr lang="en-US" sz="2000" kern="1200"/>
        </a:p>
      </dsp:txBody>
      <dsp:txXfrm rot="16200000">
        <a:off x="1242116" y="723878"/>
        <a:ext cx="1827574" cy="379817"/>
      </dsp:txXfrm>
    </dsp:sp>
    <dsp:sp modelId="{71CADE38-FD5A-4A04-A644-AD03DEDA74D8}">
      <dsp:nvSpPr>
        <dsp:cNvPr id="0" name=""/>
        <dsp:cNvSpPr/>
      </dsp:nvSpPr>
      <dsp:spPr>
        <a:xfrm rot="5400000">
          <a:off x="1811704" y="1768398"/>
          <a:ext cx="327570" cy="28486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5A05CA-608D-46E9-A1E0-4C6AC0D2BAD1}">
      <dsp:nvSpPr>
        <dsp:cNvPr id="0" name=""/>
        <dsp:cNvSpPr/>
      </dsp:nvSpPr>
      <dsp:spPr>
        <a:xfrm>
          <a:off x="2345811" y="0"/>
          <a:ext cx="1414818" cy="222874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7719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Prevê a tributação da renda de todos os sujeitos que a auferem</a:t>
          </a:r>
          <a:endParaRPr lang="en-US" sz="1100" kern="1200"/>
        </a:p>
      </dsp:txBody>
      <dsp:txXfrm>
        <a:off x="2345811" y="0"/>
        <a:ext cx="1414818" cy="2228749"/>
      </dsp:txXfrm>
    </dsp:sp>
    <dsp:sp modelId="{59F8EBC0-5B98-4C2C-A5D3-B866569B36F7}">
      <dsp:nvSpPr>
        <dsp:cNvPr id="0" name=""/>
        <dsp:cNvSpPr/>
      </dsp:nvSpPr>
      <dsp:spPr>
        <a:xfrm>
          <a:off x="3931548" y="0"/>
          <a:ext cx="1899085" cy="222874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/>
            <a:t>Progressividade</a:t>
          </a:r>
          <a:endParaRPr lang="en-US" sz="2000" kern="1200"/>
        </a:p>
      </dsp:txBody>
      <dsp:txXfrm rot="16200000">
        <a:off x="3207669" y="723878"/>
        <a:ext cx="1827574" cy="379817"/>
      </dsp:txXfrm>
    </dsp:sp>
    <dsp:sp modelId="{C22D3A26-3A81-4E3F-B892-C17A1D34D114}">
      <dsp:nvSpPr>
        <dsp:cNvPr id="0" name=""/>
        <dsp:cNvSpPr/>
      </dsp:nvSpPr>
      <dsp:spPr>
        <a:xfrm rot="5400000">
          <a:off x="3777258" y="1768398"/>
          <a:ext cx="327570" cy="28486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C753FE-E469-4281-A70E-3F53C78E78D2}">
      <dsp:nvSpPr>
        <dsp:cNvPr id="0" name=""/>
        <dsp:cNvSpPr/>
      </dsp:nvSpPr>
      <dsp:spPr>
        <a:xfrm>
          <a:off x="4311365" y="0"/>
          <a:ext cx="1414818" cy="222874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7719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BC mais elevadas, alíquotas maiores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Decorre dos princípios da </a:t>
          </a:r>
          <a:r>
            <a:rPr lang="pt-BR" sz="1100" u="sng" kern="1200" dirty="0"/>
            <a:t>isonomia</a:t>
          </a:r>
          <a:r>
            <a:rPr lang="pt-BR" sz="1100" kern="1200" dirty="0"/>
            <a:t> e da </a:t>
          </a:r>
          <a:r>
            <a:rPr lang="pt-BR" sz="1100" u="sng" kern="1200" dirty="0"/>
            <a:t>capacidade contributiva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Contrapõe-se à regressividade e à proporcionalidade</a:t>
          </a:r>
          <a:endParaRPr lang="en-US" sz="1100" kern="1200"/>
        </a:p>
      </dsp:txBody>
      <dsp:txXfrm>
        <a:off x="4311365" y="0"/>
        <a:ext cx="1414818" cy="2228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9B51B-4F2C-45CD-A398-A963D58CEDB7}">
      <dsp:nvSpPr>
        <dsp:cNvPr id="0" name=""/>
        <dsp:cNvSpPr/>
      </dsp:nvSpPr>
      <dsp:spPr>
        <a:xfrm>
          <a:off x="0" y="67319"/>
          <a:ext cx="7732765" cy="83537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Renda é </a:t>
          </a:r>
          <a:r>
            <a:rPr lang="en-US" sz="2100" kern="1200" dirty="0" err="1"/>
            <a:t>excesso</a:t>
          </a:r>
          <a:r>
            <a:rPr lang="en-US" sz="2100" kern="1200" dirty="0"/>
            <a:t>. É </a:t>
          </a:r>
          <a:r>
            <a:rPr lang="en-US" sz="2100" kern="1200" dirty="0" err="1"/>
            <a:t>saldo</a:t>
          </a:r>
          <a:r>
            <a:rPr lang="en-US" sz="2100" kern="1200" dirty="0"/>
            <a:t> </a:t>
          </a:r>
          <a:r>
            <a:rPr lang="en-US" sz="2100" kern="1200" dirty="0" err="1"/>
            <a:t>positivo</a:t>
          </a:r>
          <a:r>
            <a:rPr lang="en-US" sz="2100" kern="1200" dirty="0"/>
            <a:t> </a:t>
          </a:r>
          <a:r>
            <a:rPr lang="en-US" sz="2100" kern="1200" dirty="0" err="1"/>
            <a:t>apurado</a:t>
          </a:r>
          <a:r>
            <a:rPr lang="en-US" sz="2100" kern="1200" dirty="0"/>
            <a:t> </a:t>
          </a:r>
          <a:r>
            <a:rPr lang="en-US" sz="2100" kern="1200" dirty="0" err="1"/>
            <a:t>ao</a:t>
          </a:r>
          <a:r>
            <a:rPr lang="en-US" sz="2100" kern="1200" dirty="0"/>
            <a:t> final de um  </a:t>
          </a:r>
          <a:r>
            <a:rPr lang="en-US" sz="2100" kern="1200" dirty="0" err="1"/>
            <a:t>período</a:t>
          </a:r>
          <a:r>
            <a:rPr lang="en-US" sz="2100" kern="1200" dirty="0"/>
            <a:t> de tempo. </a:t>
          </a:r>
        </a:p>
      </dsp:txBody>
      <dsp:txXfrm>
        <a:off x="40780" y="108099"/>
        <a:ext cx="7651205" cy="753819"/>
      </dsp:txXfrm>
    </dsp:sp>
    <dsp:sp modelId="{840B46E2-4A15-4FA0-8801-B8D74A0AA652}">
      <dsp:nvSpPr>
        <dsp:cNvPr id="0" name=""/>
        <dsp:cNvSpPr/>
      </dsp:nvSpPr>
      <dsp:spPr>
        <a:xfrm>
          <a:off x="0" y="963179"/>
          <a:ext cx="7732765" cy="835379"/>
        </a:xfrm>
        <a:prstGeom prst="roundRect">
          <a:avLst/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No </a:t>
          </a:r>
          <a:r>
            <a:rPr lang="en-US" sz="2100" kern="1200" dirty="0" err="1"/>
            <a:t>cômputo</a:t>
          </a:r>
          <a:r>
            <a:rPr lang="en-US" sz="2100" kern="1200" dirty="0"/>
            <a:t> da </a:t>
          </a:r>
          <a:r>
            <a:rPr lang="en-US" sz="2100" kern="1200" dirty="0" err="1"/>
            <a:t>renda</a:t>
          </a:r>
          <a:r>
            <a:rPr lang="en-US" sz="2100" kern="1200" dirty="0"/>
            <a:t>, </a:t>
          </a:r>
          <a:r>
            <a:rPr lang="en-US" sz="2100" kern="1200" dirty="0" err="1"/>
            <a:t>consideram</a:t>
          </a:r>
          <a:r>
            <a:rPr lang="en-US" sz="2100" kern="1200" dirty="0"/>
            <a:t>-se </a:t>
          </a:r>
          <a:r>
            <a:rPr lang="en-US" sz="2100" kern="1200" dirty="0" err="1"/>
            <a:t>ingressos</a:t>
          </a:r>
          <a:r>
            <a:rPr lang="en-US" sz="2100" kern="1200" dirty="0"/>
            <a:t> e </a:t>
          </a:r>
          <a:r>
            <a:rPr lang="en-US" sz="2100" kern="1200" dirty="0" err="1"/>
            <a:t>saídas</a:t>
          </a:r>
          <a:r>
            <a:rPr lang="en-US" sz="2100" kern="1200" dirty="0"/>
            <a:t> </a:t>
          </a:r>
          <a:r>
            <a:rPr lang="en-US" sz="2100" kern="1200" dirty="0" err="1"/>
            <a:t>patrimoniais</a:t>
          </a:r>
          <a:endParaRPr lang="en-US" sz="2100" kern="1200" dirty="0"/>
        </a:p>
      </dsp:txBody>
      <dsp:txXfrm>
        <a:off x="40780" y="1003959"/>
        <a:ext cx="7651205" cy="753819"/>
      </dsp:txXfrm>
    </dsp:sp>
    <dsp:sp modelId="{066470CD-CEBA-45BD-8A53-6675DCC9B6E6}">
      <dsp:nvSpPr>
        <dsp:cNvPr id="0" name=""/>
        <dsp:cNvSpPr/>
      </dsp:nvSpPr>
      <dsp:spPr>
        <a:xfrm>
          <a:off x="0" y="1859039"/>
          <a:ext cx="7732765" cy="835379"/>
        </a:xfrm>
        <a:prstGeom prst="roundRect">
          <a:avLst/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Renda e proventos de qualquer natureza são conceitos dinâmicos</a:t>
          </a:r>
          <a:endParaRPr lang="en-US" sz="2100" kern="1200" dirty="0"/>
        </a:p>
      </dsp:txBody>
      <dsp:txXfrm>
        <a:off x="40780" y="1899819"/>
        <a:ext cx="7651205" cy="753819"/>
      </dsp:txXfrm>
    </dsp:sp>
    <dsp:sp modelId="{4A053313-BFA5-4146-B5BE-72E177C1412A}">
      <dsp:nvSpPr>
        <dsp:cNvPr id="0" name=""/>
        <dsp:cNvSpPr/>
      </dsp:nvSpPr>
      <dsp:spPr>
        <a:xfrm>
          <a:off x="0" y="2754900"/>
          <a:ext cx="7732765" cy="835379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Significam “riqueza nova”, adquirida em um período de tempo</a:t>
          </a:r>
          <a:endParaRPr lang="en-US" sz="2100" kern="1200" dirty="0"/>
        </a:p>
      </dsp:txBody>
      <dsp:txXfrm>
        <a:off x="40780" y="2795680"/>
        <a:ext cx="7651205" cy="753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21436-E1E2-48C9-B717-FE43436FAED8}">
      <dsp:nvSpPr>
        <dsp:cNvPr id="0" name=""/>
        <dsp:cNvSpPr/>
      </dsp:nvSpPr>
      <dsp:spPr>
        <a:xfrm>
          <a:off x="3025" y="224695"/>
          <a:ext cx="1547368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Entradas</a:t>
          </a:r>
        </a:p>
      </dsp:txBody>
      <dsp:txXfrm>
        <a:off x="3025" y="224695"/>
        <a:ext cx="1547368" cy="514800"/>
      </dsp:txXfrm>
    </dsp:sp>
    <dsp:sp modelId="{F8C327C5-00DC-4500-8934-3FEF04EE1D77}">
      <dsp:nvSpPr>
        <dsp:cNvPr id="0" name=""/>
        <dsp:cNvSpPr/>
      </dsp:nvSpPr>
      <dsp:spPr>
        <a:xfrm>
          <a:off x="1550394" y="47732"/>
          <a:ext cx="309473" cy="86872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2CD3C-A994-4667-BBB5-D5C961984F20}">
      <dsp:nvSpPr>
        <dsp:cNvPr id="0" name=""/>
        <dsp:cNvSpPr/>
      </dsp:nvSpPr>
      <dsp:spPr>
        <a:xfrm>
          <a:off x="1983657" y="47732"/>
          <a:ext cx="4208843" cy="86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2">
                  <a:lumMod val="75000"/>
                </a:schemeClr>
              </a:solidFill>
            </a:rPr>
            <a:t>Rendimentos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chemeClr val="accent2">
                  <a:lumMod val="75000"/>
                </a:schemeClr>
              </a:solidFill>
            </a:rPr>
            <a:t>Receitas</a:t>
          </a:r>
          <a:endParaRPr lang="en-US" sz="1600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2">
                  <a:lumMod val="75000"/>
                </a:schemeClr>
              </a:solidFill>
            </a:rPr>
            <a:t>Ganhos</a:t>
          </a:r>
        </a:p>
      </dsp:txBody>
      <dsp:txXfrm>
        <a:off x="1983657" y="47732"/>
        <a:ext cx="4208843" cy="868725"/>
      </dsp:txXfrm>
    </dsp:sp>
    <dsp:sp modelId="{E774BBEC-C71F-435E-B130-764004E3794B}">
      <dsp:nvSpPr>
        <dsp:cNvPr id="0" name=""/>
        <dsp:cNvSpPr/>
      </dsp:nvSpPr>
      <dsp:spPr>
        <a:xfrm>
          <a:off x="3025" y="1042232"/>
          <a:ext cx="1547368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Saídas</a:t>
          </a:r>
          <a:endParaRPr lang="en-US" sz="2600" kern="1200" dirty="0"/>
        </a:p>
      </dsp:txBody>
      <dsp:txXfrm>
        <a:off x="3025" y="1042232"/>
        <a:ext cx="1547368" cy="514800"/>
      </dsp:txXfrm>
    </dsp:sp>
    <dsp:sp modelId="{0D302862-1BBC-4E28-9C70-E9281531EE7D}">
      <dsp:nvSpPr>
        <dsp:cNvPr id="0" name=""/>
        <dsp:cNvSpPr/>
      </dsp:nvSpPr>
      <dsp:spPr>
        <a:xfrm>
          <a:off x="1550394" y="1010057"/>
          <a:ext cx="309473" cy="57915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16F2B-E00F-4279-93CF-DCA20EE9C944}">
      <dsp:nvSpPr>
        <dsp:cNvPr id="0" name=""/>
        <dsp:cNvSpPr/>
      </dsp:nvSpPr>
      <dsp:spPr>
        <a:xfrm>
          <a:off x="1986682" y="1022486"/>
          <a:ext cx="4208843" cy="57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>
              <a:solidFill>
                <a:schemeClr val="accent2">
                  <a:lumMod val="75000"/>
                </a:schemeClr>
              </a:solidFill>
              <a:latin typeface="Calibri" panose="020F0502020204030204"/>
              <a:ea typeface="+mn-ea"/>
              <a:cs typeface="+mn-cs"/>
            </a:rPr>
            <a:t>Gastos necessários para a obtenção dos rendimentos, receitas e ganhos</a:t>
          </a:r>
          <a:endParaRPr lang="en-US" sz="1600" kern="1200" dirty="0">
            <a:solidFill>
              <a:schemeClr val="accent2">
                <a:lumMod val="75000"/>
              </a:schemeClr>
            </a:solidFill>
            <a:latin typeface="Calibri" panose="020F0502020204030204"/>
            <a:ea typeface="+mn-ea"/>
            <a:cs typeface="+mn-cs"/>
          </a:endParaRPr>
        </a:p>
      </dsp:txBody>
      <dsp:txXfrm>
        <a:off x="1986682" y="1022486"/>
        <a:ext cx="4208843" cy="5791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ADA8D-6C50-4ABF-9230-5D9547404EDB}">
      <dsp:nvSpPr>
        <dsp:cNvPr id="0" name=""/>
        <dsp:cNvSpPr/>
      </dsp:nvSpPr>
      <dsp:spPr>
        <a:xfrm>
          <a:off x="0" y="2165"/>
          <a:ext cx="6649962" cy="5276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Abertos</a:t>
          </a:r>
          <a:endParaRPr lang="en-US" sz="2200" kern="1200"/>
        </a:p>
      </dsp:txBody>
      <dsp:txXfrm>
        <a:off x="25759" y="27924"/>
        <a:ext cx="6598444" cy="476152"/>
      </dsp:txXfrm>
    </dsp:sp>
    <dsp:sp modelId="{C2CDAA86-31F7-4744-83C0-B6841591791F}">
      <dsp:nvSpPr>
        <dsp:cNvPr id="0" name=""/>
        <dsp:cNvSpPr/>
      </dsp:nvSpPr>
      <dsp:spPr>
        <a:xfrm>
          <a:off x="0" y="529835"/>
          <a:ext cx="6649962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13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Cotista pode adquirir e resgatar cotas a qualquer momento</a:t>
          </a:r>
        </a:p>
      </dsp:txBody>
      <dsp:txXfrm>
        <a:off x="0" y="529835"/>
        <a:ext cx="6649962" cy="364320"/>
      </dsp:txXfrm>
    </dsp:sp>
    <dsp:sp modelId="{6C3558A8-510B-451E-B190-BFA5C6419138}">
      <dsp:nvSpPr>
        <dsp:cNvPr id="0" name=""/>
        <dsp:cNvSpPr/>
      </dsp:nvSpPr>
      <dsp:spPr>
        <a:xfrm>
          <a:off x="0" y="894155"/>
          <a:ext cx="6649962" cy="52767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Fechados</a:t>
          </a:r>
          <a:endParaRPr lang="en-US" sz="2200" kern="1200"/>
        </a:p>
      </dsp:txBody>
      <dsp:txXfrm>
        <a:off x="25759" y="919914"/>
        <a:ext cx="6598444" cy="476152"/>
      </dsp:txXfrm>
    </dsp:sp>
    <dsp:sp modelId="{634BB7BB-EF5B-47F0-A342-70E3F6E5C357}">
      <dsp:nvSpPr>
        <dsp:cNvPr id="0" name=""/>
        <dsp:cNvSpPr/>
      </dsp:nvSpPr>
      <dsp:spPr>
        <a:xfrm>
          <a:off x="0" y="1421826"/>
          <a:ext cx="6649962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13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 err="1"/>
            <a:t>Só</a:t>
          </a:r>
          <a:r>
            <a:rPr lang="en-US" sz="1700" kern="1200" dirty="0"/>
            <a:t> </a:t>
          </a:r>
          <a:r>
            <a:rPr lang="en-US" sz="1700" kern="1200" dirty="0" err="1"/>
            <a:t>têm</a:t>
          </a:r>
          <a:r>
            <a:rPr lang="en-US" sz="1700" kern="1200" dirty="0"/>
            <a:t> </a:t>
          </a:r>
          <a:r>
            <a:rPr lang="en-US" sz="1700" kern="1200" dirty="0" err="1"/>
            <a:t>início</a:t>
          </a:r>
          <a:r>
            <a:rPr lang="en-US" sz="1700" kern="1200" dirty="0"/>
            <a:t> </a:t>
          </a:r>
          <a:r>
            <a:rPr lang="en-US" sz="1700" kern="1200" dirty="0" err="1"/>
            <a:t>após</a:t>
          </a:r>
          <a:r>
            <a:rPr lang="en-US" sz="1700" kern="1200" dirty="0"/>
            <a:t> </a:t>
          </a:r>
          <a:r>
            <a:rPr lang="en-US" sz="1700" kern="1200" dirty="0" err="1"/>
            <a:t>terem</a:t>
          </a:r>
          <a:r>
            <a:rPr lang="en-US" sz="1700" kern="1200" dirty="0"/>
            <a:t> </a:t>
          </a:r>
          <a:r>
            <a:rPr lang="en-US" sz="1700" kern="1200" dirty="0" err="1"/>
            <a:t>sido</a:t>
          </a:r>
          <a:r>
            <a:rPr lang="en-US" sz="1700" kern="1200" dirty="0"/>
            <a:t> </a:t>
          </a:r>
          <a:r>
            <a:rPr lang="en-US" sz="1700" kern="1200" dirty="0" err="1"/>
            <a:t>adquiridas</a:t>
          </a:r>
          <a:r>
            <a:rPr lang="en-US" sz="1700" kern="1200" dirty="0"/>
            <a:t> </a:t>
          </a:r>
          <a:r>
            <a:rPr lang="en-US" sz="1700" kern="1200" dirty="0" err="1"/>
            <a:t>todas</a:t>
          </a:r>
          <a:r>
            <a:rPr lang="en-US" sz="1700" kern="1200" dirty="0"/>
            <a:t> as </a:t>
          </a:r>
          <a:r>
            <a:rPr lang="en-US" sz="1700" kern="1200" dirty="0" err="1"/>
            <a:t>cotas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 err="1"/>
            <a:t>Só</a:t>
          </a:r>
          <a:r>
            <a:rPr lang="en-US" sz="1700" kern="1200" dirty="0"/>
            <a:t> </a:t>
          </a:r>
          <a:r>
            <a:rPr lang="en-US" sz="1700" kern="1200" dirty="0" err="1"/>
            <a:t>admitem</a:t>
          </a:r>
          <a:r>
            <a:rPr lang="en-US" sz="1700" kern="1200" dirty="0"/>
            <a:t> </a:t>
          </a:r>
          <a:r>
            <a:rPr lang="en-US" sz="1700" kern="1200" dirty="0" err="1"/>
            <a:t>resgate</a:t>
          </a:r>
          <a:r>
            <a:rPr lang="en-US" sz="1700" kern="1200" dirty="0"/>
            <a:t> no </a:t>
          </a:r>
          <a:r>
            <a:rPr lang="en-US" sz="1700" kern="1200" dirty="0" err="1"/>
            <a:t>término</a:t>
          </a:r>
          <a:r>
            <a:rPr lang="en-US" sz="1700" kern="1200" dirty="0"/>
            <a:t> do </a:t>
          </a:r>
          <a:r>
            <a:rPr lang="en-US" sz="1700" kern="1200" dirty="0" err="1"/>
            <a:t>fundo</a:t>
          </a:r>
          <a:endParaRPr lang="en-US" sz="1700" kern="1200" dirty="0"/>
        </a:p>
      </dsp:txBody>
      <dsp:txXfrm>
        <a:off x="0" y="1421826"/>
        <a:ext cx="6649962" cy="592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8057B-8C4B-4A14-9F0F-3FD9694E70EC}">
      <dsp:nvSpPr>
        <dsp:cNvPr id="0" name=""/>
        <dsp:cNvSpPr/>
      </dsp:nvSpPr>
      <dsp:spPr>
        <a:xfrm>
          <a:off x="31" y="73397"/>
          <a:ext cx="3027312" cy="578007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/>
            <a:t>Fundos</a:t>
          </a:r>
          <a:r>
            <a:rPr lang="en-US" sz="1600" b="1" kern="1200" dirty="0"/>
            <a:t> de </a:t>
          </a:r>
          <a:r>
            <a:rPr lang="en-US" sz="1600" b="1" kern="1200" dirty="0" err="1"/>
            <a:t>renda</a:t>
          </a:r>
          <a:r>
            <a:rPr lang="en-US" sz="1600" b="1" kern="1200" dirty="0"/>
            <a:t> </a:t>
          </a:r>
          <a:r>
            <a:rPr lang="en-US" sz="1600" b="1" kern="1200" dirty="0" err="1"/>
            <a:t>variável</a:t>
          </a:r>
          <a:r>
            <a:rPr lang="en-US" sz="1600" b="1" kern="1200" dirty="0"/>
            <a:t> (</a:t>
          </a:r>
          <a:r>
            <a:rPr lang="en-US" sz="1600" b="1" kern="1200" dirty="0" err="1"/>
            <a:t>Fundos</a:t>
          </a:r>
          <a:r>
            <a:rPr lang="en-US" sz="1600" b="1" kern="1200" dirty="0"/>
            <a:t> de </a:t>
          </a:r>
          <a:r>
            <a:rPr lang="en-US" sz="1600" b="1" kern="1200" dirty="0" err="1"/>
            <a:t>ações</a:t>
          </a:r>
          <a:r>
            <a:rPr lang="en-US" sz="1600" b="1" kern="1200" dirty="0"/>
            <a:t>) </a:t>
          </a:r>
          <a:endParaRPr lang="en-US" sz="1600" kern="1200" dirty="0"/>
        </a:p>
      </dsp:txBody>
      <dsp:txXfrm>
        <a:off x="31" y="73397"/>
        <a:ext cx="3027312" cy="578007"/>
      </dsp:txXfrm>
    </dsp:sp>
    <dsp:sp modelId="{F28752BB-416B-4CB8-9A19-1D39290F6CB2}">
      <dsp:nvSpPr>
        <dsp:cNvPr id="0" name=""/>
        <dsp:cNvSpPr/>
      </dsp:nvSpPr>
      <dsp:spPr>
        <a:xfrm>
          <a:off x="31" y="651404"/>
          <a:ext cx="3027312" cy="16037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Carteira</a:t>
          </a:r>
          <a:r>
            <a:rPr lang="en-US" sz="1600" kern="1200" dirty="0"/>
            <a:t> é </a:t>
          </a:r>
          <a:r>
            <a:rPr lang="en-US" sz="1600" kern="1200" dirty="0" err="1"/>
            <a:t>composta</a:t>
          </a:r>
          <a:r>
            <a:rPr lang="en-US" sz="1600" kern="1200" dirty="0"/>
            <a:t> de, no </a:t>
          </a:r>
          <a:r>
            <a:rPr lang="en-US" sz="1600" kern="1200" dirty="0" err="1"/>
            <a:t>mínimo</a:t>
          </a:r>
          <a:r>
            <a:rPr lang="en-US" sz="1600" kern="1200" dirty="0"/>
            <a:t>, 67% de </a:t>
          </a:r>
          <a:r>
            <a:rPr lang="en-US" sz="1600" kern="1200" dirty="0" err="1"/>
            <a:t>ações</a:t>
          </a:r>
          <a:r>
            <a:rPr lang="en-US" sz="1600" kern="1200" dirty="0"/>
            <a:t> e outros </a:t>
          </a:r>
          <a:r>
            <a:rPr lang="en-US" sz="1600" kern="1200" dirty="0" err="1"/>
            <a:t>títulos</a:t>
          </a:r>
          <a:r>
            <a:rPr lang="en-US" sz="1600" kern="1200" dirty="0"/>
            <a:t> </a:t>
          </a:r>
          <a:r>
            <a:rPr lang="en-US" sz="1600" kern="1200" dirty="0" err="1"/>
            <a:t>assemelhados</a:t>
          </a:r>
          <a:endParaRPr lang="en-US" sz="1600" kern="1200" dirty="0"/>
        </a:p>
      </dsp:txBody>
      <dsp:txXfrm>
        <a:off x="31" y="651404"/>
        <a:ext cx="3027312" cy="1603766"/>
      </dsp:txXfrm>
    </dsp:sp>
    <dsp:sp modelId="{06B3D616-936A-435D-8489-2AB15F0B4E25}">
      <dsp:nvSpPr>
        <dsp:cNvPr id="0" name=""/>
        <dsp:cNvSpPr/>
      </dsp:nvSpPr>
      <dsp:spPr>
        <a:xfrm>
          <a:off x="3451168" y="73397"/>
          <a:ext cx="3027312" cy="578007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Fundos de renda fixa</a:t>
          </a:r>
          <a:endParaRPr lang="en-US" sz="1600" kern="1200" dirty="0"/>
        </a:p>
      </dsp:txBody>
      <dsp:txXfrm>
        <a:off x="3451168" y="73397"/>
        <a:ext cx="3027312" cy="578007"/>
      </dsp:txXfrm>
    </dsp:sp>
    <dsp:sp modelId="{6B6040A3-BE32-44DF-9069-4B2CD3EE182C}">
      <dsp:nvSpPr>
        <dsp:cNvPr id="0" name=""/>
        <dsp:cNvSpPr/>
      </dsp:nvSpPr>
      <dsp:spPr>
        <a:xfrm>
          <a:off x="3451168" y="651404"/>
          <a:ext cx="3027312" cy="16037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 err="1"/>
            <a:t>Curto</a:t>
          </a:r>
          <a:r>
            <a:rPr lang="en-US" sz="1600" b="1" kern="1200" dirty="0"/>
            <a:t> </a:t>
          </a:r>
          <a:r>
            <a:rPr lang="en-US" sz="1600" b="1" kern="1200" dirty="0" err="1"/>
            <a:t>prazo</a:t>
          </a:r>
          <a:r>
            <a:rPr lang="en-US" sz="1600" b="1" kern="1200" dirty="0"/>
            <a:t> </a:t>
          </a:r>
          <a:r>
            <a:rPr lang="en-US" sz="1600" kern="1200" dirty="0"/>
            <a:t>– </a:t>
          </a:r>
          <a:r>
            <a:rPr lang="en-US" sz="1600" kern="1200" dirty="0" err="1"/>
            <a:t>carteira</a:t>
          </a:r>
          <a:r>
            <a:rPr lang="en-US" sz="1600" kern="1200" dirty="0"/>
            <a:t> de </a:t>
          </a:r>
          <a:r>
            <a:rPr lang="en-US" sz="1600" kern="1200" dirty="0" err="1"/>
            <a:t>títulos</a:t>
          </a:r>
          <a:r>
            <a:rPr lang="en-US" sz="1600" kern="1200" dirty="0"/>
            <a:t> </a:t>
          </a:r>
          <a:r>
            <a:rPr lang="en-US" sz="1600" kern="1200" dirty="0" err="1"/>
            <a:t>tem</a:t>
          </a:r>
          <a:r>
            <a:rPr lang="en-US" sz="1600" kern="1200" dirty="0"/>
            <a:t> </a:t>
          </a:r>
          <a:r>
            <a:rPr lang="en-US" sz="1600" kern="1200" dirty="0" err="1"/>
            <a:t>prazo</a:t>
          </a:r>
          <a:r>
            <a:rPr lang="en-US" sz="1600" kern="1200" dirty="0"/>
            <a:t> </a:t>
          </a:r>
          <a:r>
            <a:rPr lang="en-US" sz="1600" kern="1200" dirty="0" err="1"/>
            <a:t>médio</a:t>
          </a:r>
          <a:r>
            <a:rPr lang="en-US" sz="1600" kern="1200" dirty="0"/>
            <a:t> </a:t>
          </a:r>
          <a:r>
            <a:rPr lang="en-US" sz="1600" kern="1200" dirty="0" err="1"/>
            <a:t>mínimo</a:t>
          </a:r>
          <a:r>
            <a:rPr lang="en-US" sz="1600" kern="1200" dirty="0"/>
            <a:t> </a:t>
          </a:r>
          <a:r>
            <a:rPr lang="en-US" sz="1600" kern="1200" dirty="0" err="1"/>
            <a:t>até</a:t>
          </a:r>
          <a:r>
            <a:rPr lang="en-US" sz="1600" kern="1200" dirty="0"/>
            <a:t> 365 </a:t>
          </a:r>
          <a:r>
            <a:rPr lang="en-US" sz="1600" kern="1200" dirty="0" err="1"/>
            <a:t>dias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Longo </a:t>
          </a:r>
          <a:r>
            <a:rPr lang="en-US" sz="1600" b="1" kern="1200" dirty="0" err="1"/>
            <a:t>prazo</a:t>
          </a:r>
          <a:r>
            <a:rPr lang="en-US" sz="1600" b="1" kern="1200" dirty="0"/>
            <a:t> </a:t>
          </a:r>
          <a:r>
            <a:rPr lang="en-US" sz="1600" kern="1200" dirty="0"/>
            <a:t>– </a:t>
          </a:r>
          <a:r>
            <a:rPr lang="en-US" sz="1600" kern="1200" dirty="0" err="1"/>
            <a:t>carteira</a:t>
          </a:r>
          <a:r>
            <a:rPr lang="en-US" sz="1600" kern="1200" dirty="0"/>
            <a:t> de </a:t>
          </a:r>
          <a:r>
            <a:rPr lang="en-US" sz="1600" kern="1200" dirty="0" err="1"/>
            <a:t>títulos</a:t>
          </a:r>
          <a:r>
            <a:rPr lang="en-US" sz="1600" kern="1200" dirty="0"/>
            <a:t> </a:t>
          </a:r>
          <a:r>
            <a:rPr lang="en-US" sz="1600" kern="1200" dirty="0" err="1"/>
            <a:t>tem</a:t>
          </a:r>
          <a:r>
            <a:rPr lang="en-US" sz="1600" kern="1200" dirty="0"/>
            <a:t> </a:t>
          </a:r>
          <a:r>
            <a:rPr lang="en-US" sz="1600" kern="1200" dirty="0" err="1"/>
            <a:t>prazo</a:t>
          </a:r>
          <a:r>
            <a:rPr lang="en-US" sz="1600" kern="1200" dirty="0"/>
            <a:t> </a:t>
          </a:r>
          <a:r>
            <a:rPr lang="en-US" sz="1600" kern="1200" dirty="0" err="1"/>
            <a:t>médio</a:t>
          </a:r>
          <a:r>
            <a:rPr lang="en-US" sz="1600" kern="1200" dirty="0"/>
            <a:t> superior a 365 </a:t>
          </a:r>
          <a:r>
            <a:rPr lang="en-US" sz="1600" kern="1200" dirty="0" err="1"/>
            <a:t>dias</a:t>
          </a:r>
          <a:endParaRPr lang="en-US" sz="1600" kern="1200" dirty="0"/>
        </a:p>
      </dsp:txBody>
      <dsp:txXfrm>
        <a:off x="3451168" y="651404"/>
        <a:ext cx="3027312" cy="16037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E4043-185E-4A82-8933-69D27DBBFD81}">
      <dsp:nvSpPr>
        <dsp:cNvPr id="0" name=""/>
        <dsp:cNvSpPr/>
      </dsp:nvSpPr>
      <dsp:spPr>
        <a:xfrm>
          <a:off x="0" y="21676"/>
          <a:ext cx="7137918" cy="5516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Imposto</a:t>
          </a:r>
          <a:r>
            <a:rPr lang="en-US" sz="2300" kern="1200" dirty="0"/>
            <a:t> </a:t>
          </a:r>
          <a:r>
            <a:rPr lang="en-US" sz="2300" kern="1200" dirty="0" err="1"/>
            <a:t>sobre</a:t>
          </a:r>
          <a:r>
            <a:rPr lang="en-US" sz="2300" kern="1200" dirty="0"/>
            <a:t> a Renda </a:t>
          </a:r>
          <a:r>
            <a:rPr lang="en-US" sz="2300" kern="1200" dirty="0" err="1"/>
            <a:t>Retido</a:t>
          </a:r>
          <a:r>
            <a:rPr lang="en-US" sz="2300" kern="1200" dirty="0"/>
            <a:t> </a:t>
          </a:r>
          <a:r>
            <a:rPr lang="en-US" sz="2300" kern="1200" dirty="0" err="1"/>
            <a:t>na</a:t>
          </a:r>
          <a:r>
            <a:rPr lang="en-US" sz="2300" kern="1200" dirty="0"/>
            <a:t> Fonte</a:t>
          </a:r>
        </a:p>
      </dsp:txBody>
      <dsp:txXfrm>
        <a:off x="26930" y="48606"/>
        <a:ext cx="7084058" cy="497795"/>
      </dsp:txXfrm>
    </dsp:sp>
    <dsp:sp modelId="{05ED5DBB-0349-4E13-9600-5E4086CB3CD3}">
      <dsp:nvSpPr>
        <dsp:cNvPr id="0" name=""/>
        <dsp:cNvSpPr/>
      </dsp:nvSpPr>
      <dsp:spPr>
        <a:xfrm>
          <a:off x="0" y="566895"/>
          <a:ext cx="7137918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800" kern="1200" dirty="0"/>
            <a:t>Exclusivo na Fonte – PF, PJ isentas, Simples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800" kern="1200" dirty="0"/>
            <a:t>Definitivo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/>
            <a:t>Antecipação</a:t>
          </a:r>
          <a:r>
            <a:rPr lang="en-US" sz="1800" kern="1200" dirty="0"/>
            <a:t> – IRPJ </a:t>
          </a:r>
          <a:r>
            <a:rPr lang="en-US" sz="1800" kern="1200" dirty="0" err="1"/>
            <a:t>Lucro</a:t>
          </a:r>
          <a:r>
            <a:rPr lang="en-US" sz="1800" kern="1200" dirty="0"/>
            <a:t> Real, </a:t>
          </a:r>
          <a:r>
            <a:rPr lang="en-US" sz="1800" kern="1200" dirty="0" err="1"/>
            <a:t>Presumido</a:t>
          </a:r>
          <a:r>
            <a:rPr lang="en-US" sz="1800" kern="1200" dirty="0"/>
            <a:t>, </a:t>
          </a:r>
          <a:r>
            <a:rPr lang="en-US" sz="1800" kern="1200" dirty="0" err="1"/>
            <a:t>Arbitrado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/>
            <a:t>Pode</a:t>
          </a:r>
          <a:r>
            <a:rPr lang="en-US" sz="1800" kern="1200" dirty="0"/>
            <a:t> ser </a:t>
          </a:r>
          <a:r>
            <a:rPr lang="en-US" sz="1800" kern="1200" dirty="0" err="1"/>
            <a:t>abatido</a:t>
          </a:r>
          <a:r>
            <a:rPr lang="en-US" sz="1800" kern="1200" dirty="0"/>
            <a:t> do IR </a:t>
          </a:r>
          <a:r>
            <a:rPr lang="en-US" sz="1800" kern="1200" dirty="0" err="1"/>
            <a:t>devido</a:t>
          </a:r>
          <a:r>
            <a:rPr lang="en-US" sz="1800" kern="1200" dirty="0"/>
            <a:t> </a:t>
          </a:r>
          <a:r>
            <a:rPr lang="en-US" sz="1800" kern="1200" dirty="0" err="1"/>
            <a:t>ao</a:t>
          </a:r>
          <a:r>
            <a:rPr lang="en-US" sz="1800" kern="1200" dirty="0"/>
            <a:t> final do </a:t>
          </a:r>
          <a:r>
            <a:rPr lang="en-US" sz="1800" kern="1200" dirty="0" err="1"/>
            <a:t>período</a:t>
          </a:r>
          <a:endParaRPr lang="en-US" sz="1800" kern="1200" dirty="0"/>
        </a:p>
      </dsp:txBody>
      <dsp:txXfrm>
        <a:off x="0" y="566895"/>
        <a:ext cx="7137918" cy="1237860"/>
      </dsp:txXfrm>
    </dsp:sp>
    <dsp:sp modelId="{B33237DB-4F7B-4AEC-BB6D-BC733F57828D}">
      <dsp:nvSpPr>
        <dsp:cNvPr id="0" name=""/>
        <dsp:cNvSpPr/>
      </dsp:nvSpPr>
      <dsp:spPr>
        <a:xfrm>
          <a:off x="0" y="1804754"/>
          <a:ext cx="7137918" cy="551655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Responsável</a:t>
          </a:r>
          <a:r>
            <a:rPr lang="en-US" sz="2300" kern="1200" dirty="0"/>
            <a:t> pela </a:t>
          </a:r>
          <a:r>
            <a:rPr lang="en-US" sz="2300" kern="1200" dirty="0" err="1"/>
            <a:t>retenção</a:t>
          </a:r>
          <a:r>
            <a:rPr lang="en-US" sz="2300" kern="1200" dirty="0"/>
            <a:t> e </a:t>
          </a:r>
          <a:r>
            <a:rPr lang="en-US" sz="2300" kern="1200" dirty="0" err="1"/>
            <a:t>recolhimento</a:t>
          </a:r>
          <a:r>
            <a:rPr lang="en-US" sz="2300" kern="1200" dirty="0"/>
            <a:t> do </a:t>
          </a:r>
          <a:r>
            <a:rPr lang="en-US" sz="2300" kern="1200" dirty="0" err="1"/>
            <a:t>IRFonte</a:t>
          </a:r>
          <a:endParaRPr lang="en-US" sz="2300" kern="1200" dirty="0"/>
        </a:p>
      </dsp:txBody>
      <dsp:txXfrm>
        <a:off x="26930" y="1831684"/>
        <a:ext cx="7084058" cy="497795"/>
      </dsp:txXfrm>
    </dsp:sp>
    <dsp:sp modelId="{184A4949-029A-4F6A-88B1-F19FC4885B11}">
      <dsp:nvSpPr>
        <dsp:cNvPr id="0" name=""/>
        <dsp:cNvSpPr/>
      </dsp:nvSpPr>
      <dsp:spPr>
        <a:xfrm>
          <a:off x="0" y="2356410"/>
          <a:ext cx="7137918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800" kern="1200" dirty="0"/>
            <a:t>Administrador do fundo</a:t>
          </a:r>
          <a:endParaRPr lang="en-US" sz="1800" kern="1200" dirty="0"/>
        </a:p>
      </dsp:txBody>
      <dsp:txXfrm>
        <a:off x="0" y="2356410"/>
        <a:ext cx="7137918" cy="3808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E4043-185E-4A82-8933-69D27DBBFD81}">
      <dsp:nvSpPr>
        <dsp:cNvPr id="0" name=""/>
        <dsp:cNvSpPr/>
      </dsp:nvSpPr>
      <dsp:spPr>
        <a:xfrm>
          <a:off x="0" y="117950"/>
          <a:ext cx="7137918" cy="5276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Carteira</a:t>
          </a:r>
          <a:r>
            <a:rPr lang="en-US" sz="2200" kern="1200" dirty="0"/>
            <a:t> de Longo </a:t>
          </a:r>
          <a:r>
            <a:rPr lang="en-US" sz="2200" kern="1200" dirty="0" err="1"/>
            <a:t>Prazo</a:t>
          </a:r>
          <a:r>
            <a:rPr lang="en-US" sz="2200" kern="1200" dirty="0"/>
            <a:t> – </a:t>
          </a:r>
          <a:r>
            <a:rPr lang="en-US" sz="2200" kern="1200" dirty="0" err="1"/>
            <a:t>alíquotas</a:t>
          </a:r>
          <a:r>
            <a:rPr lang="en-US" sz="2200" kern="1200" dirty="0"/>
            <a:t> (IR Fonte) </a:t>
          </a:r>
        </a:p>
      </dsp:txBody>
      <dsp:txXfrm>
        <a:off x="25759" y="143709"/>
        <a:ext cx="7086400" cy="476152"/>
      </dsp:txXfrm>
    </dsp:sp>
    <dsp:sp modelId="{05ED5DBB-0349-4E13-9600-5E4086CB3CD3}">
      <dsp:nvSpPr>
        <dsp:cNvPr id="0" name=""/>
        <dsp:cNvSpPr/>
      </dsp:nvSpPr>
      <dsp:spPr>
        <a:xfrm>
          <a:off x="0" y="645620"/>
          <a:ext cx="7137918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 dirty="0"/>
            <a:t>22,5%, em aplicações cujo resgate ocorra em até 180 dias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 dirty="0"/>
            <a:t>20%, em aplicações cujo resgate ocorra de 181 dias até 360 dias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 dirty="0"/>
            <a:t>17,5%, em aplicações cujo resgate ocorra de 361 dias até 720 dias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 dirty="0"/>
            <a:t>15%, em aplicações cujo resgate ocorra a partir de 720 dias </a:t>
          </a:r>
          <a:endParaRPr lang="en-US" sz="1700" kern="1200" dirty="0"/>
        </a:p>
      </dsp:txBody>
      <dsp:txXfrm>
        <a:off x="0" y="645620"/>
        <a:ext cx="7137918" cy="1184040"/>
      </dsp:txXfrm>
    </dsp:sp>
    <dsp:sp modelId="{B33237DB-4F7B-4AEC-BB6D-BC733F57828D}">
      <dsp:nvSpPr>
        <dsp:cNvPr id="0" name=""/>
        <dsp:cNvSpPr/>
      </dsp:nvSpPr>
      <dsp:spPr>
        <a:xfrm>
          <a:off x="0" y="1829660"/>
          <a:ext cx="7137918" cy="527670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Carteira</a:t>
          </a:r>
          <a:r>
            <a:rPr lang="en-US" sz="2200" kern="1200" dirty="0"/>
            <a:t> de </a:t>
          </a:r>
          <a:r>
            <a:rPr lang="en-US" sz="2200" kern="1200" dirty="0" err="1"/>
            <a:t>Curto</a:t>
          </a:r>
          <a:r>
            <a:rPr lang="en-US" sz="2200" kern="1200" dirty="0"/>
            <a:t> </a:t>
          </a:r>
          <a:r>
            <a:rPr lang="en-US" sz="2200" kern="1200" dirty="0" err="1"/>
            <a:t>Prazo</a:t>
          </a:r>
          <a:r>
            <a:rPr lang="en-US" sz="2200" kern="1200" dirty="0"/>
            <a:t> – </a:t>
          </a:r>
          <a:r>
            <a:rPr lang="en-US" sz="2200" kern="1200" dirty="0" err="1"/>
            <a:t>alíquotas</a:t>
          </a:r>
          <a:r>
            <a:rPr lang="en-US" sz="2200" kern="1200" dirty="0"/>
            <a:t> (IR Fonte)</a:t>
          </a:r>
        </a:p>
      </dsp:txBody>
      <dsp:txXfrm>
        <a:off x="25759" y="1855419"/>
        <a:ext cx="7086400" cy="476152"/>
      </dsp:txXfrm>
    </dsp:sp>
    <dsp:sp modelId="{184A4949-029A-4F6A-88B1-F19FC4885B11}">
      <dsp:nvSpPr>
        <dsp:cNvPr id="0" name=""/>
        <dsp:cNvSpPr/>
      </dsp:nvSpPr>
      <dsp:spPr>
        <a:xfrm>
          <a:off x="0" y="2357330"/>
          <a:ext cx="7137918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 dirty="0"/>
            <a:t>22,5%, em aplicações cujo resgate ocorra em até 180 dias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 dirty="0"/>
            <a:t>20%, em aplicações cujo resgate ocorra a partir de 180 dias </a:t>
          </a:r>
          <a:endParaRPr lang="en-US" sz="1700" kern="1200" dirty="0"/>
        </a:p>
      </dsp:txBody>
      <dsp:txXfrm>
        <a:off x="0" y="2357330"/>
        <a:ext cx="7137918" cy="592020"/>
      </dsp:txXfrm>
    </dsp:sp>
    <dsp:sp modelId="{42E516ED-3ECE-4483-B0AB-D7581E39579A}">
      <dsp:nvSpPr>
        <dsp:cNvPr id="0" name=""/>
        <dsp:cNvSpPr/>
      </dsp:nvSpPr>
      <dsp:spPr>
        <a:xfrm>
          <a:off x="0" y="2949350"/>
          <a:ext cx="7137918" cy="527670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/>
            <a:t>“Come-</a:t>
          </a:r>
          <a:r>
            <a:rPr lang="en-US" sz="2200" b="0" kern="1200" dirty="0" err="1"/>
            <a:t>cotas</a:t>
          </a:r>
          <a:r>
            <a:rPr lang="en-US" sz="2200" b="0" kern="1200" dirty="0"/>
            <a:t>” (Lei 9.532/97)</a:t>
          </a:r>
        </a:p>
      </dsp:txBody>
      <dsp:txXfrm>
        <a:off x="25759" y="2975109"/>
        <a:ext cx="7086400" cy="476152"/>
      </dsp:txXfrm>
    </dsp:sp>
    <dsp:sp modelId="{5E4B6486-EE6D-477D-976D-6474B0632D64}">
      <dsp:nvSpPr>
        <dsp:cNvPr id="0" name=""/>
        <dsp:cNvSpPr/>
      </dsp:nvSpPr>
      <dsp:spPr>
        <a:xfrm>
          <a:off x="0" y="3477020"/>
          <a:ext cx="7137918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15% </a:t>
          </a:r>
          <a:r>
            <a:rPr lang="en-US" sz="1700" b="0" kern="1200" dirty="0" err="1"/>
            <a:t>nos</a:t>
          </a:r>
          <a:r>
            <a:rPr lang="en-US" sz="1700" b="0" kern="1200" dirty="0"/>
            <a:t> </a:t>
          </a:r>
          <a:r>
            <a:rPr lang="en-US" sz="1700" b="0" kern="1200" dirty="0" err="1"/>
            <a:t>últimos</a:t>
          </a:r>
          <a:r>
            <a:rPr lang="en-US" sz="1700" b="0" kern="1200" dirty="0"/>
            <a:t> </a:t>
          </a:r>
          <a:r>
            <a:rPr lang="en-US" sz="1700" b="0" kern="1200" dirty="0" err="1"/>
            <a:t>dias</a:t>
          </a:r>
          <a:r>
            <a:rPr lang="en-US" sz="1700" b="0" kern="1200" dirty="0"/>
            <a:t> </a:t>
          </a:r>
          <a:r>
            <a:rPr lang="en-US" sz="1700" b="0" kern="1200" dirty="0" err="1"/>
            <a:t>úteis</a:t>
          </a:r>
          <a:r>
            <a:rPr lang="en-US" sz="1700" b="0" kern="1200" dirty="0"/>
            <a:t> de </a:t>
          </a:r>
          <a:r>
            <a:rPr lang="en-US" sz="1700" b="0" kern="1200" dirty="0" err="1"/>
            <a:t>maio</a:t>
          </a:r>
          <a:r>
            <a:rPr lang="en-US" sz="1700" b="0" kern="1200" dirty="0"/>
            <a:t> e </a:t>
          </a:r>
          <a:r>
            <a:rPr lang="en-US" sz="1700" b="0" kern="1200" dirty="0" err="1"/>
            <a:t>novembro</a:t>
          </a:r>
          <a:r>
            <a:rPr lang="en-US" sz="1700" b="0" kern="1200" dirty="0"/>
            <a:t>, </a:t>
          </a:r>
          <a:r>
            <a:rPr lang="en-US" sz="1700" b="0" kern="1200" dirty="0" err="1"/>
            <a:t>nos</a:t>
          </a:r>
          <a:r>
            <a:rPr lang="en-US" sz="1700" b="0" kern="1200" dirty="0"/>
            <a:t> </a:t>
          </a:r>
          <a:r>
            <a:rPr lang="en-US" sz="1700" b="0" kern="1200" dirty="0" err="1"/>
            <a:t>fundos</a:t>
          </a:r>
          <a:r>
            <a:rPr lang="en-US" sz="1700" b="0" kern="1200" dirty="0"/>
            <a:t> de </a:t>
          </a:r>
          <a:r>
            <a:rPr lang="en-US" sz="1700" b="0" kern="1200" dirty="0" err="1"/>
            <a:t>longo</a:t>
          </a:r>
          <a:r>
            <a:rPr lang="en-US" sz="1700" b="0" kern="1200" dirty="0"/>
            <a:t> </a:t>
          </a:r>
          <a:r>
            <a:rPr lang="en-US" sz="1700" b="0" kern="1200" dirty="0" err="1"/>
            <a:t>prazo</a:t>
          </a:r>
          <a:endParaRPr lang="en-US" sz="1700" b="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20% </a:t>
          </a:r>
          <a:r>
            <a:rPr lang="en-US" sz="1700" b="0" kern="1200" dirty="0" err="1"/>
            <a:t>nos</a:t>
          </a:r>
          <a:r>
            <a:rPr lang="en-US" sz="1700" b="0" kern="1200" dirty="0"/>
            <a:t> </a:t>
          </a:r>
          <a:r>
            <a:rPr lang="en-US" sz="1700" b="0" kern="1200" dirty="0" err="1"/>
            <a:t>últimos</a:t>
          </a:r>
          <a:r>
            <a:rPr lang="en-US" sz="1700" b="0" kern="1200" dirty="0"/>
            <a:t> </a:t>
          </a:r>
          <a:r>
            <a:rPr lang="en-US" sz="1700" b="0" kern="1200" dirty="0" err="1"/>
            <a:t>dias</a:t>
          </a:r>
          <a:r>
            <a:rPr lang="en-US" sz="1700" b="0" kern="1200" dirty="0"/>
            <a:t> </a:t>
          </a:r>
          <a:r>
            <a:rPr lang="en-US" sz="1700" b="0" kern="1200" dirty="0" err="1"/>
            <a:t>úteis</a:t>
          </a:r>
          <a:r>
            <a:rPr lang="en-US" sz="1700" b="0" kern="1200" dirty="0"/>
            <a:t> de </a:t>
          </a:r>
          <a:r>
            <a:rPr lang="en-US" sz="1700" b="0" kern="1200" dirty="0" err="1"/>
            <a:t>maio</a:t>
          </a:r>
          <a:r>
            <a:rPr lang="en-US" sz="1700" b="0" kern="1200" dirty="0"/>
            <a:t> e </a:t>
          </a:r>
          <a:r>
            <a:rPr lang="en-US" sz="1700" b="0" kern="1200" dirty="0" err="1"/>
            <a:t>novembro</a:t>
          </a:r>
          <a:r>
            <a:rPr lang="en-US" sz="1700" b="0" kern="1200" dirty="0"/>
            <a:t>, </a:t>
          </a:r>
          <a:r>
            <a:rPr lang="en-US" sz="1700" b="0" kern="1200" dirty="0" err="1"/>
            <a:t>nos</a:t>
          </a:r>
          <a:r>
            <a:rPr lang="en-US" sz="1700" b="0" kern="1200" dirty="0"/>
            <a:t> </a:t>
          </a:r>
          <a:r>
            <a:rPr lang="en-US" sz="1700" b="0" kern="1200" dirty="0" err="1"/>
            <a:t>fundos</a:t>
          </a:r>
          <a:r>
            <a:rPr lang="en-US" sz="1700" b="0" kern="1200" dirty="0"/>
            <a:t> de </a:t>
          </a:r>
          <a:r>
            <a:rPr lang="en-US" sz="1700" b="0" kern="1200" dirty="0" err="1"/>
            <a:t>curto</a:t>
          </a:r>
          <a:r>
            <a:rPr lang="en-US" sz="1700" b="0" kern="1200" dirty="0"/>
            <a:t> </a:t>
          </a:r>
          <a:r>
            <a:rPr lang="en-US" sz="1700" b="0" kern="1200" dirty="0" err="1"/>
            <a:t>prazo</a:t>
          </a:r>
          <a:endParaRPr lang="en-US" sz="1700" b="0" kern="1200" dirty="0"/>
        </a:p>
      </dsp:txBody>
      <dsp:txXfrm>
        <a:off x="0" y="3477020"/>
        <a:ext cx="7137918" cy="5920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00BD8-1611-413C-8D90-B506A6EF2ADC}">
      <dsp:nvSpPr>
        <dsp:cNvPr id="0" name=""/>
        <dsp:cNvSpPr/>
      </dsp:nvSpPr>
      <dsp:spPr>
        <a:xfrm>
          <a:off x="0" y="13187"/>
          <a:ext cx="7137918" cy="57563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Base de </a:t>
          </a:r>
          <a:r>
            <a:rPr lang="en-US" sz="2400" b="0" kern="1200" dirty="0" err="1"/>
            <a:t>Cálculo</a:t>
          </a:r>
          <a:r>
            <a:rPr lang="en-US" sz="2400" b="0" kern="1200" dirty="0"/>
            <a:t> </a:t>
          </a:r>
          <a:r>
            <a:rPr lang="en-US" sz="2400" b="0" kern="1200" dirty="0" err="1"/>
            <a:t>resgate</a:t>
          </a:r>
          <a:endParaRPr lang="en-US" sz="2400" b="0" kern="1200" dirty="0"/>
        </a:p>
      </dsp:txBody>
      <dsp:txXfrm>
        <a:off x="28100" y="41287"/>
        <a:ext cx="7081718" cy="519439"/>
      </dsp:txXfrm>
    </dsp:sp>
    <dsp:sp modelId="{B7F7360E-D870-4894-B25D-E0748BB4D933}">
      <dsp:nvSpPr>
        <dsp:cNvPr id="0" name=""/>
        <dsp:cNvSpPr/>
      </dsp:nvSpPr>
      <dsp:spPr>
        <a:xfrm>
          <a:off x="0" y="588827"/>
          <a:ext cx="7137918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900" b="0" kern="1200" dirty="0"/>
            <a:t>Diferença positiva entre o valor do resgate, líquido do IOF, e o valor da aplicação financeira</a:t>
          </a:r>
          <a:endParaRPr lang="en-US" sz="1900" b="0" kern="1200" dirty="0"/>
        </a:p>
      </dsp:txBody>
      <dsp:txXfrm>
        <a:off x="0" y="588827"/>
        <a:ext cx="7137918" cy="596160"/>
      </dsp:txXfrm>
    </dsp:sp>
    <dsp:sp modelId="{42E516ED-3ECE-4483-B0AB-D7581E39579A}">
      <dsp:nvSpPr>
        <dsp:cNvPr id="0" name=""/>
        <dsp:cNvSpPr/>
      </dsp:nvSpPr>
      <dsp:spPr>
        <a:xfrm>
          <a:off x="0" y="1184987"/>
          <a:ext cx="7137918" cy="57563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Base de </a:t>
          </a:r>
          <a:r>
            <a:rPr lang="en-US" sz="2400" b="0" kern="1200" dirty="0" err="1"/>
            <a:t>Cálculo</a:t>
          </a:r>
          <a:r>
            <a:rPr lang="en-US" sz="2400" b="0" kern="1200" dirty="0"/>
            <a:t> “Come-</a:t>
          </a:r>
          <a:r>
            <a:rPr lang="en-US" sz="2400" b="0" kern="1200" dirty="0" err="1"/>
            <a:t>cotas</a:t>
          </a:r>
          <a:r>
            <a:rPr lang="en-US" sz="2400" b="0" kern="1200" dirty="0"/>
            <a:t>” (Lei 9.532/97)</a:t>
          </a:r>
        </a:p>
      </dsp:txBody>
      <dsp:txXfrm>
        <a:off x="28100" y="1213087"/>
        <a:ext cx="7081718" cy="519439"/>
      </dsp:txXfrm>
    </dsp:sp>
    <dsp:sp modelId="{5E4B6486-EE6D-477D-976D-6474B0632D64}">
      <dsp:nvSpPr>
        <dsp:cNvPr id="0" name=""/>
        <dsp:cNvSpPr/>
      </dsp:nvSpPr>
      <dsp:spPr>
        <a:xfrm>
          <a:off x="0" y="1760627"/>
          <a:ext cx="7137918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29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900" b="0" kern="1200" dirty="0"/>
            <a:t>Diferença positiva entre o valor das cotas nos últimos dias úteis de maio e novembro, líquido do IOF, e o valor da aplicação financeira</a:t>
          </a:r>
          <a:endParaRPr lang="en-US" sz="1900" b="0" kern="1200" dirty="0"/>
        </a:p>
      </dsp:txBody>
      <dsp:txXfrm>
        <a:off x="0" y="1760627"/>
        <a:ext cx="7137918" cy="59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_ato2015-2018/2015/lei/l13105.htm#art103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r>
              <a:rPr lang="pt-BR" sz="4800" dirty="0"/>
              <a:t>O conceito de renda e a tributação de fundos de investimentos de renda fixa abertos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29039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pt-BR" sz="36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Celia Murphy</a:t>
            </a:r>
          </a:p>
          <a:p>
            <a:r>
              <a:rPr lang="pt-BR" sz="36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Doutora PUC/SP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385AF9F-2EAC-067C-9A64-83D3E88E3063}"/>
              </a:ext>
            </a:extLst>
          </p:cNvPr>
          <p:cNvSpPr txBox="1"/>
          <p:nvPr/>
        </p:nvSpPr>
        <p:spPr>
          <a:xfrm>
            <a:off x="4056529" y="1454348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Relação</a:t>
            </a:r>
            <a:r>
              <a:rPr lang="en-US" sz="1600" dirty="0"/>
              <a:t> do </a:t>
            </a:r>
            <a:r>
              <a:rPr lang="en-US" sz="1600" dirty="0" err="1"/>
              <a:t>fundo</a:t>
            </a:r>
            <a:r>
              <a:rPr lang="en-US" sz="1600" dirty="0"/>
              <a:t> com </a:t>
            </a:r>
            <a:r>
              <a:rPr lang="en-US" sz="1600" dirty="0" err="1"/>
              <a:t>seus</a:t>
            </a:r>
            <a:r>
              <a:rPr lang="en-US" sz="1600" dirty="0"/>
              <a:t> </a:t>
            </a:r>
            <a:r>
              <a:rPr lang="en-US" sz="1600" dirty="0" err="1"/>
              <a:t>investimentos</a:t>
            </a:r>
            <a:endParaRPr lang="en-US" sz="1600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31879ABA-DB39-2130-03DF-815E0C3495F7}"/>
              </a:ext>
            </a:extLst>
          </p:cNvPr>
          <p:cNvSpPr/>
          <p:nvPr/>
        </p:nvSpPr>
        <p:spPr>
          <a:xfrm>
            <a:off x="3573304" y="2193696"/>
            <a:ext cx="4014450" cy="1062615"/>
          </a:xfrm>
          <a:custGeom>
            <a:avLst/>
            <a:gdLst>
              <a:gd name="connsiteX0" fmla="*/ 0 w 4014450"/>
              <a:gd name="connsiteY0" fmla="*/ 531308 h 1062615"/>
              <a:gd name="connsiteX1" fmla="*/ 1003613 w 4014450"/>
              <a:gd name="connsiteY1" fmla="*/ 531308 h 1062615"/>
              <a:gd name="connsiteX2" fmla="*/ 1003613 w 4014450"/>
              <a:gd name="connsiteY2" fmla="*/ 0 h 1062615"/>
              <a:gd name="connsiteX3" fmla="*/ 3010838 w 4014450"/>
              <a:gd name="connsiteY3" fmla="*/ 0 h 1062615"/>
              <a:gd name="connsiteX4" fmla="*/ 3010838 w 4014450"/>
              <a:gd name="connsiteY4" fmla="*/ 531308 h 1062615"/>
              <a:gd name="connsiteX5" fmla="*/ 4014450 w 4014450"/>
              <a:gd name="connsiteY5" fmla="*/ 531308 h 1062615"/>
              <a:gd name="connsiteX6" fmla="*/ 2007225 w 4014450"/>
              <a:gd name="connsiteY6" fmla="*/ 1062615 h 1062615"/>
              <a:gd name="connsiteX7" fmla="*/ 0 w 4014450"/>
              <a:gd name="connsiteY7" fmla="*/ 531308 h 106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4450" h="1062615" fill="none" extrusionOk="0">
                <a:moveTo>
                  <a:pt x="0" y="531308"/>
                </a:moveTo>
                <a:cubicBezTo>
                  <a:pt x="436943" y="461875"/>
                  <a:pt x="847437" y="533251"/>
                  <a:pt x="1003613" y="531308"/>
                </a:cubicBezTo>
                <a:cubicBezTo>
                  <a:pt x="960552" y="350434"/>
                  <a:pt x="973834" y="105116"/>
                  <a:pt x="1003613" y="0"/>
                </a:cubicBezTo>
                <a:cubicBezTo>
                  <a:pt x="1240354" y="23323"/>
                  <a:pt x="2181107" y="155614"/>
                  <a:pt x="3010838" y="0"/>
                </a:cubicBezTo>
                <a:cubicBezTo>
                  <a:pt x="3017017" y="81233"/>
                  <a:pt x="3038791" y="394360"/>
                  <a:pt x="3010838" y="531308"/>
                </a:cubicBezTo>
                <a:cubicBezTo>
                  <a:pt x="3506197" y="599433"/>
                  <a:pt x="3537983" y="614001"/>
                  <a:pt x="4014450" y="531308"/>
                </a:cubicBezTo>
                <a:cubicBezTo>
                  <a:pt x="3713018" y="749789"/>
                  <a:pt x="2702037" y="890763"/>
                  <a:pt x="2007225" y="1062615"/>
                </a:cubicBezTo>
                <a:cubicBezTo>
                  <a:pt x="1728362" y="922141"/>
                  <a:pt x="387807" y="770711"/>
                  <a:pt x="0" y="531308"/>
                </a:cubicBezTo>
                <a:close/>
              </a:path>
              <a:path w="4014450" h="1062615" stroke="0" extrusionOk="0">
                <a:moveTo>
                  <a:pt x="0" y="531308"/>
                </a:moveTo>
                <a:cubicBezTo>
                  <a:pt x="229986" y="532451"/>
                  <a:pt x="568839" y="532846"/>
                  <a:pt x="1003613" y="531308"/>
                </a:cubicBezTo>
                <a:cubicBezTo>
                  <a:pt x="956816" y="287882"/>
                  <a:pt x="1025622" y="226454"/>
                  <a:pt x="1003613" y="0"/>
                </a:cubicBezTo>
                <a:cubicBezTo>
                  <a:pt x="1535027" y="-23125"/>
                  <a:pt x="2107556" y="149924"/>
                  <a:pt x="3010838" y="0"/>
                </a:cubicBezTo>
                <a:cubicBezTo>
                  <a:pt x="3033472" y="235277"/>
                  <a:pt x="3029856" y="444966"/>
                  <a:pt x="3010838" y="531308"/>
                </a:cubicBezTo>
                <a:cubicBezTo>
                  <a:pt x="3398987" y="522849"/>
                  <a:pt x="3817046" y="470966"/>
                  <a:pt x="4014450" y="531308"/>
                </a:cubicBezTo>
                <a:cubicBezTo>
                  <a:pt x="3336260" y="818367"/>
                  <a:pt x="2792289" y="901583"/>
                  <a:pt x="2007225" y="1062615"/>
                </a:cubicBezTo>
                <a:cubicBezTo>
                  <a:pt x="1597980" y="893403"/>
                  <a:pt x="530270" y="635703"/>
                  <a:pt x="0" y="53130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2921689273">
                  <a:prstGeom prst="downArrow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Remuneração</a:t>
            </a:r>
            <a:r>
              <a:rPr lang="en-US" sz="1400" dirty="0">
                <a:solidFill>
                  <a:schemeClr val="tx1"/>
                </a:solidFill>
              </a:rPr>
              <a:t> do </a:t>
            </a:r>
            <a:r>
              <a:rPr lang="en-US" sz="1400" dirty="0" err="1">
                <a:solidFill>
                  <a:schemeClr val="tx1"/>
                </a:solidFill>
              </a:rPr>
              <a:t>fundo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decorrente</a:t>
            </a:r>
            <a:r>
              <a:rPr lang="en-US" sz="1400" dirty="0">
                <a:solidFill>
                  <a:schemeClr val="tx1"/>
                </a:solidFill>
              </a:rPr>
              <a:t> da </a:t>
            </a:r>
            <a:r>
              <a:rPr lang="en-US" sz="1400" dirty="0" err="1">
                <a:solidFill>
                  <a:schemeClr val="tx1"/>
                </a:solidFill>
              </a:rPr>
              <a:t>aplicação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seu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patrimônio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930C1BC-FE7F-48E7-D700-8D311539FECD}"/>
              </a:ext>
            </a:extLst>
          </p:cNvPr>
          <p:cNvSpPr/>
          <p:nvPr/>
        </p:nvSpPr>
        <p:spPr>
          <a:xfrm>
            <a:off x="8458156" y="2442708"/>
            <a:ext cx="1688841" cy="61416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Não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tributável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F2B023B-F877-C696-F8FE-94B4DB26778C}"/>
              </a:ext>
            </a:extLst>
          </p:cNvPr>
          <p:cNvSpPr txBox="1">
            <a:spLocks/>
          </p:cNvSpPr>
          <p:nvPr/>
        </p:nvSpPr>
        <p:spPr>
          <a:xfrm>
            <a:off x="2043951" y="3544439"/>
            <a:ext cx="7073154" cy="714078"/>
          </a:xfrm>
          <a:custGeom>
            <a:avLst/>
            <a:gdLst>
              <a:gd name="connsiteX0" fmla="*/ 0 w 7073154"/>
              <a:gd name="connsiteY0" fmla="*/ 0 h 714078"/>
              <a:gd name="connsiteX1" fmla="*/ 713746 w 7073154"/>
              <a:gd name="connsiteY1" fmla="*/ 0 h 714078"/>
              <a:gd name="connsiteX2" fmla="*/ 1286028 w 7073154"/>
              <a:gd name="connsiteY2" fmla="*/ 0 h 714078"/>
              <a:gd name="connsiteX3" fmla="*/ 1716847 w 7073154"/>
              <a:gd name="connsiteY3" fmla="*/ 0 h 714078"/>
              <a:gd name="connsiteX4" fmla="*/ 2218398 w 7073154"/>
              <a:gd name="connsiteY4" fmla="*/ 0 h 714078"/>
              <a:gd name="connsiteX5" fmla="*/ 2790681 w 7073154"/>
              <a:gd name="connsiteY5" fmla="*/ 0 h 714078"/>
              <a:gd name="connsiteX6" fmla="*/ 3362963 w 7073154"/>
              <a:gd name="connsiteY6" fmla="*/ 0 h 714078"/>
              <a:gd name="connsiteX7" fmla="*/ 3935246 w 7073154"/>
              <a:gd name="connsiteY7" fmla="*/ 0 h 714078"/>
              <a:gd name="connsiteX8" fmla="*/ 4578260 w 7073154"/>
              <a:gd name="connsiteY8" fmla="*/ 0 h 714078"/>
              <a:gd name="connsiteX9" fmla="*/ 5221274 w 7073154"/>
              <a:gd name="connsiteY9" fmla="*/ 0 h 714078"/>
              <a:gd name="connsiteX10" fmla="*/ 5793556 w 7073154"/>
              <a:gd name="connsiteY10" fmla="*/ 0 h 714078"/>
              <a:gd name="connsiteX11" fmla="*/ 6365839 w 7073154"/>
              <a:gd name="connsiteY11" fmla="*/ 0 h 714078"/>
              <a:gd name="connsiteX12" fmla="*/ 7073154 w 7073154"/>
              <a:gd name="connsiteY12" fmla="*/ 0 h 714078"/>
              <a:gd name="connsiteX13" fmla="*/ 7073154 w 7073154"/>
              <a:gd name="connsiteY13" fmla="*/ 335617 h 714078"/>
              <a:gd name="connsiteX14" fmla="*/ 7073154 w 7073154"/>
              <a:gd name="connsiteY14" fmla="*/ 714078 h 714078"/>
              <a:gd name="connsiteX15" fmla="*/ 6430140 w 7073154"/>
              <a:gd name="connsiteY15" fmla="*/ 714078 h 714078"/>
              <a:gd name="connsiteX16" fmla="*/ 5999321 w 7073154"/>
              <a:gd name="connsiteY16" fmla="*/ 714078 h 714078"/>
              <a:gd name="connsiteX17" fmla="*/ 5214844 w 7073154"/>
              <a:gd name="connsiteY17" fmla="*/ 714078 h 714078"/>
              <a:gd name="connsiteX18" fmla="*/ 4713293 w 7073154"/>
              <a:gd name="connsiteY18" fmla="*/ 714078 h 714078"/>
              <a:gd name="connsiteX19" fmla="*/ 4141010 w 7073154"/>
              <a:gd name="connsiteY19" fmla="*/ 714078 h 714078"/>
              <a:gd name="connsiteX20" fmla="*/ 3427265 w 7073154"/>
              <a:gd name="connsiteY20" fmla="*/ 714078 h 714078"/>
              <a:gd name="connsiteX21" fmla="*/ 2854982 w 7073154"/>
              <a:gd name="connsiteY21" fmla="*/ 714078 h 714078"/>
              <a:gd name="connsiteX22" fmla="*/ 2282700 w 7073154"/>
              <a:gd name="connsiteY22" fmla="*/ 714078 h 714078"/>
              <a:gd name="connsiteX23" fmla="*/ 1781149 w 7073154"/>
              <a:gd name="connsiteY23" fmla="*/ 714078 h 714078"/>
              <a:gd name="connsiteX24" fmla="*/ 1350329 w 7073154"/>
              <a:gd name="connsiteY24" fmla="*/ 714078 h 714078"/>
              <a:gd name="connsiteX25" fmla="*/ 919510 w 7073154"/>
              <a:gd name="connsiteY25" fmla="*/ 714078 h 714078"/>
              <a:gd name="connsiteX26" fmla="*/ 0 w 7073154"/>
              <a:gd name="connsiteY26" fmla="*/ 714078 h 714078"/>
              <a:gd name="connsiteX27" fmla="*/ 0 w 7073154"/>
              <a:gd name="connsiteY27" fmla="*/ 371321 h 714078"/>
              <a:gd name="connsiteX28" fmla="*/ 0 w 7073154"/>
              <a:gd name="connsiteY28" fmla="*/ 0 h 71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073154" h="714078" fill="none" extrusionOk="0">
                <a:moveTo>
                  <a:pt x="0" y="0"/>
                </a:moveTo>
                <a:cubicBezTo>
                  <a:pt x="308979" y="-8345"/>
                  <a:pt x="464281" y="-4396"/>
                  <a:pt x="713746" y="0"/>
                </a:cubicBezTo>
                <a:cubicBezTo>
                  <a:pt x="963211" y="4396"/>
                  <a:pt x="1000219" y="-3448"/>
                  <a:pt x="1286028" y="0"/>
                </a:cubicBezTo>
                <a:cubicBezTo>
                  <a:pt x="1571837" y="3448"/>
                  <a:pt x="1556934" y="2071"/>
                  <a:pt x="1716847" y="0"/>
                </a:cubicBezTo>
                <a:cubicBezTo>
                  <a:pt x="1876760" y="-2071"/>
                  <a:pt x="2088093" y="-19533"/>
                  <a:pt x="2218398" y="0"/>
                </a:cubicBezTo>
                <a:cubicBezTo>
                  <a:pt x="2348703" y="19533"/>
                  <a:pt x="2605948" y="25804"/>
                  <a:pt x="2790681" y="0"/>
                </a:cubicBezTo>
                <a:cubicBezTo>
                  <a:pt x="2975414" y="-25804"/>
                  <a:pt x="3090852" y="-18465"/>
                  <a:pt x="3362963" y="0"/>
                </a:cubicBezTo>
                <a:cubicBezTo>
                  <a:pt x="3635074" y="18465"/>
                  <a:pt x="3806814" y="11057"/>
                  <a:pt x="3935246" y="0"/>
                </a:cubicBezTo>
                <a:cubicBezTo>
                  <a:pt x="4063678" y="-11057"/>
                  <a:pt x="4434438" y="24166"/>
                  <a:pt x="4578260" y="0"/>
                </a:cubicBezTo>
                <a:cubicBezTo>
                  <a:pt x="4722082" y="-24166"/>
                  <a:pt x="5046894" y="155"/>
                  <a:pt x="5221274" y="0"/>
                </a:cubicBezTo>
                <a:cubicBezTo>
                  <a:pt x="5395654" y="-155"/>
                  <a:pt x="5574377" y="-22417"/>
                  <a:pt x="5793556" y="0"/>
                </a:cubicBezTo>
                <a:cubicBezTo>
                  <a:pt x="6012735" y="22417"/>
                  <a:pt x="6168433" y="18191"/>
                  <a:pt x="6365839" y="0"/>
                </a:cubicBezTo>
                <a:cubicBezTo>
                  <a:pt x="6563245" y="-18191"/>
                  <a:pt x="6820378" y="-655"/>
                  <a:pt x="7073154" y="0"/>
                </a:cubicBezTo>
                <a:cubicBezTo>
                  <a:pt x="7060884" y="76177"/>
                  <a:pt x="7066119" y="205030"/>
                  <a:pt x="7073154" y="335617"/>
                </a:cubicBezTo>
                <a:cubicBezTo>
                  <a:pt x="7080189" y="466204"/>
                  <a:pt x="7054354" y="587305"/>
                  <a:pt x="7073154" y="714078"/>
                </a:cubicBezTo>
                <a:cubicBezTo>
                  <a:pt x="6850626" y="690602"/>
                  <a:pt x="6643290" y="707194"/>
                  <a:pt x="6430140" y="714078"/>
                </a:cubicBezTo>
                <a:cubicBezTo>
                  <a:pt x="6216990" y="720962"/>
                  <a:pt x="6208906" y="717740"/>
                  <a:pt x="5999321" y="714078"/>
                </a:cubicBezTo>
                <a:cubicBezTo>
                  <a:pt x="5789736" y="710416"/>
                  <a:pt x="5562775" y="752194"/>
                  <a:pt x="5214844" y="714078"/>
                </a:cubicBezTo>
                <a:cubicBezTo>
                  <a:pt x="4866913" y="675962"/>
                  <a:pt x="4816371" y="691419"/>
                  <a:pt x="4713293" y="714078"/>
                </a:cubicBezTo>
                <a:cubicBezTo>
                  <a:pt x="4610215" y="736737"/>
                  <a:pt x="4370231" y="700357"/>
                  <a:pt x="4141010" y="714078"/>
                </a:cubicBezTo>
                <a:cubicBezTo>
                  <a:pt x="3911789" y="727799"/>
                  <a:pt x="3777787" y="707729"/>
                  <a:pt x="3427265" y="714078"/>
                </a:cubicBezTo>
                <a:cubicBezTo>
                  <a:pt x="3076743" y="720427"/>
                  <a:pt x="3039840" y="714683"/>
                  <a:pt x="2854982" y="714078"/>
                </a:cubicBezTo>
                <a:cubicBezTo>
                  <a:pt x="2670124" y="713473"/>
                  <a:pt x="2510387" y="714881"/>
                  <a:pt x="2282700" y="714078"/>
                </a:cubicBezTo>
                <a:cubicBezTo>
                  <a:pt x="2055013" y="713275"/>
                  <a:pt x="1962541" y="697657"/>
                  <a:pt x="1781149" y="714078"/>
                </a:cubicBezTo>
                <a:cubicBezTo>
                  <a:pt x="1599757" y="730499"/>
                  <a:pt x="1519421" y="728629"/>
                  <a:pt x="1350329" y="714078"/>
                </a:cubicBezTo>
                <a:cubicBezTo>
                  <a:pt x="1181237" y="699527"/>
                  <a:pt x="1097643" y="724380"/>
                  <a:pt x="919510" y="714078"/>
                </a:cubicBezTo>
                <a:cubicBezTo>
                  <a:pt x="741377" y="703776"/>
                  <a:pt x="310156" y="689300"/>
                  <a:pt x="0" y="714078"/>
                </a:cubicBezTo>
                <a:cubicBezTo>
                  <a:pt x="-12142" y="549524"/>
                  <a:pt x="-15115" y="515028"/>
                  <a:pt x="0" y="371321"/>
                </a:cubicBezTo>
                <a:cubicBezTo>
                  <a:pt x="15115" y="227614"/>
                  <a:pt x="4086" y="183979"/>
                  <a:pt x="0" y="0"/>
                </a:cubicBezTo>
                <a:close/>
              </a:path>
              <a:path w="7073154" h="714078" stroke="0" extrusionOk="0">
                <a:moveTo>
                  <a:pt x="0" y="0"/>
                </a:moveTo>
                <a:cubicBezTo>
                  <a:pt x="180930" y="24197"/>
                  <a:pt x="490968" y="31793"/>
                  <a:pt x="713746" y="0"/>
                </a:cubicBezTo>
                <a:cubicBezTo>
                  <a:pt x="936524" y="-31793"/>
                  <a:pt x="1152622" y="-23258"/>
                  <a:pt x="1286028" y="0"/>
                </a:cubicBezTo>
                <a:cubicBezTo>
                  <a:pt x="1419434" y="23258"/>
                  <a:pt x="1862796" y="33884"/>
                  <a:pt x="2070505" y="0"/>
                </a:cubicBezTo>
                <a:cubicBezTo>
                  <a:pt x="2278214" y="-33884"/>
                  <a:pt x="2370269" y="-26524"/>
                  <a:pt x="2642788" y="0"/>
                </a:cubicBezTo>
                <a:cubicBezTo>
                  <a:pt x="2915307" y="26524"/>
                  <a:pt x="2910095" y="1725"/>
                  <a:pt x="3144338" y="0"/>
                </a:cubicBezTo>
                <a:cubicBezTo>
                  <a:pt x="3378581" y="-1725"/>
                  <a:pt x="3440943" y="2536"/>
                  <a:pt x="3716621" y="0"/>
                </a:cubicBezTo>
                <a:cubicBezTo>
                  <a:pt x="3992299" y="-2536"/>
                  <a:pt x="3998149" y="-12196"/>
                  <a:pt x="4218172" y="0"/>
                </a:cubicBezTo>
                <a:cubicBezTo>
                  <a:pt x="4438195" y="12196"/>
                  <a:pt x="4547527" y="7596"/>
                  <a:pt x="4648991" y="0"/>
                </a:cubicBezTo>
                <a:cubicBezTo>
                  <a:pt x="4750455" y="-7596"/>
                  <a:pt x="4944915" y="-22587"/>
                  <a:pt x="5221274" y="0"/>
                </a:cubicBezTo>
                <a:cubicBezTo>
                  <a:pt x="5497633" y="22587"/>
                  <a:pt x="5831446" y="-29556"/>
                  <a:pt x="6005751" y="0"/>
                </a:cubicBezTo>
                <a:cubicBezTo>
                  <a:pt x="6180056" y="29556"/>
                  <a:pt x="6613279" y="-31002"/>
                  <a:pt x="7073154" y="0"/>
                </a:cubicBezTo>
                <a:cubicBezTo>
                  <a:pt x="7073245" y="101291"/>
                  <a:pt x="7081355" y="229861"/>
                  <a:pt x="7073154" y="371321"/>
                </a:cubicBezTo>
                <a:cubicBezTo>
                  <a:pt x="7064953" y="512781"/>
                  <a:pt x="7057463" y="593373"/>
                  <a:pt x="7073154" y="714078"/>
                </a:cubicBezTo>
                <a:cubicBezTo>
                  <a:pt x="6939065" y="707718"/>
                  <a:pt x="6654527" y="718335"/>
                  <a:pt x="6500872" y="714078"/>
                </a:cubicBezTo>
                <a:cubicBezTo>
                  <a:pt x="6347217" y="709821"/>
                  <a:pt x="6144704" y="721182"/>
                  <a:pt x="5999321" y="714078"/>
                </a:cubicBezTo>
                <a:cubicBezTo>
                  <a:pt x="5853938" y="706974"/>
                  <a:pt x="5562595" y="740244"/>
                  <a:pt x="5285575" y="714078"/>
                </a:cubicBezTo>
                <a:cubicBezTo>
                  <a:pt x="5008555" y="687912"/>
                  <a:pt x="4802158" y="726470"/>
                  <a:pt x="4501098" y="714078"/>
                </a:cubicBezTo>
                <a:cubicBezTo>
                  <a:pt x="4200038" y="701686"/>
                  <a:pt x="4045160" y="710253"/>
                  <a:pt x="3716621" y="714078"/>
                </a:cubicBezTo>
                <a:cubicBezTo>
                  <a:pt x="3388082" y="717903"/>
                  <a:pt x="3196653" y="692257"/>
                  <a:pt x="3002875" y="714078"/>
                </a:cubicBezTo>
                <a:cubicBezTo>
                  <a:pt x="2809097" y="735899"/>
                  <a:pt x="2562252" y="733733"/>
                  <a:pt x="2218398" y="714078"/>
                </a:cubicBezTo>
                <a:cubicBezTo>
                  <a:pt x="1874544" y="694423"/>
                  <a:pt x="1791987" y="738842"/>
                  <a:pt x="1646116" y="714078"/>
                </a:cubicBezTo>
                <a:cubicBezTo>
                  <a:pt x="1500245" y="689314"/>
                  <a:pt x="1134607" y="752913"/>
                  <a:pt x="861639" y="714078"/>
                </a:cubicBezTo>
                <a:cubicBezTo>
                  <a:pt x="588671" y="675243"/>
                  <a:pt x="316411" y="687461"/>
                  <a:pt x="0" y="714078"/>
                </a:cubicBezTo>
                <a:cubicBezTo>
                  <a:pt x="13174" y="579304"/>
                  <a:pt x="4687" y="496086"/>
                  <a:pt x="0" y="371321"/>
                </a:cubicBezTo>
                <a:cubicBezTo>
                  <a:pt x="-4687" y="246556"/>
                  <a:pt x="-7754" y="172094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0116534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800" b="1"/>
              <a:t>Fundo de investimento</a:t>
            </a:r>
            <a:r>
              <a:rPr lang="en-US" sz="1800"/>
              <a:t>: reunião de recursos de uma ou mais pessoas – cotistas – com a finalidade de realizar um investimento comum</a:t>
            </a:r>
            <a:endParaRPr lang="en-US" sz="1800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C6FD3FF-F4EF-19A4-2745-FCE1984D1937}"/>
              </a:ext>
            </a:extLst>
          </p:cNvPr>
          <p:cNvSpPr/>
          <p:nvPr/>
        </p:nvSpPr>
        <p:spPr>
          <a:xfrm>
            <a:off x="3573304" y="4601497"/>
            <a:ext cx="4014450" cy="1062615"/>
          </a:xfrm>
          <a:custGeom>
            <a:avLst/>
            <a:gdLst>
              <a:gd name="connsiteX0" fmla="*/ 0 w 4014450"/>
              <a:gd name="connsiteY0" fmla="*/ 531308 h 1062615"/>
              <a:gd name="connsiteX1" fmla="*/ 1003613 w 4014450"/>
              <a:gd name="connsiteY1" fmla="*/ 531308 h 1062615"/>
              <a:gd name="connsiteX2" fmla="*/ 1003613 w 4014450"/>
              <a:gd name="connsiteY2" fmla="*/ 0 h 1062615"/>
              <a:gd name="connsiteX3" fmla="*/ 3010838 w 4014450"/>
              <a:gd name="connsiteY3" fmla="*/ 0 h 1062615"/>
              <a:gd name="connsiteX4" fmla="*/ 3010838 w 4014450"/>
              <a:gd name="connsiteY4" fmla="*/ 531308 h 1062615"/>
              <a:gd name="connsiteX5" fmla="*/ 4014450 w 4014450"/>
              <a:gd name="connsiteY5" fmla="*/ 531308 h 1062615"/>
              <a:gd name="connsiteX6" fmla="*/ 2007225 w 4014450"/>
              <a:gd name="connsiteY6" fmla="*/ 1062615 h 1062615"/>
              <a:gd name="connsiteX7" fmla="*/ 0 w 4014450"/>
              <a:gd name="connsiteY7" fmla="*/ 531308 h 106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4450" h="1062615" fill="none" extrusionOk="0">
                <a:moveTo>
                  <a:pt x="0" y="531308"/>
                </a:moveTo>
                <a:cubicBezTo>
                  <a:pt x="270462" y="480755"/>
                  <a:pt x="624972" y="492565"/>
                  <a:pt x="1003613" y="531308"/>
                </a:cubicBezTo>
                <a:cubicBezTo>
                  <a:pt x="1005048" y="418760"/>
                  <a:pt x="991027" y="152399"/>
                  <a:pt x="1003613" y="0"/>
                </a:cubicBezTo>
                <a:cubicBezTo>
                  <a:pt x="1548682" y="-3711"/>
                  <a:pt x="2502406" y="-97119"/>
                  <a:pt x="3010838" y="0"/>
                </a:cubicBezTo>
                <a:cubicBezTo>
                  <a:pt x="3017125" y="105841"/>
                  <a:pt x="2970135" y="471081"/>
                  <a:pt x="3010838" y="531308"/>
                </a:cubicBezTo>
                <a:cubicBezTo>
                  <a:pt x="3155835" y="562851"/>
                  <a:pt x="3910460" y="558858"/>
                  <a:pt x="4014450" y="531308"/>
                </a:cubicBezTo>
                <a:cubicBezTo>
                  <a:pt x="3167358" y="705465"/>
                  <a:pt x="2431291" y="1116822"/>
                  <a:pt x="2007225" y="1062615"/>
                </a:cubicBezTo>
                <a:cubicBezTo>
                  <a:pt x="1743393" y="1050106"/>
                  <a:pt x="799443" y="836039"/>
                  <a:pt x="0" y="531308"/>
                </a:cubicBezTo>
                <a:close/>
              </a:path>
              <a:path w="4014450" h="1062615" stroke="0" extrusionOk="0">
                <a:moveTo>
                  <a:pt x="0" y="531308"/>
                </a:moveTo>
                <a:cubicBezTo>
                  <a:pt x="456004" y="604734"/>
                  <a:pt x="696388" y="584450"/>
                  <a:pt x="1003613" y="531308"/>
                </a:cubicBezTo>
                <a:cubicBezTo>
                  <a:pt x="1019188" y="478003"/>
                  <a:pt x="993681" y="83878"/>
                  <a:pt x="1003613" y="0"/>
                </a:cubicBezTo>
                <a:cubicBezTo>
                  <a:pt x="1818197" y="-146016"/>
                  <a:pt x="2573553" y="29919"/>
                  <a:pt x="3010838" y="0"/>
                </a:cubicBezTo>
                <a:cubicBezTo>
                  <a:pt x="3001126" y="198851"/>
                  <a:pt x="3014368" y="299231"/>
                  <a:pt x="3010838" y="531308"/>
                </a:cubicBezTo>
                <a:cubicBezTo>
                  <a:pt x="3145477" y="560325"/>
                  <a:pt x="3865590" y="576311"/>
                  <a:pt x="4014450" y="531308"/>
                </a:cubicBezTo>
                <a:cubicBezTo>
                  <a:pt x="3385373" y="614712"/>
                  <a:pt x="2779450" y="925492"/>
                  <a:pt x="2007225" y="1062615"/>
                </a:cubicBezTo>
                <a:cubicBezTo>
                  <a:pt x="1684127" y="893496"/>
                  <a:pt x="439116" y="756983"/>
                  <a:pt x="0" y="53130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397014955">
                  <a:prstGeom prst="downArrow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Remuneração</a:t>
            </a:r>
            <a:r>
              <a:rPr lang="en-US" sz="1400" dirty="0">
                <a:solidFill>
                  <a:schemeClr val="tx1"/>
                </a:solidFill>
              </a:rPr>
              <a:t> do </a:t>
            </a:r>
            <a:r>
              <a:rPr lang="en-US" sz="1400" dirty="0" err="1">
                <a:solidFill>
                  <a:schemeClr val="tx1"/>
                </a:solidFill>
              </a:rPr>
              <a:t>cotista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6B92533-F02D-C872-8EF3-4DB3D7BB61E3}"/>
              </a:ext>
            </a:extLst>
          </p:cNvPr>
          <p:cNvSpPr/>
          <p:nvPr/>
        </p:nvSpPr>
        <p:spPr>
          <a:xfrm>
            <a:off x="8458156" y="4825723"/>
            <a:ext cx="1688841" cy="61416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Tributável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D12A89-4BFB-4973-356C-C3E9C7DF1B82}"/>
              </a:ext>
            </a:extLst>
          </p:cNvPr>
          <p:cNvSpPr txBox="1"/>
          <p:nvPr/>
        </p:nvSpPr>
        <p:spPr>
          <a:xfrm>
            <a:off x="3937466" y="5819427"/>
            <a:ext cx="3286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Relação</a:t>
            </a:r>
            <a:r>
              <a:rPr lang="en-US" sz="1600" dirty="0"/>
              <a:t> do </a:t>
            </a:r>
            <a:r>
              <a:rPr lang="en-US" sz="1600" dirty="0" err="1"/>
              <a:t>cotista</a:t>
            </a:r>
            <a:r>
              <a:rPr lang="en-US" sz="1600" dirty="0"/>
              <a:t> com o Fundo</a:t>
            </a:r>
          </a:p>
        </p:txBody>
      </p:sp>
    </p:spTree>
    <p:extLst>
      <p:ext uri="{BB962C8B-B14F-4D97-AF65-F5344CB8AC3E}">
        <p14:creationId xmlns:p14="http://schemas.microsoft.com/office/powerpoint/2010/main" val="424482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71F56B7-DC0C-F162-E09E-D37E80C2E1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6925509"/>
              </p:ext>
            </p:extLst>
          </p:nvPr>
        </p:nvGraphicFramePr>
        <p:xfrm>
          <a:off x="4898571" y="1023395"/>
          <a:ext cx="6649962" cy="201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7DC8EB7-C24A-D06E-3768-07DD65884FAF}"/>
              </a:ext>
            </a:extLst>
          </p:cNvPr>
          <p:cNvSpPr txBox="1"/>
          <p:nvPr/>
        </p:nvSpPr>
        <p:spPr>
          <a:xfrm>
            <a:off x="5206847" y="3278019"/>
            <a:ext cx="6204857" cy="369332"/>
          </a:xfrm>
          <a:custGeom>
            <a:avLst/>
            <a:gdLst>
              <a:gd name="connsiteX0" fmla="*/ 0 w 6204857"/>
              <a:gd name="connsiteY0" fmla="*/ 0 h 369332"/>
              <a:gd name="connsiteX1" fmla="*/ 813526 w 6204857"/>
              <a:gd name="connsiteY1" fmla="*/ 0 h 369332"/>
              <a:gd name="connsiteX2" fmla="*/ 1627051 w 6204857"/>
              <a:gd name="connsiteY2" fmla="*/ 0 h 369332"/>
              <a:gd name="connsiteX3" fmla="*/ 2440577 w 6204857"/>
              <a:gd name="connsiteY3" fmla="*/ 0 h 369332"/>
              <a:gd name="connsiteX4" fmla="*/ 3130006 w 6204857"/>
              <a:gd name="connsiteY4" fmla="*/ 0 h 369332"/>
              <a:gd name="connsiteX5" fmla="*/ 3881483 w 6204857"/>
              <a:gd name="connsiteY5" fmla="*/ 0 h 369332"/>
              <a:gd name="connsiteX6" fmla="*/ 4570911 w 6204857"/>
              <a:gd name="connsiteY6" fmla="*/ 0 h 369332"/>
              <a:gd name="connsiteX7" fmla="*/ 5136243 w 6204857"/>
              <a:gd name="connsiteY7" fmla="*/ 0 h 369332"/>
              <a:gd name="connsiteX8" fmla="*/ 6204857 w 6204857"/>
              <a:gd name="connsiteY8" fmla="*/ 0 h 369332"/>
              <a:gd name="connsiteX9" fmla="*/ 6204857 w 6204857"/>
              <a:gd name="connsiteY9" fmla="*/ 369332 h 369332"/>
              <a:gd name="connsiteX10" fmla="*/ 5701574 w 6204857"/>
              <a:gd name="connsiteY10" fmla="*/ 369332 h 369332"/>
              <a:gd name="connsiteX11" fmla="*/ 5012146 w 6204857"/>
              <a:gd name="connsiteY11" fmla="*/ 369332 h 369332"/>
              <a:gd name="connsiteX12" fmla="*/ 4384766 w 6204857"/>
              <a:gd name="connsiteY12" fmla="*/ 369332 h 369332"/>
              <a:gd name="connsiteX13" fmla="*/ 3757386 w 6204857"/>
              <a:gd name="connsiteY13" fmla="*/ 369332 h 369332"/>
              <a:gd name="connsiteX14" fmla="*/ 3005909 w 6204857"/>
              <a:gd name="connsiteY14" fmla="*/ 369332 h 369332"/>
              <a:gd name="connsiteX15" fmla="*/ 2192383 w 6204857"/>
              <a:gd name="connsiteY15" fmla="*/ 369332 h 369332"/>
              <a:gd name="connsiteX16" fmla="*/ 1440906 w 6204857"/>
              <a:gd name="connsiteY16" fmla="*/ 369332 h 369332"/>
              <a:gd name="connsiteX17" fmla="*/ 689429 w 6204857"/>
              <a:gd name="connsiteY17" fmla="*/ 369332 h 369332"/>
              <a:gd name="connsiteX18" fmla="*/ 0 w 6204857"/>
              <a:gd name="connsiteY18" fmla="*/ 369332 h 369332"/>
              <a:gd name="connsiteX19" fmla="*/ 0 w 6204857"/>
              <a:gd name="connsiteY19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04857" h="369332" fill="none" extrusionOk="0">
                <a:moveTo>
                  <a:pt x="0" y="0"/>
                </a:moveTo>
                <a:cubicBezTo>
                  <a:pt x="195268" y="8227"/>
                  <a:pt x="455431" y="10221"/>
                  <a:pt x="813526" y="0"/>
                </a:cubicBezTo>
                <a:cubicBezTo>
                  <a:pt x="1171621" y="-10221"/>
                  <a:pt x="1304654" y="63"/>
                  <a:pt x="1627051" y="0"/>
                </a:cubicBezTo>
                <a:cubicBezTo>
                  <a:pt x="1949449" y="-63"/>
                  <a:pt x="2221407" y="-21816"/>
                  <a:pt x="2440577" y="0"/>
                </a:cubicBezTo>
                <a:cubicBezTo>
                  <a:pt x="2659747" y="21816"/>
                  <a:pt x="2804831" y="12657"/>
                  <a:pt x="3130006" y="0"/>
                </a:cubicBezTo>
                <a:cubicBezTo>
                  <a:pt x="3455181" y="-12657"/>
                  <a:pt x="3620618" y="18914"/>
                  <a:pt x="3881483" y="0"/>
                </a:cubicBezTo>
                <a:cubicBezTo>
                  <a:pt x="4142348" y="-18914"/>
                  <a:pt x="4272777" y="23540"/>
                  <a:pt x="4570911" y="0"/>
                </a:cubicBezTo>
                <a:cubicBezTo>
                  <a:pt x="4869045" y="-23540"/>
                  <a:pt x="4995901" y="-9441"/>
                  <a:pt x="5136243" y="0"/>
                </a:cubicBezTo>
                <a:cubicBezTo>
                  <a:pt x="5276585" y="9441"/>
                  <a:pt x="5708113" y="44258"/>
                  <a:pt x="6204857" y="0"/>
                </a:cubicBezTo>
                <a:cubicBezTo>
                  <a:pt x="6186745" y="165777"/>
                  <a:pt x="6187869" y="229658"/>
                  <a:pt x="6204857" y="369332"/>
                </a:cubicBezTo>
                <a:cubicBezTo>
                  <a:pt x="5958727" y="376632"/>
                  <a:pt x="5865940" y="380773"/>
                  <a:pt x="5701574" y="369332"/>
                </a:cubicBezTo>
                <a:cubicBezTo>
                  <a:pt x="5537208" y="357891"/>
                  <a:pt x="5263348" y="373669"/>
                  <a:pt x="5012146" y="369332"/>
                </a:cubicBezTo>
                <a:cubicBezTo>
                  <a:pt x="4760944" y="364995"/>
                  <a:pt x="4623253" y="350575"/>
                  <a:pt x="4384766" y="369332"/>
                </a:cubicBezTo>
                <a:cubicBezTo>
                  <a:pt x="4146279" y="388089"/>
                  <a:pt x="4013847" y="392452"/>
                  <a:pt x="3757386" y="369332"/>
                </a:cubicBezTo>
                <a:cubicBezTo>
                  <a:pt x="3500925" y="346212"/>
                  <a:pt x="3238763" y="389165"/>
                  <a:pt x="3005909" y="369332"/>
                </a:cubicBezTo>
                <a:cubicBezTo>
                  <a:pt x="2773055" y="349499"/>
                  <a:pt x="2401661" y="345102"/>
                  <a:pt x="2192383" y="369332"/>
                </a:cubicBezTo>
                <a:cubicBezTo>
                  <a:pt x="1983105" y="393562"/>
                  <a:pt x="1691532" y="334709"/>
                  <a:pt x="1440906" y="369332"/>
                </a:cubicBezTo>
                <a:cubicBezTo>
                  <a:pt x="1190280" y="403955"/>
                  <a:pt x="853211" y="398320"/>
                  <a:pt x="689429" y="369332"/>
                </a:cubicBezTo>
                <a:cubicBezTo>
                  <a:pt x="525647" y="340344"/>
                  <a:pt x="267891" y="402372"/>
                  <a:pt x="0" y="369332"/>
                </a:cubicBezTo>
                <a:cubicBezTo>
                  <a:pt x="-2123" y="228351"/>
                  <a:pt x="-15534" y="183784"/>
                  <a:pt x="0" y="0"/>
                </a:cubicBezTo>
                <a:close/>
              </a:path>
              <a:path w="6204857" h="369332" stroke="0" extrusionOk="0">
                <a:moveTo>
                  <a:pt x="0" y="0"/>
                </a:moveTo>
                <a:cubicBezTo>
                  <a:pt x="182771" y="2928"/>
                  <a:pt x="350602" y="-21025"/>
                  <a:pt x="565331" y="0"/>
                </a:cubicBezTo>
                <a:cubicBezTo>
                  <a:pt x="780060" y="21025"/>
                  <a:pt x="1035030" y="6539"/>
                  <a:pt x="1192711" y="0"/>
                </a:cubicBezTo>
                <a:cubicBezTo>
                  <a:pt x="1350392" y="-6539"/>
                  <a:pt x="1540081" y="3496"/>
                  <a:pt x="1695994" y="0"/>
                </a:cubicBezTo>
                <a:cubicBezTo>
                  <a:pt x="1851907" y="-3496"/>
                  <a:pt x="2017823" y="-1277"/>
                  <a:pt x="2261326" y="0"/>
                </a:cubicBezTo>
                <a:cubicBezTo>
                  <a:pt x="2504829" y="1277"/>
                  <a:pt x="2592083" y="-27860"/>
                  <a:pt x="2888706" y="0"/>
                </a:cubicBezTo>
                <a:cubicBezTo>
                  <a:pt x="3185329" y="27860"/>
                  <a:pt x="3161537" y="-17641"/>
                  <a:pt x="3391988" y="0"/>
                </a:cubicBezTo>
                <a:cubicBezTo>
                  <a:pt x="3622439" y="17641"/>
                  <a:pt x="3696352" y="-8268"/>
                  <a:pt x="3895271" y="0"/>
                </a:cubicBezTo>
                <a:cubicBezTo>
                  <a:pt x="4094190" y="8268"/>
                  <a:pt x="4357425" y="-28711"/>
                  <a:pt x="4646748" y="0"/>
                </a:cubicBezTo>
                <a:cubicBezTo>
                  <a:pt x="4936071" y="28711"/>
                  <a:pt x="5155438" y="-19355"/>
                  <a:pt x="5398226" y="0"/>
                </a:cubicBezTo>
                <a:cubicBezTo>
                  <a:pt x="5641014" y="19355"/>
                  <a:pt x="6011099" y="38844"/>
                  <a:pt x="6204857" y="0"/>
                </a:cubicBezTo>
                <a:cubicBezTo>
                  <a:pt x="6201189" y="90597"/>
                  <a:pt x="6221158" y="257869"/>
                  <a:pt x="6204857" y="369332"/>
                </a:cubicBezTo>
                <a:cubicBezTo>
                  <a:pt x="5984767" y="339650"/>
                  <a:pt x="5703627" y="357289"/>
                  <a:pt x="5391331" y="369332"/>
                </a:cubicBezTo>
                <a:cubicBezTo>
                  <a:pt x="5079035" y="381375"/>
                  <a:pt x="4757548" y="336975"/>
                  <a:pt x="4577806" y="369332"/>
                </a:cubicBezTo>
                <a:cubicBezTo>
                  <a:pt x="4398065" y="401689"/>
                  <a:pt x="4225068" y="338038"/>
                  <a:pt x="3888377" y="369332"/>
                </a:cubicBezTo>
                <a:cubicBezTo>
                  <a:pt x="3551686" y="400626"/>
                  <a:pt x="3515388" y="353896"/>
                  <a:pt x="3260997" y="369332"/>
                </a:cubicBezTo>
                <a:cubicBezTo>
                  <a:pt x="3006606" y="384768"/>
                  <a:pt x="2794020" y="383043"/>
                  <a:pt x="2633617" y="369332"/>
                </a:cubicBezTo>
                <a:cubicBezTo>
                  <a:pt x="2473214" y="355621"/>
                  <a:pt x="2242415" y="341193"/>
                  <a:pt x="1944189" y="369332"/>
                </a:cubicBezTo>
                <a:cubicBezTo>
                  <a:pt x="1645963" y="397471"/>
                  <a:pt x="1560680" y="375991"/>
                  <a:pt x="1316809" y="369332"/>
                </a:cubicBezTo>
                <a:cubicBezTo>
                  <a:pt x="1072938" y="362673"/>
                  <a:pt x="891101" y="377056"/>
                  <a:pt x="689429" y="369332"/>
                </a:cubicBezTo>
                <a:cubicBezTo>
                  <a:pt x="487757" y="361608"/>
                  <a:pt x="137911" y="392921"/>
                  <a:pt x="0" y="369332"/>
                </a:cubicBezTo>
                <a:cubicBezTo>
                  <a:pt x="10847" y="223946"/>
                  <a:pt x="-15895" y="76504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8567665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Para fins </a:t>
            </a:r>
            <a:r>
              <a:rPr lang="en-US" sz="1800" dirty="0" err="1"/>
              <a:t>tributários</a:t>
            </a:r>
            <a:endParaRPr lang="en-US" dirty="0"/>
          </a:p>
        </p:txBody>
      </p:sp>
      <p:graphicFrame>
        <p:nvGraphicFramePr>
          <p:cNvPr id="7" name="Content Placeholder 28">
            <a:extLst>
              <a:ext uri="{FF2B5EF4-FFF2-40B4-BE49-F238E27FC236}">
                <a16:creationId xmlns:a16="http://schemas.microsoft.com/office/drawing/2014/main" id="{A86A229A-4687-A8A0-D74D-6D0CFA0BF4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407676"/>
              </p:ext>
            </p:extLst>
          </p:nvPr>
        </p:nvGraphicFramePr>
        <p:xfrm>
          <a:off x="5070020" y="3885963"/>
          <a:ext cx="6478513" cy="2328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5D3BFAC-DE0C-FFA2-BCC0-71ED02F73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Classificações</a:t>
            </a:r>
            <a:r>
              <a:rPr lang="en-US" sz="3600" dirty="0"/>
              <a:t> dos </a:t>
            </a:r>
            <a:r>
              <a:rPr lang="en-US" sz="3600" dirty="0" err="1"/>
              <a:t>Fundos</a:t>
            </a:r>
            <a:r>
              <a:rPr lang="en-US" sz="3600" dirty="0"/>
              <a:t> de </a:t>
            </a:r>
            <a:r>
              <a:rPr lang="en-US" sz="3600" dirty="0" err="1"/>
              <a:t>Investimentos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5942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221202-BC0C-8C81-6B93-67A5C313FFB3}"/>
              </a:ext>
            </a:extLst>
          </p:cNvPr>
          <p:cNvSpPr txBox="1">
            <a:spLocks/>
          </p:cNvSpPr>
          <p:nvPr/>
        </p:nvSpPr>
        <p:spPr>
          <a:xfrm>
            <a:off x="643468" y="1184988"/>
            <a:ext cx="2909357" cy="48500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r>
              <a:rPr lang="en-US" sz="3600" dirty="0" err="1"/>
              <a:t>Tributação</a:t>
            </a:r>
            <a:r>
              <a:rPr lang="en-US" sz="3600" dirty="0"/>
              <a:t> dos </a:t>
            </a:r>
            <a:r>
              <a:rPr lang="en-US" sz="3600" dirty="0" err="1"/>
              <a:t>Fundos</a:t>
            </a:r>
            <a:r>
              <a:rPr lang="en-US" sz="3600" dirty="0"/>
              <a:t> de Renda </a:t>
            </a:r>
            <a:r>
              <a:rPr lang="en-US" sz="3600" dirty="0" err="1"/>
              <a:t>Fixa</a:t>
            </a:r>
            <a:r>
              <a:rPr lang="en-US" sz="3600" dirty="0"/>
              <a:t> </a:t>
            </a:r>
            <a:r>
              <a:rPr lang="en-US" sz="3600" dirty="0" err="1"/>
              <a:t>Abertos</a:t>
            </a:r>
            <a:r>
              <a:rPr lang="en-US" sz="3600" dirty="0"/>
              <a:t>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5682CB9-C01F-0B0D-F081-B977B7A90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469597"/>
              </p:ext>
            </p:extLst>
          </p:nvPr>
        </p:nvGraphicFramePr>
        <p:xfrm>
          <a:off x="4189445" y="1856792"/>
          <a:ext cx="7137918" cy="2752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965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221202-BC0C-8C81-6B93-67A5C313FFB3}"/>
              </a:ext>
            </a:extLst>
          </p:cNvPr>
          <p:cNvSpPr txBox="1">
            <a:spLocks/>
          </p:cNvSpPr>
          <p:nvPr/>
        </p:nvSpPr>
        <p:spPr>
          <a:xfrm>
            <a:off x="643468" y="1184988"/>
            <a:ext cx="2909357" cy="48500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/>
              <a:t>Tributação</a:t>
            </a:r>
            <a:r>
              <a:rPr lang="en-US" sz="3600" dirty="0"/>
              <a:t> dos </a:t>
            </a:r>
            <a:r>
              <a:rPr lang="en-US" sz="3600" dirty="0" err="1"/>
              <a:t>Fundos</a:t>
            </a:r>
            <a:r>
              <a:rPr lang="en-US" sz="3600" dirty="0"/>
              <a:t> de Renda </a:t>
            </a:r>
            <a:r>
              <a:rPr lang="en-US" sz="3600" dirty="0" err="1"/>
              <a:t>Fixa</a:t>
            </a:r>
            <a:r>
              <a:rPr lang="en-US" sz="3600" dirty="0"/>
              <a:t> </a:t>
            </a:r>
            <a:r>
              <a:rPr lang="en-US" sz="3600" dirty="0" err="1"/>
              <a:t>Abertos</a:t>
            </a:r>
            <a:r>
              <a:rPr lang="en-US" sz="3600" dirty="0"/>
              <a:t> </a:t>
            </a:r>
          </a:p>
          <a:p>
            <a:pPr algn="ctr"/>
            <a:endParaRPr lang="en-US" sz="3600" dirty="0"/>
          </a:p>
          <a:p>
            <a:pPr algn="ctr"/>
            <a:r>
              <a:rPr lang="en-US" sz="2800" dirty="0" err="1"/>
              <a:t>Progressividade</a:t>
            </a:r>
            <a:r>
              <a:rPr lang="en-US" sz="2800" dirty="0"/>
              <a:t>?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5682CB9-C01F-0B0D-F081-B977B7A90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183824"/>
              </p:ext>
            </p:extLst>
          </p:nvPr>
        </p:nvGraphicFramePr>
        <p:xfrm>
          <a:off x="4189445" y="1443790"/>
          <a:ext cx="7137918" cy="4186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2363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221202-BC0C-8C81-6B93-67A5C313FFB3}"/>
              </a:ext>
            </a:extLst>
          </p:cNvPr>
          <p:cNvSpPr txBox="1">
            <a:spLocks/>
          </p:cNvSpPr>
          <p:nvPr/>
        </p:nvSpPr>
        <p:spPr>
          <a:xfrm>
            <a:off x="643468" y="1184988"/>
            <a:ext cx="2909357" cy="48500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C234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/>
              <a:t>Tributação</a:t>
            </a:r>
            <a:r>
              <a:rPr lang="en-US" sz="3600" dirty="0"/>
              <a:t> dos </a:t>
            </a:r>
            <a:r>
              <a:rPr lang="en-US" sz="3600" dirty="0" err="1"/>
              <a:t>Fundos</a:t>
            </a:r>
            <a:r>
              <a:rPr lang="en-US" sz="3600" dirty="0"/>
              <a:t> de Renda </a:t>
            </a:r>
            <a:r>
              <a:rPr lang="en-US" sz="3600" dirty="0" err="1"/>
              <a:t>Fixa</a:t>
            </a:r>
            <a:r>
              <a:rPr lang="en-US" sz="3600" dirty="0"/>
              <a:t> </a:t>
            </a:r>
            <a:r>
              <a:rPr lang="en-US" sz="3600" dirty="0" err="1"/>
              <a:t>Abertos</a:t>
            </a:r>
            <a:r>
              <a:rPr lang="en-US" sz="3600" dirty="0"/>
              <a:t>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5682CB9-C01F-0B0D-F081-B977B7A90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732859"/>
              </p:ext>
            </p:extLst>
          </p:nvPr>
        </p:nvGraphicFramePr>
        <p:xfrm>
          <a:off x="4257870" y="2146041"/>
          <a:ext cx="7137918" cy="236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DA94D1A4-A535-2AED-90CD-AFA99E992B44}"/>
              </a:ext>
            </a:extLst>
          </p:cNvPr>
          <p:cNvSpPr/>
          <p:nvPr/>
        </p:nvSpPr>
        <p:spPr>
          <a:xfrm>
            <a:off x="793103" y="3610947"/>
            <a:ext cx="1856792" cy="58782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Rendimento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6E66CE6-9892-5B27-7524-87A0CFF3BFCA}"/>
              </a:ext>
            </a:extLst>
          </p:cNvPr>
          <p:cNvSpPr/>
          <p:nvPr/>
        </p:nvSpPr>
        <p:spPr>
          <a:xfrm>
            <a:off x="793103" y="4899193"/>
            <a:ext cx="1856792" cy="58782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bg2">
                    <a:lumMod val="50000"/>
                  </a:schemeClr>
                </a:solidFill>
              </a:rPr>
              <a:t>Patrimônio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E41688ED-9498-EA29-D0FA-901E645381C8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2649895" y="3020785"/>
            <a:ext cx="1663959" cy="884077"/>
          </a:xfrm>
          <a:prstGeom prst="curvedConnector3">
            <a:avLst/>
          </a:prstGeom>
          <a:ln>
            <a:solidFill>
              <a:srgbClr val="0C234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4BA2ED7B-6ED5-9A35-E729-EECDC53F88DA}"/>
              </a:ext>
            </a:extLst>
          </p:cNvPr>
          <p:cNvCxnSpPr>
            <a:cxnSpLocks/>
            <a:stCxn id="7" idx="6"/>
          </p:cNvCxnSpPr>
          <p:nvPr/>
        </p:nvCxnSpPr>
        <p:spPr>
          <a:xfrm flipV="1">
            <a:off x="2649895" y="4198776"/>
            <a:ext cx="1754154" cy="994332"/>
          </a:xfrm>
          <a:prstGeom prst="curvedConnector3">
            <a:avLst/>
          </a:prstGeom>
          <a:ln>
            <a:solidFill>
              <a:srgbClr val="0C2342"/>
            </a:solidFill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220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88CF4-914A-C37E-A94D-3A4AC574D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FIM</a:t>
            </a:r>
            <a:br>
              <a:rPr lang="en-US" sz="4800" dirty="0"/>
            </a:br>
            <a:r>
              <a:rPr lang="en-US" sz="4800" dirty="0" err="1"/>
              <a:t>Muito</a:t>
            </a:r>
            <a:r>
              <a:rPr lang="en-US" sz="4800" dirty="0"/>
              <a:t> </a:t>
            </a:r>
            <a:r>
              <a:rPr lang="en-US" sz="4800" dirty="0" err="1"/>
              <a:t>obrigada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3CD65-7151-34D8-5E38-E8F332AF04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celia.murphy@fogacamurphy.com.br</a:t>
            </a:r>
          </a:p>
        </p:txBody>
      </p:sp>
    </p:spTree>
    <p:extLst>
      <p:ext uri="{BB962C8B-B14F-4D97-AF65-F5344CB8AC3E}">
        <p14:creationId xmlns:p14="http://schemas.microsoft.com/office/powerpoint/2010/main" val="128817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6E2530F-35DE-4FD7-23F8-E62C3A38A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094" y="2761861"/>
            <a:ext cx="8400661" cy="166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5E8302-48F1-8EFE-64AF-F8D5155FD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37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Edwardian Script ITC" panose="030303020407070D0804" pitchFamily="66" charset="0"/>
              </a:rPr>
              <a:t>Imposto</a:t>
            </a:r>
            <a:r>
              <a:rPr lang="en-US" sz="4800" b="1" dirty="0">
                <a:latin typeface="Edwardian Script ITC" panose="030303020407070D0804" pitchFamily="66" charset="0"/>
              </a:rPr>
              <a:t> </a:t>
            </a:r>
            <a:r>
              <a:rPr lang="en-US" sz="4800" b="1" dirty="0" err="1">
                <a:latin typeface="Edwardian Script ITC" panose="030303020407070D0804" pitchFamily="66" charset="0"/>
              </a:rPr>
              <a:t>sobre</a:t>
            </a:r>
            <a:r>
              <a:rPr lang="en-US" sz="4800" b="1" dirty="0">
                <a:latin typeface="Edwardian Script ITC" panose="030303020407070D0804" pitchFamily="66" charset="0"/>
              </a:rPr>
              <a:t> a </a:t>
            </a:r>
            <a:r>
              <a:rPr lang="en-US" sz="4800" b="1" dirty="0" err="1">
                <a:latin typeface="Edwardian Script ITC" panose="030303020407070D0804" pitchFamily="66" charset="0"/>
              </a:rPr>
              <a:t>renda</a:t>
            </a:r>
            <a:endParaRPr lang="en-US" sz="4800" b="1" dirty="0">
              <a:latin typeface="Edwardian Script ITC" panose="030303020407070D08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051B8-9D3A-41F6-9AA4-72CC5278B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971" y="2556279"/>
            <a:ext cx="7814906" cy="1325564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500" dirty="0">
                <a:latin typeface="Edwardian Script ITC" panose="030303020407070D0804" pitchFamily="66" charset="0"/>
              </a:rPr>
              <a:t>O </a:t>
            </a:r>
            <a:r>
              <a:rPr lang="en-US" sz="5500" dirty="0" err="1">
                <a:latin typeface="Edwardian Script ITC" panose="030303020407070D0804" pitchFamily="66" charset="0"/>
              </a:rPr>
              <a:t>menos</a:t>
            </a:r>
            <a:r>
              <a:rPr lang="en-US" sz="5500" dirty="0">
                <a:latin typeface="Edwardian Script ITC" panose="030303020407070D0804" pitchFamily="66" charset="0"/>
              </a:rPr>
              <a:t> </a:t>
            </a:r>
            <a:r>
              <a:rPr lang="en-US" sz="5500" dirty="0" err="1">
                <a:latin typeface="Edwardian Script ITC" panose="030303020407070D0804" pitchFamily="66" charset="0"/>
              </a:rPr>
              <a:t>imperfeito</a:t>
            </a:r>
            <a:r>
              <a:rPr lang="en-US" sz="5500" dirty="0">
                <a:latin typeface="Edwardian Script ITC" panose="030303020407070D0804" pitchFamily="66" charset="0"/>
              </a:rPr>
              <a:t>, o </a:t>
            </a:r>
            <a:r>
              <a:rPr lang="en-US" sz="5500" dirty="0" err="1">
                <a:latin typeface="Edwardian Script ITC" panose="030303020407070D0804" pitchFamily="66" charset="0"/>
              </a:rPr>
              <a:t>mais</a:t>
            </a:r>
            <a:r>
              <a:rPr lang="en-US" sz="5500" dirty="0">
                <a:latin typeface="Edwardian Script ITC" panose="030303020407070D0804" pitchFamily="66" charset="0"/>
              </a:rPr>
              <a:t> </a:t>
            </a:r>
            <a:r>
              <a:rPr lang="en-US" sz="5500" dirty="0" err="1">
                <a:latin typeface="Edwardian Script ITC" panose="030303020407070D0804" pitchFamily="66" charset="0"/>
              </a:rPr>
              <a:t>eficaz</a:t>
            </a:r>
            <a:r>
              <a:rPr lang="en-US" sz="5500" dirty="0">
                <a:latin typeface="Edwardian Script ITC" panose="030303020407070D0804" pitchFamily="66" charset="0"/>
              </a:rPr>
              <a:t>, o </a:t>
            </a:r>
            <a:r>
              <a:rPr lang="en-US" sz="5500" dirty="0" err="1">
                <a:latin typeface="Edwardian Script ITC" panose="030303020407070D0804" pitchFamily="66" charset="0"/>
              </a:rPr>
              <a:t>mais</a:t>
            </a:r>
            <a:r>
              <a:rPr lang="en-US" sz="5500" dirty="0">
                <a:latin typeface="Edwardian Script ITC" panose="030303020407070D0804" pitchFamily="66" charset="0"/>
              </a:rPr>
              <a:t> </a:t>
            </a:r>
            <a:r>
              <a:rPr lang="en-US" sz="5500" dirty="0" err="1">
                <a:latin typeface="Edwardian Script ITC" panose="030303020407070D0804" pitchFamily="66" charset="0"/>
              </a:rPr>
              <a:t>justo</a:t>
            </a:r>
            <a:endParaRPr lang="en-US" dirty="0"/>
          </a:p>
        </p:txBody>
      </p:sp>
      <p:pic>
        <p:nvPicPr>
          <p:cNvPr id="6" name="Graphic 5" descr="Signature outline">
            <a:extLst>
              <a:ext uri="{FF2B5EF4-FFF2-40B4-BE49-F238E27FC236}">
                <a16:creationId xmlns:a16="http://schemas.microsoft.com/office/drawing/2014/main" id="{8DF54A9F-3412-1EF6-62BE-CFF921F6FA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39400" y="2761861"/>
            <a:ext cx="914400" cy="914400"/>
          </a:xfrm>
          <a:prstGeom prst="rect">
            <a:avLst/>
          </a:prstGeom>
        </p:spPr>
      </p:pic>
      <p:pic>
        <p:nvPicPr>
          <p:cNvPr id="1028" name="Picture 4" descr="upload.wikimedia.org/wikipedia/commons/thumb/3/...">
            <a:extLst>
              <a:ext uri="{FF2B5EF4-FFF2-40B4-BE49-F238E27FC236}">
                <a16:creationId xmlns:a16="http://schemas.microsoft.com/office/drawing/2014/main" id="{F6B100D9-EDDE-2DD0-B28F-23D8068F3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94" y="2260601"/>
            <a:ext cx="190500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84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30359A-0BBD-0A1C-81A3-E69ED48EF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757694" cy="1288238"/>
          </a:xfrm>
        </p:spPr>
        <p:txBody>
          <a:bodyPr anchor="b">
            <a:normAutofit/>
          </a:bodyPr>
          <a:lstStyle/>
          <a:p>
            <a:r>
              <a:rPr lang="en-US" b="1" dirty="0"/>
              <a:t>STF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8D418-FCCC-4C20-DEA7-C5CB5CB5C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390"/>
            <a:ext cx="7322290" cy="390746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t-BR" sz="2400" dirty="0">
              <a:latin typeface="+mj-lt"/>
            </a:endParaRPr>
          </a:p>
          <a:p>
            <a:pPr marL="0" indent="0">
              <a:buNone/>
            </a:pPr>
            <a:endParaRPr lang="pt-BR" sz="2400" dirty="0">
              <a:latin typeface="+mj-lt"/>
            </a:endParaRPr>
          </a:p>
          <a:p>
            <a:pPr marL="0" indent="0">
              <a:buNone/>
            </a:pPr>
            <a:r>
              <a:rPr lang="pt-BR" sz="2400" dirty="0">
                <a:latin typeface="+mj-lt"/>
              </a:rPr>
              <a:t>Tema nº 699: “É constitucional a cobrança, em face das entidades fechadas de previdência complementar não imunes, do imposto de renda retido na fonte (IRRF) e da contribuição social sobre o lucro líquido (CSLL)”.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2029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9857ED-1DEF-4481-AEB4-E7759342A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457275" cy="6858000"/>
          </a:xfrm>
          <a:custGeom>
            <a:avLst/>
            <a:gdLst>
              <a:gd name="connsiteX0" fmla="*/ 5457275 w 5457275"/>
              <a:gd name="connsiteY0" fmla="*/ 0 h 6858000"/>
              <a:gd name="connsiteX1" fmla="*/ 361354 w 5457275"/>
              <a:gd name="connsiteY1" fmla="*/ 0 h 6858000"/>
              <a:gd name="connsiteX2" fmla="*/ 335637 w 5457275"/>
              <a:gd name="connsiteY2" fmla="*/ 94722 h 6858000"/>
              <a:gd name="connsiteX3" fmla="*/ 690849 w 5457275"/>
              <a:gd name="connsiteY3" fmla="*/ 6842426 h 6858000"/>
              <a:gd name="connsiteX4" fmla="*/ 696735 w 5457275"/>
              <a:gd name="connsiteY4" fmla="*/ 6858000 h 6858000"/>
              <a:gd name="connsiteX5" fmla="*/ 5457275 w 54572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7275" h="6858000">
                <a:moveTo>
                  <a:pt x="5457275" y="0"/>
                </a:moveTo>
                <a:lnTo>
                  <a:pt x="361354" y="0"/>
                </a:lnTo>
                <a:lnTo>
                  <a:pt x="335637" y="94722"/>
                </a:lnTo>
                <a:cubicBezTo>
                  <a:pt x="-226206" y="2374054"/>
                  <a:pt x="-65870" y="4704140"/>
                  <a:pt x="690849" y="6842426"/>
                </a:cubicBezTo>
                <a:lnTo>
                  <a:pt x="696735" y="6858000"/>
                </a:lnTo>
                <a:lnTo>
                  <a:pt x="5457275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6E4FBE1-8E8A-42A6-B693-88C8979D8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228693" cy="6858000"/>
          </a:xfrm>
          <a:custGeom>
            <a:avLst/>
            <a:gdLst>
              <a:gd name="connsiteX0" fmla="*/ 5228693 w 5228693"/>
              <a:gd name="connsiteY0" fmla="*/ 0 h 6858000"/>
              <a:gd name="connsiteX1" fmla="*/ 371685 w 5228693"/>
              <a:gd name="connsiteY1" fmla="*/ 1 h 6858000"/>
              <a:gd name="connsiteX2" fmla="*/ 319533 w 5228693"/>
              <a:gd name="connsiteY2" fmla="*/ 193787 h 6858000"/>
              <a:gd name="connsiteX3" fmla="*/ 623642 w 5228693"/>
              <a:gd name="connsiteY3" fmla="*/ 6599363 h 6858000"/>
              <a:gd name="connsiteX4" fmla="*/ 717029 w 5228693"/>
              <a:gd name="connsiteY4" fmla="*/ 6858000 h 6858000"/>
              <a:gd name="connsiteX5" fmla="*/ 5228693 w 522869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8693" h="6858000">
                <a:moveTo>
                  <a:pt x="5228693" y="0"/>
                </a:moveTo>
                <a:lnTo>
                  <a:pt x="371685" y="1"/>
                </a:lnTo>
                <a:lnTo>
                  <a:pt x="319533" y="193787"/>
                </a:lnTo>
                <a:cubicBezTo>
                  <a:pt x="-206622" y="2355719"/>
                  <a:pt x="-67685" y="4563346"/>
                  <a:pt x="623642" y="6599363"/>
                </a:cubicBezTo>
                <a:lnTo>
                  <a:pt x="717029" y="6858000"/>
                </a:lnTo>
                <a:lnTo>
                  <a:pt x="5228693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4A8A00-74D8-4CE5-9736-C5AB6B2D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330007"/>
            <a:ext cx="3820669" cy="4692396"/>
          </a:xfrm>
        </p:spPr>
        <p:txBody>
          <a:bodyPr anchor="ctr">
            <a:normAutofit/>
          </a:bodyPr>
          <a:lstStyle/>
          <a:p>
            <a:r>
              <a:rPr lang="en-US" sz="5400" b="1" dirty="0"/>
              <a:t>STJ - </a:t>
            </a:r>
            <a:r>
              <a:rPr lang="en-US" sz="5400" b="1" dirty="0" err="1"/>
              <a:t>Tema</a:t>
            </a:r>
            <a:r>
              <a:rPr lang="en-US" sz="5400" b="1" dirty="0"/>
              <a:t> 1.160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1D7D35-C7A2-A4BD-0DFB-9E657B487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616" y="1330007"/>
            <a:ext cx="5477256" cy="46923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2200" b="0" i="0" dirty="0">
                <a:effectLst/>
                <a:latin typeface="+mj-lt"/>
              </a:rPr>
              <a:t>"A possibilidade de incidência do Imposto de Renda (IR) retido na fonte e da Contribuição Social sobre o Lucro Líquido (CSLL) sobre o total dos rendimentos e ganhos líquidos de operações financeiras, ainda que se trate de variações patrimoniais decorrentes de diferença de correção monetária".</a:t>
            </a:r>
          </a:p>
          <a:p>
            <a:endParaRPr lang="pt-BR" sz="2200" b="0" i="0" dirty="0">
              <a:effectLst/>
              <a:latin typeface="+mj-lt"/>
            </a:endParaRPr>
          </a:p>
          <a:p>
            <a:pPr marL="0" indent="0">
              <a:buNone/>
            </a:pPr>
            <a:r>
              <a:rPr lang="pt-BR" sz="2200" b="0" i="0" dirty="0">
                <a:effectLst/>
                <a:latin typeface="+mj-lt"/>
              </a:rPr>
              <a:t>O colegiado determinou a suspensão do julgamento de todos os processos que envolvam a matéria em primeira e segunda instâncias, e também no STJ, como previsto no </a:t>
            </a:r>
            <a:r>
              <a:rPr lang="pt-BR" sz="2200" i="0" u="sng" strike="noStrike" dirty="0"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artigo 1.037, inciso II, do Código de Processo Civil de 2015</a:t>
            </a:r>
            <a:r>
              <a:rPr lang="pt-BR" sz="2200" i="0" u="sng" dirty="0">
                <a:effectLst/>
                <a:latin typeface="+mj-lt"/>
              </a:rPr>
              <a:t>.</a:t>
            </a:r>
            <a:endParaRPr lang="en-US" sz="22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2608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C9C495-2C10-D941-60D1-56BFFEBFA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STJ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CA1E36-7E36-80CB-4D3D-D1236485E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t-BR" sz="200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2. Os fatos geradores específicos do imposto de renda são as várias situações descritas nas leis ordinárias, como, por exemplo, os rendimentos auferidos nas diversas modalidades de aplicações financeiras, </a:t>
            </a:r>
            <a:r>
              <a:rPr lang="pt-BR" sz="2000" b="1" u="sng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podendo ser complexivos, quando se constituem em diversos fatos materiais sucessivos, que são geralmente tributados em conjunto, principalmente pelo regime de declaração de rendimentos, ainda que recolhidos antecipadamente</a:t>
            </a:r>
            <a:r>
              <a:rPr lang="pt-BR" sz="200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Por seu turno, há os </a:t>
            </a:r>
            <a:r>
              <a:rPr lang="pt-BR" sz="2000" b="1" u="sng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fatos geradores simples, que se constituem de circunstâncias materiais isoladas</a:t>
            </a:r>
            <a:r>
              <a:rPr lang="pt-BR" sz="200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tributadas em separado, pelo regime na fonte, como por exemplo o imposto sobre Operações de Crédito, Câmbio e Seguro e o Imposto de Renda Retido na Fonte.</a:t>
            </a:r>
          </a:p>
          <a:p>
            <a:endParaRPr lang="pt-BR" sz="2000" b="1" u="sng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pt-BR" sz="200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STJ, 1ª Turma. AgRg no Ag 1166891 / RJ. Rel. </a:t>
            </a:r>
            <a:r>
              <a:rPr lang="pt-BR" sz="2000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Ministro LUIZ FUX. </a:t>
            </a:r>
            <a:r>
              <a:rPr lang="pt-BR" sz="2000" cap="all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DATA DO JULGAMENTO: </a:t>
            </a:r>
            <a:r>
              <a:rPr lang="pt-BR" sz="2000"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13/10/2009. DJe 18/11/2009</a:t>
            </a:r>
            <a:endParaRPr lang="en-US" sz="20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6731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9F28FB-AA98-359F-B07B-EAFAC73B7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694" y="1676335"/>
            <a:ext cx="8818984" cy="1325563"/>
          </a:xfrm>
          <a:custGeom>
            <a:avLst/>
            <a:gdLst>
              <a:gd name="connsiteX0" fmla="*/ 0 w 8818984"/>
              <a:gd name="connsiteY0" fmla="*/ 0 h 1325563"/>
              <a:gd name="connsiteX1" fmla="*/ 8818984 w 8818984"/>
              <a:gd name="connsiteY1" fmla="*/ 0 h 1325563"/>
              <a:gd name="connsiteX2" fmla="*/ 8818984 w 8818984"/>
              <a:gd name="connsiteY2" fmla="*/ 1325563 h 1325563"/>
              <a:gd name="connsiteX3" fmla="*/ 0 w 8818984"/>
              <a:gd name="connsiteY3" fmla="*/ 1325563 h 1325563"/>
              <a:gd name="connsiteX4" fmla="*/ 0 w 8818984"/>
              <a:gd name="connsiteY4" fmla="*/ 0 h 132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8984" h="1325563" fill="none" extrusionOk="0">
                <a:moveTo>
                  <a:pt x="0" y="0"/>
                </a:moveTo>
                <a:cubicBezTo>
                  <a:pt x="2597833" y="-153243"/>
                  <a:pt x="4506368" y="-29862"/>
                  <a:pt x="8818984" y="0"/>
                </a:cubicBezTo>
                <a:cubicBezTo>
                  <a:pt x="8903925" y="195892"/>
                  <a:pt x="8885067" y="830611"/>
                  <a:pt x="8818984" y="1325563"/>
                </a:cubicBezTo>
                <a:cubicBezTo>
                  <a:pt x="5517762" y="1282867"/>
                  <a:pt x="1830866" y="1314132"/>
                  <a:pt x="0" y="1325563"/>
                </a:cubicBezTo>
                <a:cubicBezTo>
                  <a:pt x="71314" y="1044126"/>
                  <a:pt x="47815" y="638693"/>
                  <a:pt x="0" y="0"/>
                </a:cubicBezTo>
                <a:close/>
              </a:path>
              <a:path w="8818984" h="1325563" stroke="0" extrusionOk="0">
                <a:moveTo>
                  <a:pt x="0" y="0"/>
                </a:moveTo>
                <a:cubicBezTo>
                  <a:pt x="3759095" y="-146502"/>
                  <a:pt x="6594107" y="126591"/>
                  <a:pt x="8818984" y="0"/>
                </a:cubicBezTo>
                <a:cubicBezTo>
                  <a:pt x="8810355" y="409718"/>
                  <a:pt x="8887891" y="862942"/>
                  <a:pt x="8818984" y="1325563"/>
                </a:cubicBezTo>
                <a:cubicBezTo>
                  <a:pt x="7628806" y="1462681"/>
                  <a:pt x="3949071" y="1276394"/>
                  <a:pt x="0" y="1325563"/>
                </a:cubicBezTo>
                <a:cubicBezTo>
                  <a:pt x="107413" y="1146347"/>
                  <a:pt x="-107648" y="59053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2870275445">
                  <ask:type>
                    <ask:lineSketchCurved/>
                  </ask:type>
                </ask:lineSketchStyleProps>
              </a:ext>
            </a:extLst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Art. 153. Compete à União instituir impostos sobre: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	III - renda e proventos de qualquer natureza</a:t>
            </a:r>
            <a:endParaRPr lang="en-US" sz="1800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§ 2º O imposto previsto no inciso III: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	I - será informado pelos critérios da </a:t>
            </a:r>
            <a:r>
              <a:rPr lang="pt-BR" sz="1800" b="1" u="sng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generalidade</a:t>
            </a:r>
            <a:r>
              <a:rPr lang="pt-BR" sz="1800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, da </a:t>
            </a:r>
            <a:r>
              <a:rPr lang="pt-BR" sz="1800" b="1" u="sng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universalidade</a:t>
            </a:r>
            <a:r>
              <a:rPr lang="pt-BR" sz="1800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e da </a:t>
            </a:r>
            <a:r>
              <a:rPr lang="pt-BR" sz="1800" b="1" u="sng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progressividade</a:t>
            </a:r>
            <a:r>
              <a:rPr lang="pt-BR" sz="1800" dirty="0">
                <a:solidFill>
                  <a:schemeClr val="accent5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, na forma da lei</a:t>
            </a:r>
          </a:p>
          <a:p>
            <a:pPr marL="0" indent="0">
              <a:spcBef>
                <a:spcPts val="0"/>
              </a:spcBef>
              <a:buNone/>
            </a:pPr>
            <a:endParaRPr lang="pt-BR" sz="1800" dirty="0">
              <a:solidFill>
                <a:schemeClr val="accent5">
                  <a:lumMod val="5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endParaRPr lang="en-US" sz="1800" dirty="0"/>
          </a:p>
        </p:txBody>
      </p:sp>
      <p:graphicFrame>
        <p:nvGraphicFramePr>
          <p:cNvPr id="6" name="Diagrama 10">
            <a:extLst>
              <a:ext uri="{FF2B5EF4-FFF2-40B4-BE49-F238E27FC236}">
                <a16:creationId xmlns:a16="http://schemas.microsoft.com/office/drawing/2014/main" id="{0FD70E9E-3054-53F5-0474-6A680975C45F}"/>
              </a:ext>
            </a:extLst>
          </p:cNvPr>
          <p:cNvGraphicFramePr/>
          <p:nvPr/>
        </p:nvGraphicFramePr>
        <p:xfrm>
          <a:off x="2927649" y="3432500"/>
          <a:ext cx="5831075" cy="2228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48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8F1F2BA-4F22-8FB3-060C-622998D61FFC}"/>
              </a:ext>
            </a:extLst>
          </p:cNvPr>
          <p:cNvSpPr/>
          <p:nvPr/>
        </p:nvSpPr>
        <p:spPr>
          <a:xfrm>
            <a:off x="1387539" y="4681256"/>
            <a:ext cx="5675734" cy="1447006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 dirty="0"/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9D032B73-EF52-8491-4E9D-CF9EA440D0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4956576"/>
              </p:ext>
            </p:extLst>
          </p:nvPr>
        </p:nvGraphicFramePr>
        <p:xfrm>
          <a:off x="2229617" y="1880118"/>
          <a:ext cx="7732765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Cloud 24">
            <a:extLst>
              <a:ext uri="{FF2B5EF4-FFF2-40B4-BE49-F238E27FC236}">
                <a16:creationId xmlns:a16="http://schemas.microsoft.com/office/drawing/2014/main" id="{C2C15FF9-45DB-276F-78C4-044BF5F5975A}"/>
              </a:ext>
            </a:extLst>
          </p:cNvPr>
          <p:cNvSpPr/>
          <p:nvPr/>
        </p:nvSpPr>
        <p:spPr>
          <a:xfrm rot="20671921">
            <a:off x="409659" y="1560377"/>
            <a:ext cx="2219802" cy="920096"/>
          </a:xfrm>
          <a:custGeom>
            <a:avLst/>
            <a:gdLst>
              <a:gd name="connsiteX0" fmla="*/ 200398 w 2219802"/>
              <a:gd name="connsiteY0" fmla="*/ 306059 h 920096"/>
              <a:gd name="connsiteX1" fmla="*/ 288933 w 2219802"/>
              <a:gd name="connsiteY1" fmla="*/ 147108 h 920096"/>
              <a:gd name="connsiteX2" fmla="*/ 719637 w 2219802"/>
              <a:gd name="connsiteY2" fmla="*/ 110794 h 920096"/>
              <a:gd name="connsiteX3" fmla="*/ 1153885 w 2219802"/>
              <a:gd name="connsiteY3" fmla="*/ 73096 h 920096"/>
              <a:gd name="connsiteX4" fmla="*/ 1323094 w 2219802"/>
              <a:gd name="connsiteY4" fmla="*/ 4259 h 920096"/>
              <a:gd name="connsiteX5" fmla="*/ 1532947 w 2219802"/>
              <a:gd name="connsiteY5" fmla="*/ 52841 h 920096"/>
              <a:gd name="connsiteX6" fmla="*/ 1822241 w 2219802"/>
              <a:gd name="connsiteY6" fmla="*/ 14695 h 920096"/>
              <a:gd name="connsiteX7" fmla="*/ 1968943 w 2219802"/>
              <a:gd name="connsiteY7" fmla="*/ 118760 h 920096"/>
              <a:gd name="connsiteX8" fmla="*/ 2157215 w 2219802"/>
              <a:gd name="connsiteY8" fmla="*/ 219758 h 920096"/>
              <a:gd name="connsiteX9" fmla="*/ 2148788 w 2219802"/>
              <a:gd name="connsiteY9" fmla="*/ 329275 h 920096"/>
              <a:gd name="connsiteX10" fmla="*/ 2210347 w 2219802"/>
              <a:gd name="connsiteY10" fmla="*/ 496724 h 920096"/>
              <a:gd name="connsiteX11" fmla="*/ 1921978 w 2219802"/>
              <a:gd name="connsiteY11" fmla="*/ 643300 h 920096"/>
              <a:gd name="connsiteX12" fmla="*/ 1818747 w 2219802"/>
              <a:gd name="connsiteY12" fmla="*/ 768897 h 920096"/>
              <a:gd name="connsiteX13" fmla="*/ 1467278 w 2219802"/>
              <a:gd name="connsiteY13" fmla="*/ 784104 h 920096"/>
              <a:gd name="connsiteX14" fmla="*/ 1216112 w 2219802"/>
              <a:gd name="connsiteY14" fmla="*/ 918093 h 920096"/>
              <a:gd name="connsiteX15" fmla="*/ 846813 w 2219802"/>
              <a:gd name="connsiteY15" fmla="*/ 836307 h 920096"/>
              <a:gd name="connsiteX16" fmla="*/ 298234 w 2219802"/>
              <a:gd name="connsiteY16" fmla="*/ 755501 h 920096"/>
              <a:gd name="connsiteX17" fmla="*/ 57036 w 2219802"/>
              <a:gd name="connsiteY17" fmla="*/ 665578 h 920096"/>
              <a:gd name="connsiteX18" fmla="*/ 108575 w 2219802"/>
              <a:gd name="connsiteY18" fmla="*/ 544198 h 920096"/>
              <a:gd name="connsiteX19" fmla="*/ -257 w 2219802"/>
              <a:gd name="connsiteY19" fmla="*/ 419666 h 920096"/>
              <a:gd name="connsiteX20" fmla="*/ 198497 w 2219802"/>
              <a:gd name="connsiteY20" fmla="*/ 308977 h 920096"/>
              <a:gd name="connsiteX21" fmla="*/ 200398 w 2219802"/>
              <a:gd name="connsiteY21" fmla="*/ 306059 h 920096"/>
              <a:gd name="connsiteX0" fmla="*/ 241146 w 2219802"/>
              <a:gd name="connsiteY0" fmla="*/ 557531 h 920096"/>
              <a:gd name="connsiteX1" fmla="*/ 110990 w 2219802"/>
              <a:gd name="connsiteY1" fmla="*/ 540556 h 920096"/>
              <a:gd name="connsiteX2" fmla="*/ 355990 w 2219802"/>
              <a:gd name="connsiteY2" fmla="*/ 743296 h 920096"/>
              <a:gd name="connsiteX3" fmla="*/ 299056 w 2219802"/>
              <a:gd name="connsiteY3" fmla="*/ 751411 h 920096"/>
              <a:gd name="connsiteX4" fmla="*/ 846710 w 2219802"/>
              <a:gd name="connsiteY4" fmla="*/ 832559 h 920096"/>
              <a:gd name="connsiteX5" fmla="*/ 812385 w 2219802"/>
              <a:gd name="connsiteY5" fmla="*/ 795499 h 920096"/>
              <a:gd name="connsiteX6" fmla="*/ 1481255 w 2219802"/>
              <a:gd name="connsiteY6" fmla="*/ 740144 h 920096"/>
              <a:gd name="connsiteX7" fmla="*/ 1467535 w 2219802"/>
              <a:gd name="connsiteY7" fmla="*/ 780803 h 920096"/>
              <a:gd name="connsiteX8" fmla="*/ 1753694 w 2219802"/>
              <a:gd name="connsiteY8" fmla="*/ 488886 h 920096"/>
              <a:gd name="connsiteX9" fmla="*/ 1920745 w 2219802"/>
              <a:gd name="connsiteY9" fmla="*/ 640872 h 920096"/>
              <a:gd name="connsiteX10" fmla="*/ 2147761 w 2219802"/>
              <a:gd name="connsiteY10" fmla="*/ 327017 h 920096"/>
              <a:gd name="connsiteX11" fmla="*/ 2073356 w 2219802"/>
              <a:gd name="connsiteY11" fmla="*/ 384012 h 920096"/>
              <a:gd name="connsiteX12" fmla="*/ 1969252 w 2219802"/>
              <a:gd name="connsiteY12" fmla="*/ 115565 h 920096"/>
              <a:gd name="connsiteX13" fmla="*/ 1973157 w 2219802"/>
              <a:gd name="connsiteY13" fmla="*/ 142487 h 920096"/>
              <a:gd name="connsiteX14" fmla="*/ 1494152 w 2219802"/>
              <a:gd name="connsiteY14" fmla="*/ 84171 h 920096"/>
              <a:gd name="connsiteX15" fmla="*/ 1532279 w 2219802"/>
              <a:gd name="connsiteY15" fmla="*/ 49838 h 920096"/>
              <a:gd name="connsiteX16" fmla="*/ 1137699 w 2219802"/>
              <a:gd name="connsiteY16" fmla="*/ 100529 h 920096"/>
              <a:gd name="connsiteX17" fmla="*/ 1156146 w 2219802"/>
              <a:gd name="connsiteY17" fmla="*/ 70924 h 920096"/>
              <a:gd name="connsiteX18" fmla="*/ 719380 w 2219802"/>
              <a:gd name="connsiteY18" fmla="*/ 110581 h 920096"/>
              <a:gd name="connsiteX19" fmla="*/ 786179 w 2219802"/>
              <a:gd name="connsiteY19" fmla="*/ 139292 h 920096"/>
              <a:gd name="connsiteX20" fmla="*/ 212063 w 2219802"/>
              <a:gd name="connsiteY20" fmla="*/ 336282 h 920096"/>
              <a:gd name="connsiteX21" fmla="*/ 200398 w 2219802"/>
              <a:gd name="connsiteY21" fmla="*/ 306059 h 920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19802" h="920096" fill="none" extrusionOk="0">
                <a:moveTo>
                  <a:pt x="200398" y="306059"/>
                </a:moveTo>
                <a:cubicBezTo>
                  <a:pt x="187104" y="244589"/>
                  <a:pt x="214409" y="181325"/>
                  <a:pt x="288933" y="147108"/>
                </a:cubicBezTo>
                <a:cubicBezTo>
                  <a:pt x="425750" y="86660"/>
                  <a:pt x="584655" y="58480"/>
                  <a:pt x="719637" y="110794"/>
                </a:cubicBezTo>
                <a:cubicBezTo>
                  <a:pt x="796630" y="37186"/>
                  <a:pt x="1025906" y="-18431"/>
                  <a:pt x="1153885" y="73096"/>
                </a:cubicBezTo>
                <a:cubicBezTo>
                  <a:pt x="1189809" y="37166"/>
                  <a:pt x="1243954" y="19115"/>
                  <a:pt x="1323094" y="4259"/>
                </a:cubicBezTo>
                <a:cubicBezTo>
                  <a:pt x="1410766" y="-4947"/>
                  <a:pt x="1481869" y="13430"/>
                  <a:pt x="1532947" y="52841"/>
                </a:cubicBezTo>
                <a:cubicBezTo>
                  <a:pt x="1591994" y="3155"/>
                  <a:pt x="1719918" y="-4861"/>
                  <a:pt x="1822241" y="14695"/>
                </a:cubicBezTo>
                <a:cubicBezTo>
                  <a:pt x="1897425" y="36026"/>
                  <a:pt x="1950499" y="71528"/>
                  <a:pt x="1968943" y="118760"/>
                </a:cubicBezTo>
                <a:cubicBezTo>
                  <a:pt x="2059837" y="130674"/>
                  <a:pt x="2131559" y="179430"/>
                  <a:pt x="2157215" y="219758"/>
                </a:cubicBezTo>
                <a:cubicBezTo>
                  <a:pt x="2178430" y="256362"/>
                  <a:pt x="2169113" y="292436"/>
                  <a:pt x="2148788" y="329275"/>
                </a:cubicBezTo>
                <a:cubicBezTo>
                  <a:pt x="2220945" y="369089"/>
                  <a:pt x="2234517" y="437672"/>
                  <a:pt x="2210347" y="496724"/>
                </a:cubicBezTo>
                <a:cubicBezTo>
                  <a:pt x="2178959" y="583852"/>
                  <a:pt x="2043450" y="636918"/>
                  <a:pt x="1921978" y="643300"/>
                </a:cubicBezTo>
                <a:cubicBezTo>
                  <a:pt x="1926243" y="696260"/>
                  <a:pt x="1886841" y="748795"/>
                  <a:pt x="1818747" y="768897"/>
                </a:cubicBezTo>
                <a:cubicBezTo>
                  <a:pt x="1739698" y="812151"/>
                  <a:pt x="1579215" y="823395"/>
                  <a:pt x="1467278" y="784104"/>
                </a:cubicBezTo>
                <a:cubicBezTo>
                  <a:pt x="1411740" y="845367"/>
                  <a:pt x="1342904" y="900502"/>
                  <a:pt x="1216112" y="918093"/>
                </a:cubicBezTo>
                <a:cubicBezTo>
                  <a:pt x="1066470" y="925446"/>
                  <a:pt x="931167" y="897887"/>
                  <a:pt x="846813" y="836307"/>
                </a:cubicBezTo>
                <a:cubicBezTo>
                  <a:pt x="635446" y="910724"/>
                  <a:pt x="427664" y="844955"/>
                  <a:pt x="298234" y="755501"/>
                </a:cubicBezTo>
                <a:cubicBezTo>
                  <a:pt x="187805" y="774670"/>
                  <a:pt x="78654" y="718877"/>
                  <a:pt x="57036" y="665578"/>
                </a:cubicBezTo>
                <a:cubicBezTo>
                  <a:pt x="34161" y="621208"/>
                  <a:pt x="48103" y="570793"/>
                  <a:pt x="108575" y="544198"/>
                </a:cubicBezTo>
                <a:cubicBezTo>
                  <a:pt x="33725" y="528036"/>
                  <a:pt x="-9942" y="470195"/>
                  <a:pt x="-257" y="419666"/>
                </a:cubicBezTo>
                <a:cubicBezTo>
                  <a:pt x="18628" y="352813"/>
                  <a:pt x="78935" y="308235"/>
                  <a:pt x="198497" y="308977"/>
                </a:cubicBezTo>
                <a:cubicBezTo>
                  <a:pt x="199150" y="307822"/>
                  <a:pt x="199567" y="307052"/>
                  <a:pt x="200398" y="306059"/>
                </a:cubicBezTo>
                <a:close/>
              </a:path>
              <a:path w="2219802" h="920096" fill="none" extrusionOk="0">
                <a:moveTo>
                  <a:pt x="241146" y="557531"/>
                </a:moveTo>
                <a:cubicBezTo>
                  <a:pt x="194930" y="557288"/>
                  <a:pt x="150201" y="555515"/>
                  <a:pt x="110990" y="540556"/>
                </a:cubicBezTo>
                <a:moveTo>
                  <a:pt x="355990" y="743296"/>
                </a:moveTo>
                <a:cubicBezTo>
                  <a:pt x="337987" y="747481"/>
                  <a:pt x="321116" y="752797"/>
                  <a:pt x="299056" y="751411"/>
                </a:cubicBezTo>
                <a:moveTo>
                  <a:pt x="846710" y="832559"/>
                </a:moveTo>
                <a:cubicBezTo>
                  <a:pt x="834066" y="821535"/>
                  <a:pt x="820717" y="808041"/>
                  <a:pt x="812385" y="795499"/>
                </a:cubicBezTo>
                <a:moveTo>
                  <a:pt x="1481255" y="740144"/>
                </a:moveTo>
                <a:cubicBezTo>
                  <a:pt x="1478985" y="754453"/>
                  <a:pt x="1476118" y="769875"/>
                  <a:pt x="1467535" y="780803"/>
                </a:cubicBezTo>
                <a:moveTo>
                  <a:pt x="1753694" y="488886"/>
                </a:moveTo>
                <a:cubicBezTo>
                  <a:pt x="1855146" y="519860"/>
                  <a:pt x="1920157" y="563516"/>
                  <a:pt x="1920745" y="640872"/>
                </a:cubicBezTo>
                <a:moveTo>
                  <a:pt x="2147761" y="327017"/>
                </a:moveTo>
                <a:cubicBezTo>
                  <a:pt x="2129221" y="345879"/>
                  <a:pt x="2104384" y="371219"/>
                  <a:pt x="2073356" y="384012"/>
                </a:cubicBezTo>
                <a:moveTo>
                  <a:pt x="1969252" y="115565"/>
                </a:moveTo>
                <a:cubicBezTo>
                  <a:pt x="1972387" y="123899"/>
                  <a:pt x="1972746" y="131882"/>
                  <a:pt x="1973157" y="142487"/>
                </a:cubicBezTo>
                <a:moveTo>
                  <a:pt x="1494152" y="84171"/>
                </a:moveTo>
                <a:cubicBezTo>
                  <a:pt x="1502871" y="71555"/>
                  <a:pt x="1517108" y="58255"/>
                  <a:pt x="1532279" y="49838"/>
                </a:cubicBezTo>
                <a:moveTo>
                  <a:pt x="1137699" y="100529"/>
                </a:moveTo>
                <a:cubicBezTo>
                  <a:pt x="1140257" y="90544"/>
                  <a:pt x="1146099" y="79837"/>
                  <a:pt x="1156146" y="70924"/>
                </a:cubicBezTo>
                <a:moveTo>
                  <a:pt x="719380" y="110581"/>
                </a:moveTo>
                <a:cubicBezTo>
                  <a:pt x="742369" y="117211"/>
                  <a:pt x="765431" y="130910"/>
                  <a:pt x="786179" y="139292"/>
                </a:cubicBezTo>
                <a:moveTo>
                  <a:pt x="212063" y="336282"/>
                </a:moveTo>
                <a:cubicBezTo>
                  <a:pt x="206935" y="327479"/>
                  <a:pt x="204204" y="317523"/>
                  <a:pt x="200398" y="306059"/>
                </a:cubicBezTo>
              </a:path>
              <a:path w="2219802" h="920096" stroke="0" extrusionOk="0">
                <a:moveTo>
                  <a:pt x="200398" y="306059"/>
                </a:moveTo>
                <a:cubicBezTo>
                  <a:pt x="186625" y="249844"/>
                  <a:pt x="217192" y="188788"/>
                  <a:pt x="288933" y="147108"/>
                </a:cubicBezTo>
                <a:cubicBezTo>
                  <a:pt x="395686" y="94397"/>
                  <a:pt x="589510" y="78494"/>
                  <a:pt x="719637" y="110794"/>
                </a:cubicBezTo>
                <a:cubicBezTo>
                  <a:pt x="802467" y="22879"/>
                  <a:pt x="1028321" y="-1349"/>
                  <a:pt x="1153885" y="73096"/>
                </a:cubicBezTo>
                <a:cubicBezTo>
                  <a:pt x="1190939" y="46490"/>
                  <a:pt x="1247107" y="17338"/>
                  <a:pt x="1323094" y="4259"/>
                </a:cubicBezTo>
                <a:cubicBezTo>
                  <a:pt x="1400877" y="2909"/>
                  <a:pt x="1492382" y="18591"/>
                  <a:pt x="1532947" y="52841"/>
                </a:cubicBezTo>
                <a:cubicBezTo>
                  <a:pt x="1608536" y="-2234"/>
                  <a:pt x="1727099" y="-2093"/>
                  <a:pt x="1822241" y="14695"/>
                </a:cubicBezTo>
                <a:cubicBezTo>
                  <a:pt x="1895549" y="32162"/>
                  <a:pt x="1949469" y="74042"/>
                  <a:pt x="1968943" y="118760"/>
                </a:cubicBezTo>
                <a:cubicBezTo>
                  <a:pt x="2062422" y="137188"/>
                  <a:pt x="2131018" y="174828"/>
                  <a:pt x="2157215" y="219758"/>
                </a:cubicBezTo>
                <a:cubicBezTo>
                  <a:pt x="2185164" y="253059"/>
                  <a:pt x="2178414" y="289789"/>
                  <a:pt x="2148788" y="329275"/>
                </a:cubicBezTo>
                <a:cubicBezTo>
                  <a:pt x="2212434" y="375935"/>
                  <a:pt x="2230197" y="446938"/>
                  <a:pt x="2210347" y="496724"/>
                </a:cubicBezTo>
                <a:cubicBezTo>
                  <a:pt x="2182946" y="571508"/>
                  <a:pt x="2079157" y="642704"/>
                  <a:pt x="1921978" y="643300"/>
                </a:cubicBezTo>
                <a:cubicBezTo>
                  <a:pt x="1919273" y="691374"/>
                  <a:pt x="1886205" y="733707"/>
                  <a:pt x="1818747" y="768897"/>
                </a:cubicBezTo>
                <a:cubicBezTo>
                  <a:pt x="1711881" y="799299"/>
                  <a:pt x="1575636" y="829188"/>
                  <a:pt x="1467278" y="784104"/>
                </a:cubicBezTo>
                <a:cubicBezTo>
                  <a:pt x="1431672" y="834328"/>
                  <a:pt x="1329767" y="893306"/>
                  <a:pt x="1216112" y="918093"/>
                </a:cubicBezTo>
                <a:cubicBezTo>
                  <a:pt x="1075346" y="950818"/>
                  <a:pt x="944088" y="903155"/>
                  <a:pt x="846813" y="836307"/>
                </a:cubicBezTo>
                <a:cubicBezTo>
                  <a:pt x="658590" y="900149"/>
                  <a:pt x="394951" y="876254"/>
                  <a:pt x="298234" y="755501"/>
                </a:cubicBezTo>
                <a:cubicBezTo>
                  <a:pt x="189221" y="764174"/>
                  <a:pt x="98010" y="728264"/>
                  <a:pt x="57036" y="665578"/>
                </a:cubicBezTo>
                <a:cubicBezTo>
                  <a:pt x="35610" y="622549"/>
                  <a:pt x="53257" y="571933"/>
                  <a:pt x="108575" y="544198"/>
                </a:cubicBezTo>
                <a:cubicBezTo>
                  <a:pt x="29467" y="516322"/>
                  <a:pt x="-11399" y="459920"/>
                  <a:pt x="-257" y="419666"/>
                </a:cubicBezTo>
                <a:cubicBezTo>
                  <a:pt x="6279" y="350676"/>
                  <a:pt x="79414" y="323471"/>
                  <a:pt x="198497" y="308977"/>
                </a:cubicBezTo>
                <a:cubicBezTo>
                  <a:pt x="199006" y="308021"/>
                  <a:pt x="199823" y="307081"/>
                  <a:pt x="200398" y="306059"/>
                </a:cubicBezTo>
                <a:close/>
              </a:path>
              <a:path w="2219802" h="920096" fill="none" stroke="0" extrusionOk="0">
                <a:moveTo>
                  <a:pt x="241146" y="557531"/>
                </a:moveTo>
                <a:cubicBezTo>
                  <a:pt x="191686" y="558489"/>
                  <a:pt x="148137" y="557789"/>
                  <a:pt x="110990" y="540556"/>
                </a:cubicBezTo>
                <a:moveTo>
                  <a:pt x="355990" y="743296"/>
                </a:moveTo>
                <a:cubicBezTo>
                  <a:pt x="338704" y="745497"/>
                  <a:pt x="317472" y="748396"/>
                  <a:pt x="299056" y="751411"/>
                </a:cubicBezTo>
                <a:moveTo>
                  <a:pt x="846710" y="832559"/>
                </a:moveTo>
                <a:cubicBezTo>
                  <a:pt x="831972" y="818209"/>
                  <a:pt x="820445" y="806274"/>
                  <a:pt x="812385" y="795499"/>
                </a:cubicBezTo>
                <a:moveTo>
                  <a:pt x="1481255" y="740144"/>
                </a:moveTo>
                <a:cubicBezTo>
                  <a:pt x="1477720" y="754172"/>
                  <a:pt x="1474596" y="769667"/>
                  <a:pt x="1467535" y="780803"/>
                </a:cubicBezTo>
                <a:moveTo>
                  <a:pt x="1753694" y="488886"/>
                </a:moveTo>
                <a:cubicBezTo>
                  <a:pt x="1863184" y="518755"/>
                  <a:pt x="1918332" y="580974"/>
                  <a:pt x="1920745" y="640872"/>
                </a:cubicBezTo>
                <a:moveTo>
                  <a:pt x="2147761" y="327017"/>
                </a:moveTo>
                <a:cubicBezTo>
                  <a:pt x="2134043" y="350755"/>
                  <a:pt x="2104131" y="366978"/>
                  <a:pt x="2073356" y="384012"/>
                </a:cubicBezTo>
                <a:moveTo>
                  <a:pt x="1969252" y="115565"/>
                </a:moveTo>
                <a:cubicBezTo>
                  <a:pt x="1972884" y="123717"/>
                  <a:pt x="1974381" y="134877"/>
                  <a:pt x="1973157" y="142487"/>
                </a:cubicBezTo>
                <a:moveTo>
                  <a:pt x="1494152" y="84171"/>
                </a:moveTo>
                <a:cubicBezTo>
                  <a:pt x="1505043" y="68934"/>
                  <a:pt x="1517551" y="60663"/>
                  <a:pt x="1532279" y="49838"/>
                </a:cubicBezTo>
                <a:moveTo>
                  <a:pt x="1137699" y="100529"/>
                </a:moveTo>
                <a:cubicBezTo>
                  <a:pt x="1141126" y="91626"/>
                  <a:pt x="1146729" y="79302"/>
                  <a:pt x="1156146" y="70924"/>
                </a:cubicBezTo>
                <a:moveTo>
                  <a:pt x="719380" y="110581"/>
                </a:moveTo>
                <a:cubicBezTo>
                  <a:pt x="745686" y="117892"/>
                  <a:pt x="762310" y="130065"/>
                  <a:pt x="786179" y="139292"/>
                </a:cubicBezTo>
                <a:moveTo>
                  <a:pt x="212063" y="336282"/>
                </a:moveTo>
                <a:cubicBezTo>
                  <a:pt x="206024" y="327285"/>
                  <a:pt x="202479" y="317540"/>
                  <a:pt x="200398" y="306059"/>
                </a:cubicBezTo>
              </a:path>
            </a:pathLst>
          </a:custGeom>
          <a:solidFill>
            <a:schemeClr val="bg2"/>
          </a:solidFill>
          <a:ln>
            <a:solidFill>
              <a:srgbClr val="0C2342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130244478">
                  <a:prstGeom prst="cloud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Que é renda?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0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20">
            <a:extLst>
              <a:ext uri="{FF2B5EF4-FFF2-40B4-BE49-F238E27FC236}">
                <a16:creationId xmlns:a16="http://schemas.microsoft.com/office/drawing/2014/main" id="{4486AEDD-8687-5C91-B0D5-4A252356B0EA}"/>
              </a:ext>
            </a:extLst>
          </p:cNvPr>
          <p:cNvCxnSpPr>
            <a:cxnSpLocks/>
          </p:cNvCxnSpPr>
          <p:nvPr/>
        </p:nvCxnSpPr>
        <p:spPr>
          <a:xfrm>
            <a:off x="2617432" y="2481839"/>
            <a:ext cx="6525088" cy="0"/>
          </a:xfrm>
          <a:prstGeom prst="straightConnector1">
            <a:avLst/>
          </a:prstGeom>
          <a:ln w="762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9">
            <a:extLst>
              <a:ext uri="{FF2B5EF4-FFF2-40B4-BE49-F238E27FC236}">
                <a16:creationId xmlns:a16="http://schemas.microsoft.com/office/drawing/2014/main" id="{EB505CC1-80D4-E687-269D-3064AF1C7F23}"/>
              </a:ext>
            </a:extLst>
          </p:cNvPr>
          <p:cNvSpPr/>
          <p:nvPr/>
        </p:nvSpPr>
        <p:spPr>
          <a:xfrm>
            <a:off x="5277506" y="1759166"/>
            <a:ext cx="1636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altLang="en-US" sz="2000" dirty="0" err="1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Período</a:t>
            </a:r>
            <a:r>
              <a:rPr lang="en-AU" altLang="en-US" sz="2000" dirty="0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de tempo</a:t>
            </a:r>
            <a:endParaRPr lang="en-US" altLang="en-US" sz="2000" dirty="0">
              <a:solidFill>
                <a:srgbClr val="000000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B40BEA31-1A1C-C1B4-B41B-DDA06CB80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623" y="2948075"/>
            <a:ext cx="42622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AU" altLang="en-US" dirty="0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Entradas  –  </a:t>
            </a:r>
            <a:r>
              <a:rPr lang="en-AU" altLang="en-US" dirty="0" err="1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Saídas</a:t>
            </a:r>
            <a:r>
              <a:rPr lang="en-AU" altLang="en-US" dirty="0">
                <a:solidFill>
                  <a:srgbClr val="0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=   </a:t>
            </a:r>
            <a:r>
              <a:rPr lang="en-AU" altLang="en-US" b="1" dirty="0" err="1">
                <a:ln>
                  <a:solidFill>
                    <a:srgbClr val="000000"/>
                  </a:solidFill>
                </a:ln>
                <a:solidFill>
                  <a:srgbClr val="C2BC80">
                    <a:lumMod val="50000"/>
                  </a:srgb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Saldo</a:t>
            </a:r>
            <a:r>
              <a:rPr lang="en-AU" altLang="en-US" b="1" dirty="0">
                <a:ln>
                  <a:solidFill>
                    <a:srgbClr val="000000"/>
                  </a:solidFill>
                </a:ln>
                <a:solidFill>
                  <a:srgbClr val="C2BC80">
                    <a:lumMod val="50000"/>
                  </a:srgb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AU" altLang="en-US" b="1" dirty="0" err="1">
                <a:ln>
                  <a:solidFill>
                    <a:srgbClr val="000000"/>
                  </a:solidFill>
                </a:ln>
                <a:solidFill>
                  <a:srgbClr val="C2BC80">
                    <a:lumMod val="50000"/>
                  </a:srgb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Positivo</a:t>
            </a:r>
            <a:r>
              <a:rPr lang="en-AU" altLang="en-US" b="1" dirty="0">
                <a:solidFill>
                  <a:srgbClr val="C2BC80">
                    <a:lumMod val="50000"/>
                  </a:srgb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</a:t>
            </a:r>
            <a:endParaRPr lang="en-US" altLang="en-US" sz="2250" b="1" dirty="0">
              <a:solidFill>
                <a:srgbClr val="C2BC80">
                  <a:lumMod val="50000"/>
                </a:srgb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8" name="Down Arrow 23">
            <a:extLst>
              <a:ext uri="{FF2B5EF4-FFF2-40B4-BE49-F238E27FC236}">
                <a16:creationId xmlns:a16="http://schemas.microsoft.com/office/drawing/2014/main" id="{079E711A-4B10-01F8-4C83-10C2ADD1313C}"/>
              </a:ext>
            </a:extLst>
          </p:cNvPr>
          <p:cNvSpPr/>
          <p:nvPr/>
        </p:nvSpPr>
        <p:spPr>
          <a:xfrm>
            <a:off x="8783760" y="3445046"/>
            <a:ext cx="717521" cy="191096"/>
          </a:xfrm>
          <a:prstGeom prst="down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13" dirty="0">
              <a:solidFill>
                <a:prstClr val="white"/>
              </a:solidFill>
            </a:endParaRPr>
          </a:p>
        </p:txBody>
      </p:sp>
      <p:sp>
        <p:nvSpPr>
          <p:cNvPr id="9" name="Oval 22">
            <a:extLst>
              <a:ext uri="{FF2B5EF4-FFF2-40B4-BE49-F238E27FC236}">
                <a16:creationId xmlns:a16="http://schemas.microsoft.com/office/drawing/2014/main" id="{8B8D08E1-5454-9949-9F27-2EA9ABCD8832}"/>
              </a:ext>
            </a:extLst>
          </p:cNvPr>
          <p:cNvSpPr/>
          <p:nvPr/>
        </p:nvSpPr>
        <p:spPr>
          <a:xfrm>
            <a:off x="8417819" y="3783642"/>
            <a:ext cx="1449401" cy="63625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350" b="1" dirty="0">
                <a:solidFill>
                  <a:srgbClr val="C2BC80">
                    <a:lumMod val="25000"/>
                  </a:srgbClr>
                </a:solidFill>
              </a:rPr>
              <a:t>RENDA</a:t>
            </a:r>
            <a:endParaRPr lang="en-US" sz="1350" b="1" dirty="0">
              <a:solidFill>
                <a:srgbClr val="C2BC80">
                  <a:lumMod val="25000"/>
                </a:srgbClr>
              </a:solidFill>
            </a:endParaRPr>
          </a:p>
        </p:txBody>
      </p:sp>
      <p:graphicFrame>
        <p:nvGraphicFramePr>
          <p:cNvPr id="2" name="Content Placeholder 4">
            <a:extLst>
              <a:ext uri="{FF2B5EF4-FFF2-40B4-BE49-F238E27FC236}">
                <a16:creationId xmlns:a16="http://schemas.microsoft.com/office/drawing/2014/main" id="{7280E92F-F9AD-7FF2-615D-6A3D9B455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20365"/>
              </p:ext>
            </p:extLst>
          </p:nvPr>
        </p:nvGraphicFramePr>
        <p:xfrm>
          <a:off x="1548882" y="3853553"/>
          <a:ext cx="6195526" cy="1636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021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B83C2-E7F2-0D61-D134-818767ED3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350" y="1045029"/>
            <a:ext cx="10271449" cy="961571"/>
          </a:xfrm>
        </p:spPr>
        <p:txBody>
          <a:bodyPr>
            <a:normAutofit/>
          </a:bodyPr>
          <a:lstStyle/>
          <a:p>
            <a:r>
              <a:rPr lang="en-US" dirty="0" err="1"/>
              <a:t>Imposto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renda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rendimentos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5DB7-1290-5999-3218-EA399A33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5881" y="4907902"/>
            <a:ext cx="8066536" cy="1269060"/>
          </a:xfrm>
          <a:custGeom>
            <a:avLst/>
            <a:gdLst>
              <a:gd name="connsiteX0" fmla="*/ 0 w 8066536"/>
              <a:gd name="connsiteY0" fmla="*/ 0 h 1269060"/>
              <a:gd name="connsiteX1" fmla="*/ 576181 w 8066536"/>
              <a:gd name="connsiteY1" fmla="*/ 0 h 1269060"/>
              <a:gd name="connsiteX2" fmla="*/ 1233028 w 8066536"/>
              <a:gd name="connsiteY2" fmla="*/ 0 h 1269060"/>
              <a:gd name="connsiteX3" fmla="*/ 1567213 w 8066536"/>
              <a:gd name="connsiteY3" fmla="*/ 0 h 1269060"/>
              <a:gd name="connsiteX4" fmla="*/ 2304725 w 8066536"/>
              <a:gd name="connsiteY4" fmla="*/ 0 h 1269060"/>
              <a:gd name="connsiteX5" fmla="*/ 2961571 w 8066536"/>
              <a:gd name="connsiteY5" fmla="*/ 0 h 1269060"/>
              <a:gd name="connsiteX6" fmla="*/ 3618418 w 8066536"/>
              <a:gd name="connsiteY6" fmla="*/ 0 h 1269060"/>
              <a:gd name="connsiteX7" fmla="*/ 4194599 w 8066536"/>
              <a:gd name="connsiteY7" fmla="*/ 0 h 1269060"/>
              <a:gd name="connsiteX8" fmla="*/ 4770780 w 8066536"/>
              <a:gd name="connsiteY8" fmla="*/ 0 h 1269060"/>
              <a:gd name="connsiteX9" fmla="*/ 5266296 w 8066536"/>
              <a:gd name="connsiteY9" fmla="*/ 0 h 1269060"/>
              <a:gd name="connsiteX10" fmla="*/ 5600481 w 8066536"/>
              <a:gd name="connsiteY10" fmla="*/ 0 h 1269060"/>
              <a:gd name="connsiteX11" fmla="*/ 6337993 w 8066536"/>
              <a:gd name="connsiteY11" fmla="*/ 0 h 1269060"/>
              <a:gd name="connsiteX12" fmla="*/ 6752843 w 8066536"/>
              <a:gd name="connsiteY12" fmla="*/ 0 h 1269060"/>
              <a:gd name="connsiteX13" fmla="*/ 7329024 w 8066536"/>
              <a:gd name="connsiteY13" fmla="*/ 0 h 1269060"/>
              <a:gd name="connsiteX14" fmla="*/ 8066536 w 8066536"/>
              <a:gd name="connsiteY14" fmla="*/ 0 h 1269060"/>
              <a:gd name="connsiteX15" fmla="*/ 8066536 w 8066536"/>
              <a:gd name="connsiteY15" fmla="*/ 397639 h 1269060"/>
              <a:gd name="connsiteX16" fmla="*/ 8066536 w 8066536"/>
              <a:gd name="connsiteY16" fmla="*/ 846040 h 1269060"/>
              <a:gd name="connsiteX17" fmla="*/ 8066536 w 8066536"/>
              <a:gd name="connsiteY17" fmla="*/ 1269060 h 1269060"/>
              <a:gd name="connsiteX18" fmla="*/ 7329024 w 8066536"/>
              <a:gd name="connsiteY18" fmla="*/ 1269060 h 1269060"/>
              <a:gd name="connsiteX19" fmla="*/ 6914174 w 8066536"/>
              <a:gd name="connsiteY19" fmla="*/ 1269060 h 1269060"/>
              <a:gd name="connsiteX20" fmla="*/ 6418658 w 8066536"/>
              <a:gd name="connsiteY20" fmla="*/ 1269060 h 1269060"/>
              <a:gd name="connsiteX21" fmla="*/ 6084473 w 8066536"/>
              <a:gd name="connsiteY21" fmla="*/ 1269060 h 1269060"/>
              <a:gd name="connsiteX22" fmla="*/ 5346961 w 8066536"/>
              <a:gd name="connsiteY22" fmla="*/ 1269060 h 1269060"/>
              <a:gd name="connsiteX23" fmla="*/ 5012776 w 8066536"/>
              <a:gd name="connsiteY23" fmla="*/ 1269060 h 1269060"/>
              <a:gd name="connsiteX24" fmla="*/ 4678591 w 8066536"/>
              <a:gd name="connsiteY24" fmla="*/ 1269060 h 1269060"/>
              <a:gd name="connsiteX25" fmla="*/ 4183075 w 8066536"/>
              <a:gd name="connsiteY25" fmla="*/ 1269060 h 1269060"/>
              <a:gd name="connsiteX26" fmla="*/ 3848890 w 8066536"/>
              <a:gd name="connsiteY26" fmla="*/ 1269060 h 1269060"/>
              <a:gd name="connsiteX27" fmla="*/ 3272709 w 8066536"/>
              <a:gd name="connsiteY27" fmla="*/ 1269060 h 1269060"/>
              <a:gd name="connsiteX28" fmla="*/ 2938524 w 8066536"/>
              <a:gd name="connsiteY28" fmla="*/ 1269060 h 1269060"/>
              <a:gd name="connsiteX29" fmla="*/ 2281677 w 8066536"/>
              <a:gd name="connsiteY29" fmla="*/ 1269060 h 1269060"/>
              <a:gd name="connsiteX30" fmla="*/ 1786162 w 8066536"/>
              <a:gd name="connsiteY30" fmla="*/ 1269060 h 1269060"/>
              <a:gd name="connsiteX31" fmla="*/ 1209980 w 8066536"/>
              <a:gd name="connsiteY31" fmla="*/ 1269060 h 1269060"/>
              <a:gd name="connsiteX32" fmla="*/ 795130 w 8066536"/>
              <a:gd name="connsiteY32" fmla="*/ 1269060 h 1269060"/>
              <a:gd name="connsiteX33" fmla="*/ 0 w 8066536"/>
              <a:gd name="connsiteY33" fmla="*/ 1269060 h 1269060"/>
              <a:gd name="connsiteX34" fmla="*/ 0 w 8066536"/>
              <a:gd name="connsiteY34" fmla="*/ 871421 h 1269060"/>
              <a:gd name="connsiteX35" fmla="*/ 0 w 8066536"/>
              <a:gd name="connsiteY35" fmla="*/ 435711 h 1269060"/>
              <a:gd name="connsiteX36" fmla="*/ 0 w 8066536"/>
              <a:gd name="connsiteY36" fmla="*/ 0 h 126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066536" h="1269060" fill="none" extrusionOk="0">
                <a:moveTo>
                  <a:pt x="0" y="0"/>
                </a:moveTo>
                <a:cubicBezTo>
                  <a:pt x="271771" y="-37012"/>
                  <a:pt x="403189" y="21726"/>
                  <a:pt x="576181" y="0"/>
                </a:cubicBezTo>
                <a:cubicBezTo>
                  <a:pt x="749173" y="-21726"/>
                  <a:pt x="923321" y="49716"/>
                  <a:pt x="1233028" y="0"/>
                </a:cubicBezTo>
                <a:cubicBezTo>
                  <a:pt x="1542735" y="-49716"/>
                  <a:pt x="1411023" y="12609"/>
                  <a:pt x="1567213" y="0"/>
                </a:cubicBezTo>
                <a:cubicBezTo>
                  <a:pt x="1723404" y="-12609"/>
                  <a:pt x="2139129" y="32513"/>
                  <a:pt x="2304725" y="0"/>
                </a:cubicBezTo>
                <a:cubicBezTo>
                  <a:pt x="2470321" y="-32513"/>
                  <a:pt x="2684086" y="76088"/>
                  <a:pt x="2961571" y="0"/>
                </a:cubicBezTo>
                <a:cubicBezTo>
                  <a:pt x="3239056" y="-76088"/>
                  <a:pt x="3474891" y="1978"/>
                  <a:pt x="3618418" y="0"/>
                </a:cubicBezTo>
                <a:cubicBezTo>
                  <a:pt x="3761945" y="-1978"/>
                  <a:pt x="3955942" y="47651"/>
                  <a:pt x="4194599" y="0"/>
                </a:cubicBezTo>
                <a:cubicBezTo>
                  <a:pt x="4433256" y="-47651"/>
                  <a:pt x="4560378" y="48098"/>
                  <a:pt x="4770780" y="0"/>
                </a:cubicBezTo>
                <a:cubicBezTo>
                  <a:pt x="4981182" y="-48098"/>
                  <a:pt x="5067636" y="38901"/>
                  <a:pt x="5266296" y="0"/>
                </a:cubicBezTo>
                <a:cubicBezTo>
                  <a:pt x="5464956" y="-38901"/>
                  <a:pt x="5494872" y="8880"/>
                  <a:pt x="5600481" y="0"/>
                </a:cubicBezTo>
                <a:cubicBezTo>
                  <a:pt x="5706091" y="-8880"/>
                  <a:pt x="6187232" y="9688"/>
                  <a:pt x="6337993" y="0"/>
                </a:cubicBezTo>
                <a:cubicBezTo>
                  <a:pt x="6488754" y="-9688"/>
                  <a:pt x="6658925" y="42578"/>
                  <a:pt x="6752843" y="0"/>
                </a:cubicBezTo>
                <a:cubicBezTo>
                  <a:pt x="6846761" y="-42578"/>
                  <a:pt x="7190448" y="29951"/>
                  <a:pt x="7329024" y="0"/>
                </a:cubicBezTo>
                <a:cubicBezTo>
                  <a:pt x="7467600" y="-29951"/>
                  <a:pt x="7777542" y="64829"/>
                  <a:pt x="8066536" y="0"/>
                </a:cubicBezTo>
                <a:cubicBezTo>
                  <a:pt x="8072182" y="102013"/>
                  <a:pt x="8020274" y="218406"/>
                  <a:pt x="8066536" y="397639"/>
                </a:cubicBezTo>
                <a:cubicBezTo>
                  <a:pt x="8112798" y="576872"/>
                  <a:pt x="8054732" y="638602"/>
                  <a:pt x="8066536" y="846040"/>
                </a:cubicBezTo>
                <a:cubicBezTo>
                  <a:pt x="8078340" y="1053478"/>
                  <a:pt x="8042326" y="1090381"/>
                  <a:pt x="8066536" y="1269060"/>
                </a:cubicBezTo>
                <a:cubicBezTo>
                  <a:pt x="7782495" y="1277451"/>
                  <a:pt x="7579497" y="1211342"/>
                  <a:pt x="7329024" y="1269060"/>
                </a:cubicBezTo>
                <a:cubicBezTo>
                  <a:pt x="7078551" y="1326778"/>
                  <a:pt x="7049747" y="1259397"/>
                  <a:pt x="6914174" y="1269060"/>
                </a:cubicBezTo>
                <a:cubicBezTo>
                  <a:pt x="6778601" y="1278723"/>
                  <a:pt x="6659589" y="1211902"/>
                  <a:pt x="6418658" y="1269060"/>
                </a:cubicBezTo>
                <a:cubicBezTo>
                  <a:pt x="6177727" y="1326218"/>
                  <a:pt x="6190812" y="1249662"/>
                  <a:pt x="6084473" y="1269060"/>
                </a:cubicBezTo>
                <a:cubicBezTo>
                  <a:pt x="5978134" y="1288458"/>
                  <a:pt x="5673176" y="1210634"/>
                  <a:pt x="5346961" y="1269060"/>
                </a:cubicBezTo>
                <a:cubicBezTo>
                  <a:pt x="5020746" y="1327486"/>
                  <a:pt x="5152082" y="1235790"/>
                  <a:pt x="5012776" y="1269060"/>
                </a:cubicBezTo>
                <a:cubicBezTo>
                  <a:pt x="4873470" y="1302330"/>
                  <a:pt x="4819192" y="1230947"/>
                  <a:pt x="4678591" y="1269060"/>
                </a:cubicBezTo>
                <a:cubicBezTo>
                  <a:pt x="4537991" y="1307173"/>
                  <a:pt x="4346142" y="1247036"/>
                  <a:pt x="4183075" y="1269060"/>
                </a:cubicBezTo>
                <a:cubicBezTo>
                  <a:pt x="4020008" y="1291084"/>
                  <a:pt x="3986832" y="1247038"/>
                  <a:pt x="3848890" y="1269060"/>
                </a:cubicBezTo>
                <a:cubicBezTo>
                  <a:pt x="3710948" y="1291082"/>
                  <a:pt x="3419085" y="1213783"/>
                  <a:pt x="3272709" y="1269060"/>
                </a:cubicBezTo>
                <a:cubicBezTo>
                  <a:pt x="3126333" y="1324337"/>
                  <a:pt x="3040593" y="1251652"/>
                  <a:pt x="2938524" y="1269060"/>
                </a:cubicBezTo>
                <a:cubicBezTo>
                  <a:pt x="2836456" y="1286468"/>
                  <a:pt x="2425416" y="1233646"/>
                  <a:pt x="2281677" y="1269060"/>
                </a:cubicBezTo>
                <a:cubicBezTo>
                  <a:pt x="2137938" y="1304474"/>
                  <a:pt x="1903458" y="1223760"/>
                  <a:pt x="1786162" y="1269060"/>
                </a:cubicBezTo>
                <a:cubicBezTo>
                  <a:pt x="1668867" y="1314360"/>
                  <a:pt x="1463253" y="1219720"/>
                  <a:pt x="1209980" y="1269060"/>
                </a:cubicBezTo>
                <a:cubicBezTo>
                  <a:pt x="956707" y="1318400"/>
                  <a:pt x="982184" y="1256367"/>
                  <a:pt x="795130" y="1269060"/>
                </a:cubicBezTo>
                <a:cubicBezTo>
                  <a:pt x="608076" y="1281753"/>
                  <a:pt x="235068" y="1248990"/>
                  <a:pt x="0" y="1269060"/>
                </a:cubicBezTo>
                <a:cubicBezTo>
                  <a:pt x="-23341" y="1147496"/>
                  <a:pt x="32923" y="1015556"/>
                  <a:pt x="0" y="871421"/>
                </a:cubicBezTo>
                <a:cubicBezTo>
                  <a:pt x="-32923" y="727286"/>
                  <a:pt x="12207" y="596757"/>
                  <a:pt x="0" y="435711"/>
                </a:cubicBezTo>
                <a:cubicBezTo>
                  <a:pt x="-12207" y="274665"/>
                  <a:pt x="22413" y="190606"/>
                  <a:pt x="0" y="0"/>
                </a:cubicBezTo>
                <a:close/>
              </a:path>
              <a:path w="8066536" h="1269060" stroke="0" extrusionOk="0">
                <a:moveTo>
                  <a:pt x="0" y="0"/>
                </a:moveTo>
                <a:cubicBezTo>
                  <a:pt x="170792" y="-47503"/>
                  <a:pt x="292761" y="18414"/>
                  <a:pt x="414850" y="0"/>
                </a:cubicBezTo>
                <a:cubicBezTo>
                  <a:pt x="536939" y="-18414"/>
                  <a:pt x="683726" y="11728"/>
                  <a:pt x="829701" y="0"/>
                </a:cubicBezTo>
                <a:cubicBezTo>
                  <a:pt x="975676" y="-11728"/>
                  <a:pt x="1038959" y="17517"/>
                  <a:pt x="1163886" y="0"/>
                </a:cubicBezTo>
                <a:cubicBezTo>
                  <a:pt x="1288813" y="-17517"/>
                  <a:pt x="1519834" y="32132"/>
                  <a:pt x="1659402" y="0"/>
                </a:cubicBezTo>
                <a:cubicBezTo>
                  <a:pt x="1798970" y="-32132"/>
                  <a:pt x="2153168" y="10166"/>
                  <a:pt x="2396914" y="0"/>
                </a:cubicBezTo>
                <a:cubicBezTo>
                  <a:pt x="2640660" y="-10166"/>
                  <a:pt x="2784030" y="71447"/>
                  <a:pt x="3134425" y="0"/>
                </a:cubicBezTo>
                <a:cubicBezTo>
                  <a:pt x="3484820" y="-71447"/>
                  <a:pt x="3657128" y="4736"/>
                  <a:pt x="3791272" y="0"/>
                </a:cubicBezTo>
                <a:cubicBezTo>
                  <a:pt x="3925416" y="-4736"/>
                  <a:pt x="4228503" y="28257"/>
                  <a:pt x="4367453" y="0"/>
                </a:cubicBezTo>
                <a:cubicBezTo>
                  <a:pt x="4506403" y="-28257"/>
                  <a:pt x="4693602" y="3070"/>
                  <a:pt x="4782303" y="0"/>
                </a:cubicBezTo>
                <a:cubicBezTo>
                  <a:pt x="4871004" y="-3070"/>
                  <a:pt x="4996348" y="21789"/>
                  <a:pt x="5197154" y="0"/>
                </a:cubicBezTo>
                <a:cubicBezTo>
                  <a:pt x="5397960" y="-21789"/>
                  <a:pt x="5544720" y="30728"/>
                  <a:pt x="5773335" y="0"/>
                </a:cubicBezTo>
                <a:cubicBezTo>
                  <a:pt x="6001950" y="-30728"/>
                  <a:pt x="6023747" y="17848"/>
                  <a:pt x="6188185" y="0"/>
                </a:cubicBezTo>
                <a:cubicBezTo>
                  <a:pt x="6352623" y="-17848"/>
                  <a:pt x="6638777" y="33173"/>
                  <a:pt x="6845032" y="0"/>
                </a:cubicBezTo>
                <a:cubicBezTo>
                  <a:pt x="7051287" y="-33173"/>
                  <a:pt x="7606075" y="22692"/>
                  <a:pt x="8066536" y="0"/>
                </a:cubicBezTo>
                <a:cubicBezTo>
                  <a:pt x="8095217" y="133205"/>
                  <a:pt x="8041200" y="209068"/>
                  <a:pt x="8066536" y="384948"/>
                </a:cubicBezTo>
                <a:cubicBezTo>
                  <a:pt x="8091872" y="560828"/>
                  <a:pt x="8044496" y="672840"/>
                  <a:pt x="8066536" y="833349"/>
                </a:cubicBezTo>
                <a:cubicBezTo>
                  <a:pt x="8088576" y="993858"/>
                  <a:pt x="8027945" y="1094789"/>
                  <a:pt x="8066536" y="1269060"/>
                </a:cubicBezTo>
                <a:cubicBezTo>
                  <a:pt x="7975628" y="1293852"/>
                  <a:pt x="7857987" y="1222768"/>
                  <a:pt x="7651686" y="1269060"/>
                </a:cubicBezTo>
                <a:cubicBezTo>
                  <a:pt x="7445385" y="1315352"/>
                  <a:pt x="7358325" y="1203149"/>
                  <a:pt x="7075504" y="1269060"/>
                </a:cubicBezTo>
                <a:cubicBezTo>
                  <a:pt x="6792683" y="1334971"/>
                  <a:pt x="6655806" y="1209729"/>
                  <a:pt x="6499323" y="1269060"/>
                </a:cubicBezTo>
                <a:cubicBezTo>
                  <a:pt x="6342840" y="1328391"/>
                  <a:pt x="6215897" y="1226968"/>
                  <a:pt x="6084473" y="1269060"/>
                </a:cubicBezTo>
                <a:cubicBezTo>
                  <a:pt x="5953049" y="1311152"/>
                  <a:pt x="5872210" y="1240128"/>
                  <a:pt x="5750288" y="1269060"/>
                </a:cubicBezTo>
                <a:cubicBezTo>
                  <a:pt x="5628367" y="1297992"/>
                  <a:pt x="5430328" y="1231687"/>
                  <a:pt x="5174107" y="1269060"/>
                </a:cubicBezTo>
                <a:cubicBezTo>
                  <a:pt x="4917886" y="1306433"/>
                  <a:pt x="4961365" y="1245722"/>
                  <a:pt x="4839922" y="1269060"/>
                </a:cubicBezTo>
                <a:cubicBezTo>
                  <a:pt x="4718480" y="1292398"/>
                  <a:pt x="4457107" y="1227305"/>
                  <a:pt x="4344406" y="1269060"/>
                </a:cubicBezTo>
                <a:cubicBezTo>
                  <a:pt x="4231705" y="1310815"/>
                  <a:pt x="4118762" y="1232638"/>
                  <a:pt x="4010221" y="1269060"/>
                </a:cubicBezTo>
                <a:cubicBezTo>
                  <a:pt x="3901680" y="1305482"/>
                  <a:pt x="3629024" y="1253435"/>
                  <a:pt x="3272709" y="1269060"/>
                </a:cubicBezTo>
                <a:cubicBezTo>
                  <a:pt x="2916394" y="1284685"/>
                  <a:pt x="2821635" y="1239224"/>
                  <a:pt x="2535197" y="1269060"/>
                </a:cubicBezTo>
                <a:cubicBezTo>
                  <a:pt x="2248759" y="1298896"/>
                  <a:pt x="2265415" y="1259911"/>
                  <a:pt x="2120347" y="1269060"/>
                </a:cubicBezTo>
                <a:cubicBezTo>
                  <a:pt x="1975279" y="1278209"/>
                  <a:pt x="1787899" y="1256130"/>
                  <a:pt x="1624831" y="1269060"/>
                </a:cubicBezTo>
                <a:cubicBezTo>
                  <a:pt x="1461763" y="1281990"/>
                  <a:pt x="1267956" y="1219443"/>
                  <a:pt x="967984" y="1269060"/>
                </a:cubicBezTo>
                <a:cubicBezTo>
                  <a:pt x="668012" y="1318677"/>
                  <a:pt x="763965" y="1244324"/>
                  <a:pt x="633799" y="1269060"/>
                </a:cubicBezTo>
                <a:cubicBezTo>
                  <a:pt x="503634" y="1293796"/>
                  <a:pt x="195763" y="1203579"/>
                  <a:pt x="0" y="1269060"/>
                </a:cubicBezTo>
                <a:cubicBezTo>
                  <a:pt x="-3946" y="1152440"/>
                  <a:pt x="27216" y="1018144"/>
                  <a:pt x="0" y="884112"/>
                </a:cubicBezTo>
                <a:cubicBezTo>
                  <a:pt x="-27216" y="750080"/>
                  <a:pt x="41370" y="567223"/>
                  <a:pt x="0" y="435711"/>
                </a:cubicBezTo>
                <a:cubicBezTo>
                  <a:pt x="-41370" y="304199"/>
                  <a:pt x="30247" y="16583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4092030532">
                  <ask:type>
                    <ask:lineSketchScribble/>
                  </ask:type>
                </ask:lineSketchStyleProps>
              </a:ext>
            </a:extLst>
          </a:ln>
        </p:spPr>
        <p:txBody>
          <a:bodyPr>
            <a:noAutofit/>
          </a:bodyPr>
          <a:lstStyle/>
          <a:p>
            <a:r>
              <a:rPr lang="pt-BR" sz="2000" dirty="0">
                <a:solidFill>
                  <a:schemeClr val="bg2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Projeto de Lei Complementar 77/1999 (Diário da Câmara dos Deputados, 16/10/1999)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/>
                <a:latin typeface="Aparajita" panose="02020603050405020304" pitchFamily="18" charset="0"/>
                <a:ea typeface="Calibri" panose="020F0502020204030204" pitchFamily="34" charset="0"/>
                <a:cs typeface="Aparajita" panose="02020603050405020304" pitchFamily="18" charset="0"/>
              </a:rPr>
              <a:t>Art.43. O imposto sobre a renda e proventos de qualquer natureza tem como fato gerador a aquisição de disponibilidade econômica ou jurídica de receita ou de rendimento proveniente, a qualquer título, do capital, do trabalho ou da combinação de ambos.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C8F2E61-8FF9-2374-8931-511A94522B8B}"/>
              </a:ext>
            </a:extLst>
          </p:cNvPr>
          <p:cNvSpPr txBox="1">
            <a:spLocks/>
          </p:cNvSpPr>
          <p:nvPr/>
        </p:nvSpPr>
        <p:spPr>
          <a:xfrm>
            <a:off x="3019898" y="2137401"/>
            <a:ext cx="5526943" cy="693641"/>
          </a:xfrm>
          <a:custGeom>
            <a:avLst/>
            <a:gdLst>
              <a:gd name="connsiteX0" fmla="*/ 0 w 5526943"/>
              <a:gd name="connsiteY0" fmla="*/ 0 h 693641"/>
              <a:gd name="connsiteX1" fmla="*/ 5526943 w 5526943"/>
              <a:gd name="connsiteY1" fmla="*/ 0 h 693641"/>
              <a:gd name="connsiteX2" fmla="*/ 5526943 w 5526943"/>
              <a:gd name="connsiteY2" fmla="*/ 693641 h 693641"/>
              <a:gd name="connsiteX3" fmla="*/ 0 w 5526943"/>
              <a:gd name="connsiteY3" fmla="*/ 693641 h 693641"/>
              <a:gd name="connsiteX4" fmla="*/ 0 w 5526943"/>
              <a:gd name="connsiteY4" fmla="*/ 0 h 693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6943" h="693641" fill="none" extrusionOk="0">
                <a:moveTo>
                  <a:pt x="0" y="0"/>
                </a:moveTo>
                <a:cubicBezTo>
                  <a:pt x="1255325" y="-153243"/>
                  <a:pt x="4173477" y="-29862"/>
                  <a:pt x="5526943" y="0"/>
                </a:cubicBezTo>
                <a:cubicBezTo>
                  <a:pt x="5556683" y="235486"/>
                  <a:pt x="5478637" y="547041"/>
                  <a:pt x="5526943" y="693641"/>
                </a:cubicBezTo>
                <a:cubicBezTo>
                  <a:pt x="3818334" y="650945"/>
                  <a:pt x="2265971" y="682210"/>
                  <a:pt x="0" y="693641"/>
                </a:cubicBezTo>
                <a:cubicBezTo>
                  <a:pt x="-4970" y="575604"/>
                  <a:pt x="-32887" y="232375"/>
                  <a:pt x="0" y="0"/>
                </a:cubicBezTo>
                <a:close/>
              </a:path>
              <a:path w="5526943" h="693641" stroke="0" extrusionOk="0">
                <a:moveTo>
                  <a:pt x="0" y="0"/>
                </a:moveTo>
                <a:cubicBezTo>
                  <a:pt x="981896" y="-146502"/>
                  <a:pt x="4756544" y="126591"/>
                  <a:pt x="5526943" y="0"/>
                </a:cubicBezTo>
                <a:cubicBezTo>
                  <a:pt x="5555521" y="89223"/>
                  <a:pt x="5464660" y="524599"/>
                  <a:pt x="5526943" y="693641"/>
                </a:cubicBezTo>
                <a:cubicBezTo>
                  <a:pt x="4039795" y="830759"/>
                  <a:pt x="984766" y="644472"/>
                  <a:pt x="0" y="693641"/>
                </a:cubicBezTo>
                <a:cubicBezTo>
                  <a:pt x="19233" y="510983"/>
                  <a:pt x="-32487" y="304377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extLst>
              <a:ext uri="{C807C97D-BFC1-408E-A445-0C87EB9F89A2}">
                <ask:lineSketchStyleProps xmlns:ask="http://schemas.microsoft.com/office/drawing/2018/sketchyshapes" sd="2870275445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Art. 153. Compete à União instituir impostos sobre: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	III - </a:t>
            </a:r>
            <a:r>
              <a:rPr lang="pt-BR" sz="2000" u="sng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renda e proventos de qualquer natureza</a:t>
            </a:r>
            <a:endParaRPr lang="en-US" sz="2000" u="sng" dirty="0"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1800" dirty="0">
              <a:solidFill>
                <a:schemeClr val="accent5">
                  <a:lumMod val="5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68C49-17DE-2C88-A000-30CD03090BCE}"/>
              </a:ext>
            </a:extLst>
          </p:cNvPr>
          <p:cNvSpPr txBox="1"/>
          <p:nvPr/>
        </p:nvSpPr>
        <p:spPr>
          <a:xfrm>
            <a:off x="1452356" y="2961843"/>
            <a:ext cx="9417918" cy="1485022"/>
          </a:xfrm>
          <a:custGeom>
            <a:avLst/>
            <a:gdLst>
              <a:gd name="connsiteX0" fmla="*/ 0 w 9417918"/>
              <a:gd name="connsiteY0" fmla="*/ 0 h 1485022"/>
              <a:gd name="connsiteX1" fmla="*/ 9417918 w 9417918"/>
              <a:gd name="connsiteY1" fmla="*/ 0 h 1485022"/>
              <a:gd name="connsiteX2" fmla="*/ 9417918 w 9417918"/>
              <a:gd name="connsiteY2" fmla="*/ 1485022 h 1485022"/>
              <a:gd name="connsiteX3" fmla="*/ 0 w 9417918"/>
              <a:gd name="connsiteY3" fmla="*/ 1485022 h 1485022"/>
              <a:gd name="connsiteX4" fmla="*/ 0 w 9417918"/>
              <a:gd name="connsiteY4" fmla="*/ 0 h 1485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17918" h="1485022" fill="none" extrusionOk="0">
                <a:moveTo>
                  <a:pt x="0" y="0"/>
                </a:moveTo>
                <a:cubicBezTo>
                  <a:pt x="3526086" y="-65284"/>
                  <a:pt x="5530353" y="-75340"/>
                  <a:pt x="9417918" y="0"/>
                </a:cubicBezTo>
                <a:cubicBezTo>
                  <a:pt x="9370743" y="260455"/>
                  <a:pt x="9334776" y="1108671"/>
                  <a:pt x="9417918" y="1485022"/>
                </a:cubicBezTo>
                <a:cubicBezTo>
                  <a:pt x="6962125" y="1352179"/>
                  <a:pt x="1815850" y="1347635"/>
                  <a:pt x="0" y="1485022"/>
                </a:cubicBezTo>
                <a:cubicBezTo>
                  <a:pt x="-3623" y="962055"/>
                  <a:pt x="60060" y="454732"/>
                  <a:pt x="0" y="0"/>
                </a:cubicBezTo>
                <a:close/>
              </a:path>
              <a:path w="9417918" h="1485022" stroke="0" extrusionOk="0">
                <a:moveTo>
                  <a:pt x="0" y="0"/>
                </a:moveTo>
                <a:cubicBezTo>
                  <a:pt x="1119724" y="121213"/>
                  <a:pt x="7123004" y="-33128"/>
                  <a:pt x="9417918" y="0"/>
                </a:cubicBezTo>
                <a:cubicBezTo>
                  <a:pt x="9535850" y="443258"/>
                  <a:pt x="9430142" y="1147502"/>
                  <a:pt x="9417918" y="1485022"/>
                </a:cubicBezTo>
                <a:cubicBezTo>
                  <a:pt x="4902903" y="1622097"/>
                  <a:pt x="4660330" y="1332113"/>
                  <a:pt x="0" y="1485022"/>
                </a:cubicBezTo>
                <a:cubicBezTo>
                  <a:pt x="-96525" y="1142957"/>
                  <a:pt x="110247" y="704255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06562656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Art. 43. O imposto, de competência da União, sobre a renda e proventos de qualquer natureza tem como fato gerador a aquisição da disponibilidade econômica ou jurídica:</a:t>
            </a:r>
          </a:p>
          <a:p>
            <a:pPr>
              <a:lnSpc>
                <a:spcPct val="90000"/>
              </a:lnSpc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        I - de renda, assim entendido o produto do capital, do trabalho ou da combinação de ambos;</a:t>
            </a:r>
          </a:p>
          <a:p>
            <a:pPr>
              <a:lnSpc>
                <a:spcPct val="90000"/>
              </a:lnSpc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        II - de proventos de qualquer natureza, assim entendidos os acréscimos patrimoniais não compreendidos no inciso anterior.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89255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9972</TotalTime>
  <Words>1092</Words>
  <Application>Microsoft Office PowerPoint</Application>
  <PresentationFormat>Widescreen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Aparajita</vt:lpstr>
      <vt:lpstr>Arial</vt:lpstr>
      <vt:lpstr>Calibri</vt:lpstr>
      <vt:lpstr>Calibri Light</vt:lpstr>
      <vt:lpstr>Edwardian Script ITC</vt:lpstr>
      <vt:lpstr>Tema do Office</vt:lpstr>
      <vt:lpstr>O conceito de renda e a tributação de fundos de investimentos de renda fixa abertos</vt:lpstr>
      <vt:lpstr>Imposto sobre a renda</vt:lpstr>
      <vt:lpstr>STF</vt:lpstr>
      <vt:lpstr>STJ - Tema 1.160</vt:lpstr>
      <vt:lpstr>STJ</vt:lpstr>
      <vt:lpstr>Apresentação do PowerPoint</vt:lpstr>
      <vt:lpstr>Apresentação do PowerPoint</vt:lpstr>
      <vt:lpstr>Apresentação do PowerPoint</vt:lpstr>
      <vt:lpstr>Imposto sobre renda ou sobre rendimentos?</vt:lpstr>
      <vt:lpstr>Apresentação do PowerPoint</vt:lpstr>
      <vt:lpstr>Classificações dos Fundos de Investimentos</vt:lpstr>
      <vt:lpstr>Apresentação do PowerPoint</vt:lpstr>
      <vt:lpstr>Apresentação do PowerPoint</vt:lpstr>
      <vt:lpstr>Apresentação do PowerPoint</vt:lpstr>
      <vt:lpstr>FIM Muito obrigada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10</cp:revision>
  <dcterms:created xsi:type="dcterms:W3CDTF">2022-11-18T18:20:41Z</dcterms:created>
  <dcterms:modified xsi:type="dcterms:W3CDTF">2022-12-08T11:13:10Z</dcterms:modified>
</cp:coreProperties>
</file>