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abio.calcini@brasilsalomao.com.b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7831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sz="3900" dirty="0"/>
              <a:t>DIRETRIZES E VALORES DO SISTEMA TRIBUTÁRIO BRASILEIRO ATUAL:</a:t>
            </a:r>
            <a:br>
              <a:rPr lang="pt-BR" sz="3900" dirty="0"/>
            </a:b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dos Contribuintes e o Código de Defesa - PLP 125 E 17/2022 </a:t>
            </a:r>
            <a:r>
              <a:rPr lang="pt-BR" sz="4000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pt-BR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Fábio P. Calcini</a:t>
            </a:r>
          </a:p>
          <a:p>
            <a:r>
              <a:rPr lang="pt-BR" sz="3600" b="1" i="1" dirty="0"/>
              <a:t>Doutor em Direito PUC/SP. Professor IBET (Especialização e Mestrado)e  FGV DIREITO SP. Advogado</a:t>
            </a:r>
          </a:p>
        </p:txBody>
      </p:sp>
    </p:spTree>
    <p:extLst>
      <p:ext uri="{BB962C8B-B14F-4D97-AF65-F5344CB8AC3E}">
        <p14:creationId xmlns:p14="http://schemas.microsoft.com/office/powerpoint/2010/main" val="134815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18085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94" y="1747610"/>
            <a:ext cx="11205714" cy="436851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QUAL RAZÃO?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(i)- complexidade da legislação;</a:t>
            </a:r>
          </a:p>
          <a:p>
            <a:pPr marL="857250" indent="-857250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litigiosidade;</a:t>
            </a:r>
          </a:p>
          <a:p>
            <a:pPr marL="857250" indent="-857250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sistema policialesco e punitivo;</a:t>
            </a:r>
          </a:p>
          <a:p>
            <a:pPr marL="857250" indent="-857250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relação de confiança entre contribuinte x fisco – abalo;</a:t>
            </a:r>
          </a:p>
          <a:p>
            <a:pPr marL="857250" indent="-857250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tributo – necessário mas uma “rejeição social”;</a:t>
            </a:r>
          </a:p>
          <a:p>
            <a:pPr marL="857250" indent="-857250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necessidade de resgate da legalidade e segurança jurídica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964734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94" y="1747610"/>
            <a:ext cx="11205714" cy="436851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PARTIDA: CONSTITUIÇÃO!!!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(i)-  Sistema Tributário e Princípios Gerais (espécies tributárias, matérias reguladas por Lei Complementar, imunidade às receitas de exportação...;</a:t>
            </a:r>
          </a:p>
          <a:p>
            <a:pPr marL="85725" indent="-85725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Limitações ao Poder de Tributar (legalidade, igualdade, capacidade contributiva, irretroatividade, anterioridade, vedação a confisco, imunidades, não discriminação...);</a:t>
            </a:r>
          </a:p>
          <a:p>
            <a:pPr marL="85725" indent="-85725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sistema rígido de divisão de competência tributária entre entes federativos;</a:t>
            </a:r>
          </a:p>
          <a:p>
            <a:pPr marL="85725" indent="-85725" algn="just">
              <a:buAutoNum type="romanLcParenBoth" startAt="2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demais direitos e garantias fundamentais, inclusive, tratados de direitos humanos pois também podem ser aplicáveis à matéria tributária (art. 5º, CF/88)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76973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61217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94" y="1747610"/>
            <a:ext cx="11205714" cy="436851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EM ANDAMENTO NO CONGRESSO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(i)-  PLP 125/2022 (Senador Rodrigo Pacheco – Elaborado pela Comissão de Juristas sob presidência da Ministra Regina Helena Costa); Aguardando despacho no Senado;</a:t>
            </a:r>
          </a:p>
          <a:p>
            <a:pPr algn="just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PLP 17/2022 (Deputado Felipe Rigoni) – Aprovado na Câmara dos Deputados. Aguardando análise do Senado.</a:t>
            </a:r>
          </a:p>
          <a:p>
            <a:pPr algn="just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Obs.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possuem muitos elementos em comum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73359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26711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1747610"/>
            <a:ext cx="11326483" cy="436851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DEFESA DO CONTRIBUINTE OU “CÓDIGO DOS SONEGADORES”? </a:t>
            </a:r>
          </a:p>
          <a:p>
            <a:pPr algn="just">
              <a:buAutoNum type="romanLcParenBoth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possível instituir leis para garantir direito dos contribuintes? </a:t>
            </a:r>
          </a:p>
          <a:p>
            <a:pPr algn="just">
              <a:buAutoNum type="romanLcParenBoth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possível instituir leis que favoreçam o contribuinte “in dubio pro contribuinte/reo”?</a:t>
            </a:r>
          </a:p>
          <a:p>
            <a:pPr algn="just"/>
            <a:r>
              <a:rPr lang="pt-BR" sz="2200" i="1" dirty="0"/>
              <a:t>- “Improcede também a alegação da autora de ter dado a lei em questão (Código de Defesa do Contribuinte do Estado de Minas Gerais) tratamento por </a:t>
            </a:r>
            <a:r>
              <a:rPr lang="pt-BR" sz="2200" i="1" u="sng" dirty="0"/>
              <a:t>demais favorável ao contribuinte </a:t>
            </a:r>
            <a:r>
              <a:rPr lang="pt-BR" sz="2200" i="1" dirty="0"/>
              <a:t>e enfraquecido a atuação fiscalizatória do Estado. Como já se disse, a lei estadual trouxe maior </a:t>
            </a:r>
            <a:r>
              <a:rPr lang="pt-BR" sz="2200" i="1" u="sng" dirty="0"/>
              <a:t>efetividade a direitos e garantias fundamentais do contribuinte perante o fisco </a:t>
            </a:r>
            <a:r>
              <a:rPr lang="pt-BR" sz="2200" i="1" dirty="0"/>
              <a:t>estadual. Por evidente, o destinatário dos direitos previstos na Lei n. 13.515/200 só poderia ser o cidadão </a:t>
            </a:r>
            <a:r>
              <a:rPr lang="pt-BR" sz="2200" i="1" u="sng" dirty="0"/>
              <a:t>contribuinte</a:t>
            </a:r>
            <a:r>
              <a:rPr lang="pt-BR" sz="2200" i="1" dirty="0"/>
              <a:t>, </a:t>
            </a:r>
            <a:r>
              <a:rPr lang="pt-BR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vulnerável na relação jurídica</a:t>
            </a:r>
            <a:r>
              <a:rPr lang="pt-BR" sz="2200" i="1" dirty="0"/>
              <a:t>” (STF, ADI 5.002/MG, voto Min. Carmen Lucia, j. 18/08/2020 – Código De Defesa do Contribuinte Mineiro)</a:t>
            </a:r>
            <a:r>
              <a:rPr lang="pt-BR" sz="2200" dirty="0"/>
              <a:t>.</a:t>
            </a:r>
          </a:p>
          <a:p>
            <a:pPr algn="just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Mesma tendência observamos no julgamento do art. 28 da Lei n. 13.988/2022 (extinção do voto de qualidade – empate em favor do contribuinte) – ADI 6399, 6403 e 6415) </a:t>
            </a:r>
          </a:p>
        </p:txBody>
      </p:sp>
    </p:spTree>
    <p:extLst>
      <p:ext uri="{BB962C8B-B14F-4D97-AF65-F5344CB8AC3E}">
        <p14:creationId xmlns:p14="http://schemas.microsoft.com/office/powerpoint/2010/main" val="34008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741872"/>
            <a:ext cx="10852031" cy="726044"/>
          </a:xfrm>
        </p:spPr>
        <p:txBody>
          <a:bodyPr>
            <a:noAutofit/>
          </a:bodyPr>
          <a:lstStyle/>
          <a:p>
            <a:r>
              <a:rPr lang="pt-BR" sz="37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1467915"/>
            <a:ext cx="11421373" cy="464821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DEFESA DO CONTRIBUINTE: O QUE ESTABELECE DE DIREITOS, GARANTIAS E DEVERES?</a:t>
            </a:r>
          </a:p>
          <a:p>
            <a:pPr algn="just">
              <a:buAutoNum type="romanLcParenBoth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PRINCÍPIOS, DIREITOS E DEVERES GERAIS 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Exemplo:</a:t>
            </a:r>
          </a:p>
          <a:p>
            <a:pPr algn="just"/>
            <a:r>
              <a:rPr lang="pt-BR" sz="1900" b="1" dirty="0"/>
              <a:t>Dever de observância da Administração</a:t>
            </a:r>
            <a:r>
              <a:rPr lang="pt-BR" sz="1600" dirty="0"/>
              <a:t>: </a:t>
            </a:r>
            <a:r>
              <a:rPr lang="pt-BR" sz="1600" i="1" dirty="0"/>
              <a:t>I - respeito às expectativas dos contribuintes sobre a aplicação da legislação tributária;  II - redução da litigiosidade, inclusive pelo uso preferencial de formas alternativas de resolução de conflitos, nos termos da Lei;  III - observância das formalidades essenciais à garantia dos direitos dos contribuintes;   IV - facilitação do cumprimento das obrigações tributárias, com a utilização de formas simples e suficientes para propiciar adequado grau de certeza e segurança;   V - adequação entre meios e fins que imponham menor onerosidade aos contribuintes, sem prejuízo de seus deveres;   VI - repressão à evasão, a todas às formas de fraude e à inadimplência fiscal, mediante a utilização progressiva dos instrumentos à sua disposição para a indução da conformidade tributária;   VII - presunção de boa-fé do contribuinte no âmbito judicial e extrajudicial, sem prejuízo da realização das diligências e auditorias que entender necessárias;</a:t>
            </a:r>
          </a:p>
          <a:p>
            <a:pPr algn="just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dos contribuintes: </a:t>
            </a:r>
            <a:r>
              <a:rPr lang="pt-BR" sz="1600" i="1" dirty="0"/>
              <a:t>I - receber explicações claras sobre a legislação tributária e os procedimentos necessários ao atendimento de suas obrigações;   II - ser tratado com respeito e urbanidade pelos representantes da Fazenda Pública, mediante formas de comunicação claras, simples e facilmente compreensíveis;    III - que sejam considerados, na aplicação da legislação tributária, os fatos e as circunstâncias que possam afetar suas obrigações, capacidade de pagamento ou capacidade de fornecer informações em tempo hábil;  IV - ter ciência da tramitação de processo administrativo em que tenha condição de interessado, ter vista dos autos e obter cópias de documentos nele contidos, ressalvadas as informações fiscais referentes a outro contribuinte ou cujo sigilo, decretado por decisão judicial ou por força de lei, seja indispensável para a fiscalização ou cobrança do tributo;   V - acessar suas informações mantidas pela Fazenda Pública e efetuar retificação, complementação, esclarecimento ou atualização de dados incorretos;  </a:t>
            </a:r>
          </a:p>
          <a:p>
            <a:pPr algn="just"/>
            <a:r>
              <a:rPr lang="pt-BR" sz="1900" b="1" i="1" dirty="0"/>
              <a:t>Deveres dos contribuintes</a:t>
            </a:r>
            <a:r>
              <a:rPr lang="pt-BR" sz="1600" i="1" dirty="0"/>
              <a:t>: </a:t>
            </a:r>
            <a:r>
              <a:rPr lang="pt-BR" sz="1600" dirty="0"/>
              <a:t>I - agir com o cuidado e a diligência necessários ao cumprimento de suas obrigações;   II - atuar com boa-fé, honestidade e cooperação na relação com a Fazenda Pública;   III - prestar informações e apresentar documentos quando solicitado pela Fazenda Pública, submetendo-se às implicações legais em caso de recusa;  </a:t>
            </a:r>
            <a:endParaRPr lang="pt-BR" sz="1600" i="1" dirty="0"/>
          </a:p>
          <a:p>
            <a:pPr algn="just"/>
            <a:endParaRPr lang="pt-B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4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78470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1747610"/>
            <a:ext cx="11326483" cy="4368518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DEFESA DO CONTRIBUINTE: O QUE ESTABELECE DE DIREITOS, GARANTIAS E DEVERES?</a:t>
            </a:r>
          </a:p>
          <a:p>
            <a:pPr algn="just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cooperativa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1600" i="1" dirty="0"/>
              <a:t>I - adotar medidas de transparência e participação dos contribuintes, inclusive por meio de entidades representativas, na elaboração e no contínuo aprimoramento da legislação tributária;   II - promover, de ofício, ações e campanhas de orientação aos contribuintes;   III - adaptar, continuamente, as obrigações tributárias aos setores da atividade econômica, de modo a considerar as respectivas características e particularidades, observado o disposto no inciso I do caput deste artigo; )  </a:t>
            </a:r>
            <a:endParaRPr lang="pt-B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substanciais e processuais 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 preventivos e compositivos de solução de conflitos (Transação, arbitragem, mediação)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Aperfeiçoamento e padronização dos processos administrativos em âmbito nacional;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observância dos precedentes vinculantes (administrativos e judiciais), bem como suspensão de PA quando houver repercussão geral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para decisões administrativas e restituições (“mora da Administração”)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procedimentos para imputação de responsabilidade tributária a terceiros;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Limitação às sanções tributárias e ampliação das possibilidade de reduções de tais penalidades;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 nos honorários da Fazenda – aplicação do CPC;</a:t>
            </a:r>
          </a:p>
          <a:p>
            <a:pPr marL="342900" indent="-342900" algn="just">
              <a:buFontTx/>
              <a:buChar char="-"/>
            </a:pP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54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78470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1747610"/>
            <a:ext cx="11326483" cy="436851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pt-BR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DEFESA DO CONTRIBUINTE: O DEVEDOR CONTUMAZ – Ponto de Cautela</a:t>
            </a:r>
          </a:p>
          <a:p>
            <a:pPr marL="514350" indent="-514350" algn="just">
              <a:buAutoNum type="romanLcParenBoth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11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878470"/>
            <a:ext cx="10852031" cy="726044"/>
          </a:xfrm>
        </p:spPr>
        <p:txBody>
          <a:bodyPr>
            <a:normAutofit/>
          </a:bodyPr>
          <a:lstStyle/>
          <a:p>
            <a:r>
              <a:rPr lang="pt-BR" sz="4000" b="1" i="1" u="sng" dirty="0"/>
              <a:t>CÓDIGO DE DEFESA DO CONTRIBUINTE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1747610"/>
            <a:ext cx="11326483" cy="436851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pt-BR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OBRIGADO!!</a:t>
            </a:r>
          </a:p>
          <a:p>
            <a:r>
              <a:rPr lang="pt-BR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Fabio.calcini@brasilsalomao.com.br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616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1128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DIRETRIZES E VALORES DO SISTEMA TRIBUTÁRIO BRASILEIRO ATUAL: Direito dos Contribuintes e o Código de Defesa - PLP 125 E 17/2022  </vt:lpstr>
      <vt:lpstr>CÓDIGO DE DEFESA DO CONTRIBUINTE </vt:lpstr>
      <vt:lpstr>CÓDIGO DE DEFESA DO CONTRIBUINTE </vt:lpstr>
      <vt:lpstr>CÓDIGO DE DEFESA DO CONTRIBUINTE </vt:lpstr>
      <vt:lpstr>CÓDIGO DE DEFESA DO CONTRIBUINTE </vt:lpstr>
      <vt:lpstr>CÓDIGO DE DEFESA DO CONTRIBUINTE </vt:lpstr>
      <vt:lpstr>CÓDIGO DE DEFESA DO CONTRIBUINTE </vt:lpstr>
      <vt:lpstr>CÓDIGO DE DEFESA DO CONTRIBUINTE </vt:lpstr>
      <vt:lpstr>CÓDIGO DE DEFESA DO CONTRIBUINTE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30</cp:revision>
  <dcterms:created xsi:type="dcterms:W3CDTF">2022-11-18T18:20:41Z</dcterms:created>
  <dcterms:modified xsi:type="dcterms:W3CDTF">2022-12-07T19:22:01Z</dcterms:modified>
</cp:coreProperties>
</file>