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342"/>
    <a:srgbClr val="0B233F"/>
    <a:srgbClr val="D0A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B5E9E-5012-0EE1-2798-4673F9DFB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chemeClr val="bg1">
              <a:alpha val="47000"/>
            </a:schemeClr>
          </a:solidFill>
        </p:spPr>
        <p:txBody>
          <a:bodyPr anchor="b"/>
          <a:lstStyle>
            <a:lvl1pPr algn="ctr"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33A5C-2ED7-F24E-B940-CDE0C455A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solidFill>
            <a:schemeClr val="bg1">
              <a:alpha val="49000"/>
            </a:schemeClr>
          </a:solidFill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CA8E0A-BBBE-ED7D-2ABA-D3E5EF124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2F5CA-113D-7460-F203-A165BB282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D67A33-DD1A-7DFD-A633-733E634A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86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EAAA2B-5609-DC53-3642-B0E14B058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FB11D44-EF41-D28E-3F68-F0F062CF1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AB3CD6-B193-ACC4-17DD-1A836E97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E77051-19EF-ED79-A8AE-60756694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7F2141-BDED-10B7-640B-022DDE8D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449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A0E7A-4631-D669-596D-C05B419A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8EE6E0-92FB-E524-2C7D-10DAB64A5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C3E123-2EC7-60C3-4A73-A24549BB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FC4B891-71B0-29EA-8FEA-D3EE7FE88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72E7FC-E601-9455-8A09-9325FF285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325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699C6-6167-B96D-F3D1-E2D9F5DC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B233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551148-3B9E-2584-F9B3-135A7F3D5FF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7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95C0E7-FF09-72EB-4332-D1E0696D1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2A6B57-AA43-4631-95E9-FB032EF43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5F32F89-74CA-CE09-5F5E-6CB29B300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8F116-B2BC-A486-0906-778006F7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2DE913-D2E5-F52F-845B-95FC8513B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bg1">
              <a:alpha val="18000"/>
            </a:schemeClr>
          </a:solidFill>
        </p:spPr>
        <p:txBody>
          <a:bodyPr/>
          <a:lstStyle>
            <a:lvl1pPr marL="0" indent="0">
              <a:buNone/>
              <a:defRPr sz="2400">
                <a:solidFill>
                  <a:srgbClr val="0C234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284E4B-2476-CE2C-5D5B-52770AB75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E8FECE-A252-D22F-B9AB-2CE7F045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C55A3C-28BE-F91F-5D4F-9EF769A4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43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98283A-799D-3223-274E-990E9337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>
            <a:lvl1pPr>
              <a:defRPr>
                <a:solidFill>
                  <a:srgbClr val="0C2342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FEF5CC-E4D5-A79A-3435-837AEE2B3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1B75CC1-321C-46F2-D1B8-2F31DD1EF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8104CB-EEFA-FB6F-1D8F-63FF2F93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F150189-76E6-804A-A58D-17C3A5F4E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42C353-D14E-B424-AD59-919347BD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4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E56F9-70ED-764B-A60E-7CD502AF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661377"/>
            <a:ext cx="10515600" cy="1325563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7001727-529D-7DD8-EF63-1CBF92949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E869AC5-8F8A-5BE4-459E-CD26B47A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D0BBFE8-D50B-F5E5-380F-26FA4FEC8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30F9F57-9CB9-3ED1-75ED-05B2327C4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8E6E5DF-B7CA-BB69-409D-3F9962E7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0AE13A9-0CBA-EB1C-C4D3-BD14ECD3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5FE3474-0686-8F78-335B-E66B5453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00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18340-868C-2C34-0C49-BF0993D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9CFE7F4-8F6C-7C93-EA5D-65700B57F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F3D936A-693B-5491-0B53-45ACE1DF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3A97424-DA7A-57F0-439E-D66424AD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1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9CD9-0248-BD48-19E3-DBFD5B923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D5284F-E431-EC75-38EA-6E90314A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D9E294A-FF84-7728-64A4-82287D14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2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5F9F54-0B1E-07C2-42C6-0A796A202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FD64FB-F5EF-7FBF-2DD0-AEBEB8D61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D8ED09-AA1E-267C-629B-5653A4488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D459DF-CF82-39F2-9F2C-10B19463C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0C91952-D97B-6D3C-6F0D-CE7DB9B3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90E08B-F15B-8D83-1BA8-D0AB35A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90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E4DD7-F45D-0CCC-9C1A-2B5BB6C5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46B81C-79D7-92D4-8BFD-91811F9D7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524B409-3477-CDFF-0D71-CC6CD7481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1D01DA-BCB4-0F14-8F03-9CECA7EC4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50989F1-9D25-73D7-28CC-34B35F9A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A3EF11E-E18C-0021-4BFD-5C66863D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79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5E10AE-DE31-7BFB-3D98-6E0E01A10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69F0DD0-A071-F5B8-70EA-4D5B0039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54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0B94AE-054E-E6E3-B08D-3C524D9E7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3086A-F014-46A4-8149-43AF3A34B26F}" type="datetimeFigureOut">
              <a:rPr lang="pt-BR" smtClean="0"/>
              <a:t>07/12/2022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42742E-872B-CD29-F097-B8FB9626B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742C15F-A720-A04D-F684-267B334B6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DC0EC-6908-4C41-9A73-E4F37BF7A8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234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FEBC8-E457-4652-7443-F902D934C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rmAutofit/>
          </a:bodyPr>
          <a:lstStyle/>
          <a:p>
            <a:r>
              <a:rPr lang="pt-BR" sz="4000" b="1" dirty="0"/>
              <a:t>Transação tributária como instrumento substitutivo da cobrança convencional no Estado de São Paulo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2CE946-027A-C608-966E-4102197DA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94407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pt-BR" sz="4400" b="1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Luis Claudio Ferreira Cantanhêde</a:t>
            </a:r>
          </a:p>
          <a:p>
            <a:r>
              <a:rPr lang="pt-BR" sz="4400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Doutor e Mestre PUC-SP</a:t>
            </a:r>
          </a:p>
          <a:p>
            <a:r>
              <a:rPr lang="pt-BR" sz="4400" i="1" dirty="0">
                <a:solidFill>
                  <a:srgbClr val="0C2342"/>
                </a:solidFill>
                <a:latin typeface="+mj-lt"/>
                <a:ea typeface="+mj-ea"/>
                <a:cs typeface="+mj-cs"/>
              </a:rPr>
              <a:t>Procurador do Estado de São Paulo</a:t>
            </a:r>
          </a:p>
        </p:txBody>
      </p:sp>
    </p:spTree>
    <p:extLst>
      <p:ext uri="{BB962C8B-B14F-4D97-AF65-F5344CB8AC3E}">
        <p14:creationId xmlns:p14="http://schemas.microsoft.com/office/powerpoint/2010/main" val="26290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27EBD-E667-EA03-068C-291731B7B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236"/>
            <a:ext cx="10515600" cy="738231"/>
          </a:xfrm>
        </p:spPr>
        <p:txBody>
          <a:bodyPr>
            <a:normAutofit/>
          </a:bodyPr>
          <a:lstStyle/>
          <a:p>
            <a:r>
              <a:rPr lang="pt-BR" dirty="0"/>
              <a:t>Transação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6365C3-7FDE-A637-99C8-F01DFAA1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303"/>
            <a:ext cx="10515600" cy="4121659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Conflito – inadimplemento </a:t>
            </a:r>
            <a:r>
              <a:rPr lang="pt-BR" dirty="0"/>
              <a:t>– meios convencionais de cobrança.</a:t>
            </a:r>
          </a:p>
          <a:p>
            <a:endParaRPr lang="pt-BR" dirty="0"/>
          </a:p>
          <a:p>
            <a:r>
              <a:rPr lang="pt-BR" b="1" dirty="0"/>
              <a:t>Medidas coativas </a:t>
            </a:r>
            <a:r>
              <a:rPr lang="pt-BR" dirty="0"/>
              <a:t>– Certidão de regularidade fiscal, CADIN Estadual e Protesto;</a:t>
            </a:r>
          </a:p>
          <a:p>
            <a:endParaRPr lang="pt-BR" dirty="0"/>
          </a:p>
          <a:p>
            <a:r>
              <a:rPr lang="pt-BR" b="1" dirty="0"/>
              <a:t>Execução Fiscal </a:t>
            </a:r>
            <a:r>
              <a:rPr lang="pt-BR" dirty="0"/>
              <a:t>– a expropriação forçada</a:t>
            </a:r>
          </a:p>
          <a:p>
            <a:endParaRPr lang="pt-BR" dirty="0"/>
          </a:p>
          <a:p>
            <a:r>
              <a:rPr lang="pt-BR" b="1" dirty="0"/>
              <a:t>Transação tributária </a:t>
            </a:r>
            <a:r>
              <a:rPr lang="pt-BR" dirty="0"/>
              <a:t>– o advento da </a:t>
            </a:r>
            <a:r>
              <a:rPr lang="pt-BR" b="1" dirty="0"/>
              <a:t>consensualidade</a:t>
            </a:r>
            <a:r>
              <a:rPr lang="pt-BR" dirty="0"/>
              <a:t> na solução do conflito decorrente do inadimplemento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813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27EBD-E667-EA03-068C-291731B7B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236"/>
            <a:ext cx="10515600" cy="738231"/>
          </a:xfrm>
        </p:spPr>
        <p:txBody>
          <a:bodyPr>
            <a:normAutofit/>
          </a:bodyPr>
          <a:lstStyle/>
          <a:p>
            <a:r>
              <a:rPr lang="pt-BR" dirty="0"/>
              <a:t>Transação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6365C3-7FDE-A637-99C8-F01DFAA1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969"/>
            <a:ext cx="10515600" cy="4171993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Legislação aplicável: </a:t>
            </a:r>
            <a:r>
              <a:rPr lang="pt-BR" dirty="0"/>
              <a:t>Lei 17.293/2020 – ajuste fiscal – artigos 41 a 56 – Resolução PGE nº 27/2020 e Portaria </a:t>
            </a:r>
            <a:r>
              <a:rPr lang="pt-BR" dirty="0" err="1"/>
              <a:t>SubG</a:t>
            </a:r>
            <a:r>
              <a:rPr lang="pt-BR" dirty="0"/>
              <a:t>-CTF nº 20/2020</a:t>
            </a:r>
          </a:p>
          <a:p>
            <a:endParaRPr lang="pt-BR" b="1" dirty="0"/>
          </a:p>
          <a:p>
            <a:r>
              <a:rPr lang="pt-BR" b="1" dirty="0"/>
              <a:t>Âmbito de aplicação</a:t>
            </a:r>
            <a:r>
              <a:rPr lang="pt-BR" dirty="0"/>
              <a:t>: Dívida ativa cobrada pela PGE-SP – execuções fiscais e ações antiexacionais;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b="1" dirty="0"/>
              <a:t>Modalidades</a:t>
            </a:r>
            <a:r>
              <a:rPr lang="pt-BR" dirty="0"/>
              <a:t>: por adesão ao Edital e por proposta individual</a:t>
            </a:r>
          </a:p>
          <a:p>
            <a:endParaRPr lang="pt-BR" dirty="0"/>
          </a:p>
          <a:p>
            <a:r>
              <a:rPr lang="pt-BR" b="1" dirty="0"/>
              <a:t>Benefícios</a:t>
            </a:r>
            <a:r>
              <a:rPr lang="pt-BR" dirty="0"/>
              <a:t>: </a:t>
            </a:r>
            <a:r>
              <a:rPr lang="pt-B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descontos em multas e juros de mora; prazos e formas especiais de pagamento; substituição ou alienação de garantias e de constrições; redução proporcional dos honorários advocatícios; </a:t>
            </a:r>
          </a:p>
          <a:p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11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27EBD-E667-EA03-068C-291731B7B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236"/>
            <a:ext cx="10515600" cy="738231"/>
          </a:xfrm>
        </p:spPr>
        <p:txBody>
          <a:bodyPr>
            <a:normAutofit/>
          </a:bodyPr>
          <a:lstStyle/>
          <a:p>
            <a:r>
              <a:rPr lang="pt-BR" dirty="0"/>
              <a:t>Transação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6365C3-7FDE-A637-99C8-F01DFAA1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969"/>
            <a:ext cx="10515600" cy="4171993"/>
          </a:xfrm>
        </p:spPr>
        <p:txBody>
          <a:bodyPr>
            <a:normAutofit/>
          </a:bodyPr>
          <a:lstStyle/>
          <a:p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Benefícios:</a:t>
            </a:r>
          </a:p>
          <a:p>
            <a:pPr lvl="1"/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Descontos em juros de mora e multa – </a:t>
            </a:r>
          </a:p>
          <a:p>
            <a:pPr lvl="2"/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limite máximo de 10% (dez por cento) do débito para devedores no rating “A” e de 30% (trinta por cento) do valor total dos débitos transacionados. </a:t>
            </a:r>
          </a:p>
          <a:p>
            <a:pPr lvl="2"/>
            <a:r>
              <a:rPr lang="pt-B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for Microempresa, EPP e PF, o limite é de 50% dos débitos.</a:t>
            </a:r>
          </a:p>
          <a:p>
            <a:pPr marL="457200" lvl="1" indent="0">
              <a:buNone/>
            </a:pP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Parcelamento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60 meses/ 84 meses para recuperação judicial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13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27EBD-E667-EA03-068C-291731B7B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236"/>
            <a:ext cx="10515600" cy="738231"/>
          </a:xfrm>
        </p:spPr>
        <p:txBody>
          <a:bodyPr>
            <a:normAutofit/>
          </a:bodyPr>
          <a:lstStyle/>
          <a:p>
            <a:r>
              <a:rPr lang="pt-BR" dirty="0"/>
              <a:t>Transação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6365C3-7FDE-A637-99C8-F01DFAA1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969"/>
            <a:ext cx="10515600" cy="4171993"/>
          </a:xfrm>
        </p:spPr>
        <p:txBody>
          <a:bodyPr>
            <a:normAutofit/>
          </a:bodyPr>
          <a:lstStyle/>
          <a:p>
            <a:pPr algn="just"/>
            <a:r>
              <a:rPr lang="pt-BR" b="1" dirty="0"/>
              <a:t>Rating – grau de recuperabilidade dos créditos – e descontos.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b="1" dirty="0"/>
              <a:t>É realizado por natureza do débito;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b="1" dirty="0"/>
              <a:t>É analisado a partir do CNPJ base e do grupo econômico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b="1" dirty="0"/>
              <a:t>Critérios: </a:t>
            </a:r>
            <a:r>
              <a:rPr lang="pt-BR" sz="1400" b="0" i="0" dirty="0">
                <a:solidFill>
                  <a:srgbClr val="333333"/>
                </a:solidFill>
                <a:effectLst/>
              </a:rPr>
              <a:t>garantias válidas e líquidas, inclusive depósitos judiciais, para as cobranças em curso contra o proponente; histórico de pagamentos do proponente, inclusive por parcelamentos; tempo de inscrição dos débitos em dívida ativa; capacidade de solvência do devedor; perspectiva de êxito do Estado; custo da cobrança judicial. (art. 6º da Resolução PGE 27/2020)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b="1" dirty="0"/>
              <a:t>Rating base x Rating geral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pt-BR" b="1" dirty="0"/>
              <a:t>Categorias – A, B, C e D - </a:t>
            </a:r>
            <a:r>
              <a:rPr lang="pt-BR" dirty="0"/>
              <a:t>recuperabilidade máxima, média e baixa e irrecuperáveis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0113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27EBD-E667-EA03-068C-291731B7B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236"/>
            <a:ext cx="10515600" cy="738231"/>
          </a:xfrm>
        </p:spPr>
        <p:txBody>
          <a:bodyPr>
            <a:normAutofit/>
          </a:bodyPr>
          <a:lstStyle/>
          <a:p>
            <a:r>
              <a:rPr lang="pt-BR" dirty="0"/>
              <a:t>Transação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6365C3-7FDE-A637-99C8-F01DFAA1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969"/>
            <a:ext cx="10515600" cy="4171993"/>
          </a:xfrm>
        </p:spPr>
        <p:txBody>
          <a:bodyPr>
            <a:normAutofit fontScale="85000" lnSpcReduction="10000"/>
          </a:bodyPr>
          <a:lstStyle/>
          <a:p>
            <a:r>
              <a:rPr lang="pt-BR" sz="3300" b="1" dirty="0"/>
              <a:t>Rating – categorias e descontos. (art. 13 da Res. PGE 27/2020)</a:t>
            </a:r>
          </a:p>
          <a:p>
            <a:pPr algn="l">
              <a:buFont typeface="+mj-lt"/>
              <a:buAutoNum type="romanUcPeriod"/>
            </a:pP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20% sobre juros e multas, para as dívidas transacionadas e classificadas no </a:t>
            </a:r>
            <a:r>
              <a:rPr lang="pt-BR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rating A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até o limite de 10% do valor total atualizado da mesma dívida, na data do deferimento;</a:t>
            </a:r>
          </a:p>
          <a:p>
            <a:pPr algn="l">
              <a:buFont typeface="+mj-lt"/>
              <a:buAutoNum type="romanUcPeriod"/>
            </a:pP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20% sobre juros e multas, para as dívidas transacionadas e classificadas no </a:t>
            </a:r>
            <a:r>
              <a:rPr lang="pt-BR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rating B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até o limite de 15% do valor total atualizado da mesma dívida, na data do deferimento;</a:t>
            </a:r>
          </a:p>
          <a:p>
            <a:pPr algn="l">
              <a:buFont typeface="+mj-lt"/>
              <a:buAutoNum type="romanUcPeriod"/>
            </a:pP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40% sobre juros e multas, para as dívidas transacionadas e classificadas no </a:t>
            </a:r>
            <a:r>
              <a:rPr lang="pt-BR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rating C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até o limite de 20% do valor total atualizado da mesma dívida, na data do deferimento;</a:t>
            </a:r>
          </a:p>
          <a:p>
            <a:pPr algn="l">
              <a:buFont typeface="+mj-lt"/>
              <a:buAutoNum type="romanUcPeriod"/>
            </a:pP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40% sobre juros e multas, para as dívidas transacionadas e classificadas no </a:t>
            </a:r>
            <a:r>
              <a:rPr lang="pt-BR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rating D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até o limite de 30% do valor total atualizado da mesma dívida, na data do deferimento.</a:t>
            </a:r>
          </a:p>
          <a:p>
            <a:pPr algn="l"/>
            <a:r>
              <a:rPr lang="pt-BR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Parágrafo único.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Para transações que envolva </a:t>
            </a:r>
            <a:r>
              <a:rPr lang="pt-BR" sz="24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pessoa natural , ME, EPP ou MEI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, os limites de que trata o </a:t>
            </a:r>
            <a:r>
              <a:rPr lang="pt-BR" sz="24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caput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para o valor total atualizado da dívida serão de 30% (trinta por cento) nos casos dos incisos I e II ou de 50% (cinquenta por cento) nos casos dos incisos III e IV.</a:t>
            </a:r>
          </a:p>
          <a:p>
            <a:pPr marL="0" indent="0">
              <a:buNone/>
            </a:pPr>
            <a:endParaRPr lang="pt-BR" sz="2400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457200" lvl="1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1873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27EBD-E667-EA03-068C-291731B7B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1236"/>
            <a:ext cx="10515600" cy="738231"/>
          </a:xfrm>
        </p:spPr>
        <p:txBody>
          <a:bodyPr>
            <a:normAutofit/>
          </a:bodyPr>
          <a:lstStyle/>
          <a:p>
            <a:r>
              <a:rPr lang="pt-BR" dirty="0"/>
              <a:t>Transação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6365C3-7FDE-A637-99C8-F01DFAA15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969"/>
            <a:ext cx="10515600" cy="4171993"/>
          </a:xfrm>
        </p:spPr>
        <p:txBody>
          <a:bodyPr/>
          <a:lstStyle/>
          <a:p>
            <a:endParaRPr lang="pt-BR" b="1" dirty="0"/>
          </a:p>
          <a:p>
            <a:r>
              <a:rPr lang="pt-BR" b="1" dirty="0"/>
              <a:t>O devedor contumaz para fins de vedação da transação – </a:t>
            </a:r>
          </a:p>
          <a:p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devedor que apresente, nos últimos 5 (cinco) anos, inadimplemento de 50% ou mais de suas obrigações vencidas – </a:t>
            </a:r>
          </a:p>
          <a:p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CONTUMÁCIA E AS FILIAIS – A VERIFICAÇÃO ESPECÍFICA COM VEDAÇÃO GERAL.</a:t>
            </a:r>
          </a:p>
          <a:p>
            <a:pPr marL="0" indent="0">
              <a:buNone/>
            </a:pPr>
            <a:endParaRPr lang="pt-BR" sz="2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400" b="1" dirty="0">
                <a:latin typeface="Calibri" panose="020F0502020204030204" pitchFamily="34" charset="0"/>
                <a:cs typeface="Times New Roman" panose="02020603050405020304" pitchFamily="18" charset="0"/>
              </a:rPr>
              <a:t>A rescisão da transação pelo questionamento dos débitos transacionados ou da própria transação – art. 52, inciso VIII, da Lei 17.293/20</a:t>
            </a:r>
            <a:endParaRPr lang="pt-BR" sz="2400" b="1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134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AEEEE-2C8B-76FF-4578-D6B228CC4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358" y="1104182"/>
            <a:ext cx="9930441" cy="1035170"/>
          </a:xfrm>
        </p:spPr>
        <p:txBody>
          <a:bodyPr>
            <a:normAutofit/>
          </a:bodyPr>
          <a:lstStyle/>
          <a:p>
            <a:r>
              <a:rPr lang="pt-BR" dirty="0"/>
              <a:t>Transação Tributária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2A52E3-F191-1DBD-F4C4-717B85297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717" y="2506662"/>
            <a:ext cx="10515600" cy="3247156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pPr algn="ctr"/>
            <a:r>
              <a:rPr lang="pt-BR" sz="8000" dirty="0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3528166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648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Tema do Office</vt:lpstr>
      <vt:lpstr>Transação tributária como instrumento substitutivo da cobrança convencional no Estado de São Paulo</vt:lpstr>
      <vt:lpstr>Transação Tributária</vt:lpstr>
      <vt:lpstr>Transação Tributária</vt:lpstr>
      <vt:lpstr>Transação Tributária</vt:lpstr>
      <vt:lpstr>Transação Tributária</vt:lpstr>
      <vt:lpstr>Transação Tributária</vt:lpstr>
      <vt:lpstr>Transação Tributária</vt:lpstr>
      <vt:lpstr>Transação Tributária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Caca de Oliveira</dc:creator>
  <cp:lastModifiedBy>Congresso IBET</cp:lastModifiedBy>
  <cp:revision>13</cp:revision>
  <dcterms:created xsi:type="dcterms:W3CDTF">2022-11-18T18:20:41Z</dcterms:created>
  <dcterms:modified xsi:type="dcterms:W3CDTF">2022-12-07T15:04:45Z</dcterms:modified>
</cp:coreProperties>
</file>