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61" r:id="rId5"/>
    <p:sldId id="262" r:id="rId6"/>
    <p:sldId id="263" r:id="rId7"/>
    <p:sldId id="267" r:id="rId8"/>
    <p:sldId id="264" r:id="rId9"/>
    <p:sldId id="268" r:id="rId10"/>
    <p:sldId id="265" r:id="rId11"/>
    <p:sldId id="269" r:id="rId12"/>
    <p:sldId id="266" r:id="rId13"/>
    <p:sldId id="25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8253"/>
            <a:ext cx="9144000" cy="2131587"/>
          </a:xfrm>
        </p:spPr>
        <p:txBody>
          <a:bodyPr>
            <a:normAutofit/>
          </a:bodyPr>
          <a:lstStyle/>
          <a:p>
            <a:r>
              <a:rPr lang="pt-BR" b="1" dirty="0"/>
              <a:t>PL 2485/2022 </a:t>
            </a:r>
            <a:br>
              <a:rPr lang="pt-BR" b="1" dirty="0"/>
            </a:br>
            <a:r>
              <a:rPr lang="pt-BR" b="1" dirty="0"/>
              <a:t>Mediação Tributária na União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Manoel Tavares de Menezes Netto</a:t>
            </a:r>
          </a:p>
          <a:p>
            <a:r>
              <a:rPr lang="pt-BR" b="1" i="1" dirty="0"/>
              <a:t>Mestre FGV, Doutorando IDP  e </a:t>
            </a:r>
          </a:p>
          <a:p>
            <a:r>
              <a:rPr lang="pt-BR" b="1" i="1" dirty="0"/>
              <a:t>Coordenador-Geral da Representação Judicial - PGFN</a:t>
            </a:r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412240" y="1579880"/>
            <a:ext cx="9926320" cy="220980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7º As hipóteses de cabimento da mediação tributária serão definidas em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ato conjunto do Advogado-geral da União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do Ministro da Economia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, visando à pacificação da relação tributária entre fisco e sujeito passivo.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E81ABB2-BB69-2EE4-A109-AF12F490F27B}"/>
              </a:ext>
            </a:extLst>
          </p:cNvPr>
          <p:cNvSpPr txBox="1">
            <a:spLocks/>
          </p:cNvSpPr>
          <p:nvPr/>
        </p:nvSpPr>
        <p:spPr>
          <a:xfrm>
            <a:off x="1513840" y="3996680"/>
            <a:ext cx="9926320" cy="220980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9º A mediação tributária será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instaurada após a aceitação do requerimento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pela outra parte e será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formalizada por meio de termo de aceitação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da mediação tributária.</a:t>
            </a:r>
          </a:p>
        </p:txBody>
      </p:sp>
    </p:spTree>
    <p:extLst>
      <p:ext uri="{BB962C8B-B14F-4D97-AF65-F5344CB8AC3E}">
        <p14:creationId xmlns:p14="http://schemas.microsoft.com/office/powerpoint/2010/main" val="292573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412240" y="1579880"/>
            <a:ext cx="9926320" cy="220980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10. As partes podem desistir da mediação tributária a qualquer momento, desde que antes da celebração do acordo conclusivo, formalizado em termo de entendimento homologado, nos termos desta Lei e do regulamento.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E81ABB2-BB69-2EE4-A109-AF12F490F27B}"/>
              </a:ext>
            </a:extLst>
          </p:cNvPr>
          <p:cNvSpPr txBox="1">
            <a:spLocks/>
          </p:cNvSpPr>
          <p:nvPr/>
        </p:nvSpPr>
        <p:spPr>
          <a:xfrm>
            <a:off x="1513840" y="3996680"/>
            <a:ext cx="9926320" cy="220980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12. A resolução consensual do conflito deverá ser definida em acordo, instrumentalizado por termo de entendimento, que contemple o objetivo e a motivação da autocomposição da controvérsia ou da disputa tributária.</a:t>
            </a:r>
          </a:p>
        </p:txBody>
      </p:sp>
    </p:spTree>
    <p:extLst>
      <p:ext uri="{BB962C8B-B14F-4D97-AF65-F5344CB8AC3E}">
        <p14:creationId xmlns:p14="http://schemas.microsoft.com/office/powerpoint/2010/main" val="66341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270000" y="192532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13.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351280" y="2844800"/>
            <a:ext cx="9926320" cy="314960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§ 2º Caso o acordo tributário estabeleça o dever de recolhimento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do tributo objeto do procedimento fiscal, o sujeito passivo tem direito à redução de 70% no valor da penalidade prevista no art. 44, inciso I, da Lei n. 9.430, de 27 de dezembro de 1996, desde que cumpra regularmente os termos do acordo</a:t>
            </a:r>
          </a:p>
        </p:txBody>
      </p:sp>
    </p:spTree>
    <p:extLst>
      <p:ext uri="{BB962C8B-B14F-4D97-AF65-F5344CB8AC3E}">
        <p14:creationId xmlns:p14="http://schemas.microsoft.com/office/powerpoint/2010/main" val="5796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/>
          <a:lstStyle/>
          <a:p>
            <a:r>
              <a:rPr lang="pt-BR" b="1" dirty="0"/>
              <a:t>Muito Obrigado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81583C4-4D3A-FF6B-337F-F5E47BA2B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Manoel Tavares de Menezes Netto</a:t>
            </a:r>
          </a:p>
          <a:p>
            <a:r>
              <a:rPr lang="pt-BR" b="1" i="1" dirty="0"/>
              <a:t>Mestre FGV, Doutorando IDP  e </a:t>
            </a:r>
          </a:p>
          <a:p>
            <a:r>
              <a:rPr lang="pt-BR" b="1" i="1" dirty="0"/>
              <a:t>Coordenador-Geral da Representação Judicial - PGFN</a:t>
            </a:r>
          </a:p>
          <a:p>
            <a:endParaRPr lang="pt-BR" sz="3600" b="1" i="1" dirty="0"/>
          </a:p>
        </p:txBody>
      </p:sp>
    </p:spTree>
    <p:extLst>
      <p:ext uri="{BB962C8B-B14F-4D97-AF65-F5344CB8AC3E}">
        <p14:creationId xmlns:p14="http://schemas.microsoft.com/office/powerpoint/2010/main" val="249799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341120" y="155956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Aprofundamento Desesperançoso da Crise do Contencioso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442720" y="378206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Dívida Ativa da União: R$ 2,7 trilhões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877AED-2723-9593-8A7A-48EA6F838C97}"/>
              </a:ext>
            </a:extLst>
          </p:cNvPr>
          <p:cNvSpPr txBox="1">
            <a:spLocks/>
          </p:cNvSpPr>
          <p:nvPr/>
        </p:nvSpPr>
        <p:spPr>
          <a:xfrm>
            <a:off x="1493520" y="494284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Andamentos Processuais (PGFN): 2.750.050 (2021)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814B7200-B652-7B47-0382-03368D292FB4}"/>
              </a:ext>
            </a:extLst>
          </p:cNvPr>
          <p:cNvSpPr txBox="1">
            <a:spLocks/>
          </p:cNvSpPr>
          <p:nvPr/>
        </p:nvSpPr>
        <p:spPr>
          <a:xfrm>
            <a:off x="1493520" y="267081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Risco Possível Tributário (Lei 14.436/2022): R$ 842,6 bilhões</a:t>
            </a:r>
          </a:p>
        </p:txBody>
      </p:sp>
    </p:spTree>
    <p:extLst>
      <p:ext uri="{BB962C8B-B14F-4D97-AF65-F5344CB8AC3E}">
        <p14:creationId xmlns:p14="http://schemas.microsoft.com/office/powerpoint/2010/main" val="320132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290320" y="120396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Microssistema de Redução de Litígios e Consensualidade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132840" y="4135102"/>
            <a:ext cx="9926320" cy="90358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Lei 13.874/2019 (Liberdade Econômica)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877AED-2723-9593-8A7A-48EA6F838C97}"/>
              </a:ext>
            </a:extLst>
          </p:cNvPr>
          <p:cNvSpPr txBox="1">
            <a:spLocks/>
          </p:cNvSpPr>
          <p:nvPr/>
        </p:nvSpPr>
        <p:spPr>
          <a:xfrm>
            <a:off x="1132840" y="5251780"/>
            <a:ext cx="9926320" cy="90358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Lei 13.988/2020 (Transação Tributária)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814B7200-B652-7B47-0382-03368D292FB4}"/>
              </a:ext>
            </a:extLst>
          </p:cNvPr>
          <p:cNvSpPr txBox="1">
            <a:spLocks/>
          </p:cNvSpPr>
          <p:nvPr/>
        </p:nvSpPr>
        <p:spPr>
          <a:xfrm>
            <a:off x="1290320" y="2064080"/>
            <a:ext cx="9926320" cy="90358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Código de Processo Civil de 2015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520C64-FCF6-24DF-4623-D0D67F6A9C89}"/>
              </a:ext>
            </a:extLst>
          </p:cNvPr>
          <p:cNvSpPr txBox="1">
            <a:spLocks/>
          </p:cNvSpPr>
          <p:nvPr/>
        </p:nvSpPr>
        <p:spPr>
          <a:xfrm>
            <a:off x="1290320" y="3031808"/>
            <a:ext cx="9926320" cy="90358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Portarias PGFN 396/2016, 502/2016, 360/2018 e 742/2018</a:t>
            </a:r>
          </a:p>
        </p:txBody>
      </p:sp>
    </p:spTree>
    <p:extLst>
      <p:ext uri="{BB962C8B-B14F-4D97-AF65-F5344CB8AC3E}">
        <p14:creationId xmlns:p14="http://schemas.microsoft.com/office/powerpoint/2010/main" val="146309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330960" y="159004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Diagnóstico do Contencioso Judicial - CNJ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330960" y="277368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Recomendação nº 120/2021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877AED-2723-9593-8A7A-48EA6F838C97}"/>
              </a:ext>
            </a:extLst>
          </p:cNvPr>
          <p:cNvSpPr txBox="1">
            <a:spLocks/>
          </p:cNvSpPr>
          <p:nvPr/>
        </p:nvSpPr>
        <p:spPr>
          <a:xfrm>
            <a:off x="1330960" y="400304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Resolução nº 471/2022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4220E9F5-7F07-A7E0-C8CD-F8F07294224C}"/>
              </a:ext>
            </a:extLst>
          </p:cNvPr>
          <p:cNvSpPr txBox="1">
            <a:spLocks/>
          </p:cNvSpPr>
          <p:nvPr/>
        </p:nvSpPr>
        <p:spPr>
          <a:xfrm>
            <a:off x="1330960" y="518668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Comissão de Juristas Senado/STF</a:t>
            </a:r>
          </a:p>
        </p:txBody>
      </p:sp>
    </p:spTree>
    <p:extLst>
      <p:ext uri="{BB962C8B-B14F-4D97-AF65-F5344CB8AC3E}">
        <p14:creationId xmlns:p14="http://schemas.microsoft.com/office/powerpoint/2010/main" val="128150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330960" y="159004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Lei nº 13.140/2015 - “Lei de Mediação”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330960" y="2773680"/>
            <a:ext cx="9926320" cy="29565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1º.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Parágrafo único. Considera-se mediação a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atividade técnica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exercida por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terceiro imparcial sem poder decisório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, que,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escolhido ou aceito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pelas partes, as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auxilia e estimula 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identificar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ou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desenvolver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soluções consensuais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para a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controvérsia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13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330960" y="159004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 err="1">
                <a:solidFill>
                  <a:srgbClr val="D0A482"/>
                </a:solidFill>
                <a:latin typeface="+mj-lt"/>
                <a:ea typeface="+mj-ea"/>
                <a:cs typeface="+mj-cs"/>
              </a:rPr>
              <a:t>Internal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200" b="1" i="1" dirty="0" err="1">
                <a:solidFill>
                  <a:srgbClr val="D0A482"/>
                </a:solidFill>
                <a:latin typeface="+mj-lt"/>
                <a:ea typeface="+mj-ea"/>
                <a:cs typeface="+mj-cs"/>
              </a:rPr>
              <a:t>Revenue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Service - “Appeals </a:t>
            </a:r>
            <a:r>
              <a:rPr lang="pt-BR" sz="3200" b="1" i="1" dirty="0" err="1">
                <a:solidFill>
                  <a:srgbClr val="D0A482"/>
                </a:solidFill>
                <a:latin typeface="+mj-lt"/>
                <a:ea typeface="+mj-ea"/>
                <a:cs typeface="+mj-cs"/>
              </a:rPr>
              <a:t>Mediation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200" b="1" i="1" dirty="0" err="1">
                <a:solidFill>
                  <a:srgbClr val="D0A482"/>
                </a:solidFill>
                <a:latin typeface="+mj-lt"/>
                <a:ea typeface="+mj-ea"/>
                <a:cs typeface="+mj-cs"/>
              </a:rPr>
              <a:t>Programs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280160" y="2458720"/>
            <a:ext cx="9855200" cy="34645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Mediators fulfill their role of </a:t>
            </a:r>
            <a:r>
              <a:rPr lang="en-US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helping the parties reach an agreement</a:t>
            </a: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by: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sz="3200" b="1" i="1" dirty="0">
              <a:solidFill>
                <a:srgbClr val="D0A482"/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* Facilitating communication between you and the IRS,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* Helping identify core issues or barriers to settlement,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* Helping identify possible settlement terms,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* Providing perspective and encouragement and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en-US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* Ensuring a level playing field and mutual respect during the mediation session</a:t>
            </a:r>
            <a:endParaRPr lang="pt-BR" sz="3200" b="1" i="1" dirty="0">
              <a:solidFill>
                <a:srgbClr val="D0A48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048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8A877AED-2723-9593-8A7A-48EA6F838C97}"/>
              </a:ext>
            </a:extLst>
          </p:cNvPr>
          <p:cNvSpPr txBox="1">
            <a:spLocks/>
          </p:cNvSpPr>
          <p:nvPr/>
        </p:nvSpPr>
        <p:spPr>
          <a:xfrm>
            <a:off x="1270000" y="2580640"/>
            <a:ext cx="9926320" cy="346202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4º.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I – mediação tributária: o método e procedimento requerido, instaurado e mantido voluntariamente pelo agente competente da administração tributária federal e pelo sujeito passivo, no qual a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assistência facilitadora ou diretiva 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de um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terceiro imparcial 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busca a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prevenção de conflito tributário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, cujo resultado poderá ser a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celebração de acordo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, formalizado por meio de </a:t>
            </a:r>
            <a:r>
              <a:rPr lang="pt-BR" sz="3200" b="1" i="1" u="sng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termo de entendimento</a:t>
            </a: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 das partes;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B83F70-C984-F4F2-2541-1A8FD7D6E1BA}"/>
              </a:ext>
            </a:extLst>
          </p:cNvPr>
          <p:cNvSpPr txBox="1">
            <a:spLocks/>
          </p:cNvSpPr>
          <p:nvPr/>
        </p:nvSpPr>
        <p:spPr>
          <a:xfrm>
            <a:off x="1270000" y="1670685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PL 2485/2022 </a:t>
            </a:r>
          </a:p>
        </p:txBody>
      </p:sp>
    </p:spTree>
    <p:extLst>
      <p:ext uri="{BB962C8B-B14F-4D97-AF65-F5344CB8AC3E}">
        <p14:creationId xmlns:p14="http://schemas.microsoft.com/office/powerpoint/2010/main" val="151769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270000" y="286893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1. Requerimento de Mediação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270000" y="406908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2. Termo de Aceitação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877AED-2723-9593-8A7A-48EA6F838C97}"/>
              </a:ext>
            </a:extLst>
          </p:cNvPr>
          <p:cNvSpPr txBox="1">
            <a:spLocks/>
          </p:cNvSpPr>
          <p:nvPr/>
        </p:nvSpPr>
        <p:spPr>
          <a:xfrm>
            <a:off x="1351280" y="526542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3. Termo de Entendimento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B83F70-C984-F4F2-2541-1A8FD7D6E1BA}"/>
              </a:ext>
            </a:extLst>
          </p:cNvPr>
          <p:cNvSpPr txBox="1">
            <a:spLocks/>
          </p:cNvSpPr>
          <p:nvPr/>
        </p:nvSpPr>
        <p:spPr>
          <a:xfrm>
            <a:off x="1270000" y="1670685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4º  - Conceitos</a:t>
            </a:r>
          </a:p>
        </p:txBody>
      </p:sp>
    </p:spTree>
    <p:extLst>
      <p:ext uri="{BB962C8B-B14F-4D97-AF65-F5344CB8AC3E}">
        <p14:creationId xmlns:p14="http://schemas.microsoft.com/office/powerpoint/2010/main" val="12968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0EF468F-129F-6B61-C232-2392BA2993F3}"/>
              </a:ext>
            </a:extLst>
          </p:cNvPr>
          <p:cNvSpPr txBox="1">
            <a:spLocks/>
          </p:cNvSpPr>
          <p:nvPr/>
        </p:nvSpPr>
        <p:spPr>
          <a:xfrm>
            <a:off x="1351280" y="278892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1. Internos (10 anos de experiência) ou Externos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BF91937-FB27-100C-65EB-47E4308480B9}"/>
              </a:ext>
            </a:extLst>
          </p:cNvPr>
          <p:cNvSpPr txBox="1">
            <a:spLocks/>
          </p:cNvSpPr>
          <p:nvPr/>
        </p:nvSpPr>
        <p:spPr>
          <a:xfrm>
            <a:off x="1270000" y="406908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2. Curso de Qualificação Específico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877AED-2723-9593-8A7A-48EA6F838C97}"/>
              </a:ext>
            </a:extLst>
          </p:cNvPr>
          <p:cNvSpPr txBox="1">
            <a:spLocks/>
          </p:cNvSpPr>
          <p:nvPr/>
        </p:nvSpPr>
        <p:spPr>
          <a:xfrm>
            <a:off x="1351280" y="5265420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3. Possibilidade de Solicitação Substituição (até 2x)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B83F70-C984-F4F2-2541-1A8FD7D6E1BA}"/>
              </a:ext>
            </a:extLst>
          </p:cNvPr>
          <p:cNvSpPr txBox="1">
            <a:spLocks/>
          </p:cNvSpPr>
          <p:nvPr/>
        </p:nvSpPr>
        <p:spPr>
          <a:xfrm>
            <a:off x="1270000" y="1670685"/>
            <a:ext cx="9926320" cy="746760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pt-BR" sz="3200" b="1" i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Art. 5º  - Mediadores</a:t>
            </a:r>
          </a:p>
        </p:txBody>
      </p:sp>
    </p:spTree>
    <p:extLst>
      <p:ext uri="{BB962C8B-B14F-4D97-AF65-F5344CB8AC3E}">
        <p14:creationId xmlns:p14="http://schemas.microsoft.com/office/powerpoint/2010/main" val="2295004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579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PL 2485/2022  Mediação Tributária na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11</cp:revision>
  <dcterms:created xsi:type="dcterms:W3CDTF">2022-11-18T18:20:41Z</dcterms:created>
  <dcterms:modified xsi:type="dcterms:W3CDTF">2022-12-07T19:45:55Z</dcterms:modified>
</cp:coreProperties>
</file>