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2"/>
    <a:srgbClr val="0B233F"/>
    <a:srgbClr val="D0A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578" autoAdjust="0"/>
  </p:normalViewPr>
  <p:slideViewPr>
    <p:cSldViewPr snapToGrid="0">
      <p:cViewPr varScale="1">
        <p:scale>
          <a:sx n="104" d="100"/>
          <a:sy n="104"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0E0AC-5356-4903-A2D9-2C28A71D90D3}" type="datetimeFigureOut">
              <a:rPr lang="pt-BR" smtClean="0"/>
              <a:t>08/12/2022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88097-9DBC-41CE-A209-6DBCA801E8E5}" type="slidenum">
              <a:rPr lang="pt-BR" smtClean="0"/>
              <a:t>‹nº›</a:t>
            </a:fld>
            <a:endParaRPr lang="pt-BR"/>
          </a:p>
        </p:txBody>
      </p:sp>
    </p:spTree>
    <p:extLst>
      <p:ext uri="{BB962C8B-B14F-4D97-AF65-F5344CB8AC3E}">
        <p14:creationId xmlns:p14="http://schemas.microsoft.com/office/powerpoint/2010/main" val="110166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CLASSICAMENTE O MOVIMENTO COMEÇOU POR DEMANDAS DOS MUNICÍPIOS – AUSÊNCIA DE CONTROLE CONCENTRADO PARA ELES.  ART 102, I, A, CF.</a:t>
            </a:r>
          </a:p>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2</a:t>
            </a:fld>
            <a:endParaRPr lang="pt-BR"/>
          </a:p>
        </p:txBody>
      </p:sp>
    </p:spTree>
    <p:extLst>
      <p:ext uri="{BB962C8B-B14F-4D97-AF65-F5344CB8AC3E}">
        <p14:creationId xmlns:p14="http://schemas.microsoft.com/office/powerpoint/2010/main" val="346367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Jeremy Bentham (iluminista, doutrinador liberal inglês do século XIX) criou o jargão jurídico da “</a:t>
            </a:r>
            <a:r>
              <a:rPr lang="pt-BR" i="1" dirty="0"/>
              <a:t>Dog Law” </a:t>
            </a:r>
            <a:r>
              <a:rPr lang="pt-BR" i="0" dirty="0"/>
              <a:t>como crítica ao sistema inglês da common </a:t>
            </a:r>
            <a:r>
              <a:rPr lang="pt-BR" i="0" dirty="0" err="1"/>
              <a:t>law</a:t>
            </a:r>
            <a:r>
              <a:rPr lang="pt-BR" i="0" dirty="0"/>
              <a:t>, arraigadas no jusnaturalismo, baseado em precedentes e com amplo poderes de decisão dos magistrados</a:t>
            </a:r>
            <a:r>
              <a:rPr lang="pt-BR" dirty="0"/>
              <a:t> = a indeterminação da conduta. Eu só sei se um dado comportamento está certo ou errado depois que o cometo: se apanho, fiz errado, se ganho um biscoito, agi de forma correta. O direito não pode ser assim se se propõe a ser uma ciência, um instrumento de pacificação social e de determinação de condutas. Não se pode determinar a correição de uma conduta a posteriori, ainda mais partindo-se de elementos completamente casuísticos.</a:t>
            </a:r>
          </a:p>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11</a:t>
            </a:fld>
            <a:endParaRPr lang="pt-BR"/>
          </a:p>
        </p:txBody>
      </p:sp>
    </p:spTree>
    <p:extLst>
      <p:ext uri="{BB962C8B-B14F-4D97-AF65-F5344CB8AC3E}">
        <p14:creationId xmlns:p14="http://schemas.microsoft.com/office/powerpoint/2010/main" val="254390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Os valores de ICMS não refletem riqueza/faturamento de titularidade do contribuinte, mas tão somente mero repasse dos valores que têm como destinatários os Estados (destaque do imposto na NF)</a:t>
            </a:r>
          </a:p>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12</a:t>
            </a:fld>
            <a:endParaRPr lang="pt-BR"/>
          </a:p>
        </p:txBody>
      </p:sp>
    </p:spTree>
    <p:extLst>
      <p:ext uri="{BB962C8B-B14F-4D97-AF65-F5344CB8AC3E}">
        <p14:creationId xmlns:p14="http://schemas.microsoft.com/office/powerpoint/2010/main" val="3230812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13</a:t>
            </a:fld>
            <a:endParaRPr lang="pt-BR"/>
          </a:p>
        </p:txBody>
      </p:sp>
    </p:spTree>
    <p:extLst>
      <p:ext uri="{BB962C8B-B14F-4D97-AF65-F5344CB8AC3E}">
        <p14:creationId xmlns:p14="http://schemas.microsoft.com/office/powerpoint/2010/main" val="101876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Na RFB: Cancelamento do crédito do contribuinte. Se tiver usado o crédito (PER/DCOMP), atualizar o débito com multa (de mora – até 20% e se sofrer autuação, até 75%) e juros (SELIC, que tá bem alto). Se o contribuinte deixou de pagar com respaldo em ação transitada em julgado, deveria ser aplicada a regra da Lei 9430/96 (cancelamento de liminar – 30 dias para pagamento sem multa). Tem relação com Tema 881/STF (RE 949297/CE)? Não – caso da CSLL (ADI 15). Houve uma alteração de entendimento; a União quer que a empresa XPTO passe a recolher assim como as outras. No caso do Tema 69/STF não tem alteração de entendimento – é o mesmo entendimento. * Verificar data do trânsito em julgado da ação do cliente (prazo da rescisória: 2 anos) Cabimento da Rescisória: </a:t>
            </a:r>
            <a:r>
              <a:rPr lang="pt-BR" dirty="0" err="1"/>
              <a:t>Art</a:t>
            </a:r>
            <a:r>
              <a:rPr lang="pt-BR" dirty="0"/>
              <a:t> 966 “violar manifestamente </a:t>
            </a:r>
            <a:r>
              <a:rPr lang="pt-BR"/>
              <a:t>norma jurídica”</a:t>
            </a:r>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14</a:t>
            </a:fld>
            <a:endParaRPr lang="pt-BR"/>
          </a:p>
        </p:txBody>
      </p:sp>
    </p:spTree>
    <p:extLst>
      <p:ext uri="{BB962C8B-B14F-4D97-AF65-F5344CB8AC3E}">
        <p14:creationId xmlns:p14="http://schemas.microsoft.com/office/powerpoint/2010/main" val="110632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3</a:t>
            </a:fld>
            <a:endParaRPr lang="pt-BR"/>
          </a:p>
        </p:txBody>
      </p:sp>
    </p:spTree>
    <p:extLst>
      <p:ext uri="{BB962C8B-B14F-4D97-AF65-F5344CB8AC3E}">
        <p14:creationId xmlns:p14="http://schemas.microsoft.com/office/powerpoint/2010/main" val="411782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4</a:t>
            </a:fld>
            <a:endParaRPr lang="pt-BR"/>
          </a:p>
        </p:txBody>
      </p:sp>
    </p:spTree>
    <p:extLst>
      <p:ext uri="{BB962C8B-B14F-4D97-AF65-F5344CB8AC3E}">
        <p14:creationId xmlns:p14="http://schemas.microsoft.com/office/powerpoint/2010/main" val="31428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CASO CLÁSSICO; ICMS BC PIS/COFINS (TEMA 69); As Fazendas nunca querem restituir. Protege quem já tinha entrado com a ação. Quem não pediu, não tem direito.</a:t>
            </a:r>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5</a:t>
            </a:fld>
            <a:endParaRPr lang="pt-BR"/>
          </a:p>
        </p:txBody>
      </p:sp>
    </p:spTree>
    <p:extLst>
      <p:ext uri="{BB962C8B-B14F-4D97-AF65-F5344CB8AC3E}">
        <p14:creationId xmlns:p14="http://schemas.microsoft.com/office/powerpoint/2010/main" val="423346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CASO DO IPTU DOS AEROPORTOS (imóveis da União, concedidos a um particular). CASO DO ISS SOBRE FRANQUIAS. INTERESSE DAS FAZENDAS. POSICIONAMENTO COMPLETAMENTE OPOSTO DO STJ. JUSTIFICATIVA DO STF PARA NÃO MODULAR OS EFEITOS: ELES NUNCA TINHAM DECIDIDO ESSES CASOS E PORTANTO NÃO HAVIA POSICIONAMENTO JURISPRUDENCIAL DELES A SER “REVOGADO”.  AS FAZENDAS LANÇARAM INCLUSIVE OS ÚLTIMOS 5 ANOS, COM TODOS OS ACRÉSCIMOS MORATÓRIOS. Tendência de não modular.</a:t>
            </a:r>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6</a:t>
            </a:fld>
            <a:endParaRPr lang="pt-BR"/>
          </a:p>
        </p:txBody>
      </p:sp>
    </p:spTree>
    <p:extLst>
      <p:ext uri="{BB962C8B-B14F-4D97-AF65-F5344CB8AC3E}">
        <p14:creationId xmlns:p14="http://schemas.microsoft.com/office/powerpoint/2010/main" val="257351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CASO CLÁSSICO DO BENEFÍCIO FISCAL DE ICMS CONCEDIDO SEM PRÉVIO CONVÊNIO QUE O AUTORIZE; GUERRA FISCAL; LEI COMPLEMENTAR 160/2017 E CONVÊNIO ICMS 190 (concedeu remissões para que não haja cobrança).  Grande bagunça. Tendência de não modular. A tendência nesses casos é que seja com efeitos </a:t>
            </a:r>
            <a:r>
              <a:rPr lang="pt-BR" dirty="0" err="1"/>
              <a:t>ex</a:t>
            </a:r>
            <a:r>
              <a:rPr lang="pt-BR" dirty="0"/>
              <a:t> </a:t>
            </a:r>
            <a:r>
              <a:rPr lang="pt-BR" dirty="0" err="1"/>
              <a:t>tunc</a:t>
            </a:r>
            <a:r>
              <a:rPr lang="pt-BR" dirty="0"/>
              <a:t>, e ai a Fazenda não tem interesse de cobrar, porque era um benefício para fins de atrair negócios. Ai tem nova ADI, com nova repercussão geral...</a:t>
            </a:r>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7</a:t>
            </a:fld>
            <a:endParaRPr lang="pt-BR"/>
          </a:p>
        </p:txBody>
      </p:sp>
    </p:spTree>
    <p:extLst>
      <p:ext uri="{BB962C8B-B14F-4D97-AF65-F5344CB8AC3E}">
        <p14:creationId xmlns:p14="http://schemas.microsoft.com/office/powerpoint/2010/main" val="1380931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latin typeface="Arial" panose="020B0604020202020204" pitchFamily="34" charset="0"/>
                <a:cs typeface="Arial" panose="020B0604020202020204" pitchFamily="34" charset="0"/>
              </a:rPr>
              <a:t>Lei Complementar n.º 70/1991, revogada por Lei Ordinária n.º 9.430/1996, concedia isenção de COFINS às sociedades de advogados. A LO foi considerada materialmente LC e o STF não viu problema em declarar a constitucionalidade da LO, levando o Fisco a fazer a cobrança (STJ tinha súmula n.º 276: </a:t>
            </a:r>
            <a:r>
              <a:rPr lang="pt-BR" i="1" dirty="0">
                <a:latin typeface="Arial" panose="020B0604020202020204" pitchFamily="34" charset="0"/>
                <a:cs typeface="Arial" panose="020B0604020202020204" pitchFamily="34" charset="0"/>
              </a:rPr>
              <a:t>as sociedades civis prestadoras de serviços são isentas da </a:t>
            </a:r>
            <a:r>
              <a:rPr lang="pt-BR" i="1" dirty="0" err="1">
                <a:latin typeface="Arial" panose="020B0604020202020204" pitchFamily="34" charset="0"/>
                <a:cs typeface="Arial" panose="020B0604020202020204" pitchFamily="34" charset="0"/>
              </a:rPr>
              <a:t>Cofins</a:t>
            </a:r>
            <a:r>
              <a:rPr lang="pt-BR" i="1" dirty="0">
                <a:latin typeface="Arial" panose="020B0604020202020204" pitchFamily="34" charset="0"/>
                <a:cs typeface="Arial" panose="020B0604020202020204" pitchFamily="34" charset="0"/>
              </a:rPr>
              <a:t>). </a:t>
            </a:r>
            <a:r>
              <a:rPr lang="pt-BR" i="0" dirty="0">
                <a:latin typeface="Arial" panose="020B0604020202020204" pitchFamily="34" charset="0"/>
                <a:cs typeface="Arial" panose="020B0604020202020204" pitchFamily="34" charset="0"/>
              </a:rPr>
              <a:t>Não foi modulado porque a matéria não era reservada a lei complementar.</a:t>
            </a:r>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8</a:t>
            </a:fld>
            <a:endParaRPr lang="pt-BR"/>
          </a:p>
        </p:txBody>
      </p:sp>
    </p:spTree>
    <p:extLst>
      <p:ext uri="{BB962C8B-B14F-4D97-AF65-F5344CB8AC3E}">
        <p14:creationId xmlns:p14="http://schemas.microsoft.com/office/powerpoint/2010/main" val="399593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latin typeface="Arial" panose="020B0604020202020204" pitchFamily="34" charset="0"/>
                <a:cs typeface="Arial" panose="020B0604020202020204" pitchFamily="34" charset="0"/>
              </a:rPr>
              <a:t>Lei Complementar n.º 70/1991, revogada por Lei Ordinária n.º 9.430/1996, concedia isenção de COFINS às sociedades de advogados. A LO foi considerada materialmente LC e o STF não viu problema em declarar a constitucionalidade da LO, levando o Fisco a fazer a cobrança (STJ tinha súmula n.º 276: </a:t>
            </a:r>
            <a:r>
              <a:rPr lang="pt-BR" i="1" dirty="0">
                <a:latin typeface="Arial" panose="020B0604020202020204" pitchFamily="34" charset="0"/>
                <a:cs typeface="Arial" panose="020B0604020202020204" pitchFamily="34" charset="0"/>
              </a:rPr>
              <a:t>as sociedades civis prestadoras de serviços são isentas da </a:t>
            </a:r>
            <a:r>
              <a:rPr lang="pt-BR" i="1" dirty="0" err="1">
                <a:latin typeface="Arial" panose="020B0604020202020204" pitchFamily="34" charset="0"/>
                <a:cs typeface="Arial" panose="020B0604020202020204" pitchFamily="34" charset="0"/>
              </a:rPr>
              <a:t>Cofins</a:t>
            </a:r>
            <a:r>
              <a:rPr lang="pt-BR" i="1" dirty="0">
                <a:latin typeface="Arial" panose="020B0604020202020204" pitchFamily="34" charset="0"/>
                <a:cs typeface="Arial" panose="020B0604020202020204" pitchFamily="34" charset="0"/>
              </a:rPr>
              <a:t>). </a:t>
            </a:r>
            <a:r>
              <a:rPr lang="pt-BR" i="0" dirty="0">
                <a:latin typeface="Arial" panose="020B0604020202020204" pitchFamily="34" charset="0"/>
                <a:cs typeface="Arial" panose="020B0604020202020204" pitchFamily="34" charset="0"/>
              </a:rPr>
              <a:t>Não foi modulado porque a matéria não era reservada a lei complementar.</a:t>
            </a:r>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9</a:t>
            </a:fld>
            <a:endParaRPr lang="pt-BR"/>
          </a:p>
        </p:txBody>
      </p:sp>
    </p:spTree>
    <p:extLst>
      <p:ext uri="{BB962C8B-B14F-4D97-AF65-F5344CB8AC3E}">
        <p14:creationId xmlns:p14="http://schemas.microsoft.com/office/powerpoint/2010/main" val="131513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latin typeface="Arial" panose="020B0604020202020204" pitchFamily="34" charset="0"/>
                <a:cs typeface="Arial" panose="020B0604020202020204" pitchFamily="34" charset="0"/>
              </a:rPr>
              <a:t>Lei Complementar n.º 70/1991, revogada por Lei Ordinária n.º 9.430/1996, concedia isenção de COFINS às sociedades de advogados. A LO foi considerada materialmente LC e o STF não viu problema em declarar a constitucionalidade da LO, levando o Fisco a fazer a cobrança (STJ tinha súmula n.º 276: </a:t>
            </a:r>
            <a:r>
              <a:rPr lang="pt-BR" i="1" dirty="0">
                <a:latin typeface="Arial" panose="020B0604020202020204" pitchFamily="34" charset="0"/>
                <a:cs typeface="Arial" panose="020B0604020202020204" pitchFamily="34" charset="0"/>
              </a:rPr>
              <a:t>as sociedades civis prestadoras de serviços são isentas da </a:t>
            </a:r>
            <a:r>
              <a:rPr lang="pt-BR" i="1" dirty="0" err="1">
                <a:latin typeface="Arial" panose="020B0604020202020204" pitchFamily="34" charset="0"/>
                <a:cs typeface="Arial" panose="020B0604020202020204" pitchFamily="34" charset="0"/>
              </a:rPr>
              <a:t>Cofins</a:t>
            </a:r>
            <a:r>
              <a:rPr lang="pt-BR" i="1" dirty="0">
                <a:latin typeface="Arial" panose="020B0604020202020204" pitchFamily="34" charset="0"/>
                <a:cs typeface="Arial" panose="020B0604020202020204" pitchFamily="34" charset="0"/>
              </a:rPr>
              <a:t>). </a:t>
            </a:r>
            <a:r>
              <a:rPr lang="pt-BR" i="0" dirty="0">
                <a:latin typeface="Arial" panose="020B0604020202020204" pitchFamily="34" charset="0"/>
                <a:cs typeface="Arial" panose="020B0604020202020204" pitchFamily="34" charset="0"/>
              </a:rPr>
              <a:t>Não foi modulado porque a matéria não era reservada a lei complementar.</a:t>
            </a:r>
            <a:endParaRPr lang="pt-BR" dirty="0"/>
          </a:p>
        </p:txBody>
      </p:sp>
      <p:sp>
        <p:nvSpPr>
          <p:cNvPr id="4" name="Espaço Reservado para Número de Slide 3"/>
          <p:cNvSpPr>
            <a:spLocks noGrp="1"/>
          </p:cNvSpPr>
          <p:nvPr>
            <p:ph type="sldNum" sz="quarter" idx="5"/>
          </p:nvPr>
        </p:nvSpPr>
        <p:spPr/>
        <p:txBody>
          <a:bodyPr/>
          <a:lstStyle/>
          <a:p>
            <a:fld id="{FB688097-9DBC-41CE-A209-6DBCA801E8E5}" type="slidenum">
              <a:rPr lang="pt-BR" smtClean="0"/>
              <a:t>10</a:t>
            </a:fld>
            <a:endParaRPr lang="pt-BR"/>
          </a:p>
        </p:txBody>
      </p:sp>
    </p:spTree>
    <p:extLst>
      <p:ext uri="{BB962C8B-B14F-4D97-AF65-F5344CB8AC3E}">
        <p14:creationId xmlns:p14="http://schemas.microsoft.com/office/powerpoint/2010/main" val="2924881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CB5E9E-5012-0EE1-2798-4673F9DFB373}"/>
              </a:ext>
            </a:extLst>
          </p:cNvPr>
          <p:cNvSpPr>
            <a:spLocks noGrp="1"/>
          </p:cNvSpPr>
          <p:nvPr>
            <p:ph type="ctrTitle"/>
          </p:nvPr>
        </p:nvSpPr>
        <p:spPr>
          <a:xfrm>
            <a:off x="1524000" y="1122363"/>
            <a:ext cx="9144000" cy="2387600"/>
          </a:xfrm>
          <a:solidFill>
            <a:schemeClr val="bg1">
              <a:alpha val="47000"/>
            </a:schemeClr>
          </a:solidFill>
        </p:spPr>
        <p:txBody>
          <a:bodyPr anchor="b"/>
          <a:lstStyle>
            <a:lvl1pPr algn="ctr">
              <a:defRPr sz="6000">
                <a:solidFill>
                  <a:srgbClr val="0C2342"/>
                </a:solidFill>
              </a:defRPr>
            </a:lvl1pPr>
          </a:lstStyle>
          <a:p>
            <a:r>
              <a:rPr lang="pt-BR" dirty="0"/>
              <a:t>Clique para editar o título Mestre</a:t>
            </a:r>
          </a:p>
        </p:txBody>
      </p:sp>
      <p:sp>
        <p:nvSpPr>
          <p:cNvPr id="3" name="Subtítulo 2">
            <a:extLst>
              <a:ext uri="{FF2B5EF4-FFF2-40B4-BE49-F238E27FC236}">
                <a16:creationId xmlns:a16="http://schemas.microsoft.com/office/drawing/2014/main" id="{E1633A5C-2ED7-F24E-B940-CDE0C455A413}"/>
              </a:ext>
            </a:extLst>
          </p:cNvPr>
          <p:cNvSpPr>
            <a:spLocks noGrp="1"/>
          </p:cNvSpPr>
          <p:nvPr>
            <p:ph type="subTitle" idx="1"/>
          </p:nvPr>
        </p:nvSpPr>
        <p:spPr>
          <a:xfrm>
            <a:off x="1524000" y="3602038"/>
            <a:ext cx="9144000" cy="1655762"/>
          </a:xfrm>
          <a:solidFill>
            <a:schemeClr val="bg1">
              <a:alpha val="49000"/>
            </a:schemeClr>
          </a:solidFill>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a:extLst>
              <a:ext uri="{FF2B5EF4-FFF2-40B4-BE49-F238E27FC236}">
                <a16:creationId xmlns:a16="http://schemas.microsoft.com/office/drawing/2014/main" id="{11CA8E0A-BBBE-ED7D-2ABA-D3E5EF12485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4892F5CA-113D-7460-F203-A165BB28224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AD67A33-DD1A-7DFD-A633-733E634A9CCA}"/>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4738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AAA2B-5609-DC53-3642-B0E14B05807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B11D44-EF41-D28E-3F68-F0F062CF104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4AB3CD6-B193-ACC4-17DD-1A836E977A3E}"/>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C6E77051-19EF-ED79-A8AE-6075669495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B7F2141-BDED-10B7-640B-022DDE8D4B36}"/>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51944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3A0E7A-4631-D669-596D-C05B419AC96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C8EE6E0-92FB-E524-2C7D-10DAB64A54B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C3E123-2EC7-60C3-4A73-A24549BB1F2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2FC4B891-71B0-29EA-8FEA-D3EE7FE88A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472E7FC-E601-9455-8A09-9325FF285DDF}"/>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271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699C6-6167-B96D-F3D1-E2D9F5DC89DA}"/>
              </a:ext>
            </a:extLst>
          </p:cNvPr>
          <p:cNvSpPr>
            <a:spLocks noGrp="1"/>
          </p:cNvSpPr>
          <p:nvPr>
            <p:ph type="title"/>
          </p:nvPr>
        </p:nvSpPr>
        <p:spPr>
          <a:xfrm>
            <a:off x="838200" y="681037"/>
            <a:ext cx="10515600" cy="1325563"/>
          </a:xfrm>
        </p:spPr>
        <p:txBody>
          <a:bodyPr/>
          <a:lstStyle>
            <a:lvl1pPr>
              <a:defRPr>
                <a:solidFill>
                  <a:srgbClr val="0B233F"/>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5F551148-3B9E-2584-F9B3-135A7F3D5FF7}"/>
              </a:ext>
            </a:extLst>
          </p:cNvPr>
          <p:cNvSpPr>
            <a:spLocks noGrp="1"/>
          </p:cNvSpPr>
          <p:nvPr>
            <p:ph idx="1"/>
          </p:nvPr>
        </p:nvSpPr>
        <p:spPr>
          <a:solidFill>
            <a:schemeClr val="bg1">
              <a:alpha val="7000"/>
            </a:schemeClr>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3F95C0E7-FF09-72EB-4332-D1E0696D102D}"/>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DA2A6B57-AA43-4631-95E9-FB032EF43E9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F32F89-74CA-CE09-5F5E-6CB29B300C31}"/>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8120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8F116-B2BC-A486-0906-778006F79039}"/>
              </a:ext>
            </a:extLst>
          </p:cNvPr>
          <p:cNvSpPr>
            <a:spLocks noGrp="1"/>
          </p:cNvSpPr>
          <p:nvPr>
            <p:ph type="title"/>
          </p:nvPr>
        </p:nvSpPr>
        <p:spPr>
          <a:xfrm>
            <a:off x="831850" y="1709738"/>
            <a:ext cx="10515600" cy="2852737"/>
          </a:xfrm>
        </p:spPr>
        <p:txBody>
          <a:bodyPr anchor="b"/>
          <a:lstStyle>
            <a:lvl1pPr>
              <a:defRPr sz="6000">
                <a:solidFill>
                  <a:srgbClr val="0C2342"/>
                </a:solidFill>
              </a:defRPr>
            </a:lvl1pPr>
          </a:lstStyle>
          <a:p>
            <a:r>
              <a:rPr lang="pt-BR" dirty="0"/>
              <a:t>Clique para editar o título Mestre</a:t>
            </a:r>
          </a:p>
        </p:txBody>
      </p:sp>
      <p:sp>
        <p:nvSpPr>
          <p:cNvPr id="3" name="Espaço Reservado para Texto 2">
            <a:extLst>
              <a:ext uri="{FF2B5EF4-FFF2-40B4-BE49-F238E27FC236}">
                <a16:creationId xmlns:a16="http://schemas.microsoft.com/office/drawing/2014/main" id="{1A2DE913-D2E5-F52F-845B-95FC8513B6C8}"/>
              </a:ext>
            </a:extLst>
          </p:cNvPr>
          <p:cNvSpPr>
            <a:spLocks noGrp="1"/>
          </p:cNvSpPr>
          <p:nvPr>
            <p:ph type="body" idx="1"/>
          </p:nvPr>
        </p:nvSpPr>
        <p:spPr>
          <a:xfrm>
            <a:off x="831850" y="4589463"/>
            <a:ext cx="10515600" cy="1500187"/>
          </a:xfrm>
          <a:solidFill>
            <a:schemeClr val="bg1">
              <a:alpha val="18000"/>
            </a:schemeClr>
          </a:solidFill>
        </p:spPr>
        <p:txBody>
          <a:bodyPr/>
          <a:lstStyle>
            <a:lvl1pPr marL="0" indent="0">
              <a:buNone/>
              <a:defRPr sz="2400">
                <a:solidFill>
                  <a:srgbClr val="0C234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C284E4B-2476-CE2C-5D5B-52770AB75B82}"/>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7FE8FECE-A252-D22F-B9AB-2CE7F045458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C55A3C-28BE-F91F-5D4F-9EF769A455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99843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8283A-799D-3223-274E-990E93374A3C}"/>
              </a:ext>
            </a:extLst>
          </p:cNvPr>
          <p:cNvSpPr>
            <a:spLocks noGrp="1"/>
          </p:cNvSpPr>
          <p:nvPr>
            <p:ph type="title"/>
          </p:nvPr>
        </p:nvSpPr>
        <p:spPr>
          <a:xfrm>
            <a:off x="838200" y="681037"/>
            <a:ext cx="10515600" cy="1325563"/>
          </a:xfrm>
        </p:spPr>
        <p:txBody>
          <a:bodyPr/>
          <a:lstStyle>
            <a:lvl1pPr>
              <a:defRPr>
                <a:solidFill>
                  <a:srgbClr val="0C2342"/>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CEFEF5CC-E4D5-A79A-3435-837AEE2B38A3}"/>
              </a:ext>
            </a:extLst>
          </p:cNvPr>
          <p:cNvSpPr>
            <a:spLocks noGrp="1"/>
          </p:cNvSpPr>
          <p:nvPr>
            <p:ph sz="half" idx="1"/>
          </p:nvPr>
        </p:nvSpPr>
        <p:spPr>
          <a:xfrm>
            <a:off x="838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a:extLst>
              <a:ext uri="{FF2B5EF4-FFF2-40B4-BE49-F238E27FC236}">
                <a16:creationId xmlns:a16="http://schemas.microsoft.com/office/drawing/2014/main" id="{E1B75CC1-321C-46F2-D1B8-2F31DD1EF64E}"/>
              </a:ext>
            </a:extLst>
          </p:cNvPr>
          <p:cNvSpPr>
            <a:spLocks noGrp="1"/>
          </p:cNvSpPr>
          <p:nvPr>
            <p:ph sz="half" idx="2"/>
          </p:nvPr>
        </p:nvSpPr>
        <p:spPr>
          <a:xfrm>
            <a:off x="6172200" y="1825625"/>
            <a:ext cx="5181600" cy="4351338"/>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a:extLst>
              <a:ext uri="{FF2B5EF4-FFF2-40B4-BE49-F238E27FC236}">
                <a16:creationId xmlns:a16="http://schemas.microsoft.com/office/drawing/2014/main" id="{588104CB-EEFA-FB6F-1D8F-63FF2F93DFE6}"/>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0F150189-76E6-804A-A58D-17C3A5F4E63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42C353-D14E-B424-AD59-919347BD566E}"/>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418294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E56F9-70ED-764B-A60E-7CD502AF5EBB}"/>
              </a:ext>
            </a:extLst>
          </p:cNvPr>
          <p:cNvSpPr>
            <a:spLocks noGrp="1"/>
          </p:cNvSpPr>
          <p:nvPr>
            <p:ph type="title"/>
          </p:nvPr>
        </p:nvSpPr>
        <p:spPr>
          <a:xfrm>
            <a:off x="827088" y="661377"/>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27001727-529D-7DD8-EF63-1CBF92949A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E869AC5-8F8A-5BE4-459E-CD26B47A283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D0BBFE8-D50B-F5E5-380F-26FA4FEC8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30F9F57-9CB9-3ED1-75ED-05B2327C4884}"/>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8E6E5DF-B7CA-BB69-409D-3F9962E79D88}"/>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8" name="Espaço Reservado para Rodapé 7">
            <a:extLst>
              <a:ext uri="{FF2B5EF4-FFF2-40B4-BE49-F238E27FC236}">
                <a16:creationId xmlns:a16="http://schemas.microsoft.com/office/drawing/2014/main" id="{C0AE13A9-0CBA-EB1C-C4D3-BD14ECD319B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5FE3474-0686-8F78-335B-E66B54532057}"/>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392300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118340-868C-2C34-0C49-BF0993DDED3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9CFE7F4-8F6C-7C93-EA5D-65700B57F063}"/>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4" name="Espaço Reservado para Rodapé 3">
            <a:extLst>
              <a:ext uri="{FF2B5EF4-FFF2-40B4-BE49-F238E27FC236}">
                <a16:creationId xmlns:a16="http://schemas.microsoft.com/office/drawing/2014/main" id="{FF3D936A-693B-5491-0B53-45ACE1DF954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3A97424-DA7A-57F0-439E-D66424AD5C49}"/>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74371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D399CD9-0248-BD48-19E3-DBFD5B923F45}"/>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3" name="Espaço Reservado para Rodapé 2">
            <a:extLst>
              <a:ext uri="{FF2B5EF4-FFF2-40B4-BE49-F238E27FC236}">
                <a16:creationId xmlns:a16="http://schemas.microsoft.com/office/drawing/2014/main" id="{56D5284F-E431-EC75-38EA-6E90314A5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D9E294A-FF84-7728-64A4-82287D146BAD}"/>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225324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F9F54-0B1E-07C2-42C6-0A796A2022E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9FD64FB-F5EF-7FBF-2DD0-AEBEB8D61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7D8ED09-AA1E-267C-629B-5653A4488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8D459DF-CF82-39F2-9F2C-10B19463CF3B}"/>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40C91952-D97B-6D3C-6F0D-CE7DB9B371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F90E08B-F15B-8D83-1BA8-D0AB35A7D59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197900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E4DD7-F45D-0CCC-9C1A-2B5BB6C5BCE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246B81C-79D7-92D4-8BFD-91811F9D7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524B409-3477-CDFF-0D71-CC6CD748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21D01DA-BCB4-0F14-8F03-9CECA7EC4181}"/>
              </a:ext>
            </a:extLst>
          </p:cNvPr>
          <p:cNvSpPr>
            <a:spLocks noGrp="1"/>
          </p:cNvSpPr>
          <p:nvPr>
            <p:ph type="dt" sz="half" idx="10"/>
          </p:nvPr>
        </p:nvSpPr>
        <p:spPr/>
        <p:txBody>
          <a:bodyPr/>
          <a:lstStyle/>
          <a:p>
            <a:fld id="{6443086A-F014-46A4-8149-43AF3A34B26F}" type="datetimeFigureOut">
              <a:rPr lang="pt-BR" smtClean="0"/>
              <a:t>08/12/2022</a:t>
            </a:fld>
            <a:endParaRPr lang="pt-BR"/>
          </a:p>
        </p:txBody>
      </p:sp>
      <p:sp>
        <p:nvSpPr>
          <p:cNvPr id="6" name="Espaço Reservado para Rodapé 5">
            <a:extLst>
              <a:ext uri="{FF2B5EF4-FFF2-40B4-BE49-F238E27FC236}">
                <a16:creationId xmlns:a16="http://schemas.microsoft.com/office/drawing/2014/main" id="{350989F1-9D25-73D7-28CC-34B35F9AF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A3EF11E-E18C-0021-4BFD-5C66863D6DA5}"/>
              </a:ext>
            </a:extLst>
          </p:cNvPr>
          <p:cNvSpPr>
            <a:spLocks noGrp="1"/>
          </p:cNvSpPr>
          <p:nvPr>
            <p:ph type="sldNum" sz="quarter" idx="12"/>
          </p:nvPr>
        </p:nvSpPr>
        <p:spPr/>
        <p:txBody>
          <a:bodyPr/>
          <a:lstStyle/>
          <a:p>
            <a:fld id="{6B9DC0EC-6908-4C41-9A73-E4F37BF7A866}" type="slidenum">
              <a:rPr lang="pt-BR" smtClean="0"/>
              <a:t>‹nº›</a:t>
            </a:fld>
            <a:endParaRPr lang="pt-BR"/>
          </a:p>
        </p:txBody>
      </p:sp>
    </p:spTree>
    <p:extLst>
      <p:ext uri="{BB962C8B-B14F-4D97-AF65-F5344CB8AC3E}">
        <p14:creationId xmlns:p14="http://schemas.microsoft.com/office/powerpoint/2010/main" val="724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5E10AE-DE31-7BFB-3D98-6E0E01A10451}"/>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769F0DD0-A071-F5B8-70EA-4D5B0039F319}"/>
              </a:ext>
            </a:extLst>
          </p:cNvPr>
          <p:cNvSpPr>
            <a:spLocks noGrp="1"/>
          </p:cNvSpPr>
          <p:nvPr>
            <p:ph type="body" idx="1"/>
          </p:nvPr>
        </p:nvSpPr>
        <p:spPr>
          <a:xfrm>
            <a:off x="838200" y="1825625"/>
            <a:ext cx="10515600" cy="4351338"/>
          </a:xfrm>
          <a:prstGeom prst="rect">
            <a:avLst/>
          </a:prstGeom>
          <a:solidFill>
            <a:schemeClr val="bg1">
              <a:alpha val="54000"/>
            </a:schemeClr>
          </a:solidFill>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460B94AE-054E-E6E3-B08D-3C524D9E7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3086A-F014-46A4-8149-43AF3A34B26F}" type="datetimeFigureOut">
              <a:rPr lang="pt-BR" smtClean="0"/>
              <a:t>08/12/2022</a:t>
            </a:fld>
            <a:endParaRPr lang="pt-BR"/>
          </a:p>
        </p:txBody>
      </p:sp>
      <p:sp>
        <p:nvSpPr>
          <p:cNvPr id="5" name="Espaço Reservado para Rodapé 4">
            <a:extLst>
              <a:ext uri="{FF2B5EF4-FFF2-40B4-BE49-F238E27FC236}">
                <a16:creationId xmlns:a16="http://schemas.microsoft.com/office/drawing/2014/main" id="{8D42742E-872B-CD29-F097-B8FB9626B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742C15F-A720-A04D-F684-267B334B6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C0EC-6908-4C41-9A73-E4F37BF7A866}" type="slidenum">
              <a:rPr lang="pt-BR" smtClean="0"/>
              <a:t>‹nº›</a:t>
            </a:fld>
            <a:endParaRPr lang="pt-BR"/>
          </a:p>
        </p:txBody>
      </p:sp>
    </p:spTree>
    <p:extLst>
      <p:ext uri="{BB962C8B-B14F-4D97-AF65-F5344CB8AC3E}">
        <p14:creationId xmlns:p14="http://schemas.microsoft.com/office/powerpoint/2010/main" val="211070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C234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rocha@ayresribeiro.com.b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FEBC8-E457-4652-7443-F902D934C149}"/>
              </a:ext>
            </a:extLst>
          </p:cNvPr>
          <p:cNvSpPr>
            <a:spLocks noGrp="1"/>
          </p:cNvSpPr>
          <p:nvPr>
            <p:ph type="ctrTitle"/>
          </p:nvPr>
        </p:nvSpPr>
        <p:spPr>
          <a:xfrm>
            <a:off x="1524000" y="1041400"/>
            <a:ext cx="9144000" cy="2387600"/>
          </a:xfrm>
        </p:spPr>
        <p:txBody>
          <a:bodyPr/>
          <a:lstStyle/>
          <a:p>
            <a:r>
              <a:rPr lang="pt-BR" b="1" dirty="0"/>
              <a:t>Modulação dos (d)efeitos</a:t>
            </a:r>
          </a:p>
        </p:txBody>
      </p:sp>
      <p:sp>
        <p:nvSpPr>
          <p:cNvPr id="3" name="Subtítulo 2">
            <a:extLst>
              <a:ext uri="{FF2B5EF4-FFF2-40B4-BE49-F238E27FC236}">
                <a16:creationId xmlns:a16="http://schemas.microsoft.com/office/drawing/2014/main" id="{432CE946-027A-C608-966E-4102197DA282}"/>
              </a:ext>
            </a:extLst>
          </p:cNvPr>
          <p:cNvSpPr>
            <a:spLocks noGrp="1"/>
          </p:cNvSpPr>
          <p:nvPr>
            <p:ph type="subTitle" idx="1"/>
          </p:nvPr>
        </p:nvSpPr>
        <p:spPr>
          <a:xfrm>
            <a:off x="1524000" y="4094407"/>
            <a:ext cx="9144000" cy="1655762"/>
          </a:xfrm>
        </p:spPr>
        <p:txBody>
          <a:bodyPr>
            <a:normAutofit/>
          </a:bodyPr>
          <a:lstStyle/>
          <a:p>
            <a:r>
              <a:rPr lang="pt-BR" sz="4400" b="1" i="1" dirty="0">
                <a:solidFill>
                  <a:srgbClr val="0C2342"/>
                </a:solidFill>
                <a:latin typeface="+mj-lt"/>
                <a:ea typeface="+mj-ea"/>
                <a:cs typeface="+mj-cs"/>
              </a:rPr>
              <a:t>Marcelo da Rocha Ribeiro Dantas</a:t>
            </a:r>
          </a:p>
          <a:p>
            <a:r>
              <a:rPr lang="pt-BR" sz="4000" b="1" i="1" dirty="0">
                <a:solidFill>
                  <a:srgbClr val="0C2342"/>
                </a:solidFill>
                <a:latin typeface="+mj-lt"/>
                <a:ea typeface="+mj-ea"/>
                <a:cs typeface="+mj-cs"/>
              </a:rPr>
              <a:t>Advogado, Mestre PUC/SP</a:t>
            </a:r>
          </a:p>
        </p:txBody>
      </p:sp>
    </p:spTree>
    <p:extLst>
      <p:ext uri="{BB962C8B-B14F-4D97-AF65-F5344CB8AC3E}">
        <p14:creationId xmlns:p14="http://schemas.microsoft.com/office/powerpoint/2010/main" val="26290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3">
            <a:extLst>
              <a:ext uri="{FF2B5EF4-FFF2-40B4-BE49-F238E27FC236}">
                <a16:creationId xmlns:a16="http://schemas.microsoft.com/office/drawing/2014/main" id="{C76A9946-256F-4453-A5FD-4104EAAD4B13}"/>
              </a:ext>
            </a:extLst>
          </p:cNvPr>
          <p:cNvGraphicFramePr>
            <a:graphicFrameLocks noGrp="1"/>
          </p:cNvGraphicFramePr>
          <p:nvPr>
            <p:extLst>
              <p:ext uri="{D42A27DB-BD31-4B8C-83A1-F6EECF244321}">
                <p14:modId xmlns:p14="http://schemas.microsoft.com/office/powerpoint/2010/main" val="3000842798"/>
              </p:ext>
            </p:extLst>
          </p:nvPr>
        </p:nvGraphicFramePr>
        <p:xfrm>
          <a:off x="2145433" y="1682473"/>
          <a:ext cx="7901134" cy="3493054"/>
        </p:xfrm>
        <a:graphic>
          <a:graphicData uri="http://schemas.openxmlformats.org/drawingml/2006/table">
            <a:tbl>
              <a:tblPr firstRow="1" bandRow="1">
                <a:tableStyleId>{5C22544A-7EE6-4342-B048-85BDC9FD1C3A}</a:tableStyleId>
              </a:tblPr>
              <a:tblGrid>
                <a:gridCol w="2255066">
                  <a:extLst>
                    <a:ext uri="{9D8B030D-6E8A-4147-A177-3AD203B41FA5}">
                      <a16:colId xmlns:a16="http://schemas.microsoft.com/office/drawing/2014/main" val="1659413084"/>
                    </a:ext>
                  </a:extLst>
                </a:gridCol>
                <a:gridCol w="1447652">
                  <a:extLst>
                    <a:ext uri="{9D8B030D-6E8A-4147-A177-3AD203B41FA5}">
                      <a16:colId xmlns:a16="http://schemas.microsoft.com/office/drawing/2014/main" val="2847520230"/>
                    </a:ext>
                  </a:extLst>
                </a:gridCol>
                <a:gridCol w="1535475">
                  <a:extLst>
                    <a:ext uri="{9D8B030D-6E8A-4147-A177-3AD203B41FA5}">
                      <a16:colId xmlns:a16="http://schemas.microsoft.com/office/drawing/2014/main" val="1602446606"/>
                    </a:ext>
                  </a:extLst>
                </a:gridCol>
                <a:gridCol w="2662941">
                  <a:extLst>
                    <a:ext uri="{9D8B030D-6E8A-4147-A177-3AD203B41FA5}">
                      <a16:colId xmlns:a16="http://schemas.microsoft.com/office/drawing/2014/main" val="116445438"/>
                    </a:ext>
                  </a:extLst>
                </a:gridCol>
              </a:tblGrid>
              <a:tr h="288332">
                <a:tc>
                  <a:txBody>
                    <a:bodyPr/>
                    <a:lstStyle/>
                    <a:p>
                      <a:pPr algn="ctr"/>
                      <a:r>
                        <a:rPr lang="pt-BR" sz="1000" dirty="0">
                          <a:latin typeface="Arial" panose="020B0604020202020204" pitchFamily="34" charset="0"/>
                          <a:cs typeface="Arial" panose="020B0604020202020204" pitchFamily="34" charset="0"/>
                        </a:rPr>
                        <a:t>Tema</a:t>
                      </a:r>
                    </a:p>
                  </a:txBody>
                  <a:tcPr anchor="ctr">
                    <a:solidFill>
                      <a:schemeClr val="accent1">
                        <a:lumMod val="75000"/>
                      </a:schemeClr>
                    </a:solidFill>
                  </a:tcPr>
                </a:tc>
                <a:tc>
                  <a:txBody>
                    <a:bodyPr/>
                    <a:lstStyle/>
                    <a:p>
                      <a:pPr algn="ctr"/>
                      <a:r>
                        <a:rPr lang="pt-BR" sz="1000" dirty="0">
                          <a:latin typeface="Arial" panose="020B0604020202020204" pitchFamily="34" charset="0"/>
                          <a:cs typeface="Arial" panose="020B0604020202020204" pitchFamily="34" charset="0"/>
                        </a:rPr>
                        <a:t>Julgado</a:t>
                      </a:r>
                    </a:p>
                  </a:txBody>
                  <a:tcPr anchor="ctr">
                    <a:solidFill>
                      <a:schemeClr val="accent1">
                        <a:lumMod val="75000"/>
                      </a:schemeClr>
                    </a:solidFill>
                  </a:tcPr>
                </a:tc>
                <a:tc>
                  <a:txBody>
                    <a:bodyPr/>
                    <a:lstStyle/>
                    <a:p>
                      <a:pPr algn="ctr"/>
                      <a:r>
                        <a:rPr lang="pt-BR" sz="1000" dirty="0">
                          <a:latin typeface="Arial" panose="020B0604020202020204" pitchFamily="34" charset="0"/>
                          <a:cs typeface="Arial" panose="020B0604020202020204" pitchFamily="34" charset="0"/>
                        </a:rPr>
                        <a:t>Modulação?</a:t>
                      </a:r>
                    </a:p>
                  </a:txBody>
                  <a:tcPr anchor="ctr">
                    <a:solidFill>
                      <a:schemeClr val="accent1">
                        <a:lumMod val="75000"/>
                      </a:schemeClr>
                    </a:solidFill>
                  </a:tcPr>
                </a:tc>
                <a:tc>
                  <a:txBody>
                    <a:bodyPr/>
                    <a:lstStyle/>
                    <a:p>
                      <a:pPr algn="ctr"/>
                      <a:r>
                        <a:rPr lang="pt-BR" sz="1000" dirty="0">
                          <a:latin typeface="Arial" panose="020B0604020202020204" pitchFamily="34" charset="0"/>
                          <a:cs typeface="Arial" panose="020B0604020202020204" pitchFamily="34" charset="0"/>
                        </a:rPr>
                        <a:t>Detalhe</a:t>
                      </a:r>
                    </a:p>
                  </a:txBody>
                  <a:tcPr anchor="ctr">
                    <a:solidFill>
                      <a:schemeClr val="accent1">
                        <a:lumMod val="75000"/>
                      </a:schemeClr>
                    </a:solidFill>
                  </a:tcPr>
                </a:tc>
                <a:extLst>
                  <a:ext uri="{0D108BD9-81ED-4DB2-BD59-A6C34878D82A}">
                    <a16:rowId xmlns:a16="http://schemas.microsoft.com/office/drawing/2014/main" val="2963133768"/>
                  </a:ext>
                </a:extLst>
              </a:tr>
              <a:tr h="1153700">
                <a:tc>
                  <a:txBody>
                    <a:bodyPr/>
                    <a:lstStyle/>
                    <a:p>
                      <a:r>
                        <a:rPr lang="pt-BR" sz="1000" b="0" i="0" kern="1200" dirty="0">
                          <a:solidFill>
                            <a:schemeClr val="dk1"/>
                          </a:solidFill>
                          <a:effectLst/>
                          <a:latin typeface="Arial" panose="020B0604020202020204" pitchFamily="34" charset="0"/>
                          <a:ea typeface="+mn-ea"/>
                          <a:cs typeface="Arial" panose="020B0604020202020204" pitchFamily="34" charset="0"/>
                        </a:rPr>
                        <a:t>Validade da contribuição a ser recolhida pelo empregador rural pessoa física sobre a receita bruta proveniente da comercialização de sua produção, nos termos do art. 1º da Lei 10.256/2001 (FUNRURAL)</a:t>
                      </a:r>
                      <a:endParaRPr lang="pt-BR" sz="1000" b="0" dirty="0">
                        <a:latin typeface="Arial" panose="020B0604020202020204" pitchFamily="34" charset="0"/>
                        <a:cs typeface="Arial" panose="020B0604020202020204" pitchFamily="34" charset="0"/>
                      </a:endParaRPr>
                    </a:p>
                  </a:txBody>
                  <a:tcPr anchor="ctr"/>
                </a:tc>
                <a:tc>
                  <a:txBody>
                    <a:bodyPr/>
                    <a:lstStyle/>
                    <a:p>
                      <a:r>
                        <a:rPr lang="pt-BR" sz="1000" dirty="0">
                          <a:latin typeface="Arial" panose="020B0604020202020204" pitchFamily="34" charset="0"/>
                          <a:cs typeface="Arial" panose="020B0604020202020204" pitchFamily="34" charset="0"/>
                        </a:rPr>
                        <a:t>Tema 669</a:t>
                      </a:r>
                    </a:p>
                    <a:p>
                      <a:r>
                        <a:rPr lang="pt-BR" sz="1000" dirty="0">
                          <a:latin typeface="Arial" panose="020B0604020202020204" pitchFamily="34" charset="0"/>
                          <a:cs typeface="Arial" panose="020B0604020202020204" pitchFamily="34" charset="0"/>
                        </a:rPr>
                        <a:t>RE 718874</a:t>
                      </a:r>
                    </a:p>
                  </a:txBody>
                  <a:tcPr anchor="ctr"/>
                </a:tc>
                <a:tc>
                  <a:txBody>
                    <a:bodyPr/>
                    <a:lstStyle/>
                    <a:p>
                      <a:r>
                        <a:rPr lang="pt-BR" sz="1000" dirty="0">
                          <a:latin typeface="Arial" panose="020B0604020202020204" pitchFamily="34" charset="0"/>
                          <a:cs typeface="Arial" panose="020B0604020202020204" pitchFamily="34" charset="0"/>
                        </a:rPr>
                        <a:t>Não</a:t>
                      </a:r>
                    </a:p>
                  </a:txBody>
                  <a:tcPr anchor="ctr"/>
                </a:tc>
                <a:tc>
                  <a:txBody>
                    <a:bodyPr/>
                    <a:lstStyle/>
                    <a:p>
                      <a:r>
                        <a:rPr lang="pt-BR" sz="1000" dirty="0">
                          <a:latin typeface="Arial" panose="020B0604020202020204" pitchFamily="34" charset="0"/>
                          <a:cs typeface="Arial" panose="020B0604020202020204" pitchFamily="34" charset="0"/>
                        </a:rPr>
                        <a:t>Agroindústria calculou passivo de R$ 17bi</a:t>
                      </a:r>
                    </a:p>
                    <a:p>
                      <a:r>
                        <a:rPr lang="pt-BR" sz="1000" dirty="0">
                          <a:latin typeface="Arial" panose="020B0604020202020204" pitchFamily="34" charset="0"/>
                          <a:cs typeface="Arial" panose="020B0604020202020204" pitchFamily="34" charset="0"/>
                        </a:rPr>
                        <a:t>(prejuízo para o contribuinte)</a:t>
                      </a:r>
                    </a:p>
                  </a:txBody>
                  <a:tcPr anchor="ctr"/>
                </a:tc>
                <a:extLst>
                  <a:ext uri="{0D108BD9-81ED-4DB2-BD59-A6C34878D82A}">
                    <a16:rowId xmlns:a16="http://schemas.microsoft.com/office/drawing/2014/main" val="269990895"/>
                  </a:ext>
                </a:extLst>
              </a:tr>
              <a:tr h="2051022">
                <a:tc>
                  <a:txBody>
                    <a:bodyPr/>
                    <a:lstStyle/>
                    <a:p>
                      <a:r>
                        <a:rPr lang="pt-BR" sz="1000" b="0" i="0" kern="1200" dirty="0">
                          <a:solidFill>
                            <a:schemeClr val="dk1"/>
                          </a:solidFill>
                          <a:effectLst/>
                          <a:latin typeface="Arial" panose="020B0604020202020204" pitchFamily="34" charset="0"/>
                          <a:ea typeface="+mn-ea"/>
                          <a:cs typeface="Arial" panose="020B0604020202020204" pitchFamily="34" charset="0"/>
                        </a:rPr>
                        <a:t>Reconhecimento de imunidade tributária recíproca a sociedade de economia mista ocupante de bem público (IPTU aeroportos concedidos à iniciativa privada)</a:t>
                      </a:r>
                      <a:endParaRPr lang="pt-BR" sz="1000" b="0" dirty="0">
                        <a:latin typeface="Arial" panose="020B0604020202020204" pitchFamily="34" charset="0"/>
                        <a:cs typeface="Arial" panose="020B0604020202020204" pitchFamily="34" charset="0"/>
                      </a:endParaRPr>
                    </a:p>
                  </a:txBody>
                  <a:tcPr anchor="ctr"/>
                </a:tc>
                <a:tc>
                  <a:txBody>
                    <a:bodyPr/>
                    <a:lstStyle/>
                    <a:p>
                      <a:r>
                        <a:rPr lang="pt-BR" sz="1000" dirty="0">
                          <a:latin typeface="Arial" panose="020B0604020202020204" pitchFamily="34" charset="0"/>
                          <a:cs typeface="Arial" panose="020B0604020202020204" pitchFamily="34" charset="0"/>
                        </a:rPr>
                        <a:t>Tema 385</a:t>
                      </a:r>
                    </a:p>
                    <a:p>
                      <a:r>
                        <a:rPr lang="pt-BR" sz="1000" dirty="0">
                          <a:latin typeface="Arial" panose="020B0604020202020204" pitchFamily="34" charset="0"/>
                          <a:cs typeface="Arial" panose="020B0604020202020204" pitchFamily="34" charset="0"/>
                        </a:rPr>
                        <a:t>RE 594015</a:t>
                      </a:r>
                    </a:p>
                  </a:txBody>
                  <a:tcPr anchor="ctr"/>
                </a:tc>
                <a:tc>
                  <a:txBody>
                    <a:bodyPr/>
                    <a:lstStyle/>
                    <a:p>
                      <a:r>
                        <a:rPr lang="pt-BR" sz="1000" b="0" dirty="0">
                          <a:latin typeface="Arial" panose="020B0604020202020204" pitchFamily="34" charset="0"/>
                          <a:cs typeface="Arial" panose="020B0604020202020204" pitchFamily="34" charset="0"/>
                        </a:rPr>
                        <a:t>Não</a:t>
                      </a:r>
                    </a:p>
                  </a:txBody>
                  <a:tcPr anchor="ctr"/>
                </a:tc>
                <a:tc>
                  <a:txBody>
                    <a:bodyPr/>
                    <a:lstStyle/>
                    <a:p>
                      <a:r>
                        <a:rPr lang="pt-BR" sz="1000" b="0" i="0" kern="1200" dirty="0">
                          <a:solidFill>
                            <a:schemeClr val="dk1"/>
                          </a:solidFill>
                          <a:effectLst/>
                          <a:latin typeface="Arial" panose="020B0604020202020204" pitchFamily="34" charset="0"/>
                          <a:ea typeface="+mn-ea"/>
                          <a:cs typeface="Arial" panose="020B0604020202020204" pitchFamily="34" charset="0"/>
                        </a:rPr>
                        <a:t>"A imunidade recíproca, prevista no art. 150, VI, b, da Constituição não se estende a empresa privada arrendatária de imóvel público, quando seja ela exploradora de atividade econômica com fins lucrativos. Nessa hipótese é constitucional a cobrança do IPTU pelo Município“</a:t>
                      </a:r>
                    </a:p>
                    <a:p>
                      <a:r>
                        <a:rPr lang="pt-BR" sz="1000" b="0" i="0" kern="1200" dirty="0">
                          <a:solidFill>
                            <a:schemeClr val="dk1"/>
                          </a:solidFill>
                          <a:effectLst/>
                          <a:latin typeface="Arial" panose="020B0604020202020204" pitchFamily="34" charset="0"/>
                          <a:ea typeface="+mn-ea"/>
                          <a:cs typeface="Arial" panose="020B0604020202020204" pitchFamily="34" charset="0"/>
                        </a:rPr>
                        <a:t>Tese estava pacificada no STJ, mas STF entendeu que como nunca tinha analisado o tema, não se tratava de alteração de sua jurisprudência.</a:t>
                      </a:r>
                      <a:endParaRPr lang="pt-BR" sz="1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911719"/>
                  </a:ext>
                </a:extLst>
              </a:tr>
            </a:tbl>
          </a:graphicData>
        </a:graphic>
      </p:graphicFrame>
    </p:spTree>
    <p:extLst>
      <p:ext uri="{BB962C8B-B14F-4D97-AF65-F5344CB8AC3E}">
        <p14:creationId xmlns:p14="http://schemas.microsoft.com/office/powerpoint/2010/main" val="325068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B0C2E-3A67-414D-8235-1AE1B6C48E5A}"/>
              </a:ext>
            </a:extLst>
          </p:cNvPr>
          <p:cNvSpPr>
            <a:spLocks noGrp="1"/>
          </p:cNvSpPr>
          <p:nvPr>
            <p:ph type="title"/>
          </p:nvPr>
        </p:nvSpPr>
        <p:spPr>
          <a:xfrm>
            <a:off x="3721360" y="709028"/>
            <a:ext cx="4358951" cy="1325563"/>
          </a:xfrm>
        </p:spPr>
        <p:txBody>
          <a:bodyPr/>
          <a:lstStyle/>
          <a:p>
            <a:r>
              <a:rPr lang="pt-BR" sz="2000" i="0" dirty="0">
                <a:latin typeface="Arial" panose="020B0604020202020204" pitchFamily="34" charset="0"/>
                <a:cs typeface="Arial" panose="020B0604020202020204" pitchFamily="34" charset="0"/>
              </a:rPr>
              <a:t>O </a:t>
            </a:r>
            <a:r>
              <a:rPr lang="pt-BR" sz="2000" i="0" dirty="0" err="1">
                <a:latin typeface="Arial" panose="020B0604020202020204" pitchFamily="34" charset="0"/>
                <a:cs typeface="Arial" panose="020B0604020202020204" pitchFamily="34" charset="0"/>
              </a:rPr>
              <a:t>consequencialismo</a:t>
            </a:r>
            <a:r>
              <a:rPr lang="pt-BR" sz="2000" i="0" dirty="0">
                <a:latin typeface="Arial" panose="020B0604020202020204" pitchFamily="34" charset="0"/>
                <a:cs typeface="Arial" panose="020B0604020202020204" pitchFamily="34" charset="0"/>
              </a:rPr>
              <a:t> das decisões</a:t>
            </a:r>
            <a:br>
              <a:rPr lang="pt-BR" sz="4400" i="0" dirty="0">
                <a:latin typeface="Arial" panose="020B0604020202020204" pitchFamily="34" charset="0"/>
                <a:cs typeface="Arial" panose="020B0604020202020204" pitchFamily="34" charset="0"/>
              </a:rPr>
            </a:br>
            <a:endParaRPr lang="pt-BR" dirty="0"/>
          </a:p>
        </p:txBody>
      </p:sp>
      <p:sp>
        <p:nvSpPr>
          <p:cNvPr id="3" name="Espaço Reservado para Conteúdo 2">
            <a:extLst>
              <a:ext uri="{FF2B5EF4-FFF2-40B4-BE49-F238E27FC236}">
                <a16:creationId xmlns:a16="http://schemas.microsoft.com/office/drawing/2014/main" id="{EBCC9A46-4AA6-49B6-971B-F8EF68C36B93}"/>
              </a:ext>
            </a:extLst>
          </p:cNvPr>
          <p:cNvSpPr>
            <a:spLocks noGrp="1"/>
          </p:cNvSpPr>
          <p:nvPr>
            <p:ph idx="1"/>
          </p:nvPr>
        </p:nvSpPr>
        <p:spPr>
          <a:xfrm>
            <a:off x="838200" y="1371809"/>
            <a:ext cx="10515600" cy="4351338"/>
          </a:xfrm>
        </p:spPr>
        <p:txBody>
          <a:bodyPr>
            <a:noAutofit/>
          </a:bodyPr>
          <a:lstStyle/>
          <a:p>
            <a:pPr algn="just">
              <a:lnSpc>
                <a:spcPct val="120000"/>
              </a:lnSpc>
            </a:pPr>
            <a:r>
              <a:rPr lang="pt-BR" sz="1600" dirty="0">
                <a:latin typeface="Arial" panose="020B0604020202020204" pitchFamily="34" charset="0"/>
                <a:cs typeface="Arial" panose="020B0604020202020204" pitchFamily="34" charset="0"/>
              </a:rPr>
              <a:t>O </a:t>
            </a:r>
            <a:r>
              <a:rPr lang="pt-BR" sz="1600" dirty="0" err="1">
                <a:latin typeface="Arial" panose="020B0604020202020204" pitchFamily="34" charset="0"/>
                <a:cs typeface="Arial" panose="020B0604020202020204" pitchFamily="34" charset="0"/>
              </a:rPr>
              <a:t>consequencialismo</a:t>
            </a:r>
            <a:r>
              <a:rPr lang="pt-BR" sz="1600" dirty="0">
                <a:latin typeface="Arial" panose="020B0604020202020204" pitchFamily="34" charset="0"/>
                <a:cs typeface="Arial" panose="020B0604020202020204" pitchFamily="34" charset="0"/>
              </a:rPr>
              <a:t> da modulação de efeitos de decisões tem a ver com a aproximação do direito do fato social, mas deve ser usada de forma comedida, respeitando-se a segurança jurídica e as próprias normas estruturais.</a:t>
            </a:r>
          </a:p>
          <a:p>
            <a:pPr algn="just">
              <a:lnSpc>
                <a:spcPct val="120000"/>
              </a:lnSpc>
            </a:pPr>
            <a:r>
              <a:rPr lang="pt-BR" sz="1600" dirty="0">
                <a:latin typeface="Arial" panose="020B0604020202020204" pitchFamily="34" charset="0"/>
                <a:cs typeface="Arial" panose="020B0604020202020204" pitchFamily="34" charset="0"/>
              </a:rPr>
              <a:t>Após a análise dos casos em que houve a modulação, verifica-se que o STF vem resguardando aqueles contribuintes que ajuizaram ação debatendo o tema antes da decisão do Pleno do Tribunal.</a:t>
            </a:r>
          </a:p>
          <a:p>
            <a:pPr algn="just">
              <a:lnSpc>
                <a:spcPct val="120000"/>
              </a:lnSpc>
            </a:pPr>
            <a:r>
              <a:rPr lang="pt-BR" sz="1600" dirty="0">
                <a:latin typeface="Arial" panose="020B0604020202020204" pitchFamily="34" charset="0"/>
                <a:cs typeface="Arial" panose="020B0604020202020204" pitchFamily="34" charset="0"/>
              </a:rPr>
              <a:t>Nesse sentido, vem se criando o costume de que, sempre que um dado tema for afetado à repercussão geral, incentivar os clientes a ajuizarem seus pleitos.</a:t>
            </a:r>
          </a:p>
          <a:p>
            <a:pPr algn="just">
              <a:lnSpc>
                <a:spcPct val="120000"/>
              </a:lnSpc>
            </a:pPr>
            <a:r>
              <a:rPr lang="pt-BR" sz="1600" dirty="0">
                <a:latin typeface="Arial" panose="020B0604020202020204" pitchFamily="34" charset="0"/>
                <a:cs typeface="Arial" panose="020B0604020202020204" pitchFamily="34" charset="0"/>
              </a:rPr>
              <a:t>Percebe-se que o instituto, que originalmente tinha a finalidade de diminuir litígios, partindo-se de precedentes com força vinculante, vem conseguindo o efeito oposto: os contribuintes vêm ajuizando mais ações, com a finalidade de estarem resguardados em caso de uma modulação, e o Fisco vem lançando o que pode, mesmo diante de leis claramente inconstitucionais, para evitar o perecimento do direito (prescrição/decadência) – “</a:t>
            </a:r>
            <a:r>
              <a:rPr lang="pt-BR" sz="1600" i="1" dirty="0">
                <a:latin typeface="Arial" panose="020B0604020202020204" pitchFamily="34" charset="0"/>
                <a:cs typeface="Arial" panose="020B0604020202020204" pitchFamily="34" charset="0"/>
              </a:rPr>
              <a:t>dog </a:t>
            </a:r>
            <a:r>
              <a:rPr lang="pt-BR" sz="1600" i="1" dirty="0" err="1">
                <a:latin typeface="Arial" panose="020B0604020202020204" pitchFamily="34" charset="0"/>
                <a:cs typeface="Arial" panose="020B0604020202020204" pitchFamily="34" charset="0"/>
              </a:rPr>
              <a:t>law</a:t>
            </a:r>
            <a:r>
              <a:rPr lang="pt-BR" sz="1600" dirty="0">
                <a:latin typeface="Arial" panose="020B0604020202020204" pitchFamily="34" charset="0"/>
                <a:cs typeface="Arial" panose="020B0604020202020204" pitchFamily="34" charset="0"/>
              </a:rPr>
              <a:t>”, oriundo da </a:t>
            </a:r>
            <a:r>
              <a:rPr lang="pt-BR" sz="1600" i="1" dirty="0">
                <a:latin typeface="Arial" panose="020B0604020202020204" pitchFamily="34" charset="0"/>
                <a:cs typeface="Arial" panose="020B0604020202020204" pitchFamily="34" charset="0"/>
              </a:rPr>
              <a:t>indeterminação da conduta</a:t>
            </a:r>
            <a:r>
              <a:rPr lang="pt-BR" sz="1600" dirty="0">
                <a:latin typeface="Arial" panose="020B0604020202020204" pitchFamily="34" charset="0"/>
                <a:cs typeface="Arial" panose="020B0604020202020204" pitchFamily="34" charset="0"/>
              </a:rPr>
              <a:t>.</a:t>
            </a:r>
          </a:p>
          <a:p>
            <a:endParaRPr lang="pt-BR" sz="1600" dirty="0"/>
          </a:p>
        </p:txBody>
      </p:sp>
    </p:spTree>
    <p:extLst>
      <p:ext uri="{BB962C8B-B14F-4D97-AF65-F5344CB8AC3E}">
        <p14:creationId xmlns:p14="http://schemas.microsoft.com/office/powerpoint/2010/main" val="390137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B0C2E-3A67-414D-8235-1AE1B6C48E5A}"/>
              </a:ext>
            </a:extLst>
          </p:cNvPr>
          <p:cNvSpPr>
            <a:spLocks noGrp="1"/>
          </p:cNvSpPr>
          <p:nvPr>
            <p:ph type="title"/>
          </p:nvPr>
        </p:nvSpPr>
        <p:spPr>
          <a:xfrm>
            <a:off x="4747727" y="988947"/>
            <a:ext cx="4358951" cy="1325563"/>
          </a:xfrm>
        </p:spPr>
        <p:txBody>
          <a:bodyPr/>
          <a:lstStyle/>
          <a:p>
            <a:r>
              <a:rPr lang="pt-BR" sz="2000" i="0" dirty="0">
                <a:latin typeface="Arial" panose="020B0604020202020204" pitchFamily="34" charset="0"/>
                <a:cs typeface="Arial" panose="020B0604020202020204" pitchFamily="34" charset="0"/>
              </a:rPr>
              <a:t>“A tese do século”</a:t>
            </a:r>
            <a:br>
              <a:rPr lang="pt-BR" sz="4400" i="0" dirty="0">
                <a:latin typeface="Arial" panose="020B0604020202020204" pitchFamily="34" charset="0"/>
                <a:cs typeface="Arial" panose="020B0604020202020204" pitchFamily="34" charset="0"/>
              </a:rPr>
            </a:br>
            <a:endParaRPr lang="pt-BR" dirty="0"/>
          </a:p>
        </p:txBody>
      </p:sp>
      <p:graphicFrame>
        <p:nvGraphicFramePr>
          <p:cNvPr id="6" name="Tabela 5">
            <a:extLst>
              <a:ext uri="{FF2B5EF4-FFF2-40B4-BE49-F238E27FC236}">
                <a16:creationId xmlns:a16="http://schemas.microsoft.com/office/drawing/2014/main" id="{DDD91234-7482-4877-908A-B59151897D70}"/>
              </a:ext>
            </a:extLst>
          </p:cNvPr>
          <p:cNvGraphicFramePr>
            <a:graphicFrameLocks noGrp="1"/>
          </p:cNvGraphicFramePr>
          <p:nvPr>
            <p:extLst>
              <p:ext uri="{D42A27DB-BD31-4B8C-83A1-F6EECF244321}">
                <p14:modId xmlns:p14="http://schemas.microsoft.com/office/powerpoint/2010/main" val="5052881"/>
              </p:ext>
            </p:extLst>
          </p:nvPr>
        </p:nvGraphicFramePr>
        <p:xfrm>
          <a:off x="1917681" y="2242187"/>
          <a:ext cx="8667658" cy="2651148"/>
        </p:xfrm>
        <a:graphic>
          <a:graphicData uri="http://schemas.openxmlformats.org/drawingml/2006/table">
            <a:tbl>
              <a:tblPr firstRow="1" bandRow="1">
                <a:tableStyleId>{5C22544A-7EE6-4342-B048-85BDC9FD1C3A}</a:tableStyleId>
              </a:tblPr>
              <a:tblGrid>
                <a:gridCol w="2473840">
                  <a:extLst>
                    <a:ext uri="{9D8B030D-6E8A-4147-A177-3AD203B41FA5}">
                      <a16:colId xmlns:a16="http://schemas.microsoft.com/office/drawing/2014/main" val="1659413084"/>
                    </a:ext>
                  </a:extLst>
                </a:gridCol>
                <a:gridCol w="1588095">
                  <a:extLst>
                    <a:ext uri="{9D8B030D-6E8A-4147-A177-3AD203B41FA5}">
                      <a16:colId xmlns:a16="http://schemas.microsoft.com/office/drawing/2014/main" val="2847520230"/>
                    </a:ext>
                  </a:extLst>
                </a:gridCol>
                <a:gridCol w="1684438">
                  <a:extLst>
                    <a:ext uri="{9D8B030D-6E8A-4147-A177-3AD203B41FA5}">
                      <a16:colId xmlns:a16="http://schemas.microsoft.com/office/drawing/2014/main" val="1602446606"/>
                    </a:ext>
                  </a:extLst>
                </a:gridCol>
                <a:gridCol w="2921285">
                  <a:extLst>
                    <a:ext uri="{9D8B030D-6E8A-4147-A177-3AD203B41FA5}">
                      <a16:colId xmlns:a16="http://schemas.microsoft.com/office/drawing/2014/main" val="116445438"/>
                    </a:ext>
                  </a:extLst>
                </a:gridCol>
              </a:tblGrid>
              <a:tr h="303480">
                <a:tc>
                  <a:txBody>
                    <a:bodyPr/>
                    <a:lstStyle/>
                    <a:p>
                      <a:pPr algn="ctr"/>
                      <a:r>
                        <a:rPr lang="pt-BR" sz="1200" dirty="0">
                          <a:latin typeface="Arial" panose="020B0604020202020204" pitchFamily="34" charset="0"/>
                          <a:cs typeface="Arial" panose="020B0604020202020204" pitchFamily="34" charset="0"/>
                        </a:rPr>
                        <a:t>Tema</a:t>
                      </a:r>
                    </a:p>
                  </a:txBody>
                  <a:tcPr anchor="ctr">
                    <a:solidFill>
                      <a:schemeClr val="accent1">
                        <a:lumMod val="75000"/>
                      </a:schemeClr>
                    </a:solidFill>
                  </a:tcPr>
                </a:tc>
                <a:tc>
                  <a:txBody>
                    <a:bodyPr/>
                    <a:lstStyle/>
                    <a:p>
                      <a:pPr algn="ctr"/>
                      <a:r>
                        <a:rPr lang="pt-BR" sz="1200" dirty="0">
                          <a:latin typeface="Arial" panose="020B0604020202020204" pitchFamily="34" charset="0"/>
                          <a:cs typeface="Arial" panose="020B0604020202020204" pitchFamily="34" charset="0"/>
                        </a:rPr>
                        <a:t>Julgado</a:t>
                      </a:r>
                    </a:p>
                  </a:txBody>
                  <a:tcPr anchor="ctr">
                    <a:solidFill>
                      <a:schemeClr val="accent1">
                        <a:lumMod val="75000"/>
                      </a:schemeClr>
                    </a:solidFill>
                  </a:tcPr>
                </a:tc>
                <a:tc>
                  <a:txBody>
                    <a:bodyPr/>
                    <a:lstStyle/>
                    <a:p>
                      <a:pPr algn="ctr"/>
                      <a:r>
                        <a:rPr lang="pt-BR" sz="1200" dirty="0">
                          <a:latin typeface="Arial" panose="020B0604020202020204" pitchFamily="34" charset="0"/>
                          <a:cs typeface="Arial" panose="020B0604020202020204" pitchFamily="34" charset="0"/>
                        </a:rPr>
                        <a:t>Modulação?</a:t>
                      </a:r>
                    </a:p>
                  </a:txBody>
                  <a:tcPr anchor="ctr">
                    <a:solidFill>
                      <a:schemeClr val="accent1">
                        <a:lumMod val="75000"/>
                      </a:schemeClr>
                    </a:solidFill>
                  </a:tcPr>
                </a:tc>
                <a:tc>
                  <a:txBody>
                    <a:bodyPr/>
                    <a:lstStyle/>
                    <a:p>
                      <a:pPr algn="ctr"/>
                      <a:r>
                        <a:rPr lang="pt-BR" sz="1200" dirty="0">
                          <a:latin typeface="Arial" panose="020B0604020202020204" pitchFamily="34" charset="0"/>
                          <a:cs typeface="Arial" panose="020B0604020202020204" pitchFamily="34" charset="0"/>
                        </a:rPr>
                        <a:t>Detalhe</a:t>
                      </a:r>
                    </a:p>
                  </a:txBody>
                  <a:tcPr anchor="ctr">
                    <a:solidFill>
                      <a:schemeClr val="accent1">
                        <a:lumMod val="75000"/>
                      </a:schemeClr>
                    </a:solidFill>
                  </a:tcPr>
                </a:tc>
                <a:extLst>
                  <a:ext uri="{0D108BD9-81ED-4DB2-BD59-A6C34878D82A}">
                    <a16:rowId xmlns:a16="http://schemas.microsoft.com/office/drawing/2014/main" val="2963133768"/>
                  </a:ext>
                </a:extLst>
              </a:tr>
              <a:tr h="2347668">
                <a:tc>
                  <a:txBody>
                    <a:bodyPr/>
                    <a:lstStyle/>
                    <a:p>
                      <a:r>
                        <a:rPr lang="pt-BR" sz="1200" b="0" i="0" kern="1200" dirty="0">
                          <a:solidFill>
                            <a:schemeClr val="dk1"/>
                          </a:solidFill>
                          <a:effectLst/>
                          <a:latin typeface="Arial" panose="020B0604020202020204" pitchFamily="34" charset="0"/>
                          <a:ea typeface="+mn-ea"/>
                          <a:cs typeface="Arial" panose="020B0604020202020204" pitchFamily="34" charset="0"/>
                        </a:rPr>
                        <a:t>Inclusão do ICMS na base de cálculo do PIS e da COFINS</a:t>
                      </a:r>
                      <a:endParaRPr lang="pt-BR" sz="1200" b="0" dirty="0">
                        <a:latin typeface="Arial" panose="020B0604020202020204" pitchFamily="34" charset="0"/>
                        <a:cs typeface="Arial" panose="020B0604020202020204" pitchFamily="34" charset="0"/>
                      </a:endParaRPr>
                    </a:p>
                  </a:txBody>
                  <a:tcPr anchor="ctr"/>
                </a:tc>
                <a:tc>
                  <a:txBody>
                    <a:bodyPr/>
                    <a:lstStyle/>
                    <a:p>
                      <a:r>
                        <a:rPr lang="pt-BR" sz="1200" dirty="0">
                          <a:latin typeface="Arial" panose="020B0604020202020204" pitchFamily="34" charset="0"/>
                          <a:cs typeface="Arial" panose="020B0604020202020204" pitchFamily="34" charset="0"/>
                        </a:rPr>
                        <a:t>Tema 69</a:t>
                      </a:r>
                    </a:p>
                    <a:p>
                      <a:r>
                        <a:rPr lang="pt-BR" sz="1200" dirty="0">
                          <a:latin typeface="Arial" panose="020B0604020202020204" pitchFamily="34" charset="0"/>
                          <a:cs typeface="Arial" panose="020B0604020202020204" pitchFamily="34" charset="0"/>
                        </a:rPr>
                        <a:t>RE 574706</a:t>
                      </a:r>
                    </a:p>
                  </a:txBody>
                  <a:tcPr anchor="ctr"/>
                </a:tc>
                <a:tc>
                  <a:txBody>
                    <a:bodyPr/>
                    <a:lstStyle/>
                    <a:p>
                      <a:r>
                        <a:rPr lang="pt-BR" sz="1200" dirty="0">
                          <a:latin typeface="Arial" panose="020B0604020202020204" pitchFamily="34" charset="0"/>
                          <a:cs typeface="Arial" panose="020B0604020202020204" pitchFamily="34" charset="0"/>
                        </a:rPr>
                        <a:t>Sim</a:t>
                      </a:r>
                    </a:p>
                    <a:p>
                      <a:r>
                        <a:rPr lang="pt-BR" sz="1200" dirty="0">
                          <a:latin typeface="Arial" panose="020B0604020202020204" pitchFamily="34" charset="0"/>
                          <a:cs typeface="Arial" panose="020B0604020202020204" pitchFamily="34" charset="0"/>
                        </a:rPr>
                        <a:t>(</a:t>
                      </a:r>
                      <a:r>
                        <a:rPr lang="pt-BR" sz="1200" dirty="0" err="1">
                          <a:latin typeface="Arial" panose="020B0604020202020204" pitchFamily="34" charset="0"/>
                          <a:cs typeface="Arial" panose="020B0604020202020204" pitchFamily="34" charset="0"/>
                        </a:rPr>
                        <a:t>EDs</a:t>
                      </a:r>
                      <a:r>
                        <a:rPr lang="pt-BR" sz="1200" dirty="0">
                          <a:latin typeface="Arial" panose="020B0604020202020204" pitchFamily="34" charset="0"/>
                          <a:cs typeface="Arial" panose="020B0604020202020204" pitchFamily="34" charset="0"/>
                        </a:rPr>
                        <a:t> </a:t>
                      </a:r>
                      <a:r>
                        <a:rPr lang="pt-BR" sz="1200" b="1" dirty="0">
                          <a:latin typeface="Arial" panose="020B0604020202020204" pitchFamily="34" charset="0"/>
                          <a:cs typeface="Arial" panose="020B0604020202020204" pitchFamily="34" charset="0"/>
                        </a:rPr>
                        <a:t>13/05/2021</a:t>
                      </a:r>
                      <a:r>
                        <a:rPr lang="pt-BR" sz="1200" dirty="0">
                          <a:latin typeface="Arial" panose="020B0604020202020204" pitchFamily="34" charset="0"/>
                          <a:cs typeface="Arial" panose="020B0604020202020204" pitchFamily="34" charset="0"/>
                        </a:rPr>
                        <a:t>)</a:t>
                      </a:r>
                    </a:p>
                    <a:p>
                      <a:endParaRPr lang="pt-BR" sz="1200" dirty="0">
                        <a:latin typeface="Arial" panose="020B0604020202020204" pitchFamily="34" charset="0"/>
                        <a:cs typeface="Arial" panose="020B0604020202020204" pitchFamily="34" charset="0"/>
                      </a:endParaRPr>
                    </a:p>
                  </a:txBody>
                  <a:tcPr anchor="ctr"/>
                </a:tc>
                <a:tc>
                  <a:txBody>
                    <a:bodyPr/>
                    <a:lstStyle/>
                    <a:p>
                      <a:r>
                        <a:rPr lang="pt-BR" sz="1200" dirty="0">
                          <a:solidFill>
                            <a:schemeClr val="tx1">
                              <a:lumMod val="50000"/>
                            </a:schemeClr>
                          </a:solidFill>
                          <a:latin typeface="Arial" panose="020B0604020202020204" pitchFamily="34" charset="0"/>
                          <a:cs typeface="Arial" panose="020B0604020202020204" pitchFamily="34" charset="0"/>
                        </a:rPr>
                        <a:t>PGFN calculava prejuízo de mais de R$ 250 bi. </a:t>
                      </a:r>
                    </a:p>
                    <a:p>
                      <a:endParaRPr lang="pt-BR" sz="1200" dirty="0">
                        <a:solidFill>
                          <a:schemeClr val="tx1">
                            <a:lumMod val="50000"/>
                          </a:schemeClr>
                        </a:solidFill>
                        <a:latin typeface="Arial" panose="020B0604020202020204" pitchFamily="34" charset="0"/>
                        <a:cs typeface="Arial" panose="020B0604020202020204" pitchFamily="34" charset="0"/>
                      </a:endParaRPr>
                    </a:p>
                    <a:p>
                      <a:r>
                        <a:rPr lang="pt-BR" sz="1200" dirty="0">
                          <a:solidFill>
                            <a:schemeClr val="tx1">
                              <a:lumMod val="50000"/>
                            </a:schemeClr>
                          </a:solidFill>
                          <a:latin typeface="Arial" panose="020B0604020202020204" pitchFamily="34" charset="0"/>
                          <a:cs typeface="Arial" panose="020B0604020202020204" pitchFamily="34" charset="0"/>
                        </a:rPr>
                        <a:t>Modulação dos efeitos </a:t>
                      </a:r>
                      <a:r>
                        <a:rPr lang="pt-BR" sz="1200" b="1" dirty="0" err="1">
                          <a:solidFill>
                            <a:schemeClr val="tx1">
                              <a:lumMod val="50000"/>
                            </a:schemeClr>
                          </a:solidFill>
                          <a:latin typeface="Arial" panose="020B0604020202020204" pitchFamily="34" charset="0"/>
                          <a:cs typeface="Arial" panose="020B0604020202020204" pitchFamily="34" charset="0"/>
                        </a:rPr>
                        <a:t>ex</a:t>
                      </a:r>
                      <a:r>
                        <a:rPr lang="pt-BR" sz="1200" b="1" dirty="0">
                          <a:solidFill>
                            <a:schemeClr val="tx1">
                              <a:lumMod val="50000"/>
                            </a:schemeClr>
                          </a:solidFill>
                          <a:latin typeface="Arial" panose="020B0604020202020204" pitchFamily="34" charset="0"/>
                          <a:cs typeface="Arial" panose="020B0604020202020204" pitchFamily="34" charset="0"/>
                        </a:rPr>
                        <a:t> nunc</a:t>
                      </a:r>
                      <a:r>
                        <a:rPr lang="pt-BR" sz="1200" dirty="0">
                          <a:solidFill>
                            <a:schemeClr val="tx1">
                              <a:lumMod val="50000"/>
                            </a:schemeClr>
                          </a:solidFill>
                          <a:latin typeface="Arial" panose="020B0604020202020204" pitchFamily="34" charset="0"/>
                          <a:cs typeface="Arial" panose="020B0604020202020204" pitchFamily="34" charset="0"/>
                        </a:rPr>
                        <a:t> a partir de 15.03.2017 (data do julgamento do RE que fixou a tese), </a:t>
                      </a:r>
                      <a:r>
                        <a:rPr lang="pt-BR" sz="1200" b="1" dirty="0">
                          <a:solidFill>
                            <a:schemeClr val="tx1">
                              <a:lumMod val="50000"/>
                            </a:schemeClr>
                          </a:solidFill>
                          <a:latin typeface="Arial" panose="020B0604020202020204" pitchFamily="34" charset="0"/>
                          <a:cs typeface="Arial" panose="020B0604020202020204" pitchFamily="34" charset="0"/>
                        </a:rPr>
                        <a:t>ressalvadas as ações judiciais e administrativas protocoladas até a data da sessão de julgamento.</a:t>
                      </a:r>
                    </a:p>
                  </a:txBody>
                  <a:tcPr anchor="ctr"/>
                </a:tc>
                <a:extLst>
                  <a:ext uri="{0D108BD9-81ED-4DB2-BD59-A6C34878D82A}">
                    <a16:rowId xmlns:a16="http://schemas.microsoft.com/office/drawing/2014/main" val="274148562"/>
                  </a:ext>
                </a:extLst>
              </a:tr>
            </a:tbl>
          </a:graphicData>
        </a:graphic>
      </p:graphicFrame>
    </p:spTree>
    <p:extLst>
      <p:ext uri="{BB962C8B-B14F-4D97-AF65-F5344CB8AC3E}">
        <p14:creationId xmlns:p14="http://schemas.microsoft.com/office/powerpoint/2010/main" val="417550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54BB27A7-39FA-4B4B-82CF-41183840818E}"/>
              </a:ext>
            </a:extLst>
          </p:cNvPr>
          <p:cNvPicPr>
            <a:picLocks noChangeAspect="1"/>
          </p:cNvPicPr>
          <p:nvPr/>
        </p:nvPicPr>
        <p:blipFill>
          <a:blip r:embed="rId3"/>
          <a:stretch>
            <a:fillRect/>
          </a:stretch>
        </p:blipFill>
        <p:spPr>
          <a:xfrm>
            <a:off x="1314980" y="1506782"/>
            <a:ext cx="4216522" cy="3032937"/>
          </a:xfrm>
          <a:prstGeom prst="rect">
            <a:avLst/>
          </a:prstGeom>
        </p:spPr>
      </p:pic>
      <p:pic>
        <p:nvPicPr>
          <p:cNvPr id="8" name="Imagem 7">
            <a:extLst>
              <a:ext uri="{FF2B5EF4-FFF2-40B4-BE49-F238E27FC236}">
                <a16:creationId xmlns:a16="http://schemas.microsoft.com/office/drawing/2014/main" id="{687B35D1-A5D3-4A2B-B6C5-BE63176A00C7}"/>
              </a:ext>
            </a:extLst>
          </p:cNvPr>
          <p:cNvPicPr>
            <a:picLocks noChangeAspect="1"/>
          </p:cNvPicPr>
          <p:nvPr/>
        </p:nvPicPr>
        <p:blipFill>
          <a:blip r:embed="rId4"/>
          <a:stretch>
            <a:fillRect/>
          </a:stretch>
        </p:blipFill>
        <p:spPr>
          <a:xfrm>
            <a:off x="6480905" y="3429000"/>
            <a:ext cx="4367261" cy="3092695"/>
          </a:xfrm>
          <a:prstGeom prst="rect">
            <a:avLst/>
          </a:prstGeom>
        </p:spPr>
      </p:pic>
      <p:pic>
        <p:nvPicPr>
          <p:cNvPr id="9" name="Imagem 8">
            <a:extLst>
              <a:ext uri="{FF2B5EF4-FFF2-40B4-BE49-F238E27FC236}">
                <a16:creationId xmlns:a16="http://schemas.microsoft.com/office/drawing/2014/main" id="{512BCB34-DAD0-4DB3-9E38-9DD5EF97D286}"/>
              </a:ext>
            </a:extLst>
          </p:cNvPr>
          <p:cNvPicPr>
            <a:picLocks noChangeAspect="1"/>
          </p:cNvPicPr>
          <p:nvPr/>
        </p:nvPicPr>
        <p:blipFill>
          <a:blip r:embed="rId5"/>
          <a:stretch>
            <a:fillRect/>
          </a:stretch>
        </p:blipFill>
        <p:spPr>
          <a:xfrm>
            <a:off x="2469677" y="4317582"/>
            <a:ext cx="2626746" cy="2204113"/>
          </a:xfrm>
          <a:prstGeom prst="rect">
            <a:avLst/>
          </a:prstGeom>
        </p:spPr>
      </p:pic>
      <p:sp>
        <p:nvSpPr>
          <p:cNvPr id="10" name="CaixaDeTexto 9">
            <a:extLst>
              <a:ext uri="{FF2B5EF4-FFF2-40B4-BE49-F238E27FC236}">
                <a16:creationId xmlns:a16="http://schemas.microsoft.com/office/drawing/2014/main" id="{74CEBED1-56E3-4AF8-AE5E-95E87F129BCF}"/>
              </a:ext>
            </a:extLst>
          </p:cNvPr>
          <p:cNvSpPr txBox="1"/>
          <p:nvPr/>
        </p:nvSpPr>
        <p:spPr>
          <a:xfrm>
            <a:off x="2344684" y="4397111"/>
            <a:ext cx="1666617" cy="954107"/>
          </a:xfrm>
          <a:prstGeom prst="rect">
            <a:avLst/>
          </a:prstGeom>
          <a:noFill/>
        </p:spPr>
        <p:txBody>
          <a:bodyPr wrap="square">
            <a:spAutoFit/>
          </a:bodyPr>
          <a:lstStyle/>
          <a:p>
            <a:pPr algn="ct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Meu Deus! </a:t>
            </a:r>
          </a:p>
          <a:p>
            <a:pPr algn="ct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meus PER/</a:t>
            </a:r>
            <a:r>
              <a:rPr lang="pt-B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DCOMPs</a:t>
            </a: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milhões???</a:t>
            </a:r>
          </a:p>
        </p:txBody>
      </p:sp>
      <p:sp>
        <p:nvSpPr>
          <p:cNvPr id="2" name="CaixaDeTexto 1">
            <a:extLst>
              <a:ext uri="{FF2B5EF4-FFF2-40B4-BE49-F238E27FC236}">
                <a16:creationId xmlns:a16="http://schemas.microsoft.com/office/drawing/2014/main" id="{EF313EE5-1120-42BC-B300-B6A028AD7DDE}"/>
              </a:ext>
            </a:extLst>
          </p:cNvPr>
          <p:cNvSpPr txBox="1"/>
          <p:nvPr/>
        </p:nvSpPr>
        <p:spPr>
          <a:xfrm>
            <a:off x="1439264" y="958861"/>
            <a:ext cx="5041641" cy="400110"/>
          </a:xfrm>
          <a:prstGeom prst="rect">
            <a:avLst/>
          </a:prstGeom>
          <a:noFill/>
        </p:spPr>
        <p:txBody>
          <a:bodyPr wrap="square" rtlCol="0">
            <a:spAutoFit/>
          </a:bodyPr>
          <a:lstStyle/>
          <a:p>
            <a:r>
              <a:rPr lang="pt-BR" sz="2000" dirty="0"/>
              <a:t>O contribuinte no Multiverso da Loucura</a:t>
            </a:r>
          </a:p>
        </p:txBody>
      </p:sp>
      <p:pic>
        <p:nvPicPr>
          <p:cNvPr id="4" name="Imagem 3">
            <a:extLst>
              <a:ext uri="{FF2B5EF4-FFF2-40B4-BE49-F238E27FC236}">
                <a16:creationId xmlns:a16="http://schemas.microsoft.com/office/drawing/2014/main" id="{2E9FF244-1400-46FB-8D21-415A12677FAA}"/>
              </a:ext>
            </a:extLst>
          </p:cNvPr>
          <p:cNvPicPr>
            <a:picLocks noChangeAspect="1"/>
          </p:cNvPicPr>
          <p:nvPr/>
        </p:nvPicPr>
        <p:blipFill>
          <a:blip r:embed="rId6"/>
          <a:stretch>
            <a:fillRect/>
          </a:stretch>
        </p:blipFill>
        <p:spPr>
          <a:xfrm>
            <a:off x="6207967" y="1158916"/>
            <a:ext cx="3880325" cy="2178026"/>
          </a:xfrm>
          <a:prstGeom prst="rect">
            <a:avLst/>
          </a:prstGeom>
        </p:spPr>
      </p:pic>
    </p:spTree>
    <p:extLst>
      <p:ext uri="{BB962C8B-B14F-4D97-AF65-F5344CB8AC3E}">
        <p14:creationId xmlns:p14="http://schemas.microsoft.com/office/powerpoint/2010/main" val="337871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7DFC48E3-E8A0-42B6-A6C3-AA1E3DDAA5A9}"/>
              </a:ext>
            </a:extLst>
          </p:cNvPr>
          <p:cNvSpPr txBox="1"/>
          <p:nvPr/>
        </p:nvSpPr>
        <p:spPr>
          <a:xfrm>
            <a:off x="1723120" y="988842"/>
            <a:ext cx="8496944" cy="5355312"/>
          </a:xfrm>
          <a:prstGeom prst="rect">
            <a:avLst/>
          </a:prstGeom>
          <a:noFill/>
        </p:spPr>
        <p:txBody>
          <a:bodyPr wrap="square">
            <a:spAutoFit/>
          </a:bodyPr>
          <a:lstStyle/>
          <a:p>
            <a:pPr algn="just"/>
            <a:r>
              <a:rPr lang="pt-BR" sz="950" dirty="0"/>
              <a:t>DECISÃO: O Senhor Desembargador Leandro </a:t>
            </a:r>
            <a:r>
              <a:rPr lang="pt-BR" sz="950" dirty="0" err="1"/>
              <a:t>Paulsen</a:t>
            </a:r>
            <a:r>
              <a:rPr lang="pt-BR" sz="950" dirty="0"/>
              <a:t>: 1. Síntese da pretensão. Trata-se de </a:t>
            </a:r>
            <a:r>
              <a:rPr lang="pt-BR" sz="950" b="1" dirty="0"/>
              <a:t>ação rescisória manejada pela União em face de acórdão produzido nos autos do processo 5007512-83.2018.4.04.7205</a:t>
            </a:r>
            <a:r>
              <a:rPr lang="pt-BR" sz="950" dirty="0"/>
              <a:t> e cuja ementa estampa: CONTRIBUIÇÃO PARA O PIS. CONTRIBUIÇÃO PARA O FINANCIAMENTO DA SEGURIDADE SOCIAL (COFINS). INCLUSÃO DO ICMS NA BASE DE CÁLCULO. DESCABIMENTO. É indevida a inclusão dos valores referentes ao ICMS na base de cálculo da contribuição ao PIS e da COFINS. </a:t>
            </a:r>
            <a:r>
              <a:rPr lang="pt-BR" sz="950" b="1" dirty="0"/>
              <a:t>Segundo a União, o julgado em questão transitou em julgado em 08/10/2020</a:t>
            </a:r>
            <a:r>
              <a:rPr lang="pt-BR" sz="950" dirty="0"/>
              <a:t>. Afirma que a presente rescisória tem o único escopo de adequar a decisão àquilo que foi determinado pelo STF no bojo do paradigma consolidado sob a rubrica de tema 69 (RE 574.706/PR). Mais especificamente, a irresignação apresentada pela União toca à necessidade de observar a modulação de efeitos determinada pela Corte Superior. Destarte, tendo em vista que </a:t>
            </a:r>
            <a:r>
              <a:rPr lang="pt-BR" sz="950" b="1" dirty="0"/>
              <a:t>a demanda originária foi ajuizada em 10/06/2018</a:t>
            </a:r>
            <a:r>
              <a:rPr lang="pt-BR" sz="950" dirty="0"/>
              <a:t>, </a:t>
            </a:r>
            <a:r>
              <a:rPr lang="pt-BR" sz="950" b="1" dirty="0"/>
              <a:t>o direito à repetição do indébito estaria limitado àqueles valores de PIS e COFINS incidentes sobre ICMS destacado em notas fiscais a partir de 15/03/2017</a:t>
            </a:r>
            <a:r>
              <a:rPr lang="pt-BR" sz="950" dirty="0"/>
              <a:t>. Destaca que sua pretensão não esbarra na Súmula 343 do STF, porquanto o atual CPC afasta a possibilidade de manutenção de acórdãos fundados em lei ou ato normativo considerado inconstitucional pelo Supremo Tribunal Federal, ou fundado em aplicação ou interpretação da lei ou do ato normativo tido pelo Supremo Tribunal Federal como incompatível com a Constituição Federal, em controle de constitucionalidade concentrado ou difuso. Liminarmente requereu, tutela provisória de urgência e/ou evidência (art. 311, II, do CPC/2015) para </a:t>
            </a:r>
            <a:r>
              <a:rPr lang="pt-BR" sz="950" b="1" dirty="0"/>
              <a:t>sustar a tramitação de eventual pedido de compensação (PER/DCOMP) oriundo do processo nº 50075128320184047205SC, relativo a valores pagos anteriormente a 16/03/2017</a:t>
            </a:r>
            <a:r>
              <a:rPr lang="pt-BR" sz="950" dirty="0"/>
              <a:t>, até o trânsito em julgado da presente ação rescisória. É o relatório. Decido. 2. Do cabimento da ação rescisória. Nos termos do art. 966 do Código de Processo Civil, a ação rescisória pode ser manejada quando: I - se verificar que foi proferida por força de prevaricação, concussão ou corrupção do juiz; II - for proferida por juiz impedido ou por juízo absolutamente incompetente; III - resultar de dolo ou coação da parte vencedora em detrimento da parte vencida ou, ainda, de simulação ou colusão entre as partes, a fim de fraudar a lei; IV - ofender a coisa julgada; V - violar manifestamente norma jurídica; VI - for fundada em prova cuja falsidade tenha sido apurada em processo criminal ou venha a ser demonstrada na própria ação rescisória; VII - obtiver o autor, posteriormente ao trânsito em julgado, prova nova cuja existência ignorava ou de que não pôde fazer uso, capaz, por si só, de lhe assegurar pronunciamento favorável; VIII - for fundada em erro de fato verificável do exame dos autos. Os §§ 3º e 5º do mesmo dispositivo esclarecem que a ação rescisória pode versar unicamente acerca de um capítulo do julgado impugnado, bem como que esse incorrerá em manifesta violação de norma jurídica quando apresentar desconformidade com enunciado de súmula ou acórdão proferido em julgamento de casos repetitivos. Ademais, ao tratar do cumprimento de sentença contra a Fazenda Pública, o art. 535, § 5º, considera inexequível o título judicial fundado em lei ou ato normativo considerado inconstitucional pelo Supremo Tribunal Federal, ou fundado em aplicação ou interpretação da lei ou do ato normativo tido pelo Supremo Tribunal Federal como incompatível com a Constituição Federal, em controle de constitucionalidade concentrado ou difuso. Destaca, ainda que tal inexigibilidade pressupõe que a decisão do Supremo Tribunal Federal tenha sido proferida antes do trânsito em julgado da decisão exequenda ou, caso essa não seja a situação, permite o manejo de ação rescisória para que o título judicial seja desconstituído. Outro aspecto a ser salientado é que a legislação processual autoriza que a parte autora formule desde logo pedido de novo julgamento do caso subjacente no bojo da própria ação rescisória (art. 968, inciso I). Não por outra razão o art. 974 do mesmo diploma estabelece que, julgando procedente o pedido, o tribunal rescindirá a decisão e proferirá, se for o caso, novo julgamento. Feitas tais considerações, </a:t>
            </a:r>
            <a:r>
              <a:rPr lang="pt-BR" sz="950" b="1" dirty="0"/>
              <a:t>verifica-se que no caso concreto a pretensão da União é cabível, pois há alegação de que o acórdão impugnado estaria em desacordo com o que definiu o STF por ocasião do julgamento do tema 69 quanto a limitação temporal do direito do contribuinte. 3. Da pretensão antecipatória. A tese brandida na inicial se mostra adequada quanto a necessidade de limitar temporalmente o direito à compensação/repetição do indébito. Em sede de embargos de declaração, o STF modulou os efeitos do julgado exarado no RE 574.706 estabelecendo que a exclusão do ICMS destacado em notas fiscais da base de cálculo do PIS e da COFINS tem efeitos a partir de 15/03/2017, ressalvadas as ações judiciais e administrativas protocoladas até a data da sessão em que proferido o julgamento. Considerando que a ação subjacente a presente ação rescisória foi manejada em 10/06/2018, correta a pretensão da União em limitar o indébito àqueles valores recolhidos após 15/03/2017. Dispositivo. Ante o exposto, defiro medida liminar para sustar a tramitação de eventual pedido de compensação (PER/DCOMP) oriundo do processo nº 50075128320184047205SC, relativo a valores pagos anteriormente a 16/03/2017, até o trânsito em julgado da presente ação rescisó</a:t>
            </a:r>
            <a:r>
              <a:rPr lang="pt-BR" sz="950" dirty="0"/>
              <a:t>ria. Cite-se para oferecimento de contestação no prazo de 15 dias. Após, retornem conclusos para julgamento definitivo. </a:t>
            </a:r>
            <a:r>
              <a:rPr lang="pt-BR" sz="950" b="1" u="sng" dirty="0"/>
              <a:t>(TRF4, ARS 5037794-49.2022.4.04.0000, PRIMEIRA SEÇÃO, Relator LEANDRO PAULSEN, juntado aos autos em 12/09/2022)</a:t>
            </a:r>
          </a:p>
        </p:txBody>
      </p:sp>
    </p:spTree>
    <p:extLst>
      <p:ext uri="{BB962C8B-B14F-4D97-AF65-F5344CB8AC3E}">
        <p14:creationId xmlns:p14="http://schemas.microsoft.com/office/powerpoint/2010/main" val="64792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6BBBEE9-EBF4-4706-9781-59CBD86DAAF8}"/>
              </a:ext>
            </a:extLst>
          </p:cNvPr>
          <p:cNvSpPr txBox="1"/>
          <p:nvPr/>
        </p:nvSpPr>
        <p:spPr>
          <a:xfrm>
            <a:off x="2027548" y="1546814"/>
            <a:ext cx="8136904" cy="1384995"/>
          </a:xfrm>
          <a:prstGeom prst="rect">
            <a:avLst/>
          </a:prstGeom>
          <a:noFill/>
        </p:spPr>
        <p:txBody>
          <a:bodyPr wrap="square">
            <a:spAutoFit/>
          </a:bodyPr>
          <a:lstStyle/>
          <a:p>
            <a:pPr algn="ctr"/>
            <a:r>
              <a:rPr lang="pt-BR" sz="2800" dirty="0">
                <a:latin typeface="Arial" panose="020B0604020202020204" pitchFamily="34" charset="0"/>
                <a:cs typeface="Arial" panose="020B0604020202020204" pitchFamily="34" charset="0"/>
              </a:rPr>
              <a:t>“No Brasil, até o passado é imprevisível”</a:t>
            </a:r>
          </a:p>
          <a:p>
            <a:pPr algn="ctr"/>
            <a:endParaRPr lang="pt-BR" sz="2800" dirty="0">
              <a:latin typeface="Arial" panose="020B0604020202020204" pitchFamily="34" charset="0"/>
              <a:cs typeface="Arial" panose="020B0604020202020204" pitchFamily="34" charset="0"/>
            </a:endParaRPr>
          </a:p>
          <a:p>
            <a:pPr algn="ctr"/>
            <a:r>
              <a:rPr lang="pt-BR" sz="2800" dirty="0">
                <a:latin typeface="Arial" panose="020B0604020202020204" pitchFamily="34" charset="0"/>
                <a:cs typeface="Arial" panose="020B0604020202020204" pitchFamily="34" charset="0"/>
              </a:rPr>
              <a:t>(frase atribuída a Pedro Malan)</a:t>
            </a:r>
          </a:p>
        </p:txBody>
      </p:sp>
      <p:pic>
        <p:nvPicPr>
          <p:cNvPr id="5" name="Imagem 4">
            <a:extLst>
              <a:ext uri="{FF2B5EF4-FFF2-40B4-BE49-F238E27FC236}">
                <a16:creationId xmlns:a16="http://schemas.microsoft.com/office/drawing/2014/main" id="{D54C1A6E-A1D5-487B-8090-92015C3C7080}"/>
              </a:ext>
            </a:extLst>
          </p:cNvPr>
          <p:cNvPicPr>
            <a:picLocks noChangeAspect="1"/>
          </p:cNvPicPr>
          <p:nvPr/>
        </p:nvPicPr>
        <p:blipFill>
          <a:blip r:embed="rId2"/>
          <a:stretch>
            <a:fillRect/>
          </a:stretch>
        </p:blipFill>
        <p:spPr>
          <a:xfrm>
            <a:off x="4457176" y="3429000"/>
            <a:ext cx="3277648" cy="2721182"/>
          </a:xfrm>
          <a:prstGeom prst="rect">
            <a:avLst/>
          </a:prstGeom>
        </p:spPr>
      </p:pic>
    </p:spTree>
    <p:extLst>
      <p:ext uri="{BB962C8B-B14F-4D97-AF65-F5344CB8AC3E}">
        <p14:creationId xmlns:p14="http://schemas.microsoft.com/office/powerpoint/2010/main" val="125430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6BBBEE9-EBF4-4706-9781-59CBD86DAAF8}"/>
              </a:ext>
            </a:extLst>
          </p:cNvPr>
          <p:cNvSpPr txBox="1"/>
          <p:nvPr/>
        </p:nvSpPr>
        <p:spPr>
          <a:xfrm>
            <a:off x="2130185" y="3167390"/>
            <a:ext cx="8136904" cy="523220"/>
          </a:xfrm>
          <a:prstGeom prst="rect">
            <a:avLst/>
          </a:prstGeom>
          <a:noFill/>
        </p:spPr>
        <p:txBody>
          <a:bodyPr wrap="square">
            <a:spAutoFit/>
          </a:bodyPr>
          <a:lstStyle/>
          <a:p>
            <a:pPr algn="ctr"/>
            <a:r>
              <a:rPr lang="pt-BR" sz="2800" dirty="0">
                <a:latin typeface="Arial" panose="020B0604020202020204" pitchFamily="34" charset="0"/>
                <a:cs typeface="Arial" panose="020B0604020202020204" pitchFamily="34" charset="0"/>
              </a:rPr>
              <a:t>Obrigado!</a:t>
            </a:r>
          </a:p>
        </p:txBody>
      </p:sp>
      <p:sp>
        <p:nvSpPr>
          <p:cNvPr id="2" name="CaixaDeTexto 1">
            <a:extLst>
              <a:ext uri="{FF2B5EF4-FFF2-40B4-BE49-F238E27FC236}">
                <a16:creationId xmlns:a16="http://schemas.microsoft.com/office/drawing/2014/main" id="{A727C211-A8D4-4DB0-A781-4794356FE6D4}"/>
              </a:ext>
            </a:extLst>
          </p:cNvPr>
          <p:cNvSpPr txBox="1"/>
          <p:nvPr/>
        </p:nvSpPr>
        <p:spPr>
          <a:xfrm>
            <a:off x="8276253" y="4497354"/>
            <a:ext cx="4991877" cy="1200329"/>
          </a:xfrm>
          <a:prstGeom prst="rect">
            <a:avLst/>
          </a:prstGeom>
          <a:noFill/>
        </p:spPr>
        <p:txBody>
          <a:bodyPr wrap="square" rtlCol="0">
            <a:spAutoFit/>
          </a:bodyPr>
          <a:lstStyle/>
          <a:p>
            <a:r>
              <a:rPr lang="pt-BR" dirty="0"/>
              <a:t>Marcelo Rocha</a:t>
            </a:r>
          </a:p>
          <a:p>
            <a:r>
              <a:rPr lang="pt-BR" dirty="0"/>
              <a:t>Ayres Ribeiro Advogados</a:t>
            </a:r>
          </a:p>
          <a:p>
            <a:r>
              <a:rPr lang="pt-BR" dirty="0">
                <a:hlinkClick r:id="rId2"/>
              </a:rPr>
              <a:t>m.rocha@ayresribeiro.com.br</a:t>
            </a:r>
            <a:endParaRPr lang="pt-BR" dirty="0"/>
          </a:p>
          <a:p>
            <a:r>
              <a:rPr lang="pt-BR" dirty="0"/>
              <a:t>(11) 99152 1898</a:t>
            </a:r>
          </a:p>
        </p:txBody>
      </p:sp>
    </p:spTree>
    <p:extLst>
      <p:ext uri="{BB962C8B-B14F-4D97-AF65-F5344CB8AC3E}">
        <p14:creationId xmlns:p14="http://schemas.microsoft.com/office/powerpoint/2010/main" val="222459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C4BE3207-8728-4AA7-A160-6E0D58C12B3E}"/>
              </a:ext>
            </a:extLst>
          </p:cNvPr>
          <p:cNvSpPr txBox="1"/>
          <p:nvPr/>
        </p:nvSpPr>
        <p:spPr>
          <a:xfrm>
            <a:off x="524598" y="1698485"/>
            <a:ext cx="11142804" cy="4555093"/>
          </a:xfrm>
          <a:prstGeom prst="rect">
            <a:avLst/>
          </a:prstGeom>
          <a:noFill/>
        </p:spPr>
        <p:txBody>
          <a:bodyPr wrap="square">
            <a:spAutoFit/>
          </a:bodyPr>
          <a:lstStyle/>
          <a:p>
            <a:pPr algn="just"/>
            <a:r>
              <a:rPr lang="pt-BR" sz="1700" dirty="0">
                <a:latin typeface="Arial" panose="020B0604020202020204" pitchFamily="34" charset="0"/>
                <a:cs typeface="Arial" panose="020B0604020202020204" pitchFamily="34" charset="0"/>
              </a:rPr>
              <a:t>A modulação dos efeitos é uma </a:t>
            </a:r>
            <a:r>
              <a:rPr lang="pt-BR" sz="1700" b="1" dirty="0">
                <a:latin typeface="Arial" panose="020B0604020202020204" pitchFamily="34" charset="0"/>
                <a:cs typeface="Arial" panose="020B0604020202020204" pitchFamily="34" charset="0"/>
              </a:rPr>
              <a:t>restrição da eficácia temporal</a:t>
            </a:r>
            <a:r>
              <a:rPr lang="pt-BR" sz="1700" dirty="0">
                <a:latin typeface="Arial" panose="020B0604020202020204" pitchFamily="34" charset="0"/>
                <a:cs typeface="Arial" panose="020B0604020202020204" pitchFamily="34" charset="0"/>
              </a:rPr>
              <a:t> das decisões dos Tribunais Superiores em controle difuso e concentrado de constitucionalidade, determinando que produzam efeitos exclusivamente para o futuro (prospectivos/</a:t>
            </a:r>
            <a:r>
              <a:rPr lang="pt-BR" sz="1700" i="1" dirty="0" err="1">
                <a:latin typeface="Arial" panose="020B0604020202020204" pitchFamily="34" charset="0"/>
                <a:cs typeface="Arial" panose="020B0604020202020204" pitchFamily="34" charset="0"/>
              </a:rPr>
              <a:t>ex</a:t>
            </a:r>
            <a:r>
              <a:rPr lang="pt-BR" sz="1700" i="1" dirty="0">
                <a:latin typeface="Arial" panose="020B0604020202020204" pitchFamily="34" charset="0"/>
                <a:cs typeface="Arial" panose="020B0604020202020204" pitchFamily="34" charset="0"/>
              </a:rPr>
              <a:t> nunc</a:t>
            </a:r>
            <a:r>
              <a:rPr lang="pt-BR" sz="1700" dirty="0">
                <a:latin typeface="Arial" panose="020B0604020202020204" pitchFamily="34" charset="0"/>
                <a:cs typeface="Arial" panose="020B0604020202020204" pitchFamily="34" charset="0"/>
              </a:rPr>
              <a:t>). Isso porque em regra as decisões têm efeitos </a:t>
            </a:r>
            <a:r>
              <a:rPr lang="pt-BR" sz="1700" i="1" dirty="0" err="1">
                <a:latin typeface="Arial" panose="020B0604020202020204" pitchFamily="34" charset="0"/>
                <a:cs typeface="Arial" panose="020B0604020202020204" pitchFamily="34" charset="0"/>
              </a:rPr>
              <a:t>ex</a:t>
            </a:r>
            <a:r>
              <a:rPr lang="pt-BR" sz="1700" i="1" dirty="0">
                <a:latin typeface="Arial" panose="020B0604020202020204" pitchFamily="34" charset="0"/>
                <a:cs typeface="Arial" panose="020B0604020202020204" pitchFamily="34" charset="0"/>
              </a:rPr>
              <a:t> </a:t>
            </a:r>
            <a:r>
              <a:rPr lang="pt-BR" sz="1700" i="1" dirty="0" err="1">
                <a:latin typeface="Arial" panose="020B0604020202020204" pitchFamily="34" charset="0"/>
                <a:cs typeface="Arial" panose="020B0604020202020204" pitchFamily="34" charset="0"/>
              </a:rPr>
              <a:t>tunc</a:t>
            </a:r>
            <a:r>
              <a:rPr lang="pt-BR" sz="1700" dirty="0">
                <a:latin typeface="Arial" panose="020B0604020202020204" pitchFamily="34" charset="0"/>
                <a:cs typeface="Arial" panose="020B0604020202020204" pitchFamily="34" charset="0"/>
              </a:rPr>
              <a:t>, retroagem à data do fato, observando a prescrição e decadência.</a:t>
            </a:r>
          </a:p>
          <a:p>
            <a:pPr algn="just"/>
            <a:endParaRPr lang="pt-BR" sz="1700" dirty="0">
              <a:latin typeface="Arial" panose="020B0604020202020204" pitchFamily="34" charset="0"/>
              <a:cs typeface="Arial" panose="020B0604020202020204" pitchFamily="34" charset="0"/>
            </a:endParaRPr>
          </a:p>
          <a:p>
            <a:pPr algn="just"/>
            <a:r>
              <a:rPr lang="pt-BR" sz="1700" dirty="0">
                <a:latin typeface="Arial" panose="020B0604020202020204" pitchFamily="34" charset="0"/>
                <a:cs typeface="Arial" panose="020B0604020202020204" pitchFamily="34" charset="0"/>
              </a:rPr>
              <a:t>Essa delimitação temporal dos efeitos da decisão no controle de constitucionalidade concentrado, em um primeiro momento, era uma orientação construída pela jurisprudência, sendo positivada a modulação dos efeitos apenas em 1999, no artigo 27 da </a:t>
            </a:r>
            <a:r>
              <a:rPr lang="pt-BR" sz="1700" b="1" dirty="0">
                <a:latin typeface="Arial" panose="020B0604020202020204" pitchFamily="34" charset="0"/>
                <a:cs typeface="Arial" panose="020B0604020202020204" pitchFamily="34" charset="0"/>
              </a:rPr>
              <a:t>Lei 9.868</a:t>
            </a:r>
            <a:r>
              <a:rPr lang="pt-BR" sz="1700" dirty="0">
                <a:latin typeface="Arial" panose="020B0604020202020204" pitchFamily="34" charset="0"/>
                <a:cs typeface="Arial" panose="020B0604020202020204" pitchFamily="34" charset="0"/>
              </a:rPr>
              <a:t>, o qual autoriza sua aplicação mediante o </a:t>
            </a:r>
            <a:r>
              <a:rPr lang="pt-BR" sz="1700" b="1" dirty="0">
                <a:latin typeface="Arial" panose="020B0604020202020204" pitchFamily="34" charset="0"/>
                <a:cs typeface="Arial" panose="020B0604020202020204" pitchFamily="34" charset="0"/>
              </a:rPr>
              <a:t>quórum de dois terços dos membros do Tribunal </a:t>
            </a:r>
            <a:r>
              <a:rPr lang="pt-BR" sz="1700" dirty="0">
                <a:latin typeface="Arial" panose="020B0604020202020204" pitchFamily="34" charset="0"/>
                <a:cs typeface="Arial" panose="020B0604020202020204" pitchFamily="34" charset="0"/>
              </a:rPr>
              <a:t>e com o fito de garantir a </a:t>
            </a:r>
            <a:r>
              <a:rPr lang="pt-BR" sz="1700" b="1" u="sng" dirty="0">
                <a:latin typeface="Arial" panose="020B0604020202020204" pitchFamily="34" charset="0"/>
                <a:cs typeface="Arial" panose="020B0604020202020204" pitchFamily="34" charset="0"/>
              </a:rPr>
              <a:t>segurança jurídica</a:t>
            </a:r>
            <a:r>
              <a:rPr lang="pt-BR" sz="1700" b="1" dirty="0">
                <a:latin typeface="Arial" panose="020B0604020202020204" pitchFamily="34" charset="0"/>
                <a:cs typeface="Arial" panose="020B0604020202020204" pitchFamily="34" charset="0"/>
              </a:rPr>
              <a:t> ou </a:t>
            </a:r>
            <a:r>
              <a:rPr lang="pt-BR" sz="1700" b="1" u="sng" dirty="0">
                <a:latin typeface="Arial" panose="020B0604020202020204" pitchFamily="34" charset="0"/>
                <a:cs typeface="Arial" panose="020B0604020202020204" pitchFamily="34" charset="0"/>
              </a:rPr>
              <a:t>interesse social</a:t>
            </a:r>
            <a:r>
              <a:rPr lang="pt-BR" sz="1700" b="1" dirty="0">
                <a:latin typeface="Arial" panose="020B0604020202020204" pitchFamily="34" charset="0"/>
                <a:cs typeface="Arial" panose="020B0604020202020204" pitchFamily="34" charset="0"/>
              </a:rPr>
              <a:t> para ações de controle concentrado – ADI e ADC</a:t>
            </a:r>
            <a:r>
              <a:rPr lang="pt-BR" sz="1700" dirty="0">
                <a:latin typeface="Arial" panose="020B0604020202020204" pitchFamily="34" charset="0"/>
                <a:cs typeface="Arial" panose="020B0604020202020204" pitchFamily="34" charset="0"/>
              </a:rPr>
              <a:t>.</a:t>
            </a:r>
          </a:p>
          <a:p>
            <a:pPr algn="just"/>
            <a:endParaRPr lang="pt-BR" sz="1700" dirty="0">
              <a:latin typeface="Arial" panose="020B0604020202020204" pitchFamily="34" charset="0"/>
              <a:cs typeface="Arial" panose="020B0604020202020204" pitchFamily="34" charset="0"/>
            </a:endParaRPr>
          </a:p>
          <a:p>
            <a:pPr algn="just"/>
            <a:r>
              <a:rPr lang="pt-BR" sz="1700" b="1" dirty="0">
                <a:latin typeface="Arial" panose="020B0604020202020204" pitchFamily="34" charset="0"/>
                <a:cs typeface="Arial" panose="020B0604020202020204" pitchFamily="34" charset="0"/>
              </a:rPr>
              <a:t>Finalidade:</a:t>
            </a:r>
          </a:p>
          <a:p>
            <a:pPr algn="just"/>
            <a:r>
              <a:rPr lang="pt-BR" sz="1700" dirty="0">
                <a:latin typeface="Arial" panose="020B0604020202020204" pitchFamily="34" charset="0"/>
                <a:cs typeface="Arial" panose="020B0604020202020204" pitchFamily="34" charset="0"/>
              </a:rPr>
              <a:t>- Delimitar a competência do STF, no julgamento de recursos extraordinários, às questões constitucionais com relevância social, política, econômica ou jurídica, que transcendam os interesses subjetivos da causa.</a:t>
            </a:r>
          </a:p>
          <a:p>
            <a:pPr algn="just"/>
            <a:r>
              <a:rPr lang="pt-BR" sz="1700" dirty="0">
                <a:latin typeface="Arial" panose="020B0604020202020204" pitchFamily="34" charset="0"/>
                <a:cs typeface="Arial" panose="020B0604020202020204" pitchFamily="34" charset="0"/>
              </a:rPr>
              <a:t>- Uniformizar a interpretação constitucional sem exigir que o STF decida múltiplos casos idênticos sobre a mesma questão constitucional.</a:t>
            </a:r>
          </a:p>
          <a:p>
            <a:endParaRPr lang="pt-BR" dirty="0">
              <a:latin typeface="Garamond" panose="02020404030301010803" pitchFamily="18" charset="0"/>
            </a:endParaRPr>
          </a:p>
        </p:txBody>
      </p:sp>
      <p:sp>
        <p:nvSpPr>
          <p:cNvPr id="9" name="CaixaDeTexto 8">
            <a:extLst>
              <a:ext uri="{FF2B5EF4-FFF2-40B4-BE49-F238E27FC236}">
                <a16:creationId xmlns:a16="http://schemas.microsoft.com/office/drawing/2014/main" id="{362DC485-72D8-429D-B596-A85EE43ED55C}"/>
              </a:ext>
            </a:extLst>
          </p:cNvPr>
          <p:cNvSpPr txBox="1"/>
          <p:nvPr/>
        </p:nvSpPr>
        <p:spPr>
          <a:xfrm>
            <a:off x="5549153" y="1075764"/>
            <a:ext cx="1192306" cy="400110"/>
          </a:xfrm>
          <a:prstGeom prst="rect">
            <a:avLst/>
          </a:prstGeom>
          <a:noFill/>
        </p:spPr>
        <p:txBody>
          <a:bodyPr wrap="square" rtlCol="0">
            <a:spAutoFit/>
          </a:bodyPr>
          <a:lstStyle/>
          <a:p>
            <a:r>
              <a:rPr lang="pt-BR" sz="2000" b="1" dirty="0"/>
              <a:t>Conceito</a:t>
            </a:r>
          </a:p>
        </p:txBody>
      </p:sp>
    </p:spTree>
    <p:extLst>
      <p:ext uri="{BB962C8B-B14F-4D97-AF65-F5344CB8AC3E}">
        <p14:creationId xmlns:p14="http://schemas.microsoft.com/office/powerpoint/2010/main" val="134251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C4BE3207-8728-4AA7-A160-6E0D58C12B3E}"/>
              </a:ext>
            </a:extLst>
          </p:cNvPr>
          <p:cNvSpPr txBox="1"/>
          <p:nvPr/>
        </p:nvSpPr>
        <p:spPr>
          <a:xfrm>
            <a:off x="524598" y="1698485"/>
            <a:ext cx="11142804" cy="1200329"/>
          </a:xfrm>
          <a:prstGeom prst="rect">
            <a:avLst/>
          </a:prstGeom>
          <a:noFill/>
        </p:spPr>
        <p:txBody>
          <a:bodyPr wrap="square">
            <a:spAutoFit/>
          </a:bodyPr>
          <a:lstStyle/>
          <a:p>
            <a:pPr algn="just"/>
            <a:r>
              <a:rPr lang="pt-BR" sz="1800" dirty="0">
                <a:latin typeface="Arial" panose="020B0604020202020204" pitchFamily="34" charset="0"/>
                <a:cs typeface="Arial" panose="020B0604020202020204" pitchFamily="34" charset="0"/>
              </a:rPr>
              <a:t>A respeito da modulação de efeitos prescrita no </a:t>
            </a:r>
            <a:r>
              <a:rPr lang="pt-BR" sz="1800" i="1" dirty="0">
                <a:latin typeface="Arial" panose="020B0604020202020204" pitchFamily="34" charset="0"/>
                <a:cs typeface="Arial" panose="020B0604020202020204" pitchFamily="34" charset="0"/>
              </a:rPr>
              <a:t>(i)</a:t>
            </a:r>
            <a:r>
              <a:rPr lang="pt-BR" sz="1800" dirty="0">
                <a:latin typeface="Arial" panose="020B0604020202020204" pitchFamily="34" charset="0"/>
                <a:cs typeface="Arial" panose="020B0604020202020204" pitchFamily="34" charset="0"/>
              </a:rPr>
              <a:t> art. 27 da Lei n. 9.868/99 e no </a:t>
            </a:r>
            <a:r>
              <a:rPr lang="pt-BR" sz="1800" i="1" dirty="0">
                <a:latin typeface="Arial" panose="020B0604020202020204" pitchFamily="34" charset="0"/>
                <a:cs typeface="Arial" panose="020B0604020202020204" pitchFamily="34" charset="0"/>
              </a:rPr>
              <a:t>(</a:t>
            </a:r>
            <a:r>
              <a:rPr lang="pt-BR" sz="1800" i="1" dirty="0" err="1">
                <a:latin typeface="Arial" panose="020B0604020202020204" pitchFamily="34" charset="0"/>
                <a:cs typeface="Arial" panose="020B0604020202020204" pitchFamily="34" charset="0"/>
              </a:rPr>
              <a:t>ii</a:t>
            </a:r>
            <a:r>
              <a:rPr lang="pt-BR" sz="1800" i="1" dirty="0">
                <a:latin typeface="Arial" panose="020B0604020202020204" pitchFamily="34" charset="0"/>
                <a:cs typeface="Arial" panose="020B0604020202020204" pitchFamily="34" charset="0"/>
              </a:rPr>
              <a:t>)</a:t>
            </a:r>
            <a:r>
              <a:rPr lang="pt-BR" sz="1800" dirty="0">
                <a:latin typeface="Arial" panose="020B0604020202020204" pitchFamily="34" charset="0"/>
                <a:cs typeface="Arial" panose="020B0604020202020204" pitchFamily="34" charset="0"/>
              </a:rPr>
              <a:t> § 3º do art. 927 do CPC/15: há distinção entre a espécie de controle de constitucionalidade em que a modulação dos efeitos pode ser consagrada, considerando o teor de cada um dos dispositivos em análise?</a:t>
            </a:r>
          </a:p>
          <a:p>
            <a:endParaRPr lang="pt-BR" dirty="0">
              <a:latin typeface="Garamond" panose="02020404030301010803" pitchFamily="18" charset="0"/>
            </a:endParaRPr>
          </a:p>
        </p:txBody>
      </p:sp>
      <p:sp>
        <p:nvSpPr>
          <p:cNvPr id="9" name="CaixaDeTexto 8">
            <a:extLst>
              <a:ext uri="{FF2B5EF4-FFF2-40B4-BE49-F238E27FC236}">
                <a16:creationId xmlns:a16="http://schemas.microsoft.com/office/drawing/2014/main" id="{362DC485-72D8-429D-B596-A85EE43ED55C}"/>
              </a:ext>
            </a:extLst>
          </p:cNvPr>
          <p:cNvSpPr txBox="1"/>
          <p:nvPr/>
        </p:nvSpPr>
        <p:spPr>
          <a:xfrm>
            <a:off x="5549152" y="1075764"/>
            <a:ext cx="1281953" cy="400110"/>
          </a:xfrm>
          <a:prstGeom prst="rect">
            <a:avLst/>
          </a:prstGeom>
          <a:noFill/>
        </p:spPr>
        <p:txBody>
          <a:bodyPr wrap="square" rtlCol="0">
            <a:spAutoFit/>
          </a:bodyPr>
          <a:lstStyle/>
          <a:p>
            <a:r>
              <a:rPr lang="pt-BR" sz="2000" b="1" dirty="0"/>
              <a:t>Conceito</a:t>
            </a:r>
          </a:p>
        </p:txBody>
      </p:sp>
      <p:graphicFrame>
        <p:nvGraphicFramePr>
          <p:cNvPr id="4" name="Tabela 5">
            <a:extLst>
              <a:ext uri="{FF2B5EF4-FFF2-40B4-BE49-F238E27FC236}">
                <a16:creationId xmlns:a16="http://schemas.microsoft.com/office/drawing/2014/main" id="{74B5924F-6E9A-4E43-BBEB-ADE62D059D25}"/>
              </a:ext>
            </a:extLst>
          </p:cNvPr>
          <p:cNvGraphicFramePr>
            <a:graphicFrameLocks noGrp="1"/>
          </p:cNvGraphicFramePr>
          <p:nvPr>
            <p:extLst>
              <p:ext uri="{D42A27DB-BD31-4B8C-83A1-F6EECF244321}">
                <p14:modId xmlns:p14="http://schemas.microsoft.com/office/powerpoint/2010/main" val="3741774661"/>
              </p:ext>
            </p:extLst>
          </p:nvPr>
        </p:nvGraphicFramePr>
        <p:xfrm>
          <a:off x="2032000" y="2898814"/>
          <a:ext cx="8128000" cy="3200400"/>
        </p:xfrm>
        <a:graphic>
          <a:graphicData uri="http://schemas.openxmlformats.org/drawingml/2006/table">
            <a:tbl>
              <a:tblPr firstRow="1" bandRow="1"/>
              <a:tblGrid>
                <a:gridCol w="4064000">
                  <a:extLst>
                    <a:ext uri="{9D8B030D-6E8A-4147-A177-3AD203B41FA5}">
                      <a16:colId xmlns:a16="http://schemas.microsoft.com/office/drawing/2014/main" val="1886374234"/>
                    </a:ext>
                  </a:extLst>
                </a:gridCol>
                <a:gridCol w="4064000">
                  <a:extLst>
                    <a:ext uri="{9D8B030D-6E8A-4147-A177-3AD203B41FA5}">
                      <a16:colId xmlns:a16="http://schemas.microsoft.com/office/drawing/2014/main" val="3589100909"/>
                    </a:ext>
                  </a:extLst>
                </a:gridCol>
              </a:tblGrid>
              <a:tr h="33513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pt-BR" dirty="0"/>
                        <a:t>LEI N.º 9.868/1999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pt-BR" dirty="0"/>
                        <a:t>CPC/15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586831239"/>
                  </a:ext>
                </a:extLst>
              </a:tr>
              <a:tr h="125508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pt-BR" dirty="0"/>
                        <a:t>Art. 27 - Ao declarar a inconstitucionalidade de lei ou ato normativo, e tendo em vista </a:t>
                      </a:r>
                      <a:r>
                        <a:rPr lang="pt-BR" b="1" dirty="0"/>
                        <a:t>razões de segurança jurídica ou de excepcional interesse social</a:t>
                      </a:r>
                      <a:r>
                        <a:rPr lang="pt-BR" dirty="0"/>
                        <a:t>, poderá o STF, por </a:t>
                      </a:r>
                      <a:r>
                        <a:rPr lang="pt-BR" b="1" u="sng" dirty="0"/>
                        <a:t>maioria de dois terços </a:t>
                      </a:r>
                      <a:r>
                        <a:rPr lang="pt-BR" dirty="0"/>
                        <a:t>de seus membros, </a:t>
                      </a:r>
                      <a:r>
                        <a:rPr lang="pt-BR" b="1" dirty="0"/>
                        <a:t>restringir os efeitos daquela declaração ou decidir que ela só tenha eficácia a partir de seu trânsito em julgado ou de outro momento que venha a ser fixado</a:t>
                      </a:r>
                      <a:r>
                        <a:rPr lang="pt-BR" dirty="0"/>
                        <a: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pt-BR" dirty="0"/>
                        <a:t>Art. 927 – (...) </a:t>
                      </a:r>
                    </a:p>
                    <a:p>
                      <a:r>
                        <a:rPr lang="pt-BR" dirty="0"/>
                        <a:t>§3º - Na hipótese de </a:t>
                      </a:r>
                      <a:r>
                        <a:rPr lang="pt-BR" b="1" dirty="0"/>
                        <a:t>alteração de jurisprudência dominante </a:t>
                      </a:r>
                      <a:r>
                        <a:rPr lang="pt-BR" dirty="0"/>
                        <a:t>do STF e dos tribunais superiores ou daquela oriunda de julgamento de casos repetitivos, </a:t>
                      </a:r>
                      <a:r>
                        <a:rPr lang="pt-BR" b="1" u="sng" dirty="0"/>
                        <a:t>pode</a:t>
                      </a:r>
                      <a:r>
                        <a:rPr lang="pt-BR" b="1" dirty="0"/>
                        <a:t> haver modulação dos efeitos da alteração no </a:t>
                      </a:r>
                      <a:r>
                        <a:rPr lang="pt-BR" b="1" u="sng" dirty="0"/>
                        <a:t>interesse social e no da segurança jurídica</a:t>
                      </a:r>
                      <a:r>
                        <a:rPr lang="pt-BR" b="1" dirty="0"/>
                        <a:t>.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51071482"/>
                  </a:ext>
                </a:extLst>
              </a:tr>
            </a:tbl>
          </a:graphicData>
        </a:graphic>
      </p:graphicFrame>
    </p:spTree>
    <p:extLst>
      <p:ext uri="{BB962C8B-B14F-4D97-AF65-F5344CB8AC3E}">
        <p14:creationId xmlns:p14="http://schemas.microsoft.com/office/powerpoint/2010/main" val="60630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362DC485-72D8-429D-B596-A85EE43ED55C}"/>
              </a:ext>
            </a:extLst>
          </p:cNvPr>
          <p:cNvSpPr txBox="1"/>
          <p:nvPr/>
        </p:nvSpPr>
        <p:spPr>
          <a:xfrm>
            <a:off x="5549153" y="1079881"/>
            <a:ext cx="1165412" cy="400110"/>
          </a:xfrm>
          <a:prstGeom prst="rect">
            <a:avLst/>
          </a:prstGeom>
          <a:noFill/>
        </p:spPr>
        <p:txBody>
          <a:bodyPr wrap="square" rtlCol="0">
            <a:spAutoFit/>
          </a:bodyPr>
          <a:lstStyle/>
          <a:p>
            <a:r>
              <a:rPr lang="pt-BR" sz="2000" b="1" dirty="0"/>
              <a:t>Doutrina</a:t>
            </a:r>
          </a:p>
        </p:txBody>
      </p:sp>
      <p:sp>
        <p:nvSpPr>
          <p:cNvPr id="5" name="CaixaDeTexto 4">
            <a:extLst>
              <a:ext uri="{FF2B5EF4-FFF2-40B4-BE49-F238E27FC236}">
                <a16:creationId xmlns:a16="http://schemas.microsoft.com/office/drawing/2014/main" id="{BAB60CD5-46B8-43EC-950B-E6F4EF96A76E}"/>
              </a:ext>
            </a:extLst>
          </p:cNvPr>
          <p:cNvSpPr txBox="1"/>
          <p:nvPr/>
        </p:nvSpPr>
        <p:spPr>
          <a:xfrm>
            <a:off x="1667508" y="1900134"/>
            <a:ext cx="8856984" cy="3693319"/>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“Não me parece que haja a necessidade de um quórum qualificado para que se delibere acerca da modulação do art. 927, § 3º. A primeira razão é a </a:t>
            </a:r>
            <a:r>
              <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ausência de previsão legal expressa</a:t>
            </a:r>
            <a:r>
              <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Mas não a única. A nosso ver, a exigência do quórum de 2/3, feita pela Lei 9.868/1999 para os casos de controle concentrado, tinha sentido num </a:t>
            </a:r>
            <a:r>
              <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contexto normativo em que a possibilidade de modulação era absolutamente excepcional</a:t>
            </a:r>
            <a:r>
              <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(ARRUDA ALVIM, Teresa. Modulação. São Paulo : RT, 2019, p. 154).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sng" strike="noStrike" kern="1200" cap="none" spc="0" normalizeH="0" baseline="0" noProof="0" dirty="0">
                <a:ln>
                  <a:noFill/>
                </a:ln>
                <a:effectLst/>
                <a:uLnTx/>
                <a:uFillTx/>
                <a:latin typeface="Arial" panose="020B0604020202020204" pitchFamily="34" charset="0"/>
                <a:cs typeface="Arial" panose="020B0604020202020204" pitchFamily="34" charset="0"/>
              </a:rPr>
              <a:t>STF tem aplicado esse entendimento</a:t>
            </a:r>
            <a:r>
              <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Questão de ordem analisada no RE 638.115/CE; </a:t>
            </a:r>
            <a:r>
              <a:rPr kumimoji="0" lang="pt-BR" sz="18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DJe</a:t>
            </a:r>
            <a:r>
              <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08/05/2020: </a:t>
            </a:r>
            <a:r>
              <a:rPr kumimoji="0" lang="pt-BR"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é suficiente o quórum de maioria absoluta dos membros do Supremo Tribunal Federal (...)”</a:t>
            </a:r>
            <a:endParaRPr kumimoji="0" lang="pt-BR" sz="1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29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362DC485-72D8-429D-B596-A85EE43ED55C}"/>
              </a:ext>
            </a:extLst>
          </p:cNvPr>
          <p:cNvSpPr txBox="1"/>
          <p:nvPr/>
        </p:nvSpPr>
        <p:spPr>
          <a:xfrm>
            <a:off x="5549152" y="1079881"/>
            <a:ext cx="1237129" cy="400110"/>
          </a:xfrm>
          <a:prstGeom prst="rect">
            <a:avLst/>
          </a:prstGeom>
          <a:noFill/>
        </p:spPr>
        <p:txBody>
          <a:bodyPr wrap="square" rtlCol="0">
            <a:spAutoFit/>
          </a:bodyPr>
          <a:lstStyle/>
          <a:p>
            <a:r>
              <a:rPr lang="pt-BR" sz="2000" b="1" dirty="0"/>
              <a:t>Hipóteses</a:t>
            </a:r>
          </a:p>
        </p:txBody>
      </p:sp>
      <p:sp>
        <p:nvSpPr>
          <p:cNvPr id="5" name="CaixaDeTexto 4">
            <a:extLst>
              <a:ext uri="{FF2B5EF4-FFF2-40B4-BE49-F238E27FC236}">
                <a16:creationId xmlns:a16="http://schemas.microsoft.com/office/drawing/2014/main" id="{BAB60CD5-46B8-43EC-950B-E6F4EF96A76E}"/>
              </a:ext>
            </a:extLst>
          </p:cNvPr>
          <p:cNvSpPr txBox="1"/>
          <p:nvPr/>
        </p:nvSpPr>
        <p:spPr>
          <a:xfrm>
            <a:off x="1667508" y="1900134"/>
            <a:ext cx="8856984" cy="3693319"/>
          </a:xfrm>
          <a:prstGeom prst="rect">
            <a:avLst/>
          </a:prstGeom>
          <a:noFill/>
        </p:spPr>
        <p:txBody>
          <a:bodyPr wrap="square">
            <a:spAutoFit/>
          </a:bodyPr>
          <a:lstStyle/>
          <a:p>
            <a:pPr algn="ctr"/>
            <a:r>
              <a:rPr lang="pt-BR" b="1" u="sng" dirty="0">
                <a:latin typeface="Arial" panose="020B0604020202020204" pitchFamily="34" charset="0"/>
                <a:cs typeface="Arial" panose="020B0604020202020204" pitchFamily="34" charset="0"/>
              </a:rPr>
              <a:t>Primeiro cenário</a:t>
            </a:r>
          </a:p>
          <a:p>
            <a:pPr algn="just"/>
            <a:endParaRPr lang="pt-BR" b="1" u="sng"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STF declara a inconstitucionalidade de uma lei que instituiu uma cobrança.</a:t>
            </a:r>
          </a:p>
          <a:p>
            <a:pPr algn="just"/>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Regra geral: </a:t>
            </a:r>
            <a:r>
              <a:rPr lang="pt-BR" dirty="0">
                <a:latin typeface="Arial" panose="020B0604020202020204" pitchFamily="34" charset="0"/>
                <a:cs typeface="Arial" panose="020B0604020202020204" pitchFamily="34" charset="0"/>
              </a:rPr>
              <a:t>efeitos </a:t>
            </a:r>
            <a:r>
              <a:rPr lang="pt-BR" i="1" dirty="0" err="1">
                <a:latin typeface="Arial" panose="020B0604020202020204" pitchFamily="34" charset="0"/>
                <a:cs typeface="Arial" panose="020B0604020202020204" pitchFamily="34" charset="0"/>
              </a:rPr>
              <a:t>ex</a:t>
            </a:r>
            <a:r>
              <a:rPr lang="pt-BR" i="1" dirty="0">
                <a:latin typeface="Arial" panose="020B0604020202020204" pitchFamily="34" charset="0"/>
                <a:cs typeface="Arial" panose="020B0604020202020204" pitchFamily="34" charset="0"/>
              </a:rPr>
              <a:t> </a:t>
            </a:r>
            <a:r>
              <a:rPr lang="pt-BR" i="1" dirty="0" err="1">
                <a:latin typeface="Arial" panose="020B0604020202020204" pitchFamily="34" charset="0"/>
                <a:cs typeface="Arial" panose="020B0604020202020204" pitchFamily="34" charset="0"/>
              </a:rPr>
              <a:t>tunc</a:t>
            </a:r>
            <a:r>
              <a:rPr lang="pt-BR" i="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(inconstitucionalidade desde a origem)</a:t>
            </a:r>
          </a:p>
          <a:p>
            <a:pPr algn="just"/>
            <a:endParaRPr lang="pt-BR" b="1"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Efeitos </a:t>
            </a:r>
          </a:p>
          <a:p>
            <a:pPr algn="ct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contribuintes</a:t>
            </a:r>
            <a:r>
              <a:rPr lang="pt-BR" dirty="0">
                <a:latin typeface="Arial" panose="020B0604020202020204" pitchFamily="34" charset="0"/>
                <a:cs typeface="Arial" panose="020B0604020202020204" pitchFamily="34" charset="0"/>
              </a:rPr>
              <a:t>: direito à restituição do que foi pago e o que ainda está em cobrança é cancelado.</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o Fisco</a:t>
            </a:r>
            <a:r>
              <a:rPr lang="pt-BR" dirty="0">
                <a:latin typeface="Arial" panose="020B0604020202020204" pitchFamily="34" charset="0"/>
                <a:cs typeface="Arial" panose="020B0604020202020204" pitchFamily="34" charset="0"/>
              </a:rPr>
              <a:t>: relevante interesse social; previsão orçamentária; peso da restituição nas contas públicas (modulação </a:t>
            </a:r>
            <a:r>
              <a:rPr lang="pt-BR" i="1" dirty="0" err="1">
                <a:latin typeface="Arial" panose="020B0604020202020204" pitchFamily="34" charset="0"/>
                <a:cs typeface="Arial" panose="020B0604020202020204" pitchFamily="34" charset="0"/>
              </a:rPr>
              <a:t>ex</a:t>
            </a:r>
            <a:r>
              <a:rPr lang="pt-BR" i="1" dirty="0">
                <a:latin typeface="Arial" panose="020B0604020202020204" pitchFamily="34" charset="0"/>
                <a:cs typeface="Arial" panose="020B0604020202020204" pitchFamily="34" charset="0"/>
              </a:rPr>
              <a:t> nunc</a:t>
            </a:r>
            <a:r>
              <a:rPr lang="pt-BR" dirty="0">
                <a:latin typeface="Arial" panose="020B0604020202020204" pitchFamily="34" charset="0"/>
                <a:cs typeface="Arial" panose="020B0604020202020204" pitchFamily="34" charset="0"/>
              </a:rPr>
              <a:t>). Créditos em aberto: perda de receita.</a:t>
            </a:r>
          </a:p>
        </p:txBody>
      </p:sp>
    </p:spTree>
    <p:extLst>
      <p:ext uri="{BB962C8B-B14F-4D97-AF65-F5344CB8AC3E}">
        <p14:creationId xmlns:p14="http://schemas.microsoft.com/office/powerpoint/2010/main" val="2183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362DC485-72D8-429D-B596-A85EE43ED55C}"/>
              </a:ext>
            </a:extLst>
          </p:cNvPr>
          <p:cNvSpPr txBox="1"/>
          <p:nvPr/>
        </p:nvSpPr>
        <p:spPr>
          <a:xfrm>
            <a:off x="5549152" y="1079881"/>
            <a:ext cx="1237129" cy="400110"/>
          </a:xfrm>
          <a:prstGeom prst="rect">
            <a:avLst/>
          </a:prstGeom>
          <a:noFill/>
        </p:spPr>
        <p:txBody>
          <a:bodyPr wrap="square" rtlCol="0">
            <a:spAutoFit/>
          </a:bodyPr>
          <a:lstStyle/>
          <a:p>
            <a:r>
              <a:rPr lang="pt-BR" sz="2000" b="1" dirty="0"/>
              <a:t>Hipóteses</a:t>
            </a:r>
          </a:p>
        </p:txBody>
      </p:sp>
      <p:sp>
        <p:nvSpPr>
          <p:cNvPr id="5" name="CaixaDeTexto 4">
            <a:extLst>
              <a:ext uri="{FF2B5EF4-FFF2-40B4-BE49-F238E27FC236}">
                <a16:creationId xmlns:a16="http://schemas.microsoft.com/office/drawing/2014/main" id="{BAB60CD5-46B8-43EC-950B-E6F4EF96A76E}"/>
              </a:ext>
            </a:extLst>
          </p:cNvPr>
          <p:cNvSpPr txBox="1"/>
          <p:nvPr/>
        </p:nvSpPr>
        <p:spPr>
          <a:xfrm>
            <a:off x="1667508" y="1900134"/>
            <a:ext cx="8856984" cy="3416320"/>
          </a:xfrm>
          <a:prstGeom prst="rect">
            <a:avLst/>
          </a:prstGeom>
          <a:noFill/>
        </p:spPr>
        <p:txBody>
          <a:bodyPr wrap="square">
            <a:spAutoFit/>
          </a:bodyPr>
          <a:lstStyle/>
          <a:p>
            <a:pPr algn="ctr"/>
            <a:r>
              <a:rPr lang="pt-BR" b="1" u="sng" dirty="0">
                <a:latin typeface="Arial" panose="020B0604020202020204" pitchFamily="34" charset="0"/>
                <a:cs typeface="Arial" panose="020B0604020202020204" pitchFamily="34" charset="0"/>
              </a:rPr>
              <a:t>Segundo cenário</a:t>
            </a:r>
          </a:p>
          <a:p>
            <a:pPr algn="just"/>
            <a:endParaRPr lang="pt-BR" b="1" u="sng"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Julgamentos que declaram a constitucionalidade da lei que baseou a cobrança (ex.: ADI julgada improcedente / ADC procedente).</a:t>
            </a:r>
          </a:p>
          <a:p>
            <a:pPr algn="ctr"/>
            <a:endParaRPr lang="pt-BR" b="1"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Efeitos</a:t>
            </a:r>
          </a:p>
          <a:p>
            <a:pPr algn="just"/>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contribuintes</a:t>
            </a:r>
            <a:r>
              <a:rPr lang="pt-BR" dirty="0">
                <a:latin typeface="Arial" panose="020B0604020202020204" pitchFamily="34" charset="0"/>
                <a:cs typeface="Arial" panose="020B0604020202020204" pitchFamily="34" charset="0"/>
              </a:rPr>
              <a:t>: dever de pagar os últimos 5 anos – interesse maior da modulação do efeitos para os contribuintes.</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o Fisco</a:t>
            </a:r>
            <a:r>
              <a:rPr lang="pt-BR" dirty="0">
                <a:latin typeface="Arial" panose="020B0604020202020204" pitchFamily="34" charset="0"/>
                <a:cs typeface="Arial" panose="020B0604020202020204" pitchFamily="34" charset="0"/>
              </a:rPr>
              <a:t>: cobrar o que estava eventualmente suspenso, dentro do prazo decadencial.</a:t>
            </a:r>
          </a:p>
        </p:txBody>
      </p:sp>
    </p:spTree>
    <p:extLst>
      <p:ext uri="{BB962C8B-B14F-4D97-AF65-F5344CB8AC3E}">
        <p14:creationId xmlns:p14="http://schemas.microsoft.com/office/powerpoint/2010/main" val="186876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362DC485-72D8-429D-B596-A85EE43ED55C}"/>
              </a:ext>
            </a:extLst>
          </p:cNvPr>
          <p:cNvSpPr txBox="1"/>
          <p:nvPr/>
        </p:nvSpPr>
        <p:spPr>
          <a:xfrm>
            <a:off x="5549152" y="1079881"/>
            <a:ext cx="1237129" cy="400110"/>
          </a:xfrm>
          <a:prstGeom prst="rect">
            <a:avLst/>
          </a:prstGeom>
          <a:noFill/>
        </p:spPr>
        <p:txBody>
          <a:bodyPr wrap="square" rtlCol="0">
            <a:spAutoFit/>
          </a:bodyPr>
          <a:lstStyle/>
          <a:p>
            <a:r>
              <a:rPr lang="pt-BR" sz="2000" b="1" dirty="0"/>
              <a:t>Hipóteses</a:t>
            </a:r>
          </a:p>
        </p:txBody>
      </p:sp>
      <p:sp>
        <p:nvSpPr>
          <p:cNvPr id="5" name="CaixaDeTexto 4">
            <a:extLst>
              <a:ext uri="{FF2B5EF4-FFF2-40B4-BE49-F238E27FC236}">
                <a16:creationId xmlns:a16="http://schemas.microsoft.com/office/drawing/2014/main" id="{BAB60CD5-46B8-43EC-950B-E6F4EF96A76E}"/>
              </a:ext>
            </a:extLst>
          </p:cNvPr>
          <p:cNvSpPr txBox="1"/>
          <p:nvPr/>
        </p:nvSpPr>
        <p:spPr>
          <a:xfrm>
            <a:off x="1667508" y="1900134"/>
            <a:ext cx="8856984" cy="3416320"/>
          </a:xfrm>
          <a:prstGeom prst="rect">
            <a:avLst/>
          </a:prstGeom>
          <a:noFill/>
        </p:spPr>
        <p:txBody>
          <a:bodyPr wrap="square">
            <a:spAutoFit/>
          </a:bodyPr>
          <a:lstStyle/>
          <a:p>
            <a:pPr algn="ctr"/>
            <a:r>
              <a:rPr lang="pt-BR" b="1" u="sng" dirty="0">
                <a:latin typeface="Arial" panose="020B0604020202020204" pitchFamily="34" charset="0"/>
                <a:cs typeface="Arial" panose="020B0604020202020204" pitchFamily="34" charset="0"/>
              </a:rPr>
              <a:t>Terceiro cenário</a:t>
            </a:r>
          </a:p>
          <a:p>
            <a:pPr algn="just"/>
            <a:endParaRPr lang="pt-BR" b="1" u="sng" dirty="0">
              <a:latin typeface="Arial" panose="020B0604020202020204" pitchFamily="34" charset="0"/>
              <a:cs typeface="Arial" panose="020B0604020202020204" pitchFamily="34" charset="0"/>
            </a:endParaRPr>
          </a:p>
          <a:p>
            <a:pPr algn="just"/>
            <a:endParaRPr lang="pt-BR" b="1" u="sng"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Casos em que o STF declara inconstitucional uma lei que concede um benefício fiscal</a:t>
            </a:r>
          </a:p>
          <a:p>
            <a:endParaRPr lang="pt-BR" b="1"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Efeitos</a:t>
            </a:r>
          </a:p>
          <a:p>
            <a:pPr algn="ct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contribuintes</a:t>
            </a:r>
            <a:r>
              <a:rPr lang="pt-BR" dirty="0">
                <a:latin typeface="Arial" panose="020B0604020202020204" pitchFamily="34" charset="0"/>
                <a:cs typeface="Arial" panose="020B0604020202020204" pitchFamily="34" charset="0"/>
              </a:rPr>
              <a:t>: dever de pagar.</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o Fisco</a:t>
            </a:r>
            <a:r>
              <a:rPr lang="pt-BR" dirty="0">
                <a:latin typeface="Arial" panose="020B0604020202020204" pitchFamily="34" charset="0"/>
                <a:cs typeface="Arial" panose="020B0604020202020204" pitchFamily="34" charset="0"/>
              </a:rPr>
              <a:t>: cobrar (porém, nesses casos, há uma resistência dos próprios entes federados, já que a concessão do benefício é feita para atrair contribuintes).</a:t>
            </a:r>
          </a:p>
        </p:txBody>
      </p:sp>
    </p:spTree>
    <p:extLst>
      <p:ext uri="{BB962C8B-B14F-4D97-AF65-F5344CB8AC3E}">
        <p14:creationId xmlns:p14="http://schemas.microsoft.com/office/powerpoint/2010/main" val="142177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362DC485-72D8-429D-B596-A85EE43ED55C}"/>
              </a:ext>
            </a:extLst>
          </p:cNvPr>
          <p:cNvSpPr txBox="1"/>
          <p:nvPr/>
        </p:nvSpPr>
        <p:spPr>
          <a:xfrm>
            <a:off x="5549152" y="1079881"/>
            <a:ext cx="1237129" cy="400110"/>
          </a:xfrm>
          <a:prstGeom prst="rect">
            <a:avLst/>
          </a:prstGeom>
          <a:noFill/>
        </p:spPr>
        <p:txBody>
          <a:bodyPr wrap="square" rtlCol="0">
            <a:spAutoFit/>
          </a:bodyPr>
          <a:lstStyle/>
          <a:p>
            <a:r>
              <a:rPr lang="pt-BR" sz="2000" b="1" dirty="0"/>
              <a:t>Hipóteses</a:t>
            </a:r>
          </a:p>
        </p:txBody>
      </p:sp>
      <p:sp>
        <p:nvSpPr>
          <p:cNvPr id="5" name="CaixaDeTexto 4">
            <a:extLst>
              <a:ext uri="{FF2B5EF4-FFF2-40B4-BE49-F238E27FC236}">
                <a16:creationId xmlns:a16="http://schemas.microsoft.com/office/drawing/2014/main" id="{BAB60CD5-46B8-43EC-950B-E6F4EF96A76E}"/>
              </a:ext>
            </a:extLst>
          </p:cNvPr>
          <p:cNvSpPr txBox="1"/>
          <p:nvPr/>
        </p:nvSpPr>
        <p:spPr>
          <a:xfrm>
            <a:off x="1667508" y="1900134"/>
            <a:ext cx="8856984" cy="3416320"/>
          </a:xfrm>
          <a:prstGeom prst="rect">
            <a:avLst/>
          </a:prstGeom>
          <a:noFill/>
        </p:spPr>
        <p:txBody>
          <a:bodyPr wrap="square">
            <a:spAutoFit/>
          </a:bodyPr>
          <a:lstStyle/>
          <a:p>
            <a:pPr algn="ctr"/>
            <a:r>
              <a:rPr lang="pt-BR" b="1" u="sng" dirty="0">
                <a:latin typeface="Arial" panose="020B0604020202020204" pitchFamily="34" charset="0"/>
                <a:cs typeface="Arial" panose="020B0604020202020204" pitchFamily="34" charset="0"/>
              </a:rPr>
              <a:t>Quarto cenário</a:t>
            </a:r>
          </a:p>
          <a:p>
            <a:pPr algn="just"/>
            <a:endParaRPr lang="pt-BR" b="1" u="sng"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Casos em que STF declara constitucional a lei que revoga um benefício fiscal</a:t>
            </a:r>
          </a:p>
          <a:p>
            <a:endParaRPr lang="pt-BR" b="1" dirty="0">
              <a:latin typeface="Arial" panose="020B0604020202020204" pitchFamily="34" charset="0"/>
              <a:cs typeface="Arial" panose="020B0604020202020204" pitchFamily="34" charset="0"/>
            </a:endParaRPr>
          </a:p>
          <a:p>
            <a:pPr algn="ctr"/>
            <a:r>
              <a:rPr lang="pt-BR" b="1" dirty="0">
                <a:latin typeface="Arial" panose="020B0604020202020204" pitchFamily="34" charset="0"/>
                <a:cs typeface="Arial" panose="020B0604020202020204" pitchFamily="34" charset="0"/>
              </a:rPr>
              <a:t>Efeitos</a:t>
            </a:r>
          </a:p>
          <a:p>
            <a:pPr algn="just"/>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Se um benefício for corretamente revogado, o tributo pode ser cobrado.</a:t>
            </a:r>
          </a:p>
          <a:p>
            <a:pPr algn="ct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contribuintes</a:t>
            </a:r>
            <a:r>
              <a:rPr lang="pt-BR" dirty="0">
                <a:latin typeface="Arial" panose="020B0604020202020204" pitchFamily="34" charset="0"/>
                <a:cs typeface="Arial" panose="020B0604020202020204" pitchFamily="34" charset="0"/>
              </a:rPr>
              <a:t>: dever de pagar.</a:t>
            </a:r>
          </a:p>
          <a:p>
            <a:pPr algn="just"/>
            <a:endParaRPr lang="pt-BR"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Para o Fisco</a:t>
            </a:r>
            <a:r>
              <a:rPr lang="pt-BR" dirty="0">
                <a:latin typeface="Arial" panose="020B0604020202020204" pitchFamily="34" charset="0"/>
                <a:cs typeface="Arial" panose="020B0604020202020204" pitchFamily="34" charset="0"/>
              </a:rPr>
              <a:t>: cobrar (porém, nesses casos, há uma resistência dos próprios entes federados, já que a concessão do benefício é feita para atrair contribuintes).</a:t>
            </a:r>
          </a:p>
        </p:txBody>
      </p:sp>
    </p:spTree>
    <p:extLst>
      <p:ext uri="{BB962C8B-B14F-4D97-AF65-F5344CB8AC3E}">
        <p14:creationId xmlns:p14="http://schemas.microsoft.com/office/powerpoint/2010/main" val="1159919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7216AE99-3C8F-4EFE-B99E-B3C899F79E23}"/>
              </a:ext>
            </a:extLst>
          </p:cNvPr>
          <p:cNvGraphicFramePr>
            <a:graphicFrameLocks noGrp="1"/>
          </p:cNvGraphicFramePr>
          <p:nvPr>
            <p:extLst>
              <p:ext uri="{D42A27DB-BD31-4B8C-83A1-F6EECF244321}">
                <p14:modId xmlns:p14="http://schemas.microsoft.com/office/powerpoint/2010/main" val="3815966037"/>
              </p:ext>
            </p:extLst>
          </p:nvPr>
        </p:nvGraphicFramePr>
        <p:xfrm>
          <a:off x="1660443" y="998172"/>
          <a:ext cx="8712966" cy="5180295"/>
        </p:xfrm>
        <a:graphic>
          <a:graphicData uri="http://schemas.openxmlformats.org/drawingml/2006/table">
            <a:tbl>
              <a:tblPr firstRow="1" bandRow="1">
                <a:tableStyleId>{5C22544A-7EE6-4342-B048-85BDC9FD1C3A}</a:tableStyleId>
              </a:tblPr>
              <a:tblGrid>
                <a:gridCol w="2486771">
                  <a:extLst>
                    <a:ext uri="{9D8B030D-6E8A-4147-A177-3AD203B41FA5}">
                      <a16:colId xmlns:a16="http://schemas.microsoft.com/office/drawing/2014/main" val="1659413084"/>
                    </a:ext>
                  </a:extLst>
                </a:gridCol>
                <a:gridCol w="1596397">
                  <a:extLst>
                    <a:ext uri="{9D8B030D-6E8A-4147-A177-3AD203B41FA5}">
                      <a16:colId xmlns:a16="http://schemas.microsoft.com/office/drawing/2014/main" val="2847520230"/>
                    </a:ext>
                  </a:extLst>
                </a:gridCol>
                <a:gridCol w="1693243">
                  <a:extLst>
                    <a:ext uri="{9D8B030D-6E8A-4147-A177-3AD203B41FA5}">
                      <a16:colId xmlns:a16="http://schemas.microsoft.com/office/drawing/2014/main" val="1602446606"/>
                    </a:ext>
                  </a:extLst>
                </a:gridCol>
                <a:gridCol w="2936555">
                  <a:extLst>
                    <a:ext uri="{9D8B030D-6E8A-4147-A177-3AD203B41FA5}">
                      <a16:colId xmlns:a16="http://schemas.microsoft.com/office/drawing/2014/main" val="116445438"/>
                    </a:ext>
                  </a:extLst>
                </a:gridCol>
              </a:tblGrid>
              <a:tr h="329007">
                <a:tc>
                  <a:txBody>
                    <a:bodyPr/>
                    <a:lstStyle/>
                    <a:p>
                      <a:pPr algn="ctr"/>
                      <a:r>
                        <a:rPr lang="pt-BR" sz="900" dirty="0">
                          <a:latin typeface="Arial" panose="020B0604020202020204" pitchFamily="34" charset="0"/>
                          <a:cs typeface="Arial" panose="020B0604020202020204" pitchFamily="34" charset="0"/>
                        </a:rPr>
                        <a:t>Tema</a:t>
                      </a:r>
                    </a:p>
                  </a:txBody>
                  <a:tcPr anchor="ctr">
                    <a:solidFill>
                      <a:schemeClr val="accent1">
                        <a:lumMod val="75000"/>
                      </a:schemeClr>
                    </a:solidFill>
                  </a:tcPr>
                </a:tc>
                <a:tc>
                  <a:txBody>
                    <a:bodyPr/>
                    <a:lstStyle/>
                    <a:p>
                      <a:pPr algn="ctr"/>
                      <a:r>
                        <a:rPr lang="pt-BR" sz="900" dirty="0">
                          <a:latin typeface="Arial" panose="020B0604020202020204" pitchFamily="34" charset="0"/>
                          <a:cs typeface="Arial" panose="020B0604020202020204" pitchFamily="34" charset="0"/>
                        </a:rPr>
                        <a:t>Julgado</a:t>
                      </a:r>
                    </a:p>
                  </a:txBody>
                  <a:tcPr anchor="ctr">
                    <a:solidFill>
                      <a:schemeClr val="accent1">
                        <a:lumMod val="75000"/>
                      </a:schemeClr>
                    </a:solidFill>
                  </a:tcPr>
                </a:tc>
                <a:tc>
                  <a:txBody>
                    <a:bodyPr/>
                    <a:lstStyle/>
                    <a:p>
                      <a:pPr algn="ctr"/>
                      <a:r>
                        <a:rPr lang="pt-BR" sz="900" dirty="0">
                          <a:latin typeface="Arial" panose="020B0604020202020204" pitchFamily="34" charset="0"/>
                          <a:cs typeface="Arial" panose="020B0604020202020204" pitchFamily="34" charset="0"/>
                        </a:rPr>
                        <a:t>Modulação?</a:t>
                      </a:r>
                    </a:p>
                  </a:txBody>
                  <a:tcPr anchor="ctr">
                    <a:solidFill>
                      <a:schemeClr val="accent1">
                        <a:lumMod val="75000"/>
                      </a:schemeClr>
                    </a:solidFill>
                  </a:tcPr>
                </a:tc>
                <a:tc>
                  <a:txBody>
                    <a:bodyPr/>
                    <a:lstStyle/>
                    <a:p>
                      <a:pPr algn="ctr"/>
                      <a:r>
                        <a:rPr lang="pt-BR" sz="900" dirty="0">
                          <a:latin typeface="Arial" panose="020B0604020202020204" pitchFamily="34" charset="0"/>
                          <a:cs typeface="Arial" panose="020B0604020202020204" pitchFamily="34" charset="0"/>
                        </a:rPr>
                        <a:t>Detalhe</a:t>
                      </a:r>
                    </a:p>
                  </a:txBody>
                  <a:tcPr anchor="ctr">
                    <a:solidFill>
                      <a:schemeClr val="accent1">
                        <a:lumMod val="75000"/>
                      </a:schemeClr>
                    </a:solidFill>
                  </a:tcPr>
                </a:tc>
                <a:extLst>
                  <a:ext uri="{0D108BD9-81ED-4DB2-BD59-A6C34878D82A}">
                    <a16:rowId xmlns:a16="http://schemas.microsoft.com/office/drawing/2014/main" val="2963133768"/>
                  </a:ext>
                </a:extLst>
              </a:tr>
              <a:tr h="2211416">
                <a:tc>
                  <a:txBody>
                    <a:bodyPr/>
                    <a:lstStyle/>
                    <a:p>
                      <a:r>
                        <a:rPr lang="pt-BR" sz="900" dirty="0">
                          <a:latin typeface="Arial" panose="020B0604020202020204" pitchFamily="34" charset="0"/>
                          <a:cs typeface="Arial" panose="020B0604020202020204" pitchFamily="34" charset="0"/>
                        </a:rPr>
                        <a:t>Imposto a incidir em operações mistas realizadas por farmácias de manipulação (ISS x ICMS)</a:t>
                      </a:r>
                    </a:p>
                  </a:txBody>
                  <a:tcPr anchor="ctr"/>
                </a:tc>
                <a:tc>
                  <a:txBody>
                    <a:bodyPr/>
                    <a:lstStyle/>
                    <a:p>
                      <a:r>
                        <a:rPr lang="pt-BR" sz="900" dirty="0">
                          <a:latin typeface="Arial" panose="020B0604020202020204" pitchFamily="34" charset="0"/>
                          <a:cs typeface="Arial" panose="020B0604020202020204" pitchFamily="34" charset="0"/>
                        </a:rPr>
                        <a:t>Tema 379  </a:t>
                      </a:r>
                    </a:p>
                    <a:p>
                      <a:r>
                        <a:rPr lang="pt-BR" sz="900" dirty="0">
                          <a:latin typeface="Arial" panose="020B0604020202020204" pitchFamily="34" charset="0"/>
                          <a:cs typeface="Arial" panose="020B0604020202020204" pitchFamily="34" charset="0"/>
                        </a:rPr>
                        <a:t>RE 605552</a:t>
                      </a:r>
                    </a:p>
                  </a:txBody>
                  <a:tcPr anchor="ctr"/>
                </a:tc>
                <a:tc>
                  <a:txBody>
                    <a:bodyPr/>
                    <a:lstStyle/>
                    <a:p>
                      <a:r>
                        <a:rPr lang="pt-BR" sz="900" dirty="0">
                          <a:latin typeface="Arial" panose="020B0604020202020204" pitchFamily="34" charset="0"/>
                          <a:cs typeface="Arial" panose="020B0604020202020204" pitchFamily="34" charset="0"/>
                        </a:rPr>
                        <a:t>Sim (</a:t>
                      </a:r>
                      <a:r>
                        <a:rPr lang="pt-BR" sz="900" dirty="0" err="1">
                          <a:latin typeface="Arial" panose="020B0604020202020204" pitchFamily="34" charset="0"/>
                          <a:cs typeface="Arial" panose="020B0604020202020204" pitchFamily="34" charset="0"/>
                        </a:rPr>
                        <a:t>EDs</a:t>
                      </a:r>
                      <a:r>
                        <a:rPr lang="pt-BR" sz="900" dirty="0">
                          <a:latin typeface="Arial" panose="020B0604020202020204" pitchFamily="34" charset="0"/>
                          <a:cs typeface="Arial" panose="020B0604020202020204" pitchFamily="34" charset="0"/>
                        </a:rPr>
                        <a:t>)</a:t>
                      </a:r>
                    </a:p>
                    <a:p>
                      <a:endParaRPr lang="pt-BR" sz="900" dirty="0">
                        <a:latin typeface="Arial" panose="020B0604020202020204" pitchFamily="34" charset="0"/>
                        <a:cs typeface="Arial" panose="020B0604020202020204" pitchFamily="34" charset="0"/>
                      </a:endParaRPr>
                    </a:p>
                    <a:p>
                      <a:r>
                        <a:rPr lang="pt-BR" sz="900" dirty="0">
                          <a:latin typeface="Arial" panose="020B0604020202020204" pitchFamily="34" charset="0"/>
                          <a:cs typeface="Arial" panose="020B0604020202020204" pitchFamily="34" charset="0"/>
                        </a:rPr>
                        <a:t>06/10/2020</a:t>
                      </a:r>
                    </a:p>
                    <a:p>
                      <a:r>
                        <a:rPr lang="pt-BR" sz="900" dirty="0">
                          <a:latin typeface="Arial" panose="020B0604020202020204" pitchFamily="34" charset="0"/>
                          <a:cs typeface="Arial" panose="020B0604020202020204" pitchFamily="34" charset="0"/>
                        </a:rPr>
                        <a:t>12/04/2021</a:t>
                      </a:r>
                    </a:p>
                    <a:p>
                      <a:endParaRPr lang="pt-BR" sz="900" dirty="0">
                        <a:latin typeface="Arial" panose="020B0604020202020204" pitchFamily="34" charset="0"/>
                        <a:cs typeface="Arial" panose="020B0604020202020204" pitchFamily="34" charset="0"/>
                      </a:endParaRPr>
                    </a:p>
                  </a:txBody>
                  <a:tcPr anchor="ctr"/>
                </a:tc>
                <a:tc>
                  <a:txBody>
                    <a:bodyPr/>
                    <a:lstStyle/>
                    <a:p>
                      <a:r>
                        <a:rPr lang="pt-BR" sz="900" dirty="0">
                          <a:solidFill>
                            <a:schemeClr val="tx1">
                              <a:lumMod val="50000"/>
                            </a:schemeClr>
                          </a:solidFill>
                          <a:latin typeface="Arial" panose="020B0604020202020204" pitchFamily="34" charset="0"/>
                          <a:cs typeface="Arial" panose="020B0604020202020204" pitchFamily="34" charset="0"/>
                        </a:rPr>
                        <a:t>Efeitos </a:t>
                      </a:r>
                      <a:r>
                        <a:rPr lang="pt-BR" sz="900" dirty="0" err="1">
                          <a:solidFill>
                            <a:schemeClr val="tx1">
                              <a:lumMod val="50000"/>
                            </a:schemeClr>
                          </a:solidFill>
                          <a:latin typeface="Arial" panose="020B0604020202020204" pitchFamily="34" charset="0"/>
                          <a:cs typeface="Arial" panose="020B0604020202020204" pitchFamily="34" charset="0"/>
                        </a:rPr>
                        <a:t>ex</a:t>
                      </a:r>
                      <a:r>
                        <a:rPr lang="pt-BR" sz="900" dirty="0">
                          <a:solidFill>
                            <a:schemeClr val="tx1">
                              <a:lumMod val="50000"/>
                            </a:schemeClr>
                          </a:solidFill>
                          <a:latin typeface="Arial" panose="020B0604020202020204" pitchFamily="34" charset="0"/>
                          <a:cs typeface="Arial" panose="020B0604020202020204" pitchFamily="34" charset="0"/>
                        </a:rPr>
                        <a:t> nunc, a partir do dia da publicação da ata de julgamento do mérito, de modo a convalidar os recolhimentos de ICMS e de ISS efetuados em desacordo com a tese de repercussão geral, ficando ressalvados: (i) as hipóteses de comprovada bitributação; (</a:t>
                      </a:r>
                      <a:r>
                        <a:rPr lang="pt-BR" sz="900" dirty="0" err="1">
                          <a:solidFill>
                            <a:schemeClr val="tx1">
                              <a:lumMod val="50000"/>
                            </a:schemeClr>
                          </a:solidFill>
                          <a:latin typeface="Arial" panose="020B0604020202020204" pitchFamily="34" charset="0"/>
                          <a:cs typeface="Arial" panose="020B0604020202020204" pitchFamily="34" charset="0"/>
                        </a:rPr>
                        <a:t>ii</a:t>
                      </a:r>
                      <a:r>
                        <a:rPr lang="pt-BR" sz="900" dirty="0">
                          <a:solidFill>
                            <a:schemeClr val="tx1">
                              <a:lumMod val="50000"/>
                            </a:schemeClr>
                          </a:solidFill>
                          <a:latin typeface="Arial" panose="020B0604020202020204" pitchFamily="34" charset="0"/>
                          <a:cs typeface="Arial" panose="020B0604020202020204" pitchFamily="34" charset="0"/>
                        </a:rPr>
                        <a:t>) as hipóteses em que o contribuinte não recolheu o ICMS ou o ISS devidos, até a véspera da publicação da ata de julgamento do mérito; (</a:t>
                      </a:r>
                      <a:r>
                        <a:rPr lang="pt-BR" sz="900" dirty="0" err="1">
                          <a:solidFill>
                            <a:schemeClr val="tx1">
                              <a:lumMod val="50000"/>
                            </a:schemeClr>
                          </a:solidFill>
                          <a:latin typeface="Arial" panose="020B0604020202020204" pitchFamily="34" charset="0"/>
                          <a:cs typeface="Arial" panose="020B0604020202020204" pitchFamily="34" charset="0"/>
                        </a:rPr>
                        <a:t>iii</a:t>
                      </a:r>
                      <a:r>
                        <a:rPr lang="pt-BR" sz="900" dirty="0">
                          <a:solidFill>
                            <a:schemeClr val="tx1">
                              <a:lumMod val="50000"/>
                            </a:schemeClr>
                          </a:solidFill>
                          <a:latin typeface="Arial" panose="020B0604020202020204" pitchFamily="34" charset="0"/>
                          <a:cs typeface="Arial" panose="020B0604020202020204" pitchFamily="34" charset="0"/>
                        </a:rPr>
                        <a:t>) os créditos tributários atinentes à controvérsia e que foram objeto de processo administrativo, concluído ou não, até a véspera da publicação da ata de julgamento</a:t>
                      </a:r>
                      <a:r>
                        <a:rPr lang="pt-BR" sz="900" b="1" dirty="0">
                          <a:solidFill>
                            <a:schemeClr val="tx1">
                              <a:lumMod val="50000"/>
                            </a:schemeClr>
                          </a:solidFill>
                          <a:latin typeface="Arial" panose="020B0604020202020204" pitchFamily="34" charset="0"/>
                          <a:cs typeface="Arial" panose="020B0604020202020204" pitchFamily="34" charset="0"/>
                        </a:rPr>
                        <a:t>; (</a:t>
                      </a:r>
                      <a:r>
                        <a:rPr lang="pt-BR" sz="900" b="1" dirty="0" err="1">
                          <a:solidFill>
                            <a:schemeClr val="tx1">
                              <a:lumMod val="50000"/>
                            </a:schemeClr>
                          </a:solidFill>
                          <a:latin typeface="Arial" panose="020B0604020202020204" pitchFamily="34" charset="0"/>
                          <a:cs typeface="Arial" panose="020B0604020202020204" pitchFamily="34" charset="0"/>
                        </a:rPr>
                        <a:t>iv</a:t>
                      </a:r>
                      <a:r>
                        <a:rPr lang="pt-BR" sz="900" b="1" dirty="0">
                          <a:solidFill>
                            <a:schemeClr val="tx1">
                              <a:lumMod val="50000"/>
                            </a:schemeClr>
                          </a:solidFill>
                          <a:latin typeface="Arial" panose="020B0604020202020204" pitchFamily="34" charset="0"/>
                          <a:cs typeface="Arial" panose="020B0604020202020204" pitchFamily="34" charset="0"/>
                        </a:rPr>
                        <a:t>) as ações judiciais atinentes à controvérsia e pendentes de conclusão, até a véspera da publicação da ata de julgamento do mérito</a:t>
                      </a:r>
                      <a:r>
                        <a:rPr lang="pt-BR" sz="900" dirty="0">
                          <a:solidFill>
                            <a:schemeClr val="tx1">
                              <a:lumMod val="50000"/>
                            </a:schemeClr>
                          </a:solidFill>
                          <a:latin typeface="Arial" panose="020B0604020202020204" pitchFamily="34" charset="0"/>
                          <a:cs typeface="Arial" panose="020B0604020202020204" pitchFamily="34" charset="0"/>
                        </a:rPr>
                        <a:t>, devendo, em todos esses casos, ser observado o entendimento desta Corte e o prazo decadencial e o prescricional</a:t>
                      </a:r>
                    </a:p>
                  </a:txBody>
                  <a:tcPr anchor="ctr"/>
                </a:tc>
                <a:extLst>
                  <a:ext uri="{0D108BD9-81ED-4DB2-BD59-A6C34878D82A}">
                    <a16:rowId xmlns:a16="http://schemas.microsoft.com/office/drawing/2014/main" val="274148562"/>
                  </a:ext>
                </a:extLst>
              </a:tr>
              <a:tr h="1214064">
                <a:tc>
                  <a:txBody>
                    <a:bodyPr/>
                    <a:lstStyle/>
                    <a:p>
                      <a:r>
                        <a:rPr lang="pt-BR" sz="900" dirty="0" err="1">
                          <a:latin typeface="Arial" panose="020B0604020202020204" pitchFamily="34" charset="0"/>
                          <a:cs typeface="Arial" panose="020B0604020202020204" pitchFamily="34" charset="0"/>
                        </a:rPr>
                        <a:t>Creditamento</a:t>
                      </a:r>
                      <a:r>
                        <a:rPr lang="pt-BR" sz="900" dirty="0">
                          <a:latin typeface="Arial" panose="020B0604020202020204" pitchFamily="34" charset="0"/>
                          <a:cs typeface="Arial" panose="020B0604020202020204" pitchFamily="34" charset="0"/>
                        </a:rPr>
                        <a:t> de ICMS incidente em operação oriunda de outro ente federado que concede, unilateralmente, benefício fiscal</a:t>
                      </a:r>
                    </a:p>
                  </a:txBody>
                  <a:tcPr anchor="ctr"/>
                </a:tc>
                <a:tc>
                  <a:txBody>
                    <a:bodyPr/>
                    <a:lstStyle/>
                    <a:p>
                      <a:r>
                        <a:rPr lang="pt-BR" sz="900" dirty="0">
                          <a:latin typeface="Arial" panose="020B0604020202020204" pitchFamily="34" charset="0"/>
                          <a:cs typeface="Arial" panose="020B0604020202020204" pitchFamily="34" charset="0"/>
                        </a:rPr>
                        <a:t>Tema 490</a:t>
                      </a:r>
                    </a:p>
                    <a:p>
                      <a:r>
                        <a:rPr lang="pt-BR" sz="900" dirty="0">
                          <a:latin typeface="Arial" panose="020B0604020202020204" pitchFamily="34" charset="0"/>
                          <a:cs typeface="Arial" panose="020B0604020202020204" pitchFamily="34" charset="0"/>
                        </a:rPr>
                        <a:t>RE 628075</a:t>
                      </a:r>
                    </a:p>
                  </a:txBody>
                  <a:tcPr anchor="ctr"/>
                </a:tc>
                <a:tc>
                  <a:txBody>
                    <a:bodyPr/>
                    <a:lstStyle/>
                    <a:p>
                      <a:r>
                        <a:rPr lang="pt-BR" sz="900" dirty="0">
                          <a:latin typeface="Arial" panose="020B0604020202020204" pitchFamily="34" charset="0"/>
                          <a:cs typeface="Arial" panose="020B0604020202020204" pitchFamily="34" charset="0"/>
                        </a:rPr>
                        <a:t>Sim (decisão 28/08/2020)</a:t>
                      </a:r>
                    </a:p>
                  </a:txBody>
                  <a:tcPr anchor="ctr"/>
                </a:tc>
                <a:tc>
                  <a:txBody>
                    <a:bodyPr/>
                    <a:lstStyle/>
                    <a:p>
                      <a:r>
                        <a:rPr lang="pt-BR" sz="900" dirty="0">
                          <a:latin typeface="Arial" panose="020B0604020202020204" pitchFamily="34" charset="0"/>
                          <a:cs typeface="Arial" panose="020B0604020202020204" pitchFamily="34" charset="0"/>
                        </a:rPr>
                        <a:t>Efeitos </a:t>
                      </a:r>
                      <a:r>
                        <a:rPr lang="pt-BR" sz="900" b="1" dirty="0" err="1">
                          <a:latin typeface="Arial" panose="020B0604020202020204" pitchFamily="34" charset="0"/>
                          <a:cs typeface="Arial" panose="020B0604020202020204" pitchFamily="34" charset="0"/>
                        </a:rPr>
                        <a:t>ex</a:t>
                      </a:r>
                      <a:r>
                        <a:rPr lang="pt-BR" sz="900" b="1" dirty="0">
                          <a:latin typeface="Arial" panose="020B0604020202020204" pitchFamily="34" charset="0"/>
                          <a:cs typeface="Arial" panose="020B0604020202020204" pitchFamily="34" charset="0"/>
                        </a:rPr>
                        <a:t> nunc</a:t>
                      </a:r>
                      <a:r>
                        <a:rPr lang="pt-BR" sz="900" dirty="0">
                          <a:latin typeface="Arial" panose="020B0604020202020204" pitchFamily="34" charset="0"/>
                          <a:cs typeface="Arial" panose="020B0604020202020204" pitchFamily="34" charset="0"/>
                        </a:rPr>
                        <a:t>, a partir da decisão do Plenário desta Corte, para que fiquem resguardados todos os efeitos jurídicos das relações tributárias já constituídas; e, caso não tenha havido ainda lançamentos tributários por parte do Estado de destino, este só poderá proceder ao lançamento em relação aos fatos geradores ocorridos a partir da presente decisão</a:t>
                      </a:r>
                    </a:p>
                  </a:txBody>
                  <a:tcPr anchor="ctr"/>
                </a:tc>
                <a:extLst>
                  <a:ext uri="{0D108BD9-81ED-4DB2-BD59-A6C34878D82A}">
                    <a16:rowId xmlns:a16="http://schemas.microsoft.com/office/drawing/2014/main" val="269990895"/>
                  </a:ext>
                </a:extLst>
              </a:tr>
              <a:tr h="1214064">
                <a:tc>
                  <a:txBody>
                    <a:bodyPr/>
                    <a:lstStyle/>
                    <a:p>
                      <a:r>
                        <a:rPr lang="pt-BR" sz="900" dirty="0">
                          <a:latin typeface="Arial" panose="020B0604020202020204" pitchFamily="34" charset="0"/>
                          <a:cs typeface="Arial" panose="020B0604020202020204" pitchFamily="34" charset="0"/>
                        </a:rPr>
                        <a:t>Necessidade de lei complementar para cobrança de DIFAL em operações interestaduais envolvendo consumidores finais não contribuintes do ICMS</a:t>
                      </a:r>
                    </a:p>
                  </a:txBody>
                  <a:tcPr anchor="ctr"/>
                </a:tc>
                <a:tc>
                  <a:txBody>
                    <a:bodyPr/>
                    <a:lstStyle/>
                    <a:p>
                      <a:r>
                        <a:rPr lang="pt-BR" sz="900" dirty="0">
                          <a:latin typeface="Arial" panose="020B0604020202020204" pitchFamily="34" charset="0"/>
                          <a:cs typeface="Arial" panose="020B0604020202020204" pitchFamily="34" charset="0"/>
                        </a:rPr>
                        <a:t>Tema 1093</a:t>
                      </a:r>
                    </a:p>
                    <a:p>
                      <a:r>
                        <a:rPr lang="pt-BR" sz="900" dirty="0">
                          <a:latin typeface="Arial" panose="020B0604020202020204" pitchFamily="34" charset="0"/>
                          <a:cs typeface="Arial" panose="020B0604020202020204" pitchFamily="34" charset="0"/>
                        </a:rPr>
                        <a:t>RE 1287019</a:t>
                      </a:r>
                    </a:p>
                  </a:txBody>
                  <a:tcPr anchor="ctr"/>
                </a:tc>
                <a:tc>
                  <a:txBody>
                    <a:bodyPr/>
                    <a:lstStyle/>
                    <a:p>
                      <a:r>
                        <a:rPr lang="pt-BR" sz="900" b="0" dirty="0">
                          <a:latin typeface="Arial" panose="020B0604020202020204" pitchFamily="34" charset="0"/>
                          <a:cs typeface="Arial" panose="020B0604020202020204" pitchFamily="34" charset="0"/>
                        </a:rPr>
                        <a:t>Sim</a:t>
                      </a:r>
                    </a:p>
                    <a:p>
                      <a:endParaRPr lang="pt-BR" sz="900" b="0" dirty="0">
                        <a:latin typeface="Arial" panose="020B0604020202020204" pitchFamily="34" charset="0"/>
                        <a:cs typeface="Arial" panose="020B0604020202020204" pitchFamily="34" charset="0"/>
                      </a:endParaRPr>
                    </a:p>
                    <a:p>
                      <a:r>
                        <a:rPr lang="pt-BR" sz="900" b="0" dirty="0">
                          <a:solidFill>
                            <a:srgbClr val="FF0000"/>
                          </a:solidFill>
                          <a:latin typeface="Arial" panose="020B0604020202020204" pitchFamily="34" charset="0"/>
                          <a:cs typeface="Arial" panose="020B0604020202020204" pitchFamily="34" charset="0"/>
                        </a:rPr>
                        <a:t>(Observação ADI 7066, 7070, 7078 pautadas novamente para 09.12.2022 – Lei 190/22 vale só para 2023. AGE e PGR: OK) </a:t>
                      </a:r>
                    </a:p>
                  </a:txBody>
                  <a:tcPr anchor="ctr"/>
                </a:tc>
                <a:tc>
                  <a:txBody>
                    <a:bodyPr/>
                    <a:lstStyle/>
                    <a:p>
                      <a:r>
                        <a:rPr lang="pt-BR" sz="900" b="0" dirty="0">
                          <a:latin typeface="Arial" panose="020B0604020202020204" pitchFamily="34" charset="0"/>
                          <a:cs typeface="Arial" panose="020B0604020202020204" pitchFamily="34" charset="0"/>
                        </a:rPr>
                        <a:t>A decisão produzirá efeitos a partir do exercício financeiro seguinte à conclusão deste julgamento (2022), exceto no que diz respeito às normas legais que versarem sobre a cláusula nona do Convênio ICMS nº 93/2015, cujos efeitos retroagem à data da concessão da medida cautelar nos autos da ADI nº 5.464/DF. </a:t>
                      </a:r>
                      <a:r>
                        <a:rPr lang="pt-BR" sz="900" b="1" dirty="0">
                          <a:latin typeface="Arial" panose="020B0604020202020204" pitchFamily="34" charset="0"/>
                          <a:cs typeface="Arial" panose="020B0604020202020204" pitchFamily="34" charset="0"/>
                        </a:rPr>
                        <a:t>Ficam ressalvadas da proposta de modulação as ações judiciais em curso</a:t>
                      </a:r>
                      <a:r>
                        <a:rPr lang="pt-BR" sz="900" b="0" dirty="0">
                          <a:latin typeface="Arial" panose="020B0604020202020204" pitchFamily="34" charset="0"/>
                          <a:cs typeface="Arial" panose="020B0604020202020204" pitchFamily="34" charset="0"/>
                        </a:rPr>
                        <a:t>.</a:t>
                      </a:r>
                    </a:p>
                  </a:txBody>
                  <a:tcPr anchor="ctr"/>
                </a:tc>
                <a:extLst>
                  <a:ext uri="{0D108BD9-81ED-4DB2-BD59-A6C34878D82A}">
                    <a16:rowId xmlns:a16="http://schemas.microsoft.com/office/drawing/2014/main" val="1000911719"/>
                  </a:ext>
                </a:extLst>
              </a:tr>
            </a:tbl>
          </a:graphicData>
        </a:graphic>
      </p:graphicFrame>
    </p:spTree>
    <p:extLst>
      <p:ext uri="{BB962C8B-B14F-4D97-AF65-F5344CB8AC3E}">
        <p14:creationId xmlns:p14="http://schemas.microsoft.com/office/powerpoint/2010/main" val="312146301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3510</Words>
  <Application>Microsoft Office PowerPoint</Application>
  <PresentationFormat>Widescreen</PresentationFormat>
  <Paragraphs>164</Paragraphs>
  <Slides>16</Slides>
  <Notes>13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16</vt:i4>
      </vt:variant>
    </vt:vector>
  </HeadingPairs>
  <TitlesOfParts>
    <vt:vector size="21" baseType="lpstr">
      <vt:lpstr>Arial</vt:lpstr>
      <vt:lpstr>Calibri</vt:lpstr>
      <vt:lpstr>Calibri Light</vt:lpstr>
      <vt:lpstr>Garamond</vt:lpstr>
      <vt:lpstr>Tema do Office</vt:lpstr>
      <vt:lpstr>Modulação dos (d)efeitos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consequencialismo das decisões </vt:lpstr>
      <vt:lpstr>“A tese do século” </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Caca de Oliveira</dc:creator>
  <cp:lastModifiedBy>Congresso IBET</cp:lastModifiedBy>
  <cp:revision>14</cp:revision>
  <dcterms:created xsi:type="dcterms:W3CDTF">2022-11-18T18:20:41Z</dcterms:created>
  <dcterms:modified xsi:type="dcterms:W3CDTF">2022-12-08T11:24:59Z</dcterms:modified>
</cp:coreProperties>
</file>