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87" r:id="rId4"/>
    <p:sldId id="259" r:id="rId5"/>
    <p:sldId id="268" r:id="rId6"/>
    <p:sldId id="269" r:id="rId7"/>
    <p:sldId id="272" r:id="rId8"/>
    <p:sldId id="271" r:id="rId9"/>
    <p:sldId id="277" r:id="rId10"/>
    <p:sldId id="273" r:id="rId11"/>
    <p:sldId id="274" r:id="rId12"/>
    <p:sldId id="276" r:id="rId13"/>
    <p:sldId id="278" r:id="rId14"/>
    <p:sldId id="279" r:id="rId15"/>
    <p:sldId id="280" r:id="rId16"/>
    <p:sldId id="286" r:id="rId17"/>
    <p:sldId id="284" r:id="rId18"/>
    <p:sldId id="285" r:id="rId19"/>
  </p:sldIdLst>
  <p:sldSz cx="12192000" cy="6858000"/>
  <p:notesSz cx="6888163" cy="100203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3" autoAdjust="0"/>
    <p:restoredTop sz="94602" autoAdjust="0"/>
  </p:normalViewPr>
  <p:slideViewPr>
    <p:cSldViewPr snapToGrid="0">
      <p:cViewPr>
        <p:scale>
          <a:sx n="80" d="100"/>
          <a:sy n="80" d="100"/>
        </p:scale>
        <p:origin x="-136" y="412"/>
      </p:cViewPr>
      <p:guideLst>
        <p:guide orient="horz" pos="2160"/>
        <p:guide pos="3840"/>
      </p:guideLst>
    </p:cSldViewPr>
  </p:slideViewPr>
  <p:notesTextViewPr>
    <p:cViewPr>
      <p:scale>
        <a:sx n="1" d="1"/>
        <a:sy n="1" d="1"/>
      </p:scale>
      <p:origin x="0" y="0"/>
    </p:cViewPr>
  </p:notesTextViewPr>
  <p:sorterViewPr>
    <p:cViewPr>
      <p:scale>
        <a:sx n="100" d="100"/>
        <a:sy n="100" d="100"/>
      </p:scale>
      <p:origin x="0" y="8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A0D8ED76-D215-440D-B716-183960BB9B2B}" type="datetimeFigureOut">
              <a:rPr lang="pt-BR" smtClean="0"/>
              <a:t>04/12/2022</a:t>
            </a:fld>
            <a:endParaRPr lang="pt-BR"/>
          </a:p>
        </p:txBody>
      </p:sp>
      <p:sp>
        <p:nvSpPr>
          <p:cNvPr id="4" name="Espaço Reservado para Rodapé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DC5C2F36-84D9-466A-8AF8-7E4C0B7864F3}" type="slidenum">
              <a:rPr lang="pt-BR" smtClean="0"/>
              <a:t>‹nº›</a:t>
            </a:fld>
            <a:endParaRPr lang="pt-BR"/>
          </a:p>
        </p:txBody>
      </p:sp>
    </p:spTree>
    <p:extLst>
      <p:ext uri="{BB962C8B-B14F-4D97-AF65-F5344CB8AC3E}">
        <p14:creationId xmlns:p14="http://schemas.microsoft.com/office/powerpoint/2010/main" val="38212105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6" name="Espaço Reservado para Rodapé 5">
            <a:extLst>
              <a:ext uri="{FF2B5EF4-FFF2-40B4-BE49-F238E27FC236}">
                <a16:creationId xmlns=""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8" name="Espaço Reservado para Rodapé 7">
            <a:extLst>
              <a:ext uri="{FF2B5EF4-FFF2-40B4-BE49-F238E27FC236}">
                <a16:creationId xmlns=""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4" name="Espaço Reservado para Rodapé 3">
            <a:extLst>
              <a:ext uri="{FF2B5EF4-FFF2-40B4-BE49-F238E27FC236}">
                <a16:creationId xmlns=""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3" name="Espaço Reservado para Rodapé 2">
            <a:extLst>
              <a:ext uri="{FF2B5EF4-FFF2-40B4-BE49-F238E27FC236}">
                <a16:creationId xmlns=""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6" name="Espaço Reservado para Rodapé 5">
            <a:extLst>
              <a:ext uri="{FF2B5EF4-FFF2-40B4-BE49-F238E27FC236}">
                <a16:creationId xmlns=""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04/12/2022</a:t>
            </a:fld>
            <a:endParaRPr lang="pt-BR"/>
          </a:p>
        </p:txBody>
      </p:sp>
      <p:sp>
        <p:nvSpPr>
          <p:cNvPr id="6" name="Espaço Reservado para Rodapé 5">
            <a:extLst>
              <a:ext uri="{FF2B5EF4-FFF2-40B4-BE49-F238E27FC236}">
                <a16:creationId xmlns=""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04/12/2022</a:t>
            </a:fld>
            <a:endParaRPr lang="pt-BR"/>
          </a:p>
        </p:txBody>
      </p:sp>
      <p:sp>
        <p:nvSpPr>
          <p:cNvPr id="5" name="Espaço Reservado para Rodapé 4">
            <a:extLst>
              <a:ext uri="{FF2B5EF4-FFF2-40B4-BE49-F238E27FC236}">
                <a16:creationId xmlns=""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5AFEBC8-E457-4652-7443-F902D934C149}"/>
              </a:ext>
            </a:extLst>
          </p:cNvPr>
          <p:cNvSpPr>
            <a:spLocks noGrp="1"/>
          </p:cNvSpPr>
          <p:nvPr>
            <p:ph type="ctrTitle"/>
          </p:nvPr>
        </p:nvSpPr>
        <p:spPr>
          <a:xfrm>
            <a:off x="1606163" y="1225958"/>
            <a:ext cx="9036670" cy="2391885"/>
          </a:xfrm>
        </p:spPr>
        <p:txBody>
          <a:bodyPr>
            <a:normAutofit/>
          </a:bodyPr>
          <a:lstStyle/>
          <a:p>
            <a:r>
              <a:rPr lang="pt-BR" sz="5300" b="1" dirty="0" smtClean="0"/>
              <a:t>Mudança </a:t>
            </a:r>
            <a:r>
              <a:rPr lang="pt-BR" sz="5300" b="1" dirty="0"/>
              <a:t>de critério jurídico pela administração tributária</a:t>
            </a:r>
            <a:r>
              <a:rPr lang="pt-BR" dirty="0"/>
              <a:t>	</a:t>
            </a:r>
          </a:p>
        </p:txBody>
      </p:sp>
      <p:sp>
        <p:nvSpPr>
          <p:cNvPr id="3" name="Subtítulo 2">
            <a:extLst>
              <a:ext uri="{FF2B5EF4-FFF2-40B4-BE49-F238E27FC236}">
                <a16:creationId xmlns="" xmlns:a16="http://schemas.microsoft.com/office/drawing/2014/main" id="{432CE946-027A-C608-966E-4102197DA282}"/>
              </a:ext>
            </a:extLst>
          </p:cNvPr>
          <p:cNvSpPr>
            <a:spLocks noGrp="1"/>
          </p:cNvSpPr>
          <p:nvPr>
            <p:ph type="subTitle" idx="1"/>
          </p:nvPr>
        </p:nvSpPr>
        <p:spPr>
          <a:xfrm>
            <a:off x="1500146" y="4086455"/>
            <a:ext cx="9144000" cy="1655762"/>
          </a:xfrm>
        </p:spPr>
        <p:txBody>
          <a:bodyPr>
            <a:normAutofit/>
          </a:bodyPr>
          <a:lstStyle/>
          <a:p>
            <a:r>
              <a:rPr lang="pt-BR" sz="2800" b="1" i="1" dirty="0" smtClean="0">
                <a:solidFill>
                  <a:srgbClr val="0C2342"/>
                </a:solidFill>
                <a:latin typeface="+mj-lt"/>
                <a:ea typeface="+mj-ea"/>
                <a:cs typeface="+mj-cs"/>
              </a:rPr>
              <a:t>Mauritânia Mendonça</a:t>
            </a:r>
            <a:endParaRPr lang="pt-BR" sz="2800" b="1" i="1" dirty="0">
              <a:solidFill>
                <a:srgbClr val="0C2342"/>
              </a:solidFill>
              <a:latin typeface="+mj-lt"/>
              <a:ea typeface="+mj-ea"/>
              <a:cs typeface="+mj-cs"/>
            </a:endParaRPr>
          </a:p>
          <a:p>
            <a:r>
              <a:rPr lang="pt-BR" sz="2800" b="1" i="1" dirty="0">
                <a:solidFill>
                  <a:srgbClr val="0C2342"/>
                </a:solidFill>
                <a:latin typeface="+mj-lt"/>
                <a:ea typeface="+mj-ea"/>
                <a:cs typeface="+mj-cs"/>
              </a:rPr>
              <a:t>Mestre PUC/SP, Conselheira CARF e Professora </a:t>
            </a:r>
            <a:r>
              <a:rPr lang="pt-BR" sz="2800" b="1" i="1" dirty="0" err="1" smtClean="0">
                <a:solidFill>
                  <a:srgbClr val="0C2342"/>
                </a:solidFill>
                <a:latin typeface="+mj-lt"/>
                <a:ea typeface="+mj-ea"/>
                <a:cs typeface="+mj-cs"/>
              </a:rPr>
              <a:t>IBET</a:t>
            </a:r>
            <a:endParaRPr lang="pt-BR" sz="2800" b="1" i="1" dirty="0">
              <a:solidFill>
                <a:srgbClr val="0C2342"/>
              </a:solidFill>
              <a:latin typeface="+mj-lt"/>
              <a:ea typeface="+mj-ea"/>
              <a:cs typeface="+mj-cs"/>
            </a:endParaRP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60606" y="1113183"/>
            <a:ext cx="9493194" cy="715617"/>
          </a:xfrm>
        </p:spPr>
        <p:txBody>
          <a:bodyPr>
            <a:normAutofit/>
          </a:bodyPr>
          <a:lstStyle/>
          <a:p>
            <a:pPr algn="ct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Exemplo Em Que </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Não Há Afronta ao Art. 146 Do </a:t>
            </a:r>
            <a:r>
              <a:rPr lang="pt-BR" sz="3200" b="1" cap="small" dirty="0" err="1" smtClean="0">
                <a:solidFill>
                  <a:schemeClr val="tx1"/>
                </a:solidFill>
                <a:effectLst>
                  <a:outerShdw blurRad="38100" dist="38100" dir="2700000" algn="tl">
                    <a:srgbClr val="000000">
                      <a:alpha val="43137"/>
                    </a:srgbClr>
                  </a:outerShdw>
                </a:effectLst>
                <a:latin typeface="+mn-lt"/>
                <a:cs typeface="Arial" panose="020B0604020202020204" pitchFamily="34" charset="0"/>
              </a:rPr>
              <a:t>CTN</a:t>
            </a:r>
            <a:endParaRPr lang="pt-BR" sz="3200" dirty="0">
              <a:latin typeface="+mn-lt"/>
            </a:endParaRPr>
          </a:p>
        </p:txBody>
      </p:sp>
      <p:sp>
        <p:nvSpPr>
          <p:cNvPr id="3" name="Espaço Reservado para Conteúdo 2"/>
          <p:cNvSpPr>
            <a:spLocks noGrp="1"/>
          </p:cNvSpPr>
          <p:nvPr>
            <p:ph idx="1"/>
          </p:nvPr>
        </p:nvSpPr>
        <p:spPr/>
        <p:txBody>
          <a:bodyPr>
            <a:normAutofit fontScale="85000" lnSpcReduction="10000"/>
          </a:bodyPr>
          <a:lstStyle/>
          <a:p>
            <a:pPr marL="0" indent="0">
              <a:buNone/>
            </a:pPr>
            <a:endParaRPr lang="pt-BR" b="1" dirty="0" smtClean="0"/>
          </a:p>
          <a:p>
            <a:pPr marL="514350" indent="-514350">
              <a:buAutoNum type="arabicParenR"/>
            </a:pPr>
            <a:r>
              <a:rPr lang="pt-BR" b="1" dirty="0" smtClean="0"/>
              <a:t>Lançamento anterior não consumado:</a:t>
            </a:r>
          </a:p>
          <a:p>
            <a:pPr marL="0" indent="0">
              <a:buNone/>
            </a:pPr>
            <a:endParaRPr lang="pt-BR" b="1" dirty="0" smtClean="0"/>
          </a:p>
          <a:p>
            <a:pPr marL="0" indent="0" algn="just">
              <a:buNone/>
            </a:pPr>
            <a:r>
              <a:rPr lang="pt-BR" sz="2600" dirty="0" smtClean="0"/>
              <a:t>(...) </a:t>
            </a:r>
            <a:r>
              <a:rPr lang="pt-BR" sz="2600" dirty="0"/>
              <a:t>ARTIGO 146 DO </a:t>
            </a:r>
            <a:r>
              <a:rPr lang="pt-BR" sz="2600" dirty="0" err="1"/>
              <a:t>CTN</a:t>
            </a:r>
            <a:r>
              <a:rPr lang="pt-BR" sz="2600" dirty="0"/>
              <a:t>. PRINCÍPIO DA PROTEÇÃO DA CONFIANÇA. ALTERAÇÃO DE CRITÉRIO JURÍDICO. LANÇAMENTOS TRIBUTÁRIOS DISTINTOS CONTRA O MESMO CONTRIBUINTE. </a:t>
            </a:r>
            <a:r>
              <a:rPr lang="pt-BR" sz="2600" dirty="0" err="1" smtClean="0"/>
              <a:t>INEXISTÊNCIA.</a:t>
            </a:r>
            <a:r>
              <a:rPr lang="pt-BR" sz="2600" b="1" dirty="0" err="1" smtClean="0"/>
              <a:t>O</a:t>
            </a:r>
            <a:r>
              <a:rPr lang="pt-BR" sz="2600" b="1" dirty="0" smtClean="0"/>
              <a:t> </a:t>
            </a:r>
            <a:r>
              <a:rPr lang="pt-BR" sz="2600" b="1" dirty="0"/>
              <a:t>fato de existir uma fiscalização pretérita sinalizando interpretação da Fiscalização não tem o condão de vincular institucionalmente a Administração Fiscal para posterior lançamento, impedindo a cobrança de tributos.</a:t>
            </a:r>
            <a:r>
              <a:rPr lang="pt-BR" sz="2600" dirty="0"/>
              <a:t> Isto porque o artigo 146 do </a:t>
            </a:r>
            <a:r>
              <a:rPr lang="pt-BR" sz="2600" dirty="0" err="1"/>
              <a:t>CTN</a:t>
            </a:r>
            <a:r>
              <a:rPr lang="pt-BR" sz="2600" dirty="0"/>
              <a:t> tem aplicação restrita à revisão de um mesmo ato administrativo, cujos elementos de direito veiculados pela autoridade fiscal no momento da lavratura não poderão ser posteriormente alterados de ofício ou em consequência de decisão administrativa ou judicial. Trata-se de norma que visa proteção da confiança legítima dos contribuintes, porém adstrita aos termos em que foi positivada pelo legislador complementar. (...) – (Acórdão nº 3402-004.39, Data da Sessão: 26/10/2017)</a:t>
            </a:r>
          </a:p>
          <a:p>
            <a:pPr marL="0" indent="0">
              <a:buNone/>
            </a:pPr>
            <a:endParaRPr lang="pt-BR" dirty="0"/>
          </a:p>
        </p:txBody>
      </p:sp>
    </p:spTree>
    <p:extLst>
      <p:ext uri="{BB962C8B-B14F-4D97-AF65-F5344CB8AC3E}">
        <p14:creationId xmlns:p14="http://schemas.microsoft.com/office/powerpoint/2010/main" val="184249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1160890"/>
            <a:ext cx="10256520" cy="596348"/>
          </a:xfrm>
        </p:spPr>
        <p:txBody>
          <a:bodyPr>
            <a:normAutofit/>
          </a:bodyPr>
          <a:lstStyle/>
          <a:p>
            <a:pPr algn="ct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200" dirty="0">
              <a:latin typeface="+mn-lt"/>
            </a:endParaRPr>
          </a:p>
        </p:txBody>
      </p:sp>
      <p:sp>
        <p:nvSpPr>
          <p:cNvPr id="3" name="Espaço Reservado para Conteúdo 2"/>
          <p:cNvSpPr>
            <a:spLocks noGrp="1"/>
          </p:cNvSpPr>
          <p:nvPr>
            <p:ph idx="1"/>
          </p:nvPr>
        </p:nvSpPr>
        <p:spPr/>
        <p:txBody>
          <a:bodyPr>
            <a:normAutofit/>
          </a:bodyPr>
          <a:lstStyle/>
          <a:p>
            <a:pPr marL="0" indent="0" algn="just">
              <a:buNone/>
            </a:pPr>
            <a:endParaRPr lang="pt-BR" b="1" dirty="0" smtClean="0"/>
          </a:p>
          <a:p>
            <a:pPr marL="0" indent="0" algn="just">
              <a:buNone/>
            </a:pPr>
            <a:r>
              <a:rPr lang="pt-BR" b="1" dirty="0" smtClean="0"/>
              <a:t>2) Redução </a:t>
            </a:r>
            <a:r>
              <a:rPr lang="pt-BR" b="1" dirty="0"/>
              <a:t>na base </a:t>
            </a:r>
            <a:r>
              <a:rPr lang="pt-BR" b="1" dirty="0" smtClean="0"/>
              <a:t>de </a:t>
            </a:r>
            <a:r>
              <a:rPr lang="pt-BR" b="1" dirty="0"/>
              <a:t>cálculo:</a:t>
            </a:r>
          </a:p>
          <a:p>
            <a:pPr algn="just">
              <a:buFontTx/>
              <a:buChar char="-"/>
            </a:pPr>
            <a:r>
              <a:rPr lang="pt-BR" dirty="0" smtClean="0"/>
              <a:t>Erro </a:t>
            </a:r>
            <a:r>
              <a:rPr lang="pt-BR" dirty="0"/>
              <a:t>na quantificação da BC: Exemplo: comprovação da tributação parcial dos rendimentos </a:t>
            </a:r>
            <a:r>
              <a:rPr lang="pt-BR" dirty="0" smtClean="0"/>
              <a:t>omitidos</a:t>
            </a:r>
            <a:endParaRPr lang="pt-BR" dirty="0"/>
          </a:p>
          <a:p>
            <a:pPr marL="0" indent="0" algn="just">
              <a:buNone/>
            </a:pPr>
            <a:r>
              <a:rPr lang="pt-BR" b="1" dirty="0" smtClean="0"/>
              <a:t>3) Contraposição </a:t>
            </a:r>
            <a:r>
              <a:rPr lang="pt-BR" b="1" dirty="0"/>
              <a:t>aos argumentos de defesa trazidos pelo contribuinte</a:t>
            </a:r>
          </a:p>
          <a:p>
            <a:pPr marL="0" indent="0" algn="just">
              <a:buNone/>
            </a:pPr>
            <a:r>
              <a:rPr lang="pt-BR" dirty="0"/>
              <a:t>– Desenvolvimento da </a:t>
            </a:r>
            <a:r>
              <a:rPr lang="pt-BR" b="1" dirty="0"/>
              <a:t>motivação </a:t>
            </a:r>
            <a:r>
              <a:rPr lang="pt-BR" dirty="0"/>
              <a:t>do lançamento ou do despacho decisório que não homologou a compensação</a:t>
            </a:r>
          </a:p>
          <a:p>
            <a:pPr marL="0" indent="0" algn="just">
              <a:buNone/>
            </a:pPr>
            <a:r>
              <a:rPr lang="pt-BR" dirty="0"/>
              <a:t>– Dialética processual</a:t>
            </a:r>
          </a:p>
          <a:p>
            <a:pPr marL="0" indent="0" algn="just">
              <a:buNone/>
            </a:pPr>
            <a:r>
              <a:rPr lang="pt-BR" dirty="0"/>
              <a:t>– Inovação → cerceamento ao direito de defesa</a:t>
            </a:r>
          </a:p>
          <a:p>
            <a:endParaRPr lang="pt-BR" dirty="0"/>
          </a:p>
        </p:txBody>
      </p:sp>
    </p:spTree>
    <p:extLst>
      <p:ext uri="{BB962C8B-B14F-4D97-AF65-F5344CB8AC3E}">
        <p14:creationId xmlns:p14="http://schemas.microsoft.com/office/powerpoint/2010/main" val="84369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6692" y="1105231"/>
            <a:ext cx="10487108" cy="901369"/>
          </a:xfrm>
        </p:spPr>
        <p:txBody>
          <a:bodyPr>
            <a:normAutofit/>
          </a:bodyPr>
          <a:lstStyle/>
          <a:p>
            <a:pPr algn="ct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200" dirty="0">
              <a:latin typeface="+mn-lt"/>
              <a:cs typeface="Arial" panose="020B0604020202020204" pitchFamily="34" charset="0"/>
            </a:endParaRPr>
          </a:p>
        </p:txBody>
      </p:sp>
      <p:sp>
        <p:nvSpPr>
          <p:cNvPr id="3" name="Espaço Reservado para Conteúdo 2"/>
          <p:cNvSpPr>
            <a:spLocks noGrp="1"/>
          </p:cNvSpPr>
          <p:nvPr>
            <p:ph idx="1"/>
          </p:nvPr>
        </p:nvSpPr>
        <p:spPr/>
        <p:txBody>
          <a:bodyPr/>
          <a:lstStyle/>
          <a:p>
            <a:pPr marL="0" indent="0">
              <a:buNone/>
            </a:pPr>
            <a:endParaRPr lang="pt-BR" dirty="0" smtClean="0"/>
          </a:p>
          <a:p>
            <a:pPr marL="0" indent="0" algn="just">
              <a:buNone/>
            </a:pPr>
            <a:r>
              <a:rPr lang="pt-BR" sz="2400" dirty="0"/>
              <a:t>(...) “NULIDADE DA DECISÃO RECORRIDA. INOVAÇÃO DA FUNDAMENTAÇÃO. NÃO OCORRÊNCIA.  </a:t>
            </a:r>
            <a:r>
              <a:rPr lang="pt-BR" sz="2400" b="1" dirty="0"/>
              <a:t>Não caracteriza-se como inovação ou alteração de critério jurídico, a decisão "a quo" que limitou-se a esclarecer qual era o débito a que se referia o despacho decisório, em que a fundamentação é, por natureza, extremamente sucinta. O motivo do indeferimento permaneceu o mesmo, qual seja, pagamento não disponível ou não comprovação do direito creditório pleiteado”. </a:t>
            </a:r>
            <a:r>
              <a:rPr lang="pt-BR" sz="2400" dirty="0"/>
              <a:t>(Acórdão nº 402-005.902, Redatora designada: Mauritânia Elvira de Sousa Mendonça, Data da Sessão: 20/10/2021)</a:t>
            </a:r>
          </a:p>
          <a:p>
            <a:pPr marL="0" indent="0">
              <a:buNone/>
            </a:pPr>
            <a:endParaRPr lang="pt-BR" dirty="0"/>
          </a:p>
        </p:txBody>
      </p:sp>
    </p:spTree>
    <p:extLst>
      <p:ext uri="{BB962C8B-B14F-4D97-AF65-F5344CB8AC3E}">
        <p14:creationId xmlns:p14="http://schemas.microsoft.com/office/powerpoint/2010/main" val="376114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52939" y="1049572"/>
            <a:ext cx="10200860" cy="604300"/>
          </a:xfrm>
        </p:spPr>
        <p:txBody>
          <a:bodyPr>
            <a:normAutofit/>
          </a:bodyPr>
          <a:lstStyle/>
          <a:p>
            <a:pPr algn="ct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Outras Questões Pertinentes</a:t>
            </a:r>
          </a:p>
        </p:txBody>
      </p:sp>
      <p:sp>
        <p:nvSpPr>
          <p:cNvPr id="3" name="Espaço Reservado para Conteúdo 2"/>
          <p:cNvSpPr>
            <a:spLocks noGrp="1"/>
          </p:cNvSpPr>
          <p:nvPr>
            <p:ph idx="1"/>
          </p:nvPr>
        </p:nvSpPr>
        <p:spPr>
          <a:xfrm>
            <a:off x="855676" y="1627464"/>
            <a:ext cx="10498123" cy="4549499"/>
          </a:xfrm>
        </p:spPr>
        <p:txBody>
          <a:bodyPr>
            <a:normAutofit fontScale="85000" lnSpcReduction="20000"/>
          </a:bodyPr>
          <a:lstStyle/>
          <a:p>
            <a:pPr marL="0" indent="0">
              <a:buNone/>
            </a:pPr>
            <a:endParaRPr lang="pt-BR" sz="1600" b="1" dirty="0" smtClean="0"/>
          </a:p>
          <a:p>
            <a:pPr algn="just"/>
            <a:r>
              <a:rPr lang="pt-BR" sz="3100" b="1" dirty="0" smtClean="0">
                <a:effectLst>
                  <a:outerShdw blurRad="38100" dist="38100" dir="2700000" algn="tl">
                    <a:srgbClr val="000000">
                      <a:alpha val="43137"/>
                    </a:srgbClr>
                  </a:outerShdw>
                </a:effectLst>
              </a:rPr>
              <a:t>O art</a:t>
            </a:r>
            <a:r>
              <a:rPr lang="pt-BR" sz="3100" b="1" dirty="0">
                <a:effectLst>
                  <a:outerShdw blurRad="38100" dist="38100" dir="2700000" algn="tl">
                    <a:srgbClr val="000000">
                      <a:alpha val="43137"/>
                    </a:srgbClr>
                  </a:outerShdw>
                </a:effectLst>
              </a:rPr>
              <a:t>.</a:t>
            </a:r>
            <a:r>
              <a:rPr lang="pt-BR" sz="3100" b="1" dirty="0" smtClean="0">
                <a:effectLst>
                  <a:outerShdw blurRad="38100" dist="38100" dir="2700000" algn="tl">
                    <a:srgbClr val="000000">
                      <a:alpha val="43137"/>
                    </a:srgbClr>
                  </a:outerShdw>
                </a:effectLst>
              </a:rPr>
              <a:t> 146 veda a aplicação </a:t>
            </a:r>
            <a:r>
              <a:rPr lang="pt-BR" sz="3100" b="1" dirty="0">
                <a:effectLst>
                  <a:outerShdw blurRad="38100" dist="38100" dir="2700000" algn="tl">
                    <a:srgbClr val="000000">
                      <a:alpha val="43137"/>
                    </a:srgbClr>
                  </a:outerShdw>
                </a:effectLst>
              </a:rPr>
              <a:t>de novo critério </a:t>
            </a:r>
            <a:r>
              <a:rPr lang="pt-BR" sz="3100" b="1" dirty="0" smtClean="0">
                <a:effectLst>
                  <a:outerShdw blurRad="38100" dist="38100" dir="2700000" algn="tl">
                    <a:srgbClr val="000000">
                      <a:alpha val="43137"/>
                    </a:srgbClr>
                  </a:outerShdw>
                </a:effectLst>
              </a:rPr>
              <a:t>jurídico se </a:t>
            </a:r>
            <a:r>
              <a:rPr lang="pt-BR" sz="3100" b="1" dirty="0">
                <a:effectLst>
                  <a:outerShdw blurRad="38100" dist="38100" dir="2700000" algn="tl">
                    <a:srgbClr val="000000">
                      <a:alpha val="43137"/>
                    </a:srgbClr>
                  </a:outerShdw>
                </a:effectLst>
              </a:rPr>
              <a:t>for mais </a:t>
            </a:r>
            <a:r>
              <a:rPr lang="pt-BR" sz="3100" b="1" dirty="0" smtClean="0">
                <a:effectLst>
                  <a:outerShdw blurRad="38100" dist="38100" dir="2700000" algn="tl">
                    <a:srgbClr val="000000">
                      <a:alpha val="43137"/>
                    </a:srgbClr>
                  </a:outerShdw>
                </a:effectLst>
              </a:rPr>
              <a:t>benéfico?</a:t>
            </a:r>
          </a:p>
          <a:p>
            <a:pPr marL="0" indent="0" algn="just">
              <a:buNone/>
            </a:pPr>
            <a:r>
              <a:rPr lang="pt-BR" sz="2400" dirty="0"/>
              <a:t>AUTO DE INFRAÇÃO. ALTERAÇÃO PELA DECISÃO DE 1ª INSTÂNCIA. IMPOSSIBILIDADE. MUDANÇA DO CRITÉRIO JURÍDICO. ART. 146 DO </a:t>
            </a:r>
            <a:r>
              <a:rPr lang="pt-BR" sz="2400" dirty="0" err="1"/>
              <a:t>CTN</a:t>
            </a:r>
            <a:r>
              <a:rPr lang="pt-BR" sz="2400" dirty="0"/>
              <a:t>. SEGURANÇA JURÍDICA. PROTEÇÃO DA CONFIANÇA</a:t>
            </a:r>
            <a:r>
              <a:rPr lang="pt-BR" sz="2400" dirty="0" smtClean="0"/>
              <a:t>. </a:t>
            </a:r>
            <a:r>
              <a:rPr lang="pt-BR" sz="2400" b="1" dirty="0" smtClean="0"/>
              <a:t>A </a:t>
            </a:r>
            <a:r>
              <a:rPr lang="pt-BR" sz="2400" b="1" dirty="0"/>
              <a:t>modificação de critério jurídico adotado pela autoridade tributária no exercício do lançamento, pela autoridade julgadora de primeira instância não é possível, ainda que se resulte em valores inferiores àquele originalmente lançado.</a:t>
            </a:r>
            <a:r>
              <a:rPr lang="pt-BR" sz="2400" dirty="0"/>
              <a:t> </a:t>
            </a:r>
            <a:r>
              <a:rPr lang="pt-BR" sz="2400" dirty="0" smtClean="0"/>
              <a:t>(...) - (Acórdão nº 9303-004.627, 3ª </a:t>
            </a:r>
            <a:r>
              <a:rPr lang="pt-BR" sz="2400" dirty="0"/>
              <a:t>Turma da </a:t>
            </a:r>
            <a:r>
              <a:rPr lang="pt-BR" sz="2400" dirty="0" err="1" smtClean="0"/>
              <a:t>CSRF</a:t>
            </a:r>
            <a:r>
              <a:rPr lang="pt-BR" sz="2400" dirty="0" smtClean="0"/>
              <a:t>, Data da Sessão: 04/02/2017</a:t>
            </a:r>
          </a:p>
          <a:p>
            <a:pPr marL="0" indent="0" algn="just">
              <a:buNone/>
            </a:pPr>
            <a:endParaRPr lang="pt-BR" dirty="0" smtClean="0"/>
          </a:p>
          <a:p>
            <a:pPr algn="just"/>
            <a:r>
              <a:rPr lang="pt-BR" sz="3100" b="1" dirty="0">
                <a:effectLst>
                  <a:outerShdw blurRad="38100" dist="38100" dir="2700000" algn="tl">
                    <a:srgbClr val="000000">
                      <a:alpha val="43137"/>
                    </a:srgbClr>
                  </a:outerShdw>
                </a:effectLst>
                <a:cs typeface="Arial" panose="020B0604020202020204" pitchFamily="34" charset="0"/>
              </a:rPr>
              <a:t>Pode o novo critério ser aplicado para lançamento “novo” com base em fato gerador ocorrido antes da introdução do </a:t>
            </a:r>
            <a:r>
              <a:rPr lang="pt-BR" sz="3100" b="1" dirty="0" smtClean="0">
                <a:effectLst>
                  <a:outerShdw blurRad="38100" dist="38100" dir="2700000" algn="tl">
                    <a:srgbClr val="000000">
                      <a:alpha val="43137"/>
                    </a:srgbClr>
                  </a:outerShdw>
                </a:effectLst>
                <a:cs typeface="Arial" panose="020B0604020202020204" pitchFamily="34" charset="0"/>
              </a:rPr>
              <a:t>critério?</a:t>
            </a:r>
            <a:endParaRPr lang="pt-BR" sz="3100" b="1" dirty="0">
              <a:effectLst>
                <a:outerShdw blurRad="38100" dist="38100" dir="2700000" algn="tl">
                  <a:srgbClr val="000000">
                    <a:alpha val="43137"/>
                  </a:srgbClr>
                </a:outerShdw>
              </a:effectLst>
              <a:cs typeface="Arial" panose="020B0604020202020204" pitchFamily="34" charset="0"/>
            </a:endParaRPr>
          </a:p>
          <a:p>
            <a:pPr marL="0" indent="0" algn="just">
              <a:buNone/>
            </a:pPr>
            <a:r>
              <a:rPr lang="pt-BR" sz="2400" dirty="0">
                <a:cs typeface="Arial" panose="020B0604020202020204" pitchFamily="34" charset="0"/>
              </a:rPr>
              <a:t>O novo critério jurídico não poderá ser aplicado para rever lançamento (lançamento velho) nem para lançamento novo, atinente a evento tributário ou fato gerador ocorrido antes da sua introdução no mundo jurídico.  Assim, </a:t>
            </a:r>
            <a:r>
              <a:rPr lang="pt-BR" sz="2400" i="1" dirty="0">
                <a:cs typeface="Arial" panose="020B0604020202020204" pitchFamily="34" charset="0"/>
              </a:rPr>
              <a:t>não pode o novo critério ser aplicado para lançamento “</a:t>
            </a:r>
            <a:r>
              <a:rPr lang="pt-BR" sz="2400" b="1" i="1" dirty="0">
                <a:cs typeface="Arial" panose="020B0604020202020204" pitchFamily="34" charset="0"/>
              </a:rPr>
              <a:t>novo” </a:t>
            </a:r>
            <a:r>
              <a:rPr lang="pt-BR" sz="2400" i="1" dirty="0">
                <a:cs typeface="Arial" panose="020B0604020202020204" pitchFamily="34" charset="0"/>
              </a:rPr>
              <a:t>com base em fato gerador ocorrido antes da introdução do critério, nem rever </a:t>
            </a:r>
            <a:r>
              <a:rPr lang="pt-BR" sz="2400" b="1" i="1" dirty="0">
                <a:cs typeface="Arial" panose="020B0604020202020204" pitchFamily="34" charset="0"/>
              </a:rPr>
              <a:t>“velho”. </a:t>
            </a:r>
            <a:r>
              <a:rPr lang="pt-BR" sz="2400" dirty="0">
                <a:cs typeface="Arial" panose="020B0604020202020204" pitchFamily="34" charset="0"/>
              </a:rPr>
              <a:t>(Acórdão nº 3102-00.684)</a:t>
            </a:r>
          </a:p>
          <a:p>
            <a:pPr algn="just"/>
            <a:endParaRPr lang="pt-BR" dirty="0" smtClean="0"/>
          </a:p>
          <a:p>
            <a:pPr marL="0" indent="0" algn="just">
              <a:buNone/>
            </a:pPr>
            <a:endParaRPr lang="pt-BR" b="1" dirty="0"/>
          </a:p>
          <a:p>
            <a:pPr marL="0" indent="0">
              <a:buNone/>
            </a:pPr>
            <a:endParaRPr lang="pt-BR" dirty="0"/>
          </a:p>
        </p:txBody>
      </p:sp>
    </p:spTree>
    <p:extLst>
      <p:ext uri="{BB962C8B-B14F-4D97-AF65-F5344CB8AC3E}">
        <p14:creationId xmlns:p14="http://schemas.microsoft.com/office/powerpoint/2010/main" val="66603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6550" y="1001864"/>
            <a:ext cx="10137249" cy="692712"/>
          </a:xfrm>
        </p:spPr>
        <p:txBody>
          <a:bodyPr>
            <a:normAutofit fontScale="90000"/>
          </a:bodyPr>
          <a:lstStyle/>
          <a:p>
            <a:pPr algn="ctr"/>
            <a:r>
              <a:rPr lang="pt-BR" sz="3200" b="1" cap="small"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3200" b="1" cap="small"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3100" b="1" cap="small"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Outras </a:t>
            </a:r>
            <a:r>
              <a:rPr lang="pt-BR" sz="3100" b="1" cap="small"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Questões Pertinentes</a:t>
            </a:r>
            <a:endParaRPr lang="pt-BR" sz="31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795130" y="1825624"/>
            <a:ext cx="10558670" cy="4500173"/>
          </a:xfrm>
        </p:spPr>
        <p:txBody>
          <a:bodyPr>
            <a:normAutofit/>
          </a:bodyPr>
          <a:lstStyle/>
          <a:p>
            <a:pPr marL="0" indent="0" algn="just">
              <a:buNone/>
            </a:pPr>
            <a:r>
              <a:rPr lang="pt-BR" sz="2400" b="1" dirty="0" smtClean="0"/>
              <a:t>Revisão </a:t>
            </a:r>
            <a:r>
              <a:rPr lang="pt-BR" sz="2400" b="1" dirty="0"/>
              <a:t>por “erro de fato” </a:t>
            </a:r>
            <a:r>
              <a:rPr lang="pt-BR" sz="2400" b="1" dirty="0" smtClean="0"/>
              <a:t>(Art</a:t>
            </a:r>
            <a:r>
              <a:rPr lang="pt-BR" sz="2400" b="1" dirty="0"/>
              <a:t>. 149 do </a:t>
            </a:r>
            <a:r>
              <a:rPr lang="pt-BR" sz="2400" b="1" dirty="0" err="1"/>
              <a:t>CTN</a:t>
            </a:r>
            <a:r>
              <a:rPr lang="pt-BR" sz="2400" b="1" dirty="0"/>
              <a:t>): </a:t>
            </a:r>
            <a:r>
              <a:rPr lang="pt-BR" sz="2400" dirty="0"/>
              <a:t>necessidade de novo </a:t>
            </a:r>
            <a:r>
              <a:rPr lang="pt-BR" sz="2400" dirty="0" err="1"/>
              <a:t>LCTO</a:t>
            </a:r>
            <a:r>
              <a:rPr lang="pt-BR" sz="2400" dirty="0"/>
              <a:t> ou de </a:t>
            </a:r>
            <a:r>
              <a:rPr lang="pt-BR" sz="2400" dirty="0" err="1"/>
              <a:t>LCTO</a:t>
            </a:r>
            <a:r>
              <a:rPr lang="pt-BR" sz="2400" dirty="0"/>
              <a:t> suplementar (art. 18, </a:t>
            </a:r>
            <a:r>
              <a:rPr lang="pt-BR" sz="2400" dirty="0" smtClean="0"/>
              <a:t>§  3º</a:t>
            </a:r>
            <a:r>
              <a:rPr lang="pt-BR" sz="2400" dirty="0"/>
              <a:t>, </a:t>
            </a:r>
            <a:r>
              <a:rPr lang="pt-BR" sz="2400" dirty="0" smtClean="0"/>
              <a:t>do </a:t>
            </a:r>
            <a:r>
              <a:rPr lang="pt-BR" sz="2400" dirty="0" err="1" smtClean="0"/>
              <a:t>PAF</a:t>
            </a:r>
            <a:r>
              <a:rPr lang="pt-BR" sz="2400" dirty="0" smtClean="0"/>
              <a:t>), pode haver alteração de critério jurídico?</a:t>
            </a:r>
          </a:p>
          <a:p>
            <a:pPr marL="0" indent="0" algn="just">
              <a:buNone/>
            </a:pPr>
            <a:endParaRPr lang="pt-BR" sz="2400" dirty="0" smtClean="0"/>
          </a:p>
          <a:p>
            <a:pPr marL="0" indent="0" algn="just">
              <a:buNone/>
            </a:pPr>
            <a:r>
              <a:rPr lang="pt-BR" sz="2400" dirty="0" smtClean="0"/>
              <a:t>NULIDADE</a:t>
            </a:r>
            <a:r>
              <a:rPr lang="pt-BR" sz="2400" dirty="0"/>
              <a:t>. LANÇAMENTO COMPLEMENTAR. MODIFICAÇÃO DO CRITÉRIO DO LANÇAMENTO. </a:t>
            </a:r>
            <a:r>
              <a:rPr lang="pt-BR" sz="2400" dirty="0" err="1"/>
              <a:t>CTN</a:t>
            </a:r>
            <a:r>
              <a:rPr lang="pt-BR" sz="2400" dirty="0"/>
              <a:t>, ART. 146. ERRO DE DIREITO. </a:t>
            </a:r>
            <a:r>
              <a:rPr lang="pt-BR" sz="2400" b="1" dirty="0"/>
              <a:t>O lançamento complementar, que modifica critério jurídico de lançamento anterior para qualificar a multa de ofício e imputar responsabilidade tributária é nulo, por ofensa ao artigo 146, do Código </a:t>
            </a:r>
            <a:r>
              <a:rPr lang="pt-BR" sz="2400" dirty="0"/>
              <a:t>Tributário Nacional. (Acórdão nº 9101-003.446, 1ª Turma da </a:t>
            </a:r>
            <a:r>
              <a:rPr lang="pt-BR" sz="2400" dirty="0" err="1"/>
              <a:t>CSRF</a:t>
            </a:r>
            <a:r>
              <a:rPr lang="pt-BR" sz="2400" dirty="0"/>
              <a:t>, Data da Sessão: 06/03/2018)</a:t>
            </a:r>
          </a:p>
          <a:p>
            <a:pPr algn="just"/>
            <a:endParaRPr lang="pt-BR" dirty="0" smtClean="0"/>
          </a:p>
          <a:p>
            <a:pPr marL="0" indent="0" algn="just">
              <a:buNone/>
            </a:pPr>
            <a:endParaRPr lang="pt-BR" dirty="0" smtClean="0"/>
          </a:p>
          <a:p>
            <a:pPr marL="0" indent="0" algn="just">
              <a:buNone/>
            </a:pPr>
            <a:endParaRPr lang="pt-BR" dirty="0"/>
          </a:p>
          <a:p>
            <a:pPr marL="0" indent="0">
              <a:buNone/>
            </a:pPr>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1802" y="4895698"/>
            <a:ext cx="2192626" cy="1218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4659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5129" y="1049573"/>
            <a:ext cx="10296941" cy="906450"/>
          </a:xfrm>
        </p:spPr>
        <p:txBody>
          <a:bodyPr>
            <a:noAutofit/>
          </a:bodyPr>
          <a:lstStyle/>
          <a:p>
            <a:pPr algn="ctr"/>
            <a:r>
              <a:rPr lang="pt-BR" sz="2800" b="1" dirty="0" smtClean="0">
                <a:effectLst>
                  <a:outerShdw blurRad="38100" dist="38100" dir="2700000" algn="tl">
                    <a:srgbClr val="000000">
                      <a:alpha val="43137"/>
                    </a:srgbClr>
                  </a:outerShdw>
                </a:effectLst>
                <a:latin typeface="+mn-lt"/>
              </a:rPr>
              <a:t>             Proposta de Alteração do Art. </a:t>
            </a:r>
            <a:r>
              <a:rPr lang="pt-BR" sz="2800" b="1" dirty="0">
                <a:effectLst>
                  <a:outerShdw blurRad="38100" dist="38100" dir="2700000" algn="tl">
                    <a:srgbClr val="000000">
                      <a:alpha val="43137"/>
                    </a:srgbClr>
                  </a:outerShdw>
                </a:effectLst>
                <a:latin typeface="+mn-lt"/>
              </a:rPr>
              <a:t>18 do Decreto nº 70.235/72</a:t>
            </a:r>
          </a:p>
        </p:txBody>
      </p:sp>
      <p:sp>
        <p:nvSpPr>
          <p:cNvPr id="3" name="Espaço Reservado para Conteúdo 2"/>
          <p:cNvSpPr>
            <a:spLocks noGrp="1"/>
          </p:cNvSpPr>
          <p:nvPr>
            <p:ph idx="1"/>
          </p:nvPr>
        </p:nvSpPr>
        <p:spPr>
          <a:xfrm>
            <a:off x="1157681" y="1825625"/>
            <a:ext cx="10117269" cy="4416149"/>
          </a:xfrm>
        </p:spPr>
        <p:txBody>
          <a:bodyPr>
            <a:normAutofit fontScale="77500" lnSpcReduction="20000"/>
          </a:bodyPr>
          <a:lstStyle/>
          <a:p>
            <a:pPr marL="0" indent="0" algn="just">
              <a:lnSpc>
                <a:spcPct val="120000"/>
              </a:lnSpc>
              <a:buNone/>
            </a:pPr>
            <a:endParaRPr lang="pt-BR" sz="3400" b="1" dirty="0" smtClean="0"/>
          </a:p>
          <a:p>
            <a:pPr marL="0" indent="0" algn="just">
              <a:lnSpc>
                <a:spcPct val="120000"/>
              </a:lnSpc>
              <a:buNone/>
            </a:pPr>
            <a:r>
              <a:rPr lang="pt-BR" sz="3400" b="1" dirty="0" smtClean="0"/>
              <a:t>Projeto </a:t>
            </a:r>
            <a:r>
              <a:rPr lang="pt-BR" sz="3400" b="1" dirty="0"/>
              <a:t>de Lei n° 2483, de 2022 (Dispõe sobre o processo administrativo tributário federal e dá outras providências), </a:t>
            </a:r>
            <a:r>
              <a:rPr lang="pt-BR" sz="3400" dirty="0"/>
              <a:t>em trâmite no Congresso Nacional, foi inserida a proposta de alteração do </a:t>
            </a:r>
            <a:r>
              <a:rPr lang="pt-BR" sz="3400" dirty="0" smtClean="0"/>
              <a:t>Art</a:t>
            </a:r>
            <a:r>
              <a:rPr lang="pt-BR" sz="3400" dirty="0"/>
              <a:t>. 18 do Decreto nº 70.235/72, para fazer constar </a:t>
            </a:r>
            <a:r>
              <a:rPr lang="pt-BR" sz="3400" b="1" dirty="0"/>
              <a:t>expressamente</a:t>
            </a:r>
            <a:r>
              <a:rPr lang="pt-BR" sz="3400" dirty="0"/>
              <a:t> que é possível sim à autoridade administrativa efetuar lançamento complementar, quando, após perícia ou diligências no curso do processo, forem verificadas incorreções, omissões ou inexatidões, </a:t>
            </a:r>
            <a:r>
              <a:rPr lang="pt-BR" sz="3400" b="1" dirty="0"/>
              <a:t>desde que não importem em mudança de critérios jurídicos adotados no lançamento originário</a:t>
            </a:r>
            <a:r>
              <a:rPr lang="pt-BR" sz="3400" dirty="0"/>
              <a:t>, respeitado o prazo </a:t>
            </a:r>
            <a:r>
              <a:rPr lang="pt-BR" sz="3400" dirty="0" smtClean="0"/>
              <a:t>decadencial.</a:t>
            </a:r>
            <a:endParaRPr lang="pt-BR" sz="3400" dirty="0"/>
          </a:p>
          <a:p>
            <a:pPr marL="0" indent="0">
              <a:buNone/>
            </a:pPr>
            <a:endParaRPr lang="pt-BR" dirty="0"/>
          </a:p>
        </p:txBody>
      </p:sp>
    </p:spTree>
    <p:extLst>
      <p:ext uri="{BB962C8B-B14F-4D97-AF65-F5344CB8AC3E}">
        <p14:creationId xmlns:p14="http://schemas.microsoft.com/office/powerpoint/2010/main" val="152896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b="1" dirty="0">
                <a:effectLst>
                  <a:outerShdw blurRad="38100" dist="38100" dir="2700000" algn="tl">
                    <a:srgbClr val="000000">
                      <a:alpha val="43137"/>
                    </a:srgbClr>
                  </a:outerShdw>
                </a:effectLst>
                <a:latin typeface="+mn-lt"/>
              </a:rPr>
              <a:t>P</a:t>
            </a:r>
            <a:r>
              <a:rPr lang="pt-BR" sz="3200" b="1" dirty="0" smtClean="0">
                <a:effectLst>
                  <a:outerShdw blurRad="38100" dist="38100" dir="2700000" algn="tl">
                    <a:srgbClr val="000000">
                      <a:alpha val="43137"/>
                    </a:srgbClr>
                  </a:outerShdw>
                </a:effectLst>
                <a:latin typeface="+mn-lt"/>
              </a:rPr>
              <a:t>rojeto</a:t>
            </a:r>
            <a:r>
              <a:rPr lang="pt-BR" sz="3200" b="1" dirty="0" smtClean="0">
                <a:latin typeface="+mn-lt"/>
              </a:rPr>
              <a:t> </a:t>
            </a:r>
            <a:r>
              <a:rPr lang="pt-BR" sz="3200" b="1" dirty="0" smtClean="0">
                <a:effectLst>
                  <a:outerShdw blurRad="38100" dist="38100" dir="2700000" algn="tl">
                    <a:srgbClr val="000000">
                      <a:alpha val="43137"/>
                    </a:srgbClr>
                  </a:outerShdw>
                </a:effectLst>
                <a:latin typeface="+mn-lt"/>
              </a:rPr>
              <a:t>De </a:t>
            </a:r>
            <a:r>
              <a:rPr lang="pt-BR" sz="3200" b="1" dirty="0">
                <a:effectLst>
                  <a:outerShdw blurRad="38100" dist="38100" dir="2700000" algn="tl">
                    <a:srgbClr val="000000">
                      <a:alpha val="43137"/>
                    </a:srgbClr>
                  </a:outerShdw>
                </a:effectLst>
                <a:latin typeface="+mn-lt"/>
              </a:rPr>
              <a:t>L</a:t>
            </a:r>
            <a:r>
              <a:rPr lang="pt-BR" sz="3200" b="1" dirty="0" smtClean="0">
                <a:effectLst>
                  <a:outerShdw blurRad="38100" dist="38100" dir="2700000" algn="tl">
                    <a:srgbClr val="000000">
                      <a:alpha val="43137"/>
                    </a:srgbClr>
                  </a:outerShdw>
                </a:effectLst>
                <a:latin typeface="+mn-lt"/>
              </a:rPr>
              <a:t>ei </a:t>
            </a:r>
            <a:r>
              <a:rPr lang="pt-BR" sz="3200" b="1" dirty="0">
                <a:effectLst>
                  <a:outerShdw blurRad="38100" dist="38100" dir="2700000" algn="tl">
                    <a:srgbClr val="000000">
                      <a:alpha val="43137"/>
                    </a:srgbClr>
                  </a:outerShdw>
                </a:effectLst>
                <a:latin typeface="+mn-lt"/>
              </a:rPr>
              <a:t>n° 2483, de 2022</a:t>
            </a:r>
            <a:endParaRPr lang="pt-BR" sz="3200" dirty="0">
              <a:effectLst>
                <a:outerShdw blurRad="38100" dist="38100" dir="2700000" algn="tl">
                  <a:srgbClr val="000000">
                    <a:alpha val="43137"/>
                  </a:srgbClr>
                </a:outerShdw>
              </a:effectLst>
              <a:latin typeface="+mn-lt"/>
            </a:endParaRPr>
          </a:p>
        </p:txBody>
      </p:sp>
      <p:sp>
        <p:nvSpPr>
          <p:cNvPr id="3" name="Espaço Reservado para Conteúdo 2"/>
          <p:cNvSpPr>
            <a:spLocks noGrp="1"/>
          </p:cNvSpPr>
          <p:nvPr>
            <p:ph idx="1"/>
          </p:nvPr>
        </p:nvSpPr>
        <p:spPr/>
        <p:txBody>
          <a:bodyPr>
            <a:normAutofit fontScale="92500" lnSpcReduction="10000"/>
          </a:bodyPr>
          <a:lstStyle/>
          <a:p>
            <a:pPr marL="0" indent="0">
              <a:buNone/>
            </a:pPr>
            <a:endParaRPr lang="pt-BR" dirty="0" smtClean="0"/>
          </a:p>
          <a:p>
            <a:pPr marL="0" indent="0">
              <a:buNone/>
            </a:pPr>
            <a:r>
              <a:rPr lang="pt-BR" b="1" dirty="0" smtClean="0"/>
              <a:t>Do </a:t>
            </a:r>
            <a:r>
              <a:rPr lang="pt-BR" b="1" dirty="0"/>
              <a:t>Lançamento Complementar </a:t>
            </a:r>
            <a:endParaRPr lang="pt-BR" b="1" dirty="0" smtClean="0"/>
          </a:p>
          <a:p>
            <a:pPr marL="0" indent="0">
              <a:buNone/>
            </a:pPr>
            <a:endParaRPr lang="pt-BR" dirty="0"/>
          </a:p>
          <a:p>
            <a:pPr marL="0" indent="0" algn="just">
              <a:buNone/>
            </a:pPr>
            <a:r>
              <a:rPr lang="pt-BR" dirty="0" smtClean="0"/>
              <a:t>Art</a:t>
            </a:r>
            <a:r>
              <a:rPr lang="pt-BR" dirty="0"/>
              <a:t>. 21. Quando, em exames posteriores, diligências ou perícias realizados no curso do processo, forem verificadas incorreções, omissões ou inexatidões, de </a:t>
            </a:r>
            <a:r>
              <a:rPr lang="pt-BR" b="1" dirty="0"/>
              <a:t>que resultem agravamento da exigência inicial, inovação ou alteração da fundamentação legal da exigência, que não importem em mudança de critérios jurídicos adotados no lançamento originário, </a:t>
            </a:r>
            <a:r>
              <a:rPr lang="pt-BR" dirty="0"/>
              <a:t>será efetuado lançamento por meio da lavratura de auto de infração complementar ou de emissão de notificação de lançamento complementar, específicos em relação à matéria modificada, respeitado o prazo decadencial.</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562" y="1566171"/>
            <a:ext cx="2173988" cy="1407617"/>
          </a:xfrm>
          <a:prstGeom prst="rect">
            <a:avLst/>
          </a:prstGeom>
        </p:spPr>
      </p:pic>
    </p:spTree>
    <p:extLst>
      <p:ext uri="{BB962C8B-B14F-4D97-AF65-F5344CB8AC3E}">
        <p14:creationId xmlns:p14="http://schemas.microsoft.com/office/powerpoint/2010/main" val="2453513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effectLst>
                  <a:outerShdw blurRad="38100" dist="38100" dir="2700000" algn="tl">
                    <a:srgbClr val="000000">
                      <a:alpha val="43137"/>
                    </a:srgbClr>
                  </a:outerShdw>
                </a:effectLst>
                <a:latin typeface="+mn-lt"/>
              </a:rPr>
              <a:t>Conclusão</a:t>
            </a:r>
            <a:endParaRPr lang="pt-BR" b="1" dirty="0">
              <a:effectLst>
                <a:outerShdw blurRad="38100" dist="38100" dir="2700000" algn="tl">
                  <a:srgbClr val="000000">
                    <a:alpha val="43137"/>
                  </a:srgbClr>
                </a:outerShdw>
              </a:effectLst>
              <a:latin typeface="+mn-lt"/>
            </a:endParaRPr>
          </a:p>
        </p:txBody>
      </p:sp>
      <p:sp>
        <p:nvSpPr>
          <p:cNvPr id="3" name="Espaço Reservado para Conteúdo 2"/>
          <p:cNvSpPr>
            <a:spLocks noGrp="1"/>
          </p:cNvSpPr>
          <p:nvPr>
            <p:ph idx="1"/>
          </p:nvPr>
        </p:nvSpPr>
        <p:spPr/>
        <p:txBody>
          <a:bodyPr/>
          <a:lstStyle/>
          <a:p>
            <a:pPr marL="0" indent="0" algn="just">
              <a:buNone/>
            </a:pPr>
            <a:endParaRPr lang="pt-BR" dirty="0" smtClean="0"/>
          </a:p>
          <a:p>
            <a:pPr marL="0" indent="0" algn="just">
              <a:buNone/>
            </a:pPr>
            <a:r>
              <a:rPr lang="pt-BR" dirty="0" smtClean="0"/>
              <a:t>Conclui-se pela imperiosa </a:t>
            </a:r>
            <a:r>
              <a:rPr lang="pt-BR" dirty="0"/>
              <a:t>necessidade de observância do art. 146 do </a:t>
            </a:r>
            <a:r>
              <a:rPr lang="pt-BR" dirty="0" err="1"/>
              <a:t>CTN</a:t>
            </a:r>
            <a:r>
              <a:rPr lang="pt-BR" dirty="0"/>
              <a:t> pela autoridade administrativa (lançadora ou julgadora) como forma de garantia ao contribuinte o exercício do devido processo legal, ao contraditório e à ampla defesa com os meios e recursos a ela inerentes, sem qualquer supressão de instância a fim de que não reste evidenciado o cerceamento do direito de defesa e a consequente nulidade do próprio lançamento ou decisão administrativa que o revisá-lo</a:t>
            </a:r>
          </a:p>
          <a:p>
            <a:pPr marL="0" indent="0">
              <a:buNone/>
            </a:pPr>
            <a:endParaRPr lang="pt-BR" dirty="0"/>
          </a:p>
        </p:txBody>
      </p:sp>
    </p:spTree>
    <p:extLst>
      <p:ext uri="{BB962C8B-B14F-4D97-AF65-F5344CB8AC3E}">
        <p14:creationId xmlns:p14="http://schemas.microsoft.com/office/powerpoint/2010/main" val="2814130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9833" y="1642470"/>
            <a:ext cx="4849566" cy="3694907"/>
          </a:xfrm>
          <a:prstGeom prst="rect">
            <a:avLst/>
          </a:prstGeom>
        </p:spPr>
      </p:pic>
      <p:sp>
        <p:nvSpPr>
          <p:cNvPr id="6" name="CaixaDeTexto 5"/>
          <p:cNvSpPr txBox="1"/>
          <p:nvPr/>
        </p:nvSpPr>
        <p:spPr>
          <a:xfrm>
            <a:off x="5899868" y="5748793"/>
            <a:ext cx="4126727" cy="646331"/>
          </a:xfrm>
          <a:prstGeom prst="rect">
            <a:avLst/>
          </a:prstGeom>
          <a:noFill/>
        </p:spPr>
        <p:txBody>
          <a:bodyPr wrap="square" rtlCol="0">
            <a:spAutoFit/>
          </a:bodyPr>
          <a:lstStyle/>
          <a:p>
            <a:r>
              <a:rPr lang="pt-BR" dirty="0" smtClean="0"/>
              <a:t>Mauritânia Mendonça</a:t>
            </a:r>
          </a:p>
          <a:p>
            <a:r>
              <a:rPr lang="pt-BR" dirty="0"/>
              <a:t>m</a:t>
            </a:r>
            <a:r>
              <a:rPr lang="pt-BR" dirty="0" smtClean="0"/>
              <a:t>auritania.adv@gmail.com</a:t>
            </a:r>
            <a:endParaRPr lang="pt-BR" dirty="0"/>
          </a:p>
        </p:txBody>
      </p:sp>
    </p:spTree>
    <p:extLst>
      <p:ext uri="{BB962C8B-B14F-4D97-AF65-F5344CB8AC3E}">
        <p14:creationId xmlns:p14="http://schemas.microsoft.com/office/powerpoint/2010/main" val="365852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4156" y="978010"/>
            <a:ext cx="10399643" cy="716566"/>
          </a:xfrm>
        </p:spPr>
        <p:txBody>
          <a:bodyPr>
            <a:normAutofit/>
          </a:bodyPr>
          <a:lstStyle/>
          <a:p>
            <a:pPr algn="ctr" fontAlgn="base">
              <a:spcAft>
                <a:spcPct val="0"/>
              </a:spcAft>
            </a:pPr>
            <a:r>
              <a:rPr lang="pt-BR" sz="3200" b="1" cap="small" dirty="0">
                <a:solidFill>
                  <a:schemeClr val="tx1"/>
                </a:solidFill>
                <a:effectLst>
                  <a:outerShdw blurRad="38100" dist="38100" dir="2700000" algn="tl">
                    <a:srgbClr val="000000">
                      <a:alpha val="43137"/>
                    </a:srgbClr>
                  </a:outerShdw>
                </a:effectLst>
                <a:latin typeface="+mn-lt"/>
                <a:ea typeface="+mn-ea"/>
                <a:cs typeface="Arial" panose="020B0604020202020204" pitchFamily="34" charset="0"/>
              </a:rPr>
              <a:t>Art. 146 Do </a:t>
            </a:r>
            <a:r>
              <a:rPr lang="pt-BR" sz="3200" b="1" cap="small" dirty="0" err="1">
                <a:solidFill>
                  <a:schemeClr val="tx1"/>
                </a:solidFill>
                <a:effectLst>
                  <a:outerShdw blurRad="38100" dist="38100" dir="2700000" algn="tl">
                    <a:srgbClr val="000000">
                      <a:alpha val="43137"/>
                    </a:srgbClr>
                  </a:outerShdw>
                </a:effectLst>
                <a:latin typeface="+mn-lt"/>
                <a:ea typeface="+mn-ea"/>
                <a:cs typeface="Arial" panose="020B0604020202020204" pitchFamily="34" charset="0"/>
              </a:rPr>
              <a:t>CTN</a:t>
            </a:r>
            <a:endParaRPr lang="pt-BR" sz="3200" b="1" cap="small" dirty="0">
              <a:solidFill>
                <a:schemeClr val="tx1"/>
              </a:solidFill>
              <a:effectLst>
                <a:outerShdw blurRad="38100" dist="38100" dir="2700000" algn="tl">
                  <a:srgbClr val="000000">
                    <a:alpha val="43137"/>
                  </a:srgbClr>
                </a:outerShdw>
              </a:effectLst>
              <a:latin typeface="+mn-lt"/>
              <a:ea typeface="+mn-ea"/>
              <a:cs typeface="Arial" panose="020B0604020202020204" pitchFamily="34" charset="0"/>
            </a:endParaRPr>
          </a:p>
        </p:txBody>
      </p:sp>
      <p:sp>
        <p:nvSpPr>
          <p:cNvPr id="3" name="Espaço Reservado para Conteúdo 2"/>
          <p:cNvSpPr>
            <a:spLocks noGrp="1"/>
          </p:cNvSpPr>
          <p:nvPr>
            <p:ph idx="1"/>
          </p:nvPr>
        </p:nvSpPr>
        <p:spPr/>
        <p:txBody>
          <a:bodyPr>
            <a:normAutofit fontScale="92500" lnSpcReduction="10000"/>
          </a:bodyPr>
          <a:lstStyle/>
          <a:p>
            <a:pPr marL="0" indent="0" algn="just">
              <a:buNone/>
            </a:pPr>
            <a:r>
              <a:rPr lang="pt-BR" altLang="pt-BR" dirty="0">
                <a:latin typeface="Arial" panose="020B0604020202020204" pitchFamily="34" charset="0"/>
                <a:cs typeface="Arial" panose="020B0604020202020204" pitchFamily="34" charset="0"/>
                <a:sym typeface="Arial" panose="020B0604020202020204" pitchFamily="34" charset="0"/>
              </a:rPr>
              <a:t>“A modificação introduzida, de ofício ou em consequência de decisão administrativa ou judicial, nos critérios jurídicos adotados pela autoridade administrativa no </a:t>
            </a:r>
            <a:r>
              <a:rPr lang="pt-BR" altLang="pt-BR" b="1" dirty="0">
                <a:latin typeface="Arial" panose="020B0604020202020204" pitchFamily="34" charset="0"/>
                <a:cs typeface="Arial" panose="020B0604020202020204" pitchFamily="34" charset="0"/>
                <a:sym typeface="Arial" panose="020B0604020202020204" pitchFamily="34" charset="0"/>
              </a:rPr>
              <a:t>exercício do lançamento </a:t>
            </a:r>
            <a:r>
              <a:rPr lang="pt-BR" altLang="pt-BR" dirty="0">
                <a:latin typeface="Arial" panose="020B0604020202020204" pitchFamily="34" charset="0"/>
                <a:cs typeface="Arial" panose="020B0604020202020204" pitchFamily="34" charset="0"/>
                <a:sym typeface="Arial" panose="020B0604020202020204" pitchFamily="34" charset="0"/>
              </a:rPr>
              <a:t>somente </a:t>
            </a:r>
            <a:r>
              <a:rPr lang="pt-BR" altLang="pt-BR" b="1" dirty="0">
                <a:latin typeface="Arial" panose="020B0604020202020204" pitchFamily="34" charset="0"/>
                <a:cs typeface="Arial" panose="020B0604020202020204" pitchFamily="34" charset="0"/>
                <a:sym typeface="Arial" panose="020B0604020202020204" pitchFamily="34" charset="0"/>
              </a:rPr>
              <a:t>pode ser efetivada</a:t>
            </a:r>
            <a:r>
              <a:rPr lang="pt-BR" altLang="pt-BR" dirty="0">
                <a:latin typeface="Arial" panose="020B0604020202020204" pitchFamily="34" charset="0"/>
                <a:cs typeface="Arial" panose="020B0604020202020204" pitchFamily="34" charset="0"/>
                <a:sym typeface="Arial" panose="020B0604020202020204" pitchFamily="34" charset="0"/>
              </a:rPr>
              <a:t>, em relação a um </a:t>
            </a:r>
            <a:r>
              <a:rPr lang="pt-BR" altLang="pt-BR" b="1" dirty="0">
                <a:latin typeface="Arial" panose="020B0604020202020204" pitchFamily="34" charset="0"/>
                <a:cs typeface="Arial" panose="020B0604020202020204" pitchFamily="34" charset="0"/>
                <a:sym typeface="Arial" panose="020B0604020202020204" pitchFamily="34" charset="0"/>
              </a:rPr>
              <a:t>mesmo sujeito passivo</a:t>
            </a:r>
            <a:r>
              <a:rPr lang="pt-BR" altLang="pt-BR" dirty="0">
                <a:latin typeface="Arial" panose="020B0604020202020204" pitchFamily="34" charset="0"/>
                <a:cs typeface="Arial" panose="020B0604020202020204" pitchFamily="34" charset="0"/>
                <a:sym typeface="Arial" panose="020B0604020202020204" pitchFamily="34" charset="0"/>
              </a:rPr>
              <a:t>, quanto a </a:t>
            </a:r>
            <a:r>
              <a:rPr lang="pt-BR" altLang="pt-BR" b="1" dirty="0">
                <a:latin typeface="Arial" panose="020B0604020202020204" pitchFamily="34" charset="0"/>
                <a:cs typeface="Arial" panose="020B0604020202020204" pitchFamily="34" charset="0"/>
                <a:sym typeface="Arial" panose="020B0604020202020204" pitchFamily="34" charset="0"/>
              </a:rPr>
              <a:t>fato gerador ocorrido posteriormente à sua introdução</a:t>
            </a:r>
            <a:r>
              <a:rPr lang="pt-BR" altLang="pt-BR" dirty="0">
                <a:latin typeface="Arial" panose="020B0604020202020204" pitchFamily="34" charset="0"/>
                <a:cs typeface="Arial" panose="020B0604020202020204" pitchFamily="34" charset="0"/>
                <a:sym typeface="Arial" panose="020B0604020202020204" pitchFamily="34" charset="0"/>
              </a:rPr>
              <a:t>”. </a:t>
            </a:r>
          </a:p>
          <a:p>
            <a:pPr marL="0" indent="0">
              <a:buNone/>
            </a:pPr>
            <a:endParaRPr lang="pt-BR" dirty="0">
              <a:latin typeface="Arial" panose="020B0604020202020204" pitchFamily="34" charset="0"/>
              <a:cs typeface="Arial" panose="020B0604020202020204" pitchFamily="34" charset="0"/>
            </a:endParaRPr>
          </a:p>
          <a:p>
            <a:pPr marL="0" indent="0" algn="ctr" fontAlgn="base">
              <a:lnSpc>
                <a:spcPct val="100000"/>
              </a:lnSpc>
              <a:spcBef>
                <a:spcPct val="0"/>
              </a:spcBef>
              <a:spcAft>
                <a:spcPct val="0"/>
              </a:spcAft>
              <a:buNone/>
            </a:pPr>
            <a:r>
              <a:rPr lang="pt-BR" sz="3500" b="1" cap="small" dirty="0" smtClean="0">
                <a:effectLst>
                  <a:outerShdw blurRad="38100" dist="38100" dir="2700000" algn="tl">
                    <a:srgbClr val="000000">
                      <a:alpha val="43137"/>
                    </a:srgbClr>
                  </a:outerShdw>
                </a:effectLst>
                <a:cs typeface="Arial" panose="020B0604020202020204" pitchFamily="34" charset="0"/>
              </a:rPr>
              <a:t>Fundamento Do Art. 146 Do </a:t>
            </a:r>
            <a:r>
              <a:rPr lang="pt-BR" sz="3500" b="1" cap="small" dirty="0" err="1">
                <a:effectLst>
                  <a:outerShdw blurRad="38100" dist="38100" dir="2700000" algn="tl">
                    <a:srgbClr val="000000">
                      <a:alpha val="43137"/>
                    </a:srgbClr>
                  </a:outerShdw>
                </a:effectLst>
                <a:cs typeface="Arial" panose="020B0604020202020204" pitchFamily="34" charset="0"/>
              </a:rPr>
              <a:t>CTN</a:t>
            </a:r>
            <a:endParaRPr lang="pt-BR" sz="3500" b="1" cap="small" dirty="0">
              <a:effectLst>
                <a:outerShdw blurRad="38100" dist="38100" dir="2700000" algn="tl">
                  <a:srgbClr val="000000">
                    <a:alpha val="43137"/>
                  </a:srgbClr>
                </a:outerShdw>
              </a:effectLst>
              <a:cs typeface="Arial" panose="020B0604020202020204" pitchFamily="34" charset="0"/>
            </a:endParaRPr>
          </a:p>
          <a:p>
            <a:pPr marL="0" indent="0" algn="just">
              <a:buNone/>
            </a:pPr>
            <a:r>
              <a:rPr lang="pt-BR" dirty="0">
                <a:latin typeface="Arial" panose="020B0604020202020204" pitchFamily="34" charset="0"/>
                <a:cs typeface="Arial" panose="020B0604020202020204" pitchFamily="34" charset="0"/>
              </a:rPr>
              <a:t>Proteção à confiança nos atos </a:t>
            </a:r>
            <a:r>
              <a:rPr lang="pt-BR" dirty="0" smtClean="0">
                <a:latin typeface="Arial" panose="020B0604020202020204" pitchFamily="34" charset="0"/>
                <a:cs typeface="Arial" panose="020B0604020202020204" pitchFamily="34" charset="0"/>
              </a:rPr>
              <a:t>estatais</a:t>
            </a:r>
            <a:r>
              <a:rPr lang="pt-BR" dirty="0">
                <a:latin typeface="Arial" panose="020B0604020202020204" pitchFamily="34" charset="0"/>
                <a:cs typeface="Arial" panose="020B0604020202020204" pitchFamily="34" charset="0"/>
              </a:rPr>
              <a:t>, </a:t>
            </a:r>
            <a:r>
              <a:rPr lang="pt-BR" dirty="0" smtClean="0">
                <a:latin typeface="Arial" panose="020B0604020202020204" pitchFamily="34" charset="0"/>
                <a:cs typeface="Arial" panose="020B0604020202020204" pitchFamily="34" charset="0"/>
              </a:rPr>
              <a:t>boa-fé </a:t>
            </a:r>
            <a:r>
              <a:rPr lang="pt-BR" dirty="0">
                <a:latin typeface="Arial" panose="020B0604020202020204" pitchFamily="34" charset="0"/>
                <a:cs typeface="Arial" panose="020B0604020202020204" pitchFamily="34" charset="0"/>
              </a:rPr>
              <a:t>objetiva, proibição de comportamentos contraditórios por parte da administração pública, respeito aos princípios do contraditório e da ampla defesa, não supressão de instância. </a:t>
            </a:r>
            <a:r>
              <a:rPr lang="pt-BR" b="1" dirty="0">
                <a:latin typeface="Arial" panose="020B0604020202020204" pitchFamily="34" charset="0"/>
                <a:cs typeface="Arial" panose="020B0604020202020204" pitchFamily="34" charset="0"/>
              </a:rPr>
              <a:t>Segurança jurídica</a:t>
            </a:r>
          </a:p>
          <a:p>
            <a:endParaRPr lang="pt-BR" dirty="0"/>
          </a:p>
        </p:txBody>
      </p:sp>
    </p:spTree>
    <p:extLst>
      <p:ext uri="{BB962C8B-B14F-4D97-AF65-F5344CB8AC3E}">
        <p14:creationId xmlns:p14="http://schemas.microsoft.com/office/powerpoint/2010/main" val="284897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1235" y="922350"/>
            <a:ext cx="9922564" cy="683813"/>
          </a:xfrm>
        </p:spPr>
        <p:txBody>
          <a:bodyPr>
            <a:normAutofit fontScale="90000"/>
          </a:bodyPr>
          <a:lstStyle/>
          <a:p>
            <a:r>
              <a:rPr lang="pt-BR" sz="2800" b="1" cap="small"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 Que é Critério Jurídico </a:t>
            </a:r>
            <a:r>
              <a:rPr lang="pt-BR" b="1" cap="small" dirty="0">
                <a:solidFill>
                  <a:schemeClr val="tx1"/>
                </a:solidFill>
                <a:effectLst>
                  <a:outerShdw blurRad="38100" dist="38100" dir="2700000" algn="tl">
                    <a:srgbClr val="000000">
                      <a:alpha val="43137"/>
                    </a:srgbClr>
                  </a:outerShdw>
                </a:effectLst>
                <a:cs typeface="Arial" panose="020B0604020202020204" pitchFamily="34" charset="0"/>
              </a:rPr>
              <a:t>? </a:t>
            </a:r>
            <a:endParaRPr lang="pt-BR" dirty="0"/>
          </a:p>
        </p:txBody>
      </p:sp>
      <p:sp>
        <p:nvSpPr>
          <p:cNvPr id="3" name="Espaço Reservado para Conteúdo 2"/>
          <p:cNvSpPr>
            <a:spLocks noGrp="1"/>
          </p:cNvSpPr>
          <p:nvPr>
            <p:ph idx="1"/>
          </p:nvPr>
        </p:nvSpPr>
        <p:spPr/>
        <p:txBody>
          <a:bodyPr>
            <a:normAutofit lnSpcReduction="10000"/>
          </a:bodyPr>
          <a:lstStyle/>
          <a:p>
            <a:r>
              <a:rPr lang="pt-BR" sz="2600" dirty="0"/>
              <a:t>Qualificação jurídica do fato adotada no lançamento.</a:t>
            </a:r>
          </a:p>
          <a:p>
            <a:pPr algn="just"/>
            <a:r>
              <a:rPr lang="pt-BR" sz="2600" dirty="0" smtClean="0"/>
              <a:t>A </a:t>
            </a:r>
            <a:r>
              <a:rPr lang="pt-BR" sz="2600" dirty="0"/>
              <a:t>doutrina e a jurisprudência majoritária entendem que erros de direito também consubstanciam critérios jurídicos, de forma que a sua correção corresponde à modificação de critério jurídico (cfr. STJ, 1ª Seção, </a:t>
            </a:r>
            <a:r>
              <a:rPr lang="pt-BR" sz="2600" dirty="0" err="1"/>
              <a:t>REsp.</a:t>
            </a:r>
            <a:r>
              <a:rPr lang="pt-BR" sz="2600" dirty="0"/>
              <a:t> 1.130.545, rel. Min. Luiz </a:t>
            </a:r>
            <a:r>
              <a:rPr lang="pt-BR" sz="2600" dirty="0" err="1"/>
              <a:t>Fux</a:t>
            </a:r>
            <a:r>
              <a:rPr lang="pt-BR" sz="2600" dirty="0"/>
              <a:t>, julgado em 09/08/2010). </a:t>
            </a:r>
            <a:endParaRPr lang="pt-BR" sz="2600" dirty="0" smtClean="0"/>
          </a:p>
          <a:p>
            <a:pPr algn="just"/>
            <a:r>
              <a:rPr lang="pt-BR" sz="2600" dirty="0" smtClean="0"/>
              <a:t>Quando </a:t>
            </a:r>
            <a:r>
              <a:rPr lang="pt-BR" sz="2600" dirty="0"/>
              <a:t>há modificação do critério incialmente adotado na valoração jurídica dada ao fato, há, ainda que implicitamente, erro de direito no sentido de que o lançamento estaria em desacordo com alguma norma jurídica.</a:t>
            </a:r>
          </a:p>
          <a:p>
            <a:pPr algn="just"/>
            <a:r>
              <a:rPr lang="pt-BR" sz="2600" dirty="0"/>
              <a:t>Com a modificação de alteração de critério há mudança na norma individual e concreta do lançamento.</a:t>
            </a:r>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465" y="920002"/>
            <a:ext cx="1009816" cy="1085080"/>
          </a:xfrm>
          <a:prstGeom prst="rect">
            <a:avLst/>
          </a:prstGeom>
        </p:spPr>
      </p:pic>
    </p:spTree>
    <p:extLst>
      <p:ext uri="{BB962C8B-B14F-4D97-AF65-F5344CB8AC3E}">
        <p14:creationId xmlns:p14="http://schemas.microsoft.com/office/powerpoint/2010/main" val="133202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5088" y="1040235"/>
            <a:ext cx="9898711" cy="661344"/>
          </a:xfrm>
        </p:spPr>
        <p:txBody>
          <a:bodyPr>
            <a:normAutofit/>
          </a:bodyPr>
          <a:lstStyle/>
          <a:p>
            <a:pPr algn="ctr" fontAlgn="base">
              <a:spcAft>
                <a:spcPct val="0"/>
              </a:spcAft>
            </a:pPr>
            <a:r>
              <a:rPr lang="pt-BR" sz="36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Lançamento Tributário </a:t>
            </a:r>
            <a:r>
              <a:rPr lang="pt-BR" sz="36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 </a:t>
            </a:r>
            <a:r>
              <a:rPr lang="pt-BR" sz="3600" b="1" cap="small" dirty="0" smtClean="0">
                <a:solidFill>
                  <a:schemeClr val="tx1"/>
                </a:solidFill>
                <a:effectLst>
                  <a:outerShdw blurRad="38100" dist="38100" dir="2700000" algn="tl">
                    <a:srgbClr val="000000">
                      <a:alpha val="43137"/>
                    </a:srgbClr>
                  </a:outerShdw>
                </a:effectLst>
                <a:latin typeface="+mn-lt"/>
                <a:ea typeface="+mn-ea"/>
                <a:cs typeface="Arial" panose="020B0604020202020204" pitchFamily="34" charset="0"/>
              </a:rPr>
              <a:t>Limites a Sua Revisão</a:t>
            </a:r>
            <a:endParaRPr lang="pt-BR" sz="3600" b="1" cap="small" dirty="0">
              <a:solidFill>
                <a:schemeClr val="tx1"/>
              </a:solidFill>
              <a:effectLst>
                <a:outerShdw blurRad="38100" dist="38100" dir="2700000" algn="tl">
                  <a:srgbClr val="000000">
                    <a:alpha val="43137"/>
                  </a:srgbClr>
                </a:outerShdw>
              </a:effectLst>
              <a:latin typeface="+mn-lt"/>
              <a:ea typeface="+mn-ea"/>
              <a:cs typeface="Arial" panose="020B0604020202020204" pitchFamily="34" charset="0"/>
            </a:endParaRPr>
          </a:p>
        </p:txBody>
      </p:sp>
      <p:sp>
        <p:nvSpPr>
          <p:cNvPr id="3" name="Espaço Reservado para Conteúdo 2"/>
          <p:cNvSpPr>
            <a:spLocks noGrp="1"/>
          </p:cNvSpPr>
          <p:nvPr>
            <p:ph idx="1"/>
          </p:nvPr>
        </p:nvSpPr>
        <p:spPr>
          <a:xfrm>
            <a:off x="882595" y="1653871"/>
            <a:ext cx="10471204" cy="4523091"/>
          </a:xfrm>
        </p:spPr>
        <p:txBody>
          <a:bodyPr>
            <a:normAutofit fontScale="77500" lnSpcReduction="20000"/>
          </a:bodyPr>
          <a:lstStyle/>
          <a:p>
            <a:pPr marL="0" indent="0">
              <a:buNone/>
            </a:pPr>
            <a:r>
              <a:rPr lang="pt-BR" b="1" dirty="0" err="1" smtClean="0"/>
              <a:t>Definitividade</a:t>
            </a:r>
            <a:r>
              <a:rPr lang="pt-BR" b="1" dirty="0" smtClean="0"/>
              <a:t> </a:t>
            </a:r>
            <a:r>
              <a:rPr lang="pt-BR" b="1" dirty="0"/>
              <a:t>do lançamento com a ciência válida do sujeito </a:t>
            </a:r>
            <a:r>
              <a:rPr lang="pt-BR" b="1" dirty="0" smtClean="0"/>
              <a:t>passivo</a:t>
            </a:r>
          </a:p>
          <a:p>
            <a:pPr marL="0" indent="0">
              <a:buNone/>
            </a:pPr>
            <a:endParaRPr lang="pt-BR" b="1" dirty="0"/>
          </a:p>
          <a:p>
            <a:pPr marL="0" indent="0" algn="just">
              <a:buNone/>
            </a:pPr>
            <a:r>
              <a:rPr lang="pt-BR" b="1" dirty="0" smtClean="0"/>
              <a:t>Inalterabilidade </a:t>
            </a:r>
            <a:r>
              <a:rPr lang="pt-BR" b="1" dirty="0"/>
              <a:t>relativa: </a:t>
            </a:r>
            <a:r>
              <a:rPr lang="pt-BR" dirty="0" smtClean="0"/>
              <a:t>Limites à revisão do lançamento: </a:t>
            </a:r>
            <a:r>
              <a:rPr lang="pt-BR" dirty="0" smtClean="0"/>
              <a:t>Art.145 </a:t>
            </a:r>
            <a:r>
              <a:rPr lang="pt-BR" dirty="0"/>
              <a:t>c/c o art.149 do </a:t>
            </a:r>
            <a:r>
              <a:rPr lang="pt-BR" dirty="0" err="1"/>
              <a:t>CTN</a:t>
            </a:r>
            <a:r>
              <a:rPr lang="pt-BR" dirty="0"/>
              <a:t> </a:t>
            </a:r>
            <a:r>
              <a:rPr lang="pt-BR" dirty="0" smtClean="0"/>
              <a:t>e art</a:t>
            </a:r>
            <a:r>
              <a:rPr lang="pt-BR" dirty="0"/>
              <a:t>. 146 do </a:t>
            </a:r>
            <a:r>
              <a:rPr lang="pt-BR" dirty="0" err="1" smtClean="0"/>
              <a:t>CTN</a:t>
            </a:r>
            <a:r>
              <a:rPr lang="pt-BR" dirty="0" smtClean="0"/>
              <a:t>: </a:t>
            </a:r>
            <a:r>
              <a:rPr lang="pt-BR" dirty="0" smtClean="0"/>
              <a:t>vinculação </a:t>
            </a:r>
            <a:r>
              <a:rPr lang="pt-BR" dirty="0"/>
              <a:t>do critério jurídico adotado no </a:t>
            </a:r>
            <a:r>
              <a:rPr lang="pt-BR" dirty="0" smtClean="0"/>
              <a:t>lançamento</a:t>
            </a:r>
          </a:p>
          <a:p>
            <a:pPr marL="0" indent="0" algn="just">
              <a:buNone/>
            </a:pPr>
            <a:endParaRPr lang="pt-BR" dirty="0" smtClean="0"/>
          </a:p>
          <a:p>
            <a:pPr>
              <a:buFont typeface="Wingdings" panose="05000000000000000000" pitchFamily="2" charset="2"/>
              <a:buChar char="ü"/>
            </a:pPr>
            <a:r>
              <a:rPr lang="pt-BR" dirty="0" smtClean="0"/>
              <a:t>•Poderia </a:t>
            </a:r>
            <a:r>
              <a:rPr lang="pt-BR" dirty="0"/>
              <a:t>a mudança de critério jurídico retroagir para beneficiar o contribuinte?</a:t>
            </a:r>
          </a:p>
          <a:p>
            <a:pPr>
              <a:buFont typeface="Wingdings" panose="05000000000000000000" pitchFamily="2" charset="2"/>
              <a:buChar char="ü"/>
            </a:pPr>
            <a:r>
              <a:rPr lang="pt-BR" dirty="0" smtClean="0"/>
              <a:t>•A </a:t>
            </a:r>
            <a:r>
              <a:rPr lang="pt-BR" dirty="0"/>
              <a:t>mudança de critério jurídico</a:t>
            </a:r>
            <a:r>
              <a:rPr lang="pt-BR" dirty="0" smtClean="0"/>
              <a:t> </a:t>
            </a:r>
            <a:r>
              <a:rPr lang="pt-BR" dirty="0"/>
              <a:t>poderia alcançar </a:t>
            </a:r>
            <a:r>
              <a:rPr lang="pt-BR" dirty="0" err="1"/>
              <a:t>FG</a:t>
            </a:r>
            <a:r>
              <a:rPr lang="pt-BR" dirty="0"/>
              <a:t> anterior a essa alteração, mas que não foi ainda objeto de lançamento?</a:t>
            </a:r>
          </a:p>
          <a:p>
            <a:pPr algn="just">
              <a:buFont typeface="Wingdings" panose="05000000000000000000" pitchFamily="2" charset="2"/>
              <a:buChar char="ü"/>
            </a:pPr>
            <a:r>
              <a:rPr lang="pt-BR" dirty="0" smtClean="0"/>
              <a:t>•Anulado </a:t>
            </a:r>
            <a:r>
              <a:rPr lang="pt-BR" dirty="0"/>
              <a:t>o lançamento, por mudança de critério </a:t>
            </a:r>
            <a:r>
              <a:rPr lang="pt-BR" dirty="0" smtClean="0"/>
              <a:t>jurídico, </a:t>
            </a:r>
            <a:r>
              <a:rPr lang="pt-BR" dirty="0"/>
              <a:t>poderia haver novo lançamento, dentro do prazo decadencial?</a:t>
            </a:r>
          </a:p>
          <a:p>
            <a:pPr algn="just">
              <a:buFont typeface="Wingdings" panose="05000000000000000000" pitchFamily="2" charset="2"/>
              <a:buChar char="ü"/>
            </a:pPr>
            <a:r>
              <a:rPr lang="pt-BR" dirty="0" smtClean="0"/>
              <a:t>•Afrontaria </a:t>
            </a:r>
            <a:r>
              <a:rPr lang="pt-BR" dirty="0"/>
              <a:t>o art. 146 do </a:t>
            </a:r>
            <a:r>
              <a:rPr lang="pt-BR" dirty="0" err="1"/>
              <a:t>CTN</a:t>
            </a:r>
            <a:r>
              <a:rPr lang="pt-BR" dirty="0"/>
              <a:t> a lavratura de a AI complementar para mudar critério jurídico</a:t>
            </a:r>
            <a:r>
              <a:rPr lang="pt-BR" dirty="0" smtClean="0"/>
              <a:t> </a:t>
            </a:r>
            <a:r>
              <a:rPr lang="pt-BR" dirty="0"/>
              <a:t>adotado anteriormente?</a:t>
            </a:r>
          </a:p>
          <a:p>
            <a:pPr marL="0" indent="0">
              <a:buNone/>
            </a:pPr>
            <a:endParaRPr lang="pt-BR" dirty="0" smtClean="0"/>
          </a:p>
          <a:p>
            <a:pPr marL="0" indent="0">
              <a:buNone/>
            </a:pPr>
            <a:r>
              <a:rPr lang="pt-BR" b="1" dirty="0" smtClean="0"/>
              <a:t>Qual é a amplitude de aplicação do art. 146 do </a:t>
            </a:r>
            <a:r>
              <a:rPr lang="pt-BR" b="1" dirty="0" err="1" smtClean="0"/>
              <a:t>CTN</a:t>
            </a:r>
            <a:r>
              <a:rPr lang="pt-BR" b="1" dirty="0" smtClean="0"/>
              <a:t>? </a:t>
            </a:r>
            <a:r>
              <a:rPr lang="pt-BR" dirty="0" smtClean="0"/>
              <a:t>Teoria restritiva</a:t>
            </a:r>
            <a:endParaRPr lang="pt-BR" dirty="0"/>
          </a:p>
          <a:p>
            <a:pPr marL="0" indent="0">
              <a:buNone/>
            </a:pPr>
            <a:endParaRPr lang="pt-BR" dirty="0"/>
          </a:p>
        </p:txBody>
      </p:sp>
    </p:spTree>
    <p:extLst>
      <p:ext uri="{BB962C8B-B14F-4D97-AF65-F5344CB8AC3E}">
        <p14:creationId xmlns:p14="http://schemas.microsoft.com/office/powerpoint/2010/main" val="26792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0790" y="930303"/>
            <a:ext cx="10369231" cy="932006"/>
          </a:xfrm>
        </p:spPr>
        <p:txBody>
          <a:bodyPr>
            <a:normAutofit fontScale="90000"/>
          </a:bodyPr>
          <a:lstStyle/>
          <a:p>
            <a:pPr algn="ct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Na </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Prática, Quais Situações Configuram </a:t>
            </a: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M</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udança </a:t>
            </a: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
            </a:r>
            <a:b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b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De </a:t>
            </a: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C</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ritério Jurídico</a:t>
            </a:r>
            <a:r>
              <a:rPr lang="pt-BR" sz="3200" b="1" cap="small" dirty="0">
                <a:solidFill>
                  <a:schemeClr val="tx1"/>
                </a:solidFill>
                <a:effectLst>
                  <a:outerShdw blurRad="38100" dist="38100" dir="2700000" algn="tl">
                    <a:srgbClr val="000000">
                      <a:alpha val="43137"/>
                    </a:srgbClr>
                  </a:outerShdw>
                </a:effectLst>
                <a:latin typeface="+mn-lt"/>
                <a:cs typeface="Arial" panose="020B0604020202020204" pitchFamily="34" charset="0"/>
              </a:rPr>
              <a:t> </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Com Afronta ao Art. 146 Do </a:t>
            </a:r>
            <a:r>
              <a:rPr lang="pt-BR" sz="3200" b="1" cap="small" dirty="0" err="1" smtClean="0">
                <a:solidFill>
                  <a:schemeClr val="tx1"/>
                </a:solidFill>
                <a:effectLst>
                  <a:outerShdw blurRad="38100" dist="38100" dir="2700000" algn="tl">
                    <a:srgbClr val="000000">
                      <a:alpha val="43137"/>
                    </a:srgbClr>
                  </a:outerShdw>
                </a:effectLst>
                <a:latin typeface="+mn-lt"/>
                <a:cs typeface="Arial" panose="020B0604020202020204" pitchFamily="34" charset="0"/>
              </a:rPr>
              <a:t>CTN</a:t>
            </a: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a:t>
            </a:r>
            <a:endParaRPr lang="pt-BR" sz="3200" b="1" cap="small" dirty="0">
              <a:solidFill>
                <a:schemeClr val="tx1"/>
              </a:solidFill>
              <a:effectLst>
                <a:outerShdw blurRad="38100" dist="38100" dir="2700000" algn="tl">
                  <a:srgbClr val="000000">
                    <a:alpha val="43137"/>
                  </a:srgbClr>
                </a:outerShdw>
              </a:effectLst>
              <a:latin typeface="+mn-lt"/>
              <a:ea typeface="+mn-ea"/>
              <a:cs typeface="Arial" panose="020B0604020202020204" pitchFamily="34" charset="0"/>
            </a:endParaRPr>
          </a:p>
        </p:txBody>
      </p:sp>
      <p:sp>
        <p:nvSpPr>
          <p:cNvPr id="3" name="Espaço Reservado para Conteúdo 2"/>
          <p:cNvSpPr>
            <a:spLocks noGrp="1"/>
          </p:cNvSpPr>
          <p:nvPr>
            <p:ph idx="1"/>
          </p:nvPr>
        </p:nvSpPr>
        <p:spPr>
          <a:xfrm>
            <a:off x="826936" y="1860605"/>
            <a:ext cx="10526864" cy="4316358"/>
          </a:xfrm>
        </p:spPr>
        <p:txBody>
          <a:bodyPr>
            <a:normAutofit fontScale="55000" lnSpcReduction="20000"/>
          </a:bodyPr>
          <a:lstStyle/>
          <a:p>
            <a:pPr marL="0" indent="0" algn="just">
              <a:buNone/>
            </a:pPr>
            <a:endParaRPr lang="pt-BR" sz="3200" b="1" dirty="0" smtClean="0">
              <a:cs typeface="Arial" panose="020B0604020202020204" pitchFamily="34" charset="0"/>
            </a:endParaRPr>
          </a:p>
          <a:p>
            <a:pPr marL="0" indent="0" algn="just">
              <a:buNone/>
            </a:pPr>
            <a:r>
              <a:rPr lang="pt-BR" sz="3800" b="1" dirty="0" smtClean="0">
                <a:cs typeface="Arial" panose="020B0604020202020204" pitchFamily="34" charset="0"/>
              </a:rPr>
              <a:t>1</a:t>
            </a:r>
            <a:r>
              <a:rPr lang="pt-BR" sz="3800" b="1" dirty="0">
                <a:cs typeface="Arial" panose="020B0604020202020204" pitchFamily="34" charset="0"/>
              </a:rPr>
              <a:t>. Alteração do fato gerador </a:t>
            </a:r>
            <a:r>
              <a:rPr lang="pt-BR" sz="3800" dirty="0">
                <a:cs typeface="Arial" panose="020B0604020202020204" pitchFamily="34" charset="0"/>
              </a:rPr>
              <a:t>– Enquadramento do fato descrito no </a:t>
            </a:r>
            <a:r>
              <a:rPr lang="pt-BR" sz="3800" dirty="0" err="1">
                <a:cs typeface="Arial" panose="020B0604020202020204" pitchFamily="34" charset="0"/>
              </a:rPr>
              <a:t>TVF</a:t>
            </a:r>
            <a:r>
              <a:rPr lang="pt-BR" sz="3800" dirty="0">
                <a:cs typeface="Arial" panose="020B0604020202020204" pitchFamily="34" charset="0"/>
              </a:rPr>
              <a:t> em outra infração/mudança da acusação fiscal</a:t>
            </a:r>
          </a:p>
          <a:p>
            <a:pPr marL="0" indent="0" algn="just">
              <a:buNone/>
            </a:pPr>
            <a:r>
              <a:rPr lang="pt-BR" sz="3800" b="1" dirty="0" smtClean="0">
                <a:cs typeface="Arial" panose="020B0604020202020204" pitchFamily="34" charset="0"/>
              </a:rPr>
              <a:t>Descrição </a:t>
            </a:r>
            <a:r>
              <a:rPr lang="pt-BR" sz="3800" b="1" dirty="0">
                <a:cs typeface="Arial" panose="020B0604020202020204" pitchFamily="34" charset="0"/>
              </a:rPr>
              <a:t>do </a:t>
            </a:r>
            <a:r>
              <a:rPr lang="pt-BR" sz="3800" b="1" dirty="0" smtClean="0">
                <a:cs typeface="Arial" panose="020B0604020202020204" pitchFamily="34" charset="0"/>
              </a:rPr>
              <a:t>Caso; </a:t>
            </a:r>
            <a:r>
              <a:rPr lang="pt-BR" sz="3800" dirty="0">
                <a:cs typeface="Arial" panose="020B0604020202020204" pitchFamily="34" charset="0"/>
              </a:rPr>
              <a:t>F</a:t>
            </a:r>
            <a:r>
              <a:rPr lang="pt-BR" sz="3800" dirty="0" smtClean="0">
                <a:cs typeface="Arial" panose="020B0604020202020204" pitchFamily="34" charset="0"/>
              </a:rPr>
              <a:t>iscal </a:t>
            </a:r>
            <a:r>
              <a:rPr lang="pt-BR" sz="3800" dirty="0">
                <a:cs typeface="Arial" panose="020B0604020202020204" pitchFamily="34" charset="0"/>
              </a:rPr>
              <a:t>adotou como fundamento do AI a ocorrência de prorrogação/renovação dos mútuos para determinar a incidência do </a:t>
            </a:r>
            <a:r>
              <a:rPr lang="pt-BR" sz="3800" dirty="0" smtClean="0">
                <a:cs typeface="Arial" panose="020B0604020202020204" pitchFamily="34" charset="0"/>
              </a:rPr>
              <a:t>IOF. Decisão </a:t>
            </a:r>
            <a:r>
              <a:rPr lang="pt-BR" sz="3800" dirty="0">
                <a:cs typeface="Arial" panose="020B0604020202020204" pitchFamily="34" charset="0"/>
              </a:rPr>
              <a:t>da </a:t>
            </a:r>
            <a:r>
              <a:rPr lang="pt-BR" sz="3800" dirty="0" err="1">
                <a:cs typeface="Arial" panose="020B0604020202020204" pitchFamily="34" charset="0"/>
              </a:rPr>
              <a:t>DRJ</a:t>
            </a:r>
            <a:r>
              <a:rPr lang="pt-BR" sz="3800" dirty="0">
                <a:cs typeface="Arial" panose="020B0604020202020204" pitchFamily="34" charset="0"/>
              </a:rPr>
              <a:t> julgou improcedente a Impugnação pelo argumento de ocorrência de novação, desconsiderando o fundamento inicialmente adotado pela fiscalização.</a:t>
            </a:r>
          </a:p>
          <a:p>
            <a:pPr marL="0" indent="0" algn="just">
              <a:buNone/>
            </a:pPr>
            <a:endParaRPr lang="pt-BR" sz="3800" dirty="0">
              <a:cs typeface="Arial" panose="020B0604020202020204" pitchFamily="34" charset="0"/>
            </a:endParaRPr>
          </a:p>
          <a:p>
            <a:pPr marL="0" indent="0" algn="just">
              <a:buNone/>
            </a:pPr>
            <a:r>
              <a:rPr lang="pt-BR" sz="3800" dirty="0">
                <a:cs typeface="Arial" panose="020B0604020202020204" pitchFamily="34" charset="0"/>
              </a:rPr>
              <a:t>NULIDADE. ALTERAÇÃO DE CRITÉRIO JURÍDICO. LEITURA CONTRARIO SENSU DO ART. 149 DO </a:t>
            </a:r>
            <a:r>
              <a:rPr lang="pt-BR" sz="3800" dirty="0" err="1">
                <a:cs typeface="Arial" panose="020B0604020202020204" pitchFamily="34" charset="0"/>
              </a:rPr>
              <a:t>CTN</a:t>
            </a:r>
            <a:r>
              <a:rPr lang="pt-BR" sz="3800" dirty="0">
                <a:cs typeface="Arial" panose="020B0604020202020204" pitchFamily="34" charset="0"/>
              </a:rPr>
              <a:t>. A leitura </a:t>
            </a:r>
            <a:r>
              <a:rPr lang="pt-BR" sz="3800" i="1" dirty="0">
                <a:cs typeface="Arial" panose="020B0604020202020204" pitchFamily="34" charset="0"/>
              </a:rPr>
              <a:t>contrario sensu </a:t>
            </a:r>
            <a:r>
              <a:rPr lang="pt-BR" sz="3800" dirty="0">
                <a:cs typeface="Arial" panose="020B0604020202020204" pitchFamily="34" charset="0"/>
              </a:rPr>
              <a:t>do art. 149 do </a:t>
            </a:r>
            <a:r>
              <a:rPr lang="pt-BR" sz="3800" dirty="0" err="1">
                <a:cs typeface="Arial" panose="020B0604020202020204" pitchFamily="34" charset="0"/>
              </a:rPr>
              <a:t>CTN</a:t>
            </a:r>
            <a:r>
              <a:rPr lang="pt-BR" sz="3800" dirty="0">
                <a:cs typeface="Arial" panose="020B0604020202020204" pitchFamily="34" charset="0"/>
              </a:rPr>
              <a:t> deixa clara </a:t>
            </a:r>
            <a:r>
              <a:rPr lang="pt-BR" sz="3800" b="1" dirty="0">
                <a:cs typeface="Arial" panose="020B0604020202020204" pitchFamily="34" charset="0"/>
              </a:rPr>
              <a:t>a vedação quanto à alteração dos critérios jurídicos adotados no auto de infração,</a:t>
            </a:r>
            <a:r>
              <a:rPr lang="pt-BR" sz="3800" dirty="0">
                <a:cs typeface="Arial" panose="020B0604020202020204" pitchFamily="34" charset="0"/>
              </a:rPr>
              <a:t> visto serem taxativas as hipóteses de alteração do lançamento. PRETERIÇÃO DO DIREITO DE DEFESA. A alteração do critério jurídico pelo acórdão de julgamento da impugnação </a:t>
            </a:r>
            <a:r>
              <a:rPr lang="pt-BR" sz="3800" b="1" dirty="0">
                <a:cs typeface="Arial" panose="020B0604020202020204" pitchFamily="34" charset="0"/>
              </a:rPr>
              <a:t>implica em preterição do direito de defesa do contribuinte</a:t>
            </a:r>
            <a:r>
              <a:rPr lang="pt-BR" sz="3800" dirty="0">
                <a:cs typeface="Arial" panose="020B0604020202020204" pitchFamily="34" charset="0"/>
              </a:rPr>
              <a:t>, nos termos do art. 59, II do Decreto 70.235/72, e consequente nulidade de decisão da </a:t>
            </a:r>
            <a:r>
              <a:rPr lang="pt-BR" sz="3800" dirty="0" err="1">
                <a:cs typeface="Arial" panose="020B0604020202020204" pitchFamily="34" charset="0"/>
              </a:rPr>
              <a:t>DRJ</a:t>
            </a:r>
            <a:r>
              <a:rPr lang="pt-BR" sz="3800" dirty="0">
                <a:cs typeface="Arial" panose="020B0604020202020204" pitchFamily="34" charset="0"/>
              </a:rPr>
              <a:t>. (Acórdão nº 3402-004.264, Data da Sessão: 17/06/2017)</a:t>
            </a:r>
          </a:p>
          <a:p>
            <a:pPr marL="0" indent="0">
              <a:buNone/>
            </a:pPr>
            <a:endParaRPr lang="pt-BR" dirty="0"/>
          </a:p>
        </p:txBody>
      </p:sp>
    </p:spTree>
    <p:extLst>
      <p:ext uri="{BB962C8B-B14F-4D97-AF65-F5344CB8AC3E}">
        <p14:creationId xmlns:p14="http://schemas.microsoft.com/office/powerpoint/2010/main" val="714366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6307" y="1248355"/>
            <a:ext cx="9962984" cy="707666"/>
          </a:xfrm>
        </p:spPr>
        <p:txBody>
          <a:bodyPr>
            <a:normAutofit/>
          </a:bodyPr>
          <a:lstStyle/>
          <a:p>
            <a:pPr algn="ctr"/>
            <a:r>
              <a:rPr lang="pt-BR" sz="36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600" dirty="0">
              <a:latin typeface="+mn-lt"/>
            </a:endParaRPr>
          </a:p>
        </p:txBody>
      </p:sp>
      <p:sp>
        <p:nvSpPr>
          <p:cNvPr id="3" name="Espaço Reservado para Conteúdo 2"/>
          <p:cNvSpPr>
            <a:spLocks noGrp="1"/>
          </p:cNvSpPr>
          <p:nvPr>
            <p:ph idx="1"/>
          </p:nvPr>
        </p:nvSpPr>
        <p:spPr>
          <a:xfrm>
            <a:off x="811033" y="2242267"/>
            <a:ext cx="10542767" cy="3934695"/>
          </a:xfrm>
        </p:spPr>
        <p:txBody>
          <a:bodyPr>
            <a:normAutofit fontScale="92500" lnSpcReduction="20000"/>
          </a:bodyPr>
          <a:lstStyle/>
          <a:p>
            <a:pPr marL="0" indent="0" algn="just">
              <a:buNone/>
            </a:pPr>
            <a:r>
              <a:rPr lang="pt-BR" b="1" dirty="0"/>
              <a:t>2</a:t>
            </a:r>
            <a:r>
              <a:rPr lang="pt-BR" b="1" dirty="0" smtClean="0"/>
              <a:t>. Alteração </a:t>
            </a:r>
            <a:r>
              <a:rPr lang="pt-BR" b="1" dirty="0"/>
              <a:t>do regime de apuração da base de cálculo – Lucro real x arbitrado x </a:t>
            </a:r>
            <a:r>
              <a:rPr lang="pt-BR" b="1" dirty="0" smtClean="0"/>
              <a:t>presumido</a:t>
            </a:r>
          </a:p>
          <a:p>
            <a:pPr marL="0" indent="0" algn="just">
              <a:buNone/>
            </a:pPr>
            <a:r>
              <a:rPr lang="pt-BR" dirty="0"/>
              <a:t>ARBITRAMENTO. AJUSTAMENTO DO LANÇAMENTO PELAS AUTORIDADES JULGADORAS. INCOMPETÊNCIA. ALTERAÇÃO DO CRITÉRIO DO LANÇAMENTO DE IRPJ. </a:t>
            </a:r>
            <a:r>
              <a:rPr lang="pt-BR" dirty="0" err="1"/>
              <a:t>CTN</a:t>
            </a:r>
            <a:r>
              <a:rPr lang="pt-BR" dirty="0"/>
              <a:t>, ART. 146. ERRO DE DIREITO. </a:t>
            </a:r>
            <a:r>
              <a:rPr lang="pt-BR" dirty="0" err="1"/>
              <a:t>CTN</a:t>
            </a:r>
            <a:r>
              <a:rPr lang="pt-BR" dirty="0"/>
              <a:t>, ART. 149, </a:t>
            </a:r>
            <a:r>
              <a:rPr lang="pt-BR" dirty="0" err="1"/>
              <a:t>IV</a:t>
            </a:r>
            <a:r>
              <a:rPr lang="pt-BR" dirty="0"/>
              <a:t>. DECRETO 70.235/1972. IMPOSSIBILIDADE. </a:t>
            </a:r>
            <a:r>
              <a:rPr lang="pt-BR" b="1" dirty="0"/>
              <a:t>É defeso às autoridades julgadoras alterar o regime de apuração do IRPJ, de lucro real para lucro arbitrado por caracterizar ofensa ao artigo 146, do </a:t>
            </a:r>
            <a:r>
              <a:rPr lang="pt-BR" b="1" dirty="0" err="1"/>
              <a:t>CTN</a:t>
            </a:r>
            <a:r>
              <a:rPr lang="pt-BR" b="1" dirty="0"/>
              <a:t> e por lhe falta competência para tanto</a:t>
            </a:r>
            <a:r>
              <a:rPr lang="pt-BR" dirty="0"/>
              <a:t>. O erro de direito não é passível de correção por julgadores administrativos, em observância ao artigo 149, </a:t>
            </a:r>
            <a:r>
              <a:rPr lang="pt-BR" dirty="0" err="1"/>
              <a:t>IV</a:t>
            </a:r>
            <a:r>
              <a:rPr lang="pt-BR" dirty="0"/>
              <a:t>, do Código Tributário Nacional. (Acórdão nº 9101-006.189 – </a:t>
            </a:r>
            <a:r>
              <a:rPr lang="pt-BR" dirty="0" err="1"/>
              <a:t>CSRF</a:t>
            </a:r>
            <a:r>
              <a:rPr lang="pt-BR" dirty="0"/>
              <a:t> / 1ª Turma, Data da Sessão: 09/05/ 2022</a:t>
            </a:r>
          </a:p>
          <a:p>
            <a:pPr marL="0" indent="0" algn="just">
              <a:buNone/>
            </a:pPr>
            <a:endParaRPr lang="pt-BR" b="1" dirty="0"/>
          </a:p>
          <a:p>
            <a:pPr marL="0" indent="0" algn="just">
              <a:buNone/>
            </a:pPr>
            <a:endParaRPr lang="pt-BR" dirty="0"/>
          </a:p>
        </p:txBody>
      </p:sp>
    </p:spTree>
    <p:extLst>
      <p:ext uri="{BB962C8B-B14F-4D97-AF65-F5344CB8AC3E}">
        <p14:creationId xmlns:p14="http://schemas.microsoft.com/office/powerpoint/2010/main" val="1213283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3426" y="1065474"/>
            <a:ext cx="10280373" cy="754937"/>
          </a:xfrm>
        </p:spPr>
        <p:txBody>
          <a:bodyPr>
            <a:normAutofit/>
          </a:bodyPr>
          <a:lstStyle/>
          <a:p>
            <a:pPr algn="ctr"/>
            <a:r>
              <a:rPr lang="pt-BR" sz="36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600" dirty="0">
              <a:latin typeface="+mn-lt"/>
            </a:endParaRPr>
          </a:p>
        </p:txBody>
      </p:sp>
      <p:sp>
        <p:nvSpPr>
          <p:cNvPr id="3" name="Espaço Reservado para Conteúdo 2"/>
          <p:cNvSpPr>
            <a:spLocks noGrp="1"/>
          </p:cNvSpPr>
          <p:nvPr>
            <p:ph idx="1"/>
          </p:nvPr>
        </p:nvSpPr>
        <p:spPr>
          <a:xfrm>
            <a:off x="889234" y="1719743"/>
            <a:ext cx="10464566" cy="4457220"/>
          </a:xfrm>
        </p:spPr>
        <p:txBody>
          <a:bodyPr>
            <a:normAutofit fontScale="77500" lnSpcReduction="20000"/>
          </a:bodyPr>
          <a:lstStyle/>
          <a:p>
            <a:pPr marL="0" indent="0" algn="just">
              <a:lnSpc>
                <a:spcPct val="120000"/>
              </a:lnSpc>
              <a:buNone/>
            </a:pPr>
            <a:endParaRPr lang="pt-BR" sz="2600" b="1" dirty="0" smtClean="0">
              <a:cs typeface="Arial" panose="020B0604020202020204" pitchFamily="34" charset="0"/>
            </a:endParaRPr>
          </a:p>
          <a:p>
            <a:pPr marL="0" indent="0" algn="just">
              <a:lnSpc>
                <a:spcPct val="120000"/>
              </a:lnSpc>
              <a:buNone/>
            </a:pPr>
            <a:r>
              <a:rPr lang="pt-BR" sz="2600" b="1" dirty="0" smtClean="0">
                <a:cs typeface="Arial" panose="020B0604020202020204" pitchFamily="34" charset="0"/>
              </a:rPr>
              <a:t>3. Existência </a:t>
            </a:r>
            <a:r>
              <a:rPr lang="pt-BR" sz="2600" b="1" dirty="0">
                <a:cs typeface="Arial" panose="020B0604020202020204" pitchFamily="34" charset="0"/>
              </a:rPr>
              <a:t>de lançamento anterior relativo ao mesmo período (2006) contra o mesmo contribuinte (identidade do sujeito passivo) e alteração dos fundamentos jurídicos abarcados pelo primeiro lançamento (tributação que tomou como base de cálculos os valores relativos à equivalência patrimonial e posteriormente ao lucro). </a:t>
            </a:r>
          </a:p>
          <a:p>
            <a:pPr marL="0" indent="0" algn="just">
              <a:lnSpc>
                <a:spcPct val="120000"/>
              </a:lnSpc>
              <a:buNone/>
            </a:pPr>
            <a:r>
              <a:rPr lang="pt-BR" dirty="0" smtClean="0">
                <a:cs typeface="Arial" panose="020B0604020202020204" pitchFamily="34" charset="0"/>
              </a:rPr>
              <a:t> </a:t>
            </a:r>
            <a:r>
              <a:rPr lang="pt-BR" dirty="0">
                <a:cs typeface="Arial" panose="020B0604020202020204" pitchFamily="34" charset="0"/>
              </a:rPr>
              <a:t>LANÇAMENTO FISCAL. ALTERAÇÃO DE CRITÉRIO JURÍDICO. REVISÃO DE OFÍCIO. O lançamento regularmente notificado ao sujeito passivo somente é passível de alteração nos casos de impugnação, recurso de ofício ou revisão de lançamento nas hipóteses em que esta é possível. </a:t>
            </a:r>
            <a:r>
              <a:rPr lang="pt-BR" b="1" dirty="0">
                <a:cs typeface="Arial" panose="020B0604020202020204" pitchFamily="34" charset="0"/>
              </a:rPr>
              <a:t>Sendo defeso ao Fisco efetuar novo lançamento exclusivamente para alteração de critério jurídico</a:t>
            </a:r>
            <a:r>
              <a:rPr lang="pt-BR" dirty="0">
                <a:cs typeface="Arial" panose="020B0604020202020204" pitchFamily="34" charset="0"/>
              </a:rPr>
              <a:t>. Por falta de previsão legal, é incabível revisão de lançamento por iniciativa do Fisco nos casos em que se identifica erro de direito no lançamento anterior. (Acórdão nº 1402-006.079, </a:t>
            </a:r>
            <a:r>
              <a:rPr lang="pt-BR" dirty="0" smtClean="0">
                <a:cs typeface="Arial" panose="020B0604020202020204" pitchFamily="34" charset="0"/>
              </a:rPr>
              <a:t>Data </a:t>
            </a:r>
            <a:r>
              <a:rPr lang="pt-BR" dirty="0">
                <a:cs typeface="Arial" panose="020B0604020202020204" pitchFamily="34" charset="0"/>
              </a:rPr>
              <a:t>da Sessão: 21/09/22)</a:t>
            </a:r>
            <a:endParaRPr lang="pt-BR" b="1" dirty="0">
              <a:cs typeface="Arial" panose="020B0604020202020204" pitchFamily="34" charset="0"/>
            </a:endParaRPr>
          </a:p>
          <a:p>
            <a:pPr marL="0" indent="0">
              <a:buNone/>
            </a:pPr>
            <a:endParaRPr lang="pt-BR" dirty="0"/>
          </a:p>
        </p:txBody>
      </p:sp>
    </p:spTree>
    <p:extLst>
      <p:ext uri="{BB962C8B-B14F-4D97-AF65-F5344CB8AC3E}">
        <p14:creationId xmlns:p14="http://schemas.microsoft.com/office/powerpoint/2010/main" val="3114322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1824" y="1121134"/>
            <a:ext cx="9691976" cy="632166"/>
          </a:xfrm>
        </p:spPr>
        <p:txBody>
          <a:bodyPr>
            <a:normAutofit/>
          </a:bodyPr>
          <a:lstStyle/>
          <a:p>
            <a:pPr algn="ctr"/>
            <a:r>
              <a:rPr lang="pt-BR" sz="36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600" dirty="0">
              <a:latin typeface="+mn-lt"/>
            </a:endParaRPr>
          </a:p>
        </p:txBody>
      </p:sp>
      <p:sp>
        <p:nvSpPr>
          <p:cNvPr id="3" name="Espaço Reservado para Conteúdo 2"/>
          <p:cNvSpPr>
            <a:spLocks noGrp="1"/>
          </p:cNvSpPr>
          <p:nvPr>
            <p:ph idx="1"/>
          </p:nvPr>
        </p:nvSpPr>
        <p:spPr/>
        <p:txBody>
          <a:bodyPr>
            <a:normAutofit/>
          </a:bodyPr>
          <a:lstStyle/>
          <a:p>
            <a:pPr marL="0" indent="0" algn="just">
              <a:buNone/>
            </a:pPr>
            <a:r>
              <a:rPr lang="pt-BR" sz="2400" b="1" dirty="0" smtClean="0"/>
              <a:t>4. </a:t>
            </a:r>
            <a:r>
              <a:rPr lang="pt-BR" sz="2400" b="1" dirty="0"/>
              <a:t>Lançamento suplementar: mesmo sujeito passivo, mesmo período. Nulidade do segundo lançamento com base com no art. 146 do </a:t>
            </a:r>
            <a:r>
              <a:rPr lang="pt-BR" sz="2400" b="1" dirty="0" err="1"/>
              <a:t>CTN</a:t>
            </a:r>
            <a:endParaRPr lang="pt-BR" sz="2400" b="1" dirty="0"/>
          </a:p>
          <a:p>
            <a:pPr marL="0" indent="0" algn="just">
              <a:buNone/>
            </a:pPr>
            <a:r>
              <a:rPr lang="pt-BR" sz="2400" dirty="0" smtClean="0"/>
              <a:t>Houve </a:t>
            </a:r>
            <a:r>
              <a:rPr lang="pt-BR" sz="2400" dirty="0"/>
              <a:t>um primeiro lançamento em que a autoridade fiscal utilizou o percentual de presunção de 8% (oito por cento) para a apuração do IRPJ constituído de ofício. </a:t>
            </a:r>
            <a:endParaRPr lang="pt-BR" sz="2400" dirty="0" smtClean="0"/>
          </a:p>
          <a:p>
            <a:pPr marL="0" indent="0" algn="just">
              <a:buNone/>
            </a:pPr>
            <a:r>
              <a:rPr lang="pt-BR" sz="2400" dirty="0" smtClean="0"/>
              <a:t>O </a:t>
            </a:r>
            <a:r>
              <a:rPr lang="pt-BR" sz="2400" dirty="0"/>
              <a:t>contribuinte, concordando com a interpretação posta neste auto de infração, recolheu os devidos montantes e o processo foi finalizado. </a:t>
            </a:r>
            <a:endParaRPr lang="pt-BR" sz="2400" dirty="0" smtClean="0"/>
          </a:p>
          <a:p>
            <a:pPr marL="0" indent="0" algn="just">
              <a:buNone/>
            </a:pPr>
            <a:r>
              <a:rPr lang="pt-BR" sz="2400" dirty="0" smtClean="0"/>
              <a:t>Posteriormente</a:t>
            </a:r>
            <a:r>
              <a:rPr lang="pt-BR" sz="2400" dirty="0"/>
              <a:t>, em um segundo lançamento, analisando </a:t>
            </a:r>
            <a:r>
              <a:rPr lang="pt-BR" sz="2400" i="1" dirty="0"/>
              <a:t>o mesmo período </a:t>
            </a:r>
            <a:r>
              <a:rPr lang="pt-BR" sz="2400" dirty="0"/>
              <a:t>e os mesmos fatos, a Fiscalização aplicou o percentual de 32</a:t>
            </a:r>
            <a:r>
              <a:rPr lang="pt-BR" sz="2400" dirty="0" smtClean="0"/>
              <a:t>%. </a:t>
            </a:r>
          </a:p>
          <a:p>
            <a:pPr marL="0" indent="0" algn="just">
              <a:buNone/>
            </a:pPr>
            <a:r>
              <a:rPr lang="pt-BR" sz="2400" dirty="0" smtClean="0"/>
              <a:t>O CARF </a:t>
            </a:r>
            <a:r>
              <a:rPr lang="pt-BR" sz="2400" dirty="0"/>
              <a:t>acolheu a preliminar de nulidade do segundo lançamento, que alterou o critério jurídico anteriormente adotado pela Administração Pública, com base nos dizeres do art. 146 do </a:t>
            </a:r>
            <a:r>
              <a:rPr lang="pt-BR" sz="2400" dirty="0" err="1"/>
              <a:t>CTN</a:t>
            </a:r>
            <a:r>
              <a:rPr lang="pt-BR" sz="2400" dirty="0"/>
              <a:t>. (Acórdão nº </a:t>
            </a:r>
            <a:r>
              <a:rPr lang="pt-BR" sz="2400" dirty="0" smtClean="0"/>
              <a:t>107.07.264</a:t>
            </a:r>
            <a:r>
              <a:rPr lang="pt-BR" sz="2400" dirty="0"/>
              <a:t>)</a:t>
            </a:r>
          </a:p>
          <a:p>
            <a:pPr marL="0" indent="0">
              <a:buNone/>
            </a:pPr>
            <a:endParaRPr lang="pt-BR" dirty="0"/>
          </a:p>
        </p:txBody>
      </p:sp>
    </p:spTree>
    <p:extLst>
      <p:ext uri="{BB962C8B-B14F-4D97-AF65-F5344CB8AC3E}">
        <p14:creationId xmlns:p14="http://schemas.microsoft.com/office/powerpoint/2010/main" val="3971892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83526" y="1113184"/>
            <a:ext cx="9970273" cy="818984"/>
          </a:xfrm>
        </p:spPr>
        <p:txBody>
          <a:bodyPr>
            <a:normAutofit/>
          </a:bodyPr>
          <a:lstStyle/>
          <a:p>
            <a:pPr algn="ctr"/>
            <a:r>
              <a:rPr lang="pt-BR" sz="3200" b="1" cap="small"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Exemplo</a:t>
            </a:r>
            <a:endParaRPr lang="pt-BR" sz="3200" dirty="0">
              <a:latin typeface="+mn-lt"/>
            </a:endParaRPr>
          </a:p>
        </p:txBody>
      </p:sp>
      <p:sp>
        <p:nvSpPr>
          <p:cNvPr id="3" name="Espaço Reservado para Conteúdo 2"/>
          <p:cNvSpPr>
            <a:spLocks noGrp="1"/>
          </p:cNvSpPr>
          <p:nvPr>
            <p:ph idx="1"/>
          </p:nvPr>
        </p:nvSpPr>
        <p:spPr/>
        <p:txBody>
          <a:bodyPr/>
          <a:lstStyle/>
          <a:p>
            <a:pPr marL="0" indent="0" algn="just">
              <a:buNone/>
            </a:pPr>
            <a:endParaRPr lang="pt-BR" b="1" dirty="0" smtClean="0"/>
          </a:p>
          <a:p>
            <a:pPr marL="0" indent="0" algn="just">
              <a:buNone/>
            </a:pPr>
            <a:r>
              <a:rPr lang="pt-BR" b="1" dirty="0"/>
              <a:t>5</a:t>
            </a:r>
            <a:r>
              <a:rPr lang="pt-BR" b="1" dirty="0" smtClean="0"/>
              <a:t>. Não-homologação da compensação por fundamento diverso daquele constante no </a:t>
            </a:r>
            <a:r>
              <a:rPr lang="pt-BR" b="1" dirty="0" err="1" smtClean="0"/>
              <a:t>DD</a:t>
            </a:r>
            <a:endParaRPr lang="pt-BR" b="1" dirty="0" smtClean="0"/>
          </a:p>
          <a:p>
            <a:pPr marL="0" indent="0" algn="just">
              <a:buNone/>
            </a:pPr>
            <a:r>
              <a:rPr lang="pt-BR" sz="2400" dirty="0" smtClean="0"/>
              <a:t>(...) </a:t>
            </a:r>
            <a:r>
              <a:rPr lang="pt-BR" sz="2400" dirty="0"/>
              <a:t>MODIFICAÇÃO DO CRITÉRIO DO ATO ADMINISTRATIVO. </a:t>
            </a:r>
            <a:r>
              <a:rPr lang="pt-BR" sz="2400" dirty="0" err="1"/>
              <a:t>CTN</a:t>
            </a:r>
            <a:r>
              <a:rPr lang="pt-BR" sz="2400" dirty="0"/>
              <a:t>, ART. 146. ERRO DE DIREITO. </a:t>
            </a:r>
            <a:r>
              <a:rPr lang="pt-BR" sz="2400" b="1" dirty="0"/>
              <a:t>É vedada a modificação do critério jurídico de ato administrativo que homologou compensação, em respeito ao artigo 146, do Código Tributário Nacional</a:t>
            </a:r>
            <a:r>
              <a:rPr lang="pt-BR" sz="2400" dirty="0"/>
              <a:t>. Assim, não se sustenta o lançamento de IRPJ. (Acórdão nº 9101-004.673 – </a:t>
            </a:r>
            <a:r>
              <a:rPr lang="pt-BR" sz="2400" dirty="0" err="1"/>
              <a:t>CSRF</a:t>
            </a:r>
            <a:r>
              <a:rPr lang="pt-BR" sz="2400" dirty="0"/>
              <a:t> / 1ª Turma, Relatora </a:t>
            </a:r>
            <a:r>
              <a:rPr lang="pt-BR" sz="2400" b="1" dirty="0"/>
              <a:t>Cristiane Silva Costa</a:t>
            </a:r>
            <a:r>
              <a:rPr lang="pt-BR" sz="2400" dirty="0"/>
              <a:t>, Data da Sessão: 16/01/2020)</a:t>
            </a:r>
          </a:p>
          <a:p>
            <a:pPr marL="0" indent="0">
              <a:buNone/>
            </a:pPr>
            <a:endParaRPr lang="pt-BR" dirty="0"/>
          </a:p>
        </p:txBody>
      </p:sp>
    </p:spTree>
    <p:extLst>
      <p:ext uri="{BB962C8B-B14F-4D97-AF65-F5344CB8AC3E}">
        <p14:creationId xmlns:p14="http://schemas.microsoft.com/office/powerpoint/2010/main" val="348108628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3323</TotalTime>
  <Words>1994</Words>
  <Application>Microsoft Office PowerPoint</Application>
  <PresentationFormat>Personalizar</PresentationFormat>
  <Paragraphs>90</Paragraphs>
  <Slides>18</Slides>
  <Notes>0</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Tema do Office</vt:lpstr>
      <vt:lpstr>Mudança de critério jurídico pela administração tributária </vt:lpstr>
      <vt:lpstr>Art. 146 Do CTN</vt:lpstr>
      <vt:lpstr>O Que é Critério Jurídico ? </vt:lpstr>
      <vt:lpstr>Lançamento Tributário e Limites a Sua Revisão</vt:lpstr>
      <vt:lpstr>Na Prática, Quais Situações Configuram Mudança  De Critério Jurídico Com Afronta ao Art. 146 Do CTN?</vt:lpstr>
      <vt:lpstr>Exemplo</vt:lpstr>
      <vt:lpstr>Exemplo</vt:lpstr>
      <vt:lpstr>Exemplo</vt:lpstr>
      <vt:lpstr>Exemplo</vt:lpstr>
      <vt:lpstr>Exemplo Em Que Não Há Afronta ao Art. 146 Do CTN</vt:lpstr>
      <vt:lpstr>Exemplo</vt:lpstr>
      <vt:lpstr>Exemplo</vt:lpstr>
      <vt:lpstr>Outras Questões Pertinentes</vt:lpstr>
      <vt:lpstr> Outras Questões Pertinentes</vt:lpstr>
      <vt:lpstr>             Proposta de Alteração do Art. 18 do Decreto nº 70.235/72</vt:lpstr>
      <vt:lpstr>Projeto De Lei n° 2483, de 2022</vt:lpstr>
      <vt:lpstr>Conclusão</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Conselho Administrativo de Recursos Fiscais</cp:lastModifiedBy>
  <cp:revision>68</cp:revision>
  <cp:lastPrinted>2022-12-02T15:11:52Z</cp:lastPrinted>
  <dcterms:created xsi:type="dcterms:W3CDTF">2022-11-18T18:20:41Z</dcterms:created>
  <dcterms:modified xsi:type="dcterms:W3CDTF">2022-12-04T18:23:17Z</dcterms:modified>
</cp:coreProperties>
</file>