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9" r:id="rId4"/>
    <p:sldId id="260" r:id="rId5"/>
    <p:sldId id="261" r:id="rId6"/>
    <p:sldId id="258" r:id="rId7"/>
    <p:sldId id="262" r:id="rId8"/>
    <p:sldId id="263" r:id="rId9"/>
    <p:sldId id="265" r:id="rId10"/>
    <p:sldId id="268" r:id="rId11"/>
    <p:sldId id="269" r:id="rId12"/>
    <p:sldId id="266" r:id="rId13"/>
    <p:sldId id="270" r:id="rId14"/>
    <p:sldId id="272" r:id="rId15"/>
    <p:sldId id="273" r:id="rId16"/>
    <p:sldId id="276" r:id="rId17"/>
    <p:sldId id="274" r:id="rId18"/>
    <p:sldId id="277" r:id="rId19"/>
    <p:sldId id="271" r:id="rId20"/>
    <p:sldId id="275"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rgbClr val="0B233F">
              <a:alpha val="76000"/>
            </a:srgbClr>
          </a:solidFill>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rgbClr val="0B233F">
              <a:alpha val="83000"/>
            </a:srgbClr>
          </a:solidFill>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D0A4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mailto:paulo.souto@airesbarreto.adv.br" TargetMode="External"/><Relationship Id="rId2" Type="http://schemas.openxmlformats.org/officeDocument/2006/relationships/hyperlink" Target="mailto:rio@ibet.com.b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412956" y="928704"/>
            <a:ext cx="11356258" cy="2131587"/>
          </a:xfrm>
        </p:spPr>
        <p:txBody>
          <a:bodyPr>
            <a:noAutofit/>
          </a:bodyPr>
          <a:lstStyle/>
          <a:p>
            <a:pPr marL="14288"/>
            <a:br>
              <a:rPr lang="pt-BR" sz="4600" b="1" dirty="0"/>
            </a:br>
            <a:r>
              <a:rPr lang="pt-BR" sz="4600" b="1" dirty="0"/>
              <a:t>Suspensão do ICMS nas remessas para reparo e industrialização e os recentes ajustes SINIEF</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412956" y="3598606"/>
            <a:ext cx="11356258" cy="2627387"/>
          </a:xfrm>
        </p:spPr>
        <p:txBody>
          <a:bodyPr>
            <a:noAutofit/>
          </a:bodyPr>
          <a:lstStyle/>
          <a:p>
            <a:pPr>
              <a:lnSpc>
                <a:spcPct val="100000"/>
              </a:lnSpc>
              <a:spcBef>
                <a:spcPts val="0"/>
              </a:spcBef>
            </a:pPr>
            <a:r>
              <a:rPr lang="pt-BR" b="1" i="1" dirty="0"/>
              <a:t>Paulo Fernando Souto Maior Borges</a:t>
            </a:r>
            <a:br>
              <a:rPr lang="pt-BR" b="1" i="1" dirty="0"/>
            </a:br>
            <a:r>
              <a:rPr lang="pt-BR" b="1" i="1" dirty="0"/>
              <a:t>Doutorando e Mestre pela PUC/SP</a:t>
            </a:r>
          </a:p>
          <a:p>
            <a:pPr>
              <a:lnSpc>
                <a:spcPct val="100000"/>
              </a:lnSpc>
              <a:spcBef>
                <a:spcPts val="0"/>
              </a:spcBef>
            </a:pPr>
            <a:r>
              <a:rPr lang="pt-BR" b="1" i="1" dirty="0"/>
              <a:t>Coordenador Especialização em Direito Tributário e Professor Conferencista do IBET/RJ</a:t>
            </a:r>
          </a:p>
          <a:p>
            <a:pPr>
              <a:lnSpc>
                <a:spcPct val="100000"/>
              </a:lnSpc>
              <a:spcBef>
                <a:spcPts val="0"/>
              </a:spcBef>
            </a:pPr>
            <a:r>
              <a:rPr lang="pt-BR" b="1" i="1" dirty="0"/>
              <a:t>Ex-Titular da OAB no Comitê de Seleção e Acompanhamento de Conselheiros CSC-CARF</a:t>
            </a:r>
          </a:p>
          <a:p>
            <a:pPr>
              <a:lnSpc>
                <a:spcPct val="100000"/>
              </a:lnSpc>
              <a:spcBef>
                <a:spcPts val="0"/>
              </a:spcBef>
            </a:pPr>
            <a:r>
              <a:rPr lang="pt-BR" b="1" i="1" dirty="0"/>
              <a:t>Suplente da OAB no Colegiado da Corregedoria Tributária da SEFAZ/RJ</a:t>
            </a:r>
          </a:p>
          <a:p>
            <a:pPr>
              <a:lnSpc>
                <a:spcPct val="100000"/>
              </a:lnSpc>
              <a:spcBef>
                <a:spcPts val="0"/>
              </a:spcBef>
            </a:pPr>
            <a:r>
              <a:rPr lang="pt-BR" b="1" i="1" dirty="0"/>
              <a:t>Membro Comissão Especial de Assuntos Tributários da OAB/RJ </a:t>
            </a:r>
          </a:p>
          <a:p>
            <a:pPr>
              <a:lnSpc>
                <a:spcPct val="100000"/>
              </a:lnSpc>
              <a:spcBef>
                <a:spcPts val="0"/>
              </a:spcBef>
            </a:pPr>
            <a:r>
              <a:rPr lang="pt-BR" b="1" i="1" dirty="0"/>
              <a:t>Sócio Aires Barreto Advogados RJ</a:t>
            </a: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37391-B610-5D2D-4520-866B5DDC2B81}"/>
              </a:ext>
            </a:extLst>
          </p:cNvPr>
          <p:cNvSpPr>
            <a:spLocks noGrp="1"/>
          </p:cNvSpPr>
          <p:nvPr>
            <p:ph type="title"/>
          </p:nvPr>
        </p:nvSpPr>
        <p:spPr>
          <a:xfrm>
            <a:off x="827088" y="569386"/>
            <a:ext cx="10515600" cy="1325563"/>
          </a:xfrm>
        </p:spPr>
        <p:txBody>
          <a:bodyPr/>
          <a:lstStyle/>
          <a:p>
            <a:r>
              <a:rPr lang="pt-PT" b="1" dirty="0"/>
              <a:t>SINIEF E OBJETIVOS DOS AJUSTES</a:t>
            </a:r>
            <a:endParaRPr lang="pt-PT" dirty="0"/>
          </a:p>
        </p:txBody>
      </p:sp>
      <p:sp>
        <p:nvSpPr>
          <p:cNvPr id="3" name="Espaço Reservado para Texto 2">
            <a:extLst>
              <a:ext uri="{FF2B5EF4-FFF2-40B4-BE49-F238E27FC236}">
                <a16:creationId xmlns:a16="http://schemas.microsoft.com/office/drawing/2014/main" id="{76B44A57-8F6A-A35E-8500-0AF4B8F7BEBD}"/>
              </a:ext>
            </a:extLst>
          </p:cNvPr>
          <p:cNvSpPr>
            <a:spLocks noGrp="1"/>
          </p:cNvSpPr>
          <p:nvPr>
            <p:ph type="body" idx="1"/>
          </p:nvPr>
        </p:nvSpPr>
        <p:spPr>
          <a:xfrm>
            <a:off x="1001713" y="2786332"/>
            <a:ext cx="5157787" cy="823912"/>
          </a:xfrm>
        </p:spPr>
        <p:txBody>
          <a:bodyPr/>
          <a:lstStyle/>
          <a:p>
            <a:r>
              <a:rPr lang="pt-PT" dirty="0"/>
              <a:t>CONVÊNIO AE S/N DE 15/12/1970</a:t>
            </a:r>
          </a:p>
        </p:txBody>
      </p:sp>
      <p:sp>
        <p:nvSpPr>
          <p:cNvPr id="5" name="Espaço Reservado para Texto 4">
            <a:extLst>
              <a:ext uri="{FF2B5EF4-FFF2-40B4-BE49-F238E27FC236}">
                <a16:creationId xmlns:a16="http://schemas.microsoft.com/office/drawing/2014/main" id="{954FA094-E112-981B-D268-4CEB89DF9ECE}"/>
              </a:ext>
            </a:extLst>
          </p:cNvPr>
          <p:cNvSpPr>
            <a:spLocks noGrp="1"/>
          </p:cNvSpPr>
          <p:nvPr>
            <p:ph type="body" sz="quarter" idx="3"/>
          </p:nvPr>
        </p:nvSpPr>
        <p:spPr/>
        <p:txBody>
          <a:bodyPr/>
          <a:lstStyle/>
          <a:p>
            <a:r>
              <a:rPr lang="pt-PT" dirty="0"/>
              <a:t>CONVÊNIO 133/97</a:t>
            </a:r>
          </a:p>
        </p:txBody>
      </p:sp>
      <p:pic>
        <p:nvPicPr>
          <p:cNvPr id="7" name="Espaço Reservado para Conteúdo 6">
            <a:extLst>
              <a:ext uri="{FF2B5EF4-FFF2-40B4-BE49-F238E27FC236}">
                <a16:creationId xmlns:a16="http://schemas.microsoft.com/office/drawing/2014/main" id="{54E1EA44-2605-D59F-93B7-23F1FF9E706F}"/>
              </a:ext>
            </a:extLst>
          </p:cNvPr>
          <p:cNvPicPr>
            <a:picLocks noGrp="1" noChangeAspect="1"/>
          </p:cNvPicPr>
          <p:nvPr>
            <p:ph sz="quarter" idx="4"/>
          </p:nvPr>
        </p:nvPicPr>
        <p:blipFill>
          <a:blip r:embed="rId2"/>
          <a:stretch>
            <a:fillRect/>
          </a:stretch>
        </p:blipFill>
        <p:spPr>
          <a:xfrm>
            <a:off x="6169024" y="2610385"/>
            <a:ext cx="5183188" cy="1379697"/>
          </a:xfrm>
          <a:prstGeom prst="rect">
            <a:avLst/>
          </a:prstGeom>
        </p:spPr>
      </p:pic>
      <p:pic>
        <p:nvPicPr>
          <p:cNvPr id="8" name="Espaço Reservado para Conteúdo 3">
            <a:extLst>
              <a:ext uri="{FF2B5EF4-FFF2-40B4-BE49-F238E27FC236}">
                <a16:creationId xmlns:a16="http://schemas.microsoft.com/office/drawing/2014/main" id="{CE0ABBD0-ACBD-9517-DBCC-9DC27EAC5C6A}"/>
              </a:ext>
            </a:extLst>
          </p:cNvPr>
          <p:cNvPicPr>
            <a:picLocks noGrp="1" noChangeAspect="1"/>
          </p:cNvPicPr>
          <p:nvPr>
            <p:ph sz="half" idx="2"/>
          </p:nvPr>
        </p:nvPicPr>
        <p:blipFill>
          <a:blip r:embed="rId3"/>
          <a:stretch>
            <a:fillRect/>
          </a:stretch>
        </p:blipFill>
        <p:spPr>
          <a:xfrm>
            <a:off x="1011237" y="3659712"/>
            <a:ext cx="5157787" cy="986868"/>
          </a:xfrm>
          <a:prstGeom prst="rect">
            <a:avLst/>
          </a:prstGeom>
        </p:spPr>
      </p:pic>
      <p:pic>
        <p:nvPicPr>
          <p:cNvPr id="9" name="Imagem 8">
            <a:extLst>
              <a:ext uri="{FF2B5EF4-FFF2-40B4-BE49-F238E27FC236}">
                <a16:creationId xmlns:a16="http://schemas.microsoft.com/office/drawing/2014/main" id="{BBE7DE43-A619-2513-C9E0-38CDD372C167}"/>
              </a:ext>
            </a:extLst>
          </p:cNvPr>
          <p:cNvPicPr>
            <a:picLocks noChangeAspect="1"/>
          </p:cNvPicPr>
          <p:nvPr/>
        </p:nvPicPr>
        <p:blipFill>
          <a:blip r:embed="rId4"/>
          <a:stretch>
            <a:fillRect/>
          </a:stretch>
        </p:blipFill>
        <p:spPr>
          <a:xfrm>
            <a:off x="6169024" y="4625174"/>
            <a:ext cx="5183188" cy="1325563"/>
          </a:xfrm>
          <a:prstGeom prst="rect">
            <a:avLst/>
          </a:prstGeom>
        </p:spPr>
      </p:pic>
      <p:sp>
        <p:nvSpPr>
          <p:cNvPr id="10" name="Espaço Reservado para Texto 4">
            <a:extLst>
              <a:ext uri="{FF2B5EF4-FFF2-40B4-BE49-F238E27FC236}">
                <a16:creationId xmlns:a16="http://schemas.microsoft.com/office/drawing/2014/main" id="{918B2B60-A541-356A-2005-8D7A7939D434}"/>
              </a:ext>
            </a:extLst>
          </p:cNvPr>
          <p:cNvSpPr txBox="1">
            <a:spLocks/>
          </p:cNvSpPr>
          <p:nvPr/>
        </p:nvSpPr>
        <p:spPr>
          <a:xfrm>
            <a:off x="6159500" y="3683436"/>
            <a:ext cx="5183188" cy="823912"/>
          </a:xfrm>
          <a:prstGeom prst="rect">
            <a:avLst/>
          </a:prstGeom>
          <a:solidFill>
            <a:srgbClr val="0B233F">
              <a:alpha val="83000"/>
            </a:srgb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t-PT" dirty="0"/>
              <a:t>DECRETO 9.745/19</a:t>
            </a:r>
          </a:p>
        </p:txBody>
      </p:sp>
    </p:spTree>
    <p:extLst>
      <p:ext uri="{BB962C8B-B14F-4D97-AF65-F5344CB8AC3E}">
        <p14:creationId xmlns:p14="http://schemas.microsoft.com/office/powerpoint/2010/main" val="302347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038A0-DF6C-CA58-6BB8-52F826F23DFD}"/>
              </a:ext>
            </a:extLst>
          </p:cNvPr>
          <p:cNvSpPr>
            <a:spLocks noGrp="1"/>
          </p:cNvSpPr>
          <p:nvPr>
            <p:ph type="title"/>
          </p:nvPr>
        </p:nvSpPr>
        <p:spPr>
          <a:xfrm>
            <a:off x="838200" y="892174"/>
            <a:ext cx="10515600" cy="1325563"/>
          </a:xfrm>
        </p:spPr>
        <p:txBody>
          <a:bodyPr/>
          <a:lstStyle/>
          <a:p>
            <a:r>
              <a:rPr lang="pt-PT" dirty="0"/>
              <a:t>AJUSTES SINIEF NA JURISPRUDÊNCIA – ADI 5582 – Min. Celso de Mello</a:t>
            </a:r>
          </a:p>
        </p:txBody>
      </p:sp>
      <p:pic>
        <p:nvPicPr>
          <p:cNvPr id="4" name="Espaço Reservado para Conteúdo 3">
            <a:extLst>
              <a:ext uri="{FF2B5EF4-FFF2-40B4-BE49-F238E27FC236}">
                <a16:creationId xmlns:a16="http://schemas.microsoft.com/office/drawing/2014/main" id="{DDB77018-0252-0D86-237F-3C548C46F7AD}"/>
              </a:ext>
            </a:extLst>
          </p:cNvPr>
          <p:cNvPicPr>
            <a:picLocks noGrp="1" noChangeAspect="1"/>
          </p:cNvPicPr>
          <p:nvPr>
            <p:ph idx="1"/>
          </p:nvPr>
        </p:nvPicPr>
        <p:blipFill>
          <a:blip r:embed="rId2"/>
          <a:stretch>
            <a:fillRect/>
          </a:stretch>
        </p:blipFill>
        <p:spPr>
          <a:xfrm>
            <a:off x="1414335" y="2217736"/>
            <a:ext cx="9385588" cy="3504637"/>
          </a:xfrm>
          <a:prstGeom prst="rect">
            <a:avLst/>
          </a:prstGeom>
        </p:spPr>
      </p:pic>
    </p:spTree>
    <p:extLst>
      <p:ext uri="{BB962C8B-B14F-4D97-AF65-F5344CB8AC3E}">
        <p14:creationId xmlns:p14="http://schemas.microsoft.com/office/powerpoint/2010/main" val="109613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EAD11-7F9D-97BD-EAEF-A06B416E4225}"/>
              </a:ext>
            </a:extLst>
          </p:cNvPr>
          <p:cNvSpPr>
            <a:spLocks noGrp="1"/>
          </p:cNvSpPr>
          <p:nvPr>
            <p:ph type="title"/>
          </p:nvPr>
        </p:nvSpPr>
        <p:spPr/>
        <p:txBody>
          <a:bodyPr/>
          <a:lstStyle/>
          <a:p>
            <a:r>
              <a:rPr lang="pt-PT" b="1" dirty="0"/>
              <a:t>AJUSTES SINIEF NO CTN</a:t>
            </a:r>
          </a:p>
        </p:txBody>
      </p:sp>
      <p:pic>
        <p:nvPicPr>
          <p:cNvPr id="7" name="Espaço Reservado para Conteúdo 6">
            <a:extLst>
              <a:ext uri="{FF2B5EF4-FFF2-40B4-BE49-F238E27FC236}">
                <a16:creationId xmlns:a16="http://schemas.microsoft.com/office/drawing/2014/main" id="{F8B04FBA-AA6E-8BB8-F505-D534F20A343A}"/>
              </a:ext>
            </a:extLst>
          </p:cNvPr>
          <p:cNvPicPr>
            <a:picLocks noGrp="1" noChangeAspect="1"/>
          </p:cNvPicPr>
          <p:nvPr>
            <p:ph idx="1"/>
          </p:nvPr>
        </p:nvPicPr>
        <p:blipFill>
          <a:blip r:embed="rId2"/>
          <a:stretch>
            <a:fillRect/>
          </a:stretch>
        </p:blipFill>
        <p:spPr>
          <a:xfrm>
            <a:off x="6356554" y="4708806"/>
            <a:ext cx="5722783" cy="1092200"/>
          </a:xfrm>
          <a:prstGeom prst="rect">
            <a:avLst/>
          </a:prstGeom>
        </p:spPr>
      </p:pic>
      <p:pic>
        <p:nvPicPr>
          <p:cNvPr id="8" name="Imagem 7">
            <a:extLst>
              <a:ext uri="{FF2B5EF4-FFF2-40B4-BE49-F238E27FC236}">
                <a16:creationId xmlns:a16="http://schemas.microsoft.com/office/drawing/2014/main" id="{176D6D7F-38CD-FBB4-F341-BC6BCE185C78}"/>
              </a:ext>
            </a:extLst>
          </p:cNvPr>
          <p:cNvPicPr>
            <a:picLocks noChangeAspect="1"/>
          </p:cNvPicPr>
          <p:nvPr/>
        </p:nvPicPr>
        <p:blipFill>
          <a:blip r:embed="rId3"/>
          <a:stretch>
            <a:fillRect/>
          </a:stretch>
        </p:blipFill>
        <p:spPr>
          <a:xfrm>
            <a:off x="366251" y="2495960"/>
            <a:ext cx="5729749" cy="2603500"/>
          </a:xfrm>
          <a:prstGeom prst="rect">
            <a:avLst/>
          </a:prstGeom>
        </p:spPr>
      </p:pic>
      <p:pic>
        <p:nvPicPr>
          <p:cNvPr id="9" name="Espaço Reservado para Conteúdo 6">
            <a:extLst>
              <a:ext uri="{FF2B5EF4-FFF2-40B4-BE49-F238E27FC236}">
                <a16:creationId xmlns:a16="http://schemas.microsoft.com/office/drawing/2014/main" id="{8B75E8F1-59BD-E920-6CBF-7CD8EA5B3880}"/>
              </a:ext>
            </a:extLst>
          </p:cNvPr>
          <p:cNvPicPr>
            <a:picLocks noChangeAspect="1"/>
          </p:cNvPicPr>
          <p:nvPr/>
        </p:nvPicPr>
        <p:blipFill>
          <a:blip r:embed="rId2"/>
          <a:stretch>
            <a:fillRect/>
          </a:stretch>
        </p:blipFill>
        <p:spPr>
          <a:xfrm>
            <a:off x="6356553" y="4380270"/>
            <a:ext cx="5722783" cy="1420735"/>
          </a:xfrm>
          <a:prstGeom prst="rect">
            <a:avLst/>
          </a:prstGeom>
          <a:solidFill>
            <a:srgbClr val="0B233F">
              <a:alpha val="83000"/>
            </a:srgbClr>
          </a:solidFill>
        </p:spPr>
      </p:pic>
      <p:pic>
        <p:nvPicPr>
          <p:cNvPr id="10" name="Imagem 9">
            <a:extLst>
              <a:ext uri="{FF2B5EF4-FFF2-40B4-BE49-F238E27FC236}">
                <a16:creationId xmlns:a16="http://schemas.microsoft.com/office/drawing/2014/main" id="{22FB2B47-177D-0500-44E7-DF89A986C5ED}"/>
              </a:ext>
            </a:extLst>
          </p:cNvPr>
          <p:cNvPicPr>
            <a:picLocks noChangeAspect="1"/>
          </p:cNvPicPr>
          <p:nvPr/>
        </p:nvPicPr>
        <p:blipFill>
          <a:blip r:embed="rId4"/>
          <a:stretch>
            <a:fillRect/>
          </a:stretch>
        </p:blipFill>
        <p:spPr>
          <a:xfrm>
            <a:off x="6356552" y="2006600"/>
            <a:ext cx="5722783" cy="1964661"/>
          </a:xfrm>
          <a:prstGeom prst="rect">
            <a:avLst/>
          </a:prstGeom>
        </p:spPr>
      </p:pic>
    </p:spTree>
    <p:extLst>
      <p:ext uri="{BB962C8B-B14F-4D97-AF65-F5344CB8AC3E}">
        <p14:creationId xmlns:p14="http://schemas.microsoft.com/office/powerpoint/2010/main" val="82166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39454-AEC2-1BE9-C1EF-24C19A88BF77}"/>
              </a:ext>
            </a:extLst>
          </p:cNvPr>
          <p:cNvSpPr>
            <a:spLocks noGrp="1"/>
          </p:cNvSpPr>
          <p:nvPr>
            <p:ph type="title"/>
          </p:nvPr>
        </p:nvSpPr>
        <p:spPr>
          <a:xfrm>
            <a:off x="648929" y="629266"/>
            <a:ext cx="3667039" cy="1676603"/>
          </a:xfrm>
        </p:spPr>
        <p:txBody>
          <a:bodyPr>
            <a:normAutofit/>
          </a:bodyPr>
          <a:lstStyle/>
          <a:p>
            <a:r>
              <a:rPr lang="pt-PT" sz="3600" dirty="0"/>
              <a:t>HIERARQUIA DOS AJUSTES </a:t>
            </a:r>
            <a:r>
              <a:rPr lang="pt-PT" sz="3600"/>
              <a:t>SINIEF </a:t>
            </a:r>
            <a:r>
              <a:rPr lang="pt-PT" sz="3600" i="1"/>
              <a:t>versu</a:t>
            </a:r>
            <a:r>
              <a:rPr lang="pt-PT" sz="3600" i="1" dirty="0"/>
              <a:t>s</a:t>
            </a:r>
            <a:r>
              <a:rPr lang="pt-PT" sz="3600"/>
              <a:t> </a:t>
            </a:r>
            <a:r>
              <a:rPr lang="pt-PT" sz="3600" dirty="0"/>
              <a:t>RICMS</a:t>
            </a:r>
          </a:p>
        </p:txBody>
      </p:sp>
      <p:sp>
        <p:nvSpPr>
          <p:cNvPr id="2056" name="Rectangle 2055">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page21image66157600">
            <a:extLst>
              <a:ext uri="{FF2B5EF4-FFF2-40B4-BE49-F238E27FC236}">
                <a16:creationId xmlns:a16="http://schemas.microsoft.com/office/drawing/2014/main" id="{838820E8-A0BE-E993-4B9B-9D7744FA1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801"/>
          <a:stretch/>
        </p:blipFill>
        <p:spPr bwMode="auto">
          <a:xfrm>
            <a:off x="5276088" y="640082"/>
            <a:ext cx="6276250" cy="55778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52" name="Picture 4" descr="Superior Tribunal de Justiça (STJ) | Brasília DF">
            <a:extLst>
              <a:ext uri="{FF2B5EF4-FFF2-40B4-BE49-F238E27FC236}">
                <a16:creationId xmlns:a16="http://schemas.microsoft.com/office/drawing/2014/main" id="{DD976A2C-50B0-8847-D35C-9669DB7F6F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8929" y="2494398"/>
            <a:ext cx="3388817" cy="33888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21image66157600">
            <a:extLst>
              <a:ext uri="{FF2B5EF4-FFF2-40B4-BE49-F238E27FC236}">
                <a16:creationId xmlns:a16="http://schemas.microsoft.com/office/drawing/2014/main" id="{6C072E10-2956-2340-CC20-6D3DD49BA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88800" cy="1084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9778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A1843F-CD96-D424-AA15-CF6D008B65BA}"/>
              </a:ext>
            </a:extLst>
          </p:cNvPr>
          <p:cNvSpPr>
            <a:spLocks noGrp="1"/>
          </p:cNvSpPr>
          <p:nvPr>
            <p:ph type="title"/>
          </p:nvPr>
        </p:nvSpPr>
        <p:spPr/>
        <p:txBody>
          <a:bodyPr/>
          <a:lstStyle/>
          <a:p>
            <a:r>
              <a:rPr lang="pt-PT" dirty="0"/>
              <a:t>DA RESPOSTA À CONSULTA SEFAZ/RJ 073/21</a:t>
            </a:r>
          </a:p>
        </p:txBody>
      </p:sp>
      <p:pic>
        <p:nvPicPr>
          <p:cNvPr id="4" name="Espaço Reservado para Conteúdo 3">
            <a:extLst>
              <a:ext uri="{FF2B5EF4-FFF2-40B4-BE49-F238E27FC236}">
                <a16:creationId xmlns:a16="http://schemas.microsoft.com/office/drawing/2014/main" id="{4F191D78-B150-D558-35E2-367A24BE16E7}"/>
              </a:ext>
            </a:extLst>
          </p:cNvPr>
          <p:cNvPicPr>
            <a:picLocks noGrp="1" noChangeAspect="1"/>
          </p:cNvPicPr>
          <p:nvPr>
            <p:ph idx="1"/>
          </p:nvPr>
        </p:nvPicPr>
        <p:blipFill>
          <a:blip r:embed="rId2"/>
          <a:stretch>
            <a:fillRect/>
          </a:stretch>
        </p:blipFill>
        <p:spPr>
          <a:xfrm>
            <a:off x="964155" y="1578077"/>
            <a:ext cx="10515599" cy="2091813"/>
          </a:xfrm>
          <a:prstGeom prst="rect">
            <a:avLst/>
          </a:prstGeom>
        </p:spPr>
      </p:pic>
      <p:pic>
        <p:nvPicPr>
          <p:cNvPr id="5" name="Imagem 4">
            <a:extLst>
              <a:ext uri="{FF2B5EF4-FFF2-40B4-BE49-F238E27FC236}">
                <a16:creationId xmlns:a16="http://schemas.microsoft.com/office/drawing/2014/main" id="{63D80F0D-0215-8414-0459-4B2208444B03}"/>
              </a:ext>
            </a:extLst>
          </p:cNvPr>
          <p:cNvPicPr>
            <a:picLocks noChangeAspect="1"/>
          </p:cNvPicPr>
          <p:nvPr/>
        </p:nvPicPr>
        <p:blipFill>
          <a:blip r:embed="rId3"/>
          <a:stretch>
            <a:fillRect/>
          </a:stretch>
        </p:blipFill>
        <p:spPr>
          <a:xfrm>
            <a:off x="964156" y="3967982"/>
            <a:ext cx="10515599" cy="2260600"/>
          </a:xfrm>
          <a:prstGeom prst="rect">
            <a:avLst/>
          </a:prstGeom>
        </p:spPr>
      </p:pic>
      <p:pic>
        <p:nvPicPr>
          <p:cNvPr id="6" name="Imagem 5">
            <a:extLst>
              <a:ext uri="{FF2B5EF4-FFF2-40B4-BE49-F238E27FC236}">
                <a16:creationId xmlns:a16="http://schemas.microsoft.com/office/drawing/2014/main" id="{B5ECABEC-A4D0-A1C3-2BB0-C8312E2DC8BA}"/>
              </a:ext>
            </a:extLst>
          </p:cNvPr>
          <p:cNvPicPr>
            <a:picLocks noChangeAspect="1"/>
          </p:cNvPicPr>
          <p:nvPr/>
        </p:nvPicPr>
        <p:blipFill>
          <a:blip r:embed="rId3"/>
          <a:stretch>
            <a:fillRect/>
          </a:stretch>
        </p:blipFill>
        <p:spPr>
          <a:xfrm>
            <a:off x="964154" y="3683820"/>
            <a:ext cx="10515599" cy="2841931"/>
          </a:xfrm>
          <a:prstGeom prst="rect">
            <a:avLst/>
          </a:prstGeom>
        </p:spPr>
      </p:pic>
    </p:spTree>
    <p:extLst>
      <p:ext uri="{BB962C8B-B14F-4D97-AF65-F5344CB8AC3E}">
        <p14:creationId xmlns:p14="http://schemas.microsoft.com/office/powerpoint/2010/main" val="171763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31D85-F5F6-2AE8-B338-051DD51292BD}"/>
              </a:ext>
            </a:extLst>
          </p:cNvPr>
          <p:cNvSpPr>
            <a:spLocks noGrp="1"/>
          </p:cNvSpPr>
          <p:nvPr>
            <p:ph type="title"/>
          </p:nvPr>
        </p:nvSpPr>
        <p:spPr/>
        <p:txBody>
          <a:bodyPr/>
          <a:lstStyle/>
          <a:p>
            <a:r>
              <a:rPr lang="pt-PT" dirty="0"/>
              <a:t>RESPOSTA À CONSULTA SEFAZ/SP 23.908/21</a:t>
            </a:r>
          </a:p>
        </p:txBody>
      </p:sp>
      <p:sp>
        <p:nvSpPr>
          <p:cNvPr id="3" name="Espaço Reservado para Conteúdo 2">
            <a:extLst>
              <a:ext uri="{FF2B5EF4-FFF2-40B4-BE49-F238E27FC236}">
                <a16:creationId xmlns:a16="http://schemas.microsoft.com/office/drawing/2014/main" id="{3D65B247-32A5-1171-8DB5-7E6943DE8C76}"/>
              </a:ext>
            </a:extLst>
          </p:cNvPr>
          <p:cNvSpPr>
            <a:spLocks noGrp="1"/>
          </p:cNvSpPr>
          <p:nvPr>
            <p:ph idx="1"/>
          </p:nvPr>
        </p:nvSpPr>
        <p:spPr>
          <a:xfrm>
            <a:off x="427703" y="1607574"/>
            <a:ext cx="11518491" cy="4569389"/>
          </a:xfrm>
        </p:spPr>
        <p:txBody>
          <a:bodyPr>
            <a:normAutofit fontScale="25000" lnSpcReduction="20000"/>
          </a:bodyPr>
          <a:lstStyle/>
          <a:p>
            <a:pPr marL="0" indent="0" algn="just">
              <a:lnSpc>
                <a:spcPct val="120000"/>
              </a:lnSpc>
              <a:buNone/>
            </a:pPr>
            <a:r>
              <a:rPr lang="pt-BR" sz="5600" b="0" i="0" dirty="0">
                <a:effectLst/>
              </a:rPr>
              <a:t>6. (...) relativamente à remessa de bem ou equipamento para conserto ou reparo, registre-se que o Convênio AE–15/74 disciplina que há suspensão do lançamento do ICMS “nas remessas interestaduais de produtos destinados a conserto, reparo ou industrialização, desde que as mesmas retornem ao estabelecimento de origem no prazo de 180 (cento oitenta) dias, contados da data das respectivas saídas, prorrogáveis por mais cento e oitenta dias, admitindo-se, excepcionalmente, uma segunda prorrogação de igual prazo”.</a:t>
            </a:r>
          </a:p>
          <a:p>
            <a:pPr marL="0" indent="0" algn="just">
              <a:lnSpc>
                <a:spcPct val="120000"/>
              </a:lnSpc>
              <a:buNone/>
            </a:pPr>
            <a:r>
              <a:rPr lang="pt-BR" sz="5600" b="0" i="0" dirty="0">
                <a:effectLst/>
              </a:rPr>
              <a:t>7. Por outro lado, a </a:t>
            </a:r>
            <a:r>
              <a:rPr lang="pt-BR" sz="5600" b="0" i="0" u="sng" dirty="0">
                <a:effectLst/>
              </a:rPr>
              <a:t>Lei Complementar nº 87/1996 </a:t>
            </a:r>
            <a:r>
              <a:rPr lang="pt-BR" sz="5600" b="0" i="0" dirty="0">
                <a:effectLst/>
              </a:rPr>
              <a:t>prevê:</a:t>
            </a:r>
          </a:p>
          <a:p>
            <a:pPr marL="0" indent="0" algn="just">
              <a:lnSpc>
                <a:spcPct val="120000"/>
              </a:lnSpc>
              <a:buNone/>
            </a:pPr>
            <a:r>
              <a:rPr lang="pt-BR" sz="5600" b="0" i="0" dirty="0">
                <a:effectLst/>
              </a:rPr>
              <a:t>“Art. 3º O imposto </a:t>
            </a:r>
            <a:r>
              <a:rPr lang="pt-BR" sz="5600" b="0" i="0" u="sng" dirty="0">
                <a:effectLst/>
              </a:rPr>
              <a:t>não incide </a:t>
            </a:r>
            <a:r>
              <a:rPr lang="pt-BR" sz="5600" b="0" i="0" dirty="0">
                <a:effectLst/>
              </a:rPr>
              <a:t>sobre: (...)</a:t>
            </a:r>
          </a:p>
          <a:p>
            <a:pPr marL="0" indent="0" algn="just">
              <a:lnSpc>
                <a:spcPct val="120000"/>
              </a:lnSpc>
              <a:buNone/>
            </a:pPr>
            <a:r>
              <a:rPr lang="pt-BR" sz="5600" b="0" i="0" dirty="0">
                <a:effectLst/>
              </a:rPr>
              <a:t>V - operações relativas a mercadorias que tenham sido ou </a:t>
            </a:r>
            <a:r>
              <a:rPr lang="pt-BR" sz="5600" b="1" i="1" u="sng" dirty="0"/>
              <a:t>que se destinem a ser utilizadas na prestação, pelo próprio autor da saída, de serviço de qualquer natureza definido em lei complementar como sujeito ao imposto sobre serviços, de competência dos Municípios, ressalvadas as hipóteses previstas na mesma lei complementa</a:t>
            </a:r>
            <a:r>
              <a:rPr lang="pt-BR" sz="5600" b="1" i="1" dirty="0"/>
              <a:t>r</a:t>
            </a:r>
            <a:r>
              <a:rPr lang="pt-BR" sz="5600" b="0" i="0" dirty="0">
                <a:effectLst/>
              </a:rPr>
              <a:t>(...)”</a:t>
            </a:r>
          </a:p>
          <a:p>
            <a:pPr marL="0" indent="0" algn="just">
              <a:lnSpc>
                <a:spcPct val="120000"/>
              </a:lnSpc>
              <a:buNone/>
            </a:pPr>
            <a:r>
              <a:rPr lang="pt-BR" sz="5600" b="0" i="0" dirty="0">
                <a:effectLst/>
              </a:rPr>
              <a:t>8. </a:t>
            </a:r>
            <a:r>
              <a:rPr lang="pt-BR" sz="5600" b="0" i="0" u="sng" dirty="0">
                <a:effectLst/>
              </a:rPr>
              <a:t>Em decorrência dessa lei, foram acrescentados os incisos XVI e XVII do artigo 7º do RICMS/SP de 1991, que cuidam da não incidência neste tipo de operação realizada com os bens do ativo imobilizado</a:t>
            </a:r>
            <a:r>
              <a:rPr lang="pt-BR" sz="5600" b="0" i="0" dirty="0">
                <a:effectLst/>
              </a:rPr>
              <a:t> (não sujeitos à operação de comercialização posterior). Ambos os incisos foram trazidos para o atual RICMS/2000, aprovado pelo Decreto nº 45.490/2000, por meio dos incisos IX e </a:t>
            </a:r>
            <a:r>
              <a:rPr lang="pt-BR" sz="5600" b="0" i="0" dirty="0" err="1">
                <a:effectLst/>
              </a:rPr>
              <a:t>X</a:t>
            </a:r>
            <a:r>
              <a:rPr lang="pt-BR" sz="5600" b="0" i="0" dirty="0">
                <a:effectLst/>
              </a:rPr>
              <a:t>: “Artigo 7º - O imposto não incide sobre(...)</a:t>
            </a:r>
          </a:p>
          <a:p>
            <a:pPr marL="0" indent="0" algn="just">
              <a:lnSpc>
                <a:spcPct val="120000"/>
              </a:lnSpc>
              <a:buNone/>
            </a:pPr>
            <a:r>
              <a:rPr lang="pt-BR" sz="5600" b="0" i="0" dirty="0">
                <a:effectLst/>
              </a:rPr>
              <a:t>IX - a saída de máquinas, equipamentos,  (...) bem como de suas partes e peças, com destino a outro estabelecimento para lubrificação, limpeza, revisão, conserto, restauração ou recondicionamento ou em razão de empréstimo ou locação, desde que os referidos bens voltem ao estabelecimento de origem;</a:t>
            </a:r>
          </a:p>
          <a:p>
            <a:pPr marL="0" indent="0" algn="just">
              <a:lnSpc>
                <a:spcPct val="120000"/>
              </a:lnSpc>
              <a:buNone/>
            </a:pPr>
            <a:r>
              <a:rPr lang="pt-BR" sz="5600" b="0" i="0" dirty="0" err="1">
                <a:effectLst/>
              </a:rPr>
              <a:t>X</a:t>
            </a:r>
            <a:r>
              <a:rPr lang="pt-BR" sz="5600" b="0" i="0" dirty="0">
                <a:effectLst/>
              </a:rPr>
              <a:t> - a saída, em retorno ao estabelecimento de origem, de bem mencionado no inciso anterior, ressalvadas as hipóteses de fornecimento de mercadoria previstas no inciso III do artigo 2º; (...)</a:t>
            </a:r>
          </a:p>
          <a:p>
            <a:pPr marL="0" indent="0" algn="just">
              <a:lnSpc>
                <a:spcPct val="120000"/>
              </a:lnSpc>
              <a:buNone/>
            </a:pPr>
            <a:r>
              <a:rPr lang="pt-BR" sz="5600" b="0" i="0" dirty="0">
                <a:effectLst/>
              </a:rPr>
              <a:t>XIV - a saída de bem do ativo permanente;(...)”</a:t>
            </a:r>
          </a:p>
        </p:txBody>
      </p:sp>
    </p:spTree>
    <p:extLst>
      <p:ext uri="{BB962C8B-B14F-4D97-AF65-F5344CB8AC3E}">
        <p14:creationId xmlns:p14="http://schemas.microsoft.com/office/powerpoint/2010/main" val="179414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31D85-F5F6-2AE8-B338-051DD51292BD}"/>
              </a:ext>
            </a:extLst>
          </p:cNvPr>
          <p:cNvSpPr>
            <a:spLocks noGrp="1"/>
          </p:cNvSpPr>
          <p:nvPr>
            <p:ph type="title"/>
          </p:nvPr>
        </p:nvSpPr>
        <p:spPr/>
        <p:txBody>
          <a:bodyPr/>
          <a:lstStyle/>
          <a:p>
            <a:r>
              <a:rPr lang="pt-PT" dirty="0"/>
              <a:t>RESPOSTA À CONSULTA SEFAZ/SP 23.908/21</a:t>
            </a:r>
          </a:p>
        </p:txBody>
      </p:sp>
      <p:sp>
        <p:nvSpPr>
          <p:cNvPr id="3" name="Espaço Reservado para Conteúdo 2">
            <a:extLst>
              <a:ext uri="{FF2B5EF4-FFF2-40B4-BE49-F238E27FC236}">
                <a16:creationId xmlns:a16="http://schemas.microsoft.com/office/drawing/2014/main" id="{3D65B247-32A5-1171-8DB5-7E6943DE8C76}"/>
              </a:ext>
            </a:extLst>
          </p:cNvPr>
          <p:cNvSpPr>
            <a:spLocks noGrp="1"/>
          </p:cNvSpPr>
          <p:nvPr>
            <p:ph idx="1"/>
          </p:nvPr>
        </p:nvSpPr>
        <p:spPr>
          <a:xfrm>
            <a:off x="427703" y="2006600"/>
            <a:ext cx="11518491" cy="4170363"/>
          </a:xfrm>
        </p:spPr>
        <p:txBody>
          <a:bodyPr>
            <a:normAutofit fontScale="25000" lnSpcReduction="20000"/>
          </a:bodyPr>
          <a:lstStyle/>
          <a:p>
            <a:pPr marL="0" indent="0" algn="just">
              <a:lnSpc>
                <a:spcPct val="120000"/>
              </a:lnSpc>
              <a:buNone/>
            </a:pPr>
            <a:r>
              <a:rPr lang="pt-BR" sz="6400" b="0" i="0" dirty="0">
                <a:effectLst/>
              </a:rPr>
              <a:t>9. Do exposto, nos termos da legislação tributária paulista vigente, verifica-se que </a:t>
            </a:r>
            <a:r>
              <a:rPr lang="pt-BR" sz="6400" b="0" i="0" u="sng" dirty="0">
                <a:effectLst/>
              </a:rPr>
              <a:t>as saídas de bens e equipamentos de uso do contribuinte, usuário final, para conserto ou reparo, bem como as operações de retorno do equipamento após efetuado o conserto, ressalvadas as hipóteses de fornecimento de partes e peças empregadas que sofrem a incidência do imposto estadual</a:t>
            </a:r>
            <a:r>
              <a:rPr lang="pt-BR" sz="6400" b="0" i="0" dirty="0">
                <a:effectLst/>
              </a:rPr>
              <a:t> (inciso IV do artigo 1º do RICMS/2000 c/c subitem 14.01 da Lista de serviços anexa à Lei Complementar nº 116/2003) </a:t>
            </a:r>
            <a:r>
              <a:rPr lang="pt-BR" sz="6400" b="0" i="0" u="sng" dirty="0">
                <a:effectLst/>
              </a:rPr>
              <a:t>não são objeto de incidência do imposto estadual</a:t>
            </a:r>
            <a:r>
              <a:rPr lang="pt-BR" sz="6400" b="0" i="0" dirty="0">
                <a:effectLst/>
              </a:rPr>
              <a:t>. Assim, considerando que as remessas aqui enfocadas estão fora do campo de incidência do ICMS, por expressa determinação legal, por óbvio, não há que se falar em prazo para retorno ao estabelecimento remetente dos bens de sua propriedade.</a:t>
            </a:r>
          </a:p>
          <a:p>
            <a:pPr marL="0" indent="0" algn="just">
              <a:lnSpc>
                <a:spcPct val="120000"/>
              </a:lnSpc>
              <a:buNone/>
            </a:pPr>
            <a:r>
              <a:rPr lang="pt-BR" sz="6400" b="0" i="0" dirty="0">
                <a:effectLst/>
              </a:rPr>
              <a:t>10. Dessa feita, conclui-se que o mencionado </a:t>
            </a:r>
            <a:r>
              <a:rPr lang="pt-BR" sz="6400" b="0" i="0" u="sng" dirty="0">
                <a:effectLst/>
              </a:rPr>
              <a:t>Convênio AE-15/74 ficou tacitamente revogado</a:t>
            </a:r>
            <a:r>
              <a:rPr lang="pt-BR" sz="6400" b="0" i="0" dirty="0">
                <a:effectLst/>
              </a:rPr>
              <a:t>, eis que a Lei Complementar nº 87/1996 </a:t>
            </a:r>
            <a:r>
              <a:rPr lang="pt-BR" sz="6400" b="0" i="0" u="sng" dirty="0">
                <a:effectLst/>
              </a:rPr>
              <a:t>restando claro que na saída de bem do ativo imobilizado para conserto, bem como no seu posterior retorno, não há incidência do ICMS</a:t>
            </a:r>
            <a:r>
              <a:rPr lang="pt-BR" sz="6400" b="0" i="0" dirty="0">
                <a:effectLst/>
              </a:rPr>
              <a:t>, conforme anotado nos incisos IX, </a:t>
            </a:r>
            <a:r>
              <a:rPr lang="pt-BR" sz="6400" b="0" i="0" dirty="0" err="1">
                <a:effectLst/>
              </a:rPr>
              <a:t>X</a:t>
            </a:r>
            <a:r>
              <a:rPr lang="pt-BR" sz="6400" b="0" i="0" dirty="0">
                <a:effectLst/>
              </a:rPr>
              <a:t> e XIV do artigo 7º do RICMS/2000, </a:t>
            </a:r>
            <a:r>
              <a:rPr lang="pt-BR" sz="6400" b="0" i="0" u="sng" dirty="0">
                <a:effectLst/>
              </a:rPr>
              <a:t>não havendo que se falar também, em suspensão do imposto devido nas referidas hipóteses</a:t>
            </a:r>
            <a:r>
              <a:rPr lang="pt-BR" sz="6400" b="0" i="0" dirty="0">
                <a:effectLst/>
              </a:rPr>
              <a:t>.</a:t>
            </a:r>
          </a:p>
          <a:p>
            <a:pPr marL="0" indent="0" algn="just">
              <a:lnSpc>
                <a:spcPct val="120000"/>
              </a:lnSpc>
              <a:buNone/>
            </a:pPr>
            <a:r>
              <a:rPr lang="pt-BR" sz="6400" b="0" i="0" dirty="0">
                <a:effectLst/>
              </a:rPr>
              <a:t>11. Por oportuno, importante ressaltar que a não incidência prevista nos incisos IX e </a:t>
            </a:r>
            <a:r>
              <a:rPr lang="pt-BR" sz="6400" b="0" i="0" dirty="0" err="1">
                <a:effectLst/>
              </a:rPr>
              <a:t>X</a:t>
            </a:r>
            <a:r>
              <a:rPr lang="pt-BR" sz="6400" b="0" i="0" dirty="0">
                <a:effectLst/>
              </a:rPr>
              <a:t> do artigo 7º do RICMS/2000 abrange apenas “máquinas, equipamentos, ferramentas ou objetos de uso do contribuinte, bem como de suas partes e peças, com destino a outro estabelecimento para lubrificação, limpeza, revisão, conserto, restauração ou recondicionamento” </a:t>
            </a:r>
            <a:r>
              <a:rPr lang="pt-BR" sz="6400" b="0" i="0" u="sng" dirty="0">
                <a:effectLst/>
              </a:rPr>
              <a:t>excluindo, desta forma, as peças empregadas no conserto, tendo em vista a exceção prevista no subitem 14.01 da Lista de Serviços anexa à Lei Complementar nº 116/2003, que determina que tais peças e partes empregadas e fornecidas pelo prestador de serviço ficam sujeitas ao ICMS</a:t>
            </a:r>
            <a:r>
              <a:rPr lang="pt-BR" sz="6400" b="0" i="0" dirty="0">
                <a:effectLst/>
              </a:rPr>
              <a:t>, ou seja, se no referido conserto forem aplicadas partes e peças fornecidas pelo próprio prestador haverá a incidência do imposto estadual sobre tal fornecimento, conforme disposto no inciso IV do artigo 1º do RICMS/2000</a:t>
            </a:r>
            <a:r>
              <a:rPr lang="pt-BR" sz="5600" b="0" i="0" dirty="0">
                <a:effectLst/>
              </a:rPr>
              <a:t>.</a:t>
            </a:r>
          </a:p>
          <a:p>
            <a:endParaRPr lang="pt-PT" sz="6000" dirty="0"/>
          </a:p>
          <a:p>
            <a:pPr marL="0" indent="0" algn="just">
              <a:lnSpc>
                <a:spcPct val="120000"/>
              </a:lnSpc>
              <a:buNone/>
            </a:pPr>
            <a:endParaRPr lang="pt-BR" sz="5600" b="0" i="0" dirty="0">
              <a:effectLst/>
            </a:endParaRPr>
          </a:p>
        </p:txBody>
      </p:sp>
    </p:spTree>
    <p:extLst>
      <p:ext uri="{BB962C8B-B14F-4D97-AF65-F5344CB8AC3E}">
        <p14:creationId xmlns:p14="http://schemas.microsoft.com/office/powerpoint/2010/main" val="320703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84F69-47D8-3C31-EBC4-A44B5746D6BF}"/>
              </a:ext>
            </a:extLst>
          </p:cNvPr>
          <p:cNvSpPr>
            <a:spLocks noGrp="1"/>
          </p:cNvSpPr>
          <p:nvPr>
            <p:ph type="title"/>
          </p:nvPr>
        </p:nvSpPr>
        <p:spPr>
          <a:xfrm>
            <a:off x="838200" y="813773"/>
            <a:ext cx="10515600" cy="1325563"/>
          </a:xfrm>
        </p:spPr>
        <p:txBody>
          <a:bodyPr>
            <a:normAutofit fontScale="90000"/>
          </a:bodyPr>
          <a:lstStyle/>
          <a:p>
            <a:r>
              <a:rPr lang="pt-BR" sz="4000" dirty="0"/>
              <a:t>Resposta à Consulta SEFAZ/SP Nº 25125 DE 14/02/22</a:t>
            </a:r>
            <a:br>
              <a:rPr lang="pt-BR" b="1" i="0" dirty="0">
                <a:solidFill>
                  <a:srgbClr val="113A66"/>
                </a:solidFill>
                <a:effectLst/>
                <a:latin typeface="Helvetica Neue" panose="02000503000000020004" pitchFamily="2" charset="0"/>
              </a:rPr>
            </a:br>
            <a:endParaRPr lang="pt-PT" dirty="0"/>
          </a:p>
        </p:txBody>
      </p:sp>
      <p:sp>
        <p:nvSpPr>
          <p:cNvPr id="3" name="Espaço Reservado para Conteúdo 2">
            <a:extLst>
              <a:ext uri="{FF2B5EF4-FFF2-40B4-BE49-F238E27FC236}">
                <a16:creationId xmlns:a16="http://schemas.microsoft.com/office/drawing/2014/main" id="{BC4E3EB1-4488-196F-954E-ED1D7420F370}"/>
              </a:ext>
            </a:extLst>
          </p:cNvPr>
          <p:cNvSpPr>
            <a:spLocks noGrp="1"/>
          </p:cNvSpPr>
          <p:nvPr>
            <p:ph idx="1"/>
          </p:nvPr>
        </p:nvSpPr>
        <p:spPr>
          <a:xfrm>
            <a:off x="838200" y="1578077"/>
            <a:ext cx="10515600" cy="4598886"/>
          </a:xfrm>
        </p:spPr>
        <p:txBody>
          <a:bodyPr>
            <a:noAutofit/>
          </a:bodyPr>
          <a:lstStyle/>
          <a:p>
            <a:pPr marL="0" indent="0" algn="just">
              <a:lnSpc>
                <a:spcPct val="100000"/>
              </a:lnSpc>
              <a:buNone/>
            </a:pPr>
            <a:r>
              <a:rPr lang="pt-BR" sz="1600" b="0" i="0" dirty="0">
                <a:effectLst/>
                <a:latin typeface="Helvetica Neue" panose="02000503000000020004" pitchFamily="2" charset="0"/>
              </a:rPr>
              <a:t>5. Inicialmente, considerando que o relato não traz todas as informações necessárias à compreensão da situação fática, assumiremos as premissas de que o autor da encomenda está sujeito ao Regime Periódico de Apuração – RPA e que pode estar estabelecido tanto neste como em outros Estados; e de que os insumos são remetidos diretamente ao industrializador.</a:t>
            </a:r>
          </a:p>
          <a:p>
            <a:pPr marL="0" indent="0" algn="just">
              <a:lnSpc>
                <a:spcPct val="100000"/>
              </a:lnSpc>
              <a:buNone/>
            </a:pPr>
            <a:r>
              <a:rPr lang="pt-BR" sz="1600" b="0" i="0" dirty="0">
                <a:effectLst/>
                <a:latin typeface="Helvetica Neue" panose="02000503000000020004" pitchFamily="2" charset="0"/>
              </a:rPr>
              <a:t>6. Ademais, cabe esclarecer que a operação de remessa e retorno de mercadorias para industrialização, na hipótese normatizada pelos artigos 402 e seguintes do RICMS/2000, pressupõe que o autor da encomenda forneça todas – ou, ao menos, as principais – matérias-primas empregadas na industrialização. Dessa forma, informamos que a presente resposta adotará, também, a premissa de que, para cada produto final decorrente da industrialização, a matéria-prima é fornecida, preponderantemente, pelo autor da encomenda.</a:t>
            </a:r>
          </a:p>
          <a:p>
            <a:pPr marL="0" indent="0" algn="just">
              <a:lnSpc>
                <a:spcPct val="100000"/>
              </a:lnSpc>
              <a:buNone/>
            </a:pPr>
            <a:r>
              <a:rPr lang="pt-BR" sz="1600" b="0" i="0" dirty="0">
                <a:effectLst/>
                <a:latin typeface="Helvetica Neue" panose="02000503000000020004" pitchFamily="2" charset="0"/>
              </a:rPr>
              <a:t>7. Caso essas premissas não sejam verdadeiras, a Consulente poderá apresentar nova consulta, oportunidade em que, além de observar o disposto nos artigos 510 e seguintes do RICMS/2000, deverá informar todos os elementos relevantes para o integral conhecimento da operação praticada.</a:t>
            </a:r>
          </a:p>
          <a:p>
            <a:pPr marL="0" indent="0" algn="just">
              <a:lnSpc>
                <a:spcPct val="100000"/>
              </a:lnSpc>
              <a:buNone/>
            </a:pPr>
            <a:r>
              <a:rPr lang="pt-BR" sz="1600" b="0" i="0" dirty="0">
                <a:effectLst/>
                <a:latin typeface="Helvetica Neue" panose="02000503000000020004" pitchFamily="2" charset="0"/>
              </a:rPr>
              <a:t>8. Feitas essas considerações, trataremos, a seguir, do procedimento acerca da emissão dos documentos fiscais relativos à industrialização por conta de terceiros:</a:t>
            </a:r>
          </a:p>
          <a:p>
            <a:pPr marL="0" indent="0" algn="just">
              <a:lnSpc>
                <a:spcPct val="100000"/>
              </a:lnSpc>
              <a:buNone/>
            </a:pPr>
            <a:r>
              <a:rPr lang="pt-BR" sz="1600" b="0" i="0" dirty="0">
                <a:effectLst/>
                <a:latin typeface="Helvetica Neue" panose="02000503000000020004" pitchFamily="2" charset="0"/>
              </a:rPr>
              <a:t>8.1. o autor da encomenda deve remeter os insumos ao estabelecimento industrializador (Consulente), com suspensão do ICMS, consignando o CFOP 5.901/6.901 (“remessa para industrialização por encomenda”) na respectiva Nota Fiscal, observadas outras disposições dos artigos 402 e seguintes do RICMS/2000;</a:t>
            </a:r>
          </a:p>
        </p:txBody>
      </p:sp>
    </p:spTree>
    <p:extLst>
      <p:ext uri="{BB962C8B-B14F-4D97-AF65-F5344CB8AC3E}">
        <p14:creationId xmlns:p14="http://schemas.microsoft.com/office/powerpoint/2010/main" val="2348730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84F69-47D8-3C31-EBC4-A44B5746D6BF}"/>
              </a:ext>
            </a:extLst>
          </p:cNvPr>
          <p:cNvSpPr>
            <a:spLocks noGrp="1"/>
          </p:cNvSpPr>
          <p:nvPr>
            <p:ph type="title"/>
          </p:nvPr>
        </p:nvSpPr>
        <p:spPr>
          <a:xfrm>
            <a:off x="838200" y="649824"/>
            <a:ext cx="10515600" cy="1325563"/>
          </a:xfrm>
        </p:spPr>
        <p:txBody>
          <a:bodyPr>
            <a:normAutofit fontScale="90000"/>
          </a:bodyPr>
          <a:lstStyle/>
          <a:p>
            <a:r>
              <a:rPr lang="pt-BR" sz="4000" dirty="0"/>
              <a:t>Resposta à Consulta SEFAZ/SP Nº 25125 DE 14/02/22</a:t>
            </a:r>
            <a:br>
              <a:rPr lang="pt-BR" b="1" i="0" dirty="0">
                <a:solidFill>
                  <a:srgbClr val="113A66"/>
                </a:solidFill>
                <a:effectLst/>
                <a:latin typeface="Helvetica Neue" panose="02000503000000020004" pitchFamily="2" charset="0"/>
              </a:rPr>
            </a:br>
            <a:endParaRPr lang="pt-PT" dirty="0"/>
          </a:p>
        </p:txBody>
      </p:sp>
      <p:sp>
        <p:nvSpPr>
          <p:cNvPr id="3" name="Espaço Reservado para Conteúdo 2">
            <a:extLst>
              <a:ext uri="{FF2B5EF4-FFF2-40B4-BE49-F238E27FC236}">
                <a16:creationId xmlns:a16="http://schemas.microsoft.com/office/drawing/2014/main" id="{BC4E3EB1-4488-196F-954E-ED1D7420F370}"/>
              </a:ext>
            </a:extLst>
          </p:cNvPr>
          <p:cNvSpPr>
            <a:spLocks noGrp="1"/>
          </p:cNvSpPr>
          <p:nvPr>
            <p:ph idx="1"/>
          </p:nvPr>
        </p:nvSpPr>
        <p:spPr>
          <a:xfrm>
            <a:off x="486697" y="1312606"/>
            <a:ext cx="11371006" cy="4864357"/>
          </a:xfrm>
        </p:spPr>
        <p:txBody>
          <a:bodyPr>
            <a:noAutofit/>
          </a:bodyPr>
          <a:lstStyle/>
          <a:p>
            <a:pPr marL="0" indent="0" algn="just">
              <a:lnSpc>
                <a:spcPct val="100000"/>
              </a:lnSpc>
              <a:buNone/>
            </a:pPr>
            <a:r>
              <a:rPr lang="pt-BR" sz="1400" b="0" i="0" dirty="0">
                <a:effectLst/>
                <a:latin typeface="Helvetica Neue" panose="02000503000000020004" pitchFamily="2" charset="0"/>
              </a:rPr>
              <a:t>8.2. por ocasião do retorno dos produtos industrializados, a Consulente deverá emitir uma única Nota Fiscal, na forma prevista no artigo 404 do RICMS/2000, na qual, além dos demais requisitos, constarão os seguintes </a:t>
            </a:r>
            <a:r>
              <a:rPr lang="pt-BR" sz="1400" b="0" i="0" dirty="0" err="1">
                <a:effectLst/>
                <a:latin typeface="Helvetica Neue" panose="02000503000000020004" pitchFamily="2" charset="0"/>
              </a:rPr>
              <a:t>CFOPs</a:t>
            </a:r>
            <a:r>
              <a:rPr lang="pt-BR" sz="1400" b="0" i="0" dirty="0">
                <a:effectLst/>
                <a:latin typeface="Helvetica Neue" panose="02000503000000020004" pitchFamily="2" charset="0"/>
              </a:rPr>
              <a:t>:</a:t>
            </a:r>
          </a:p>
          <a:p>
            <a:pPr marL="0" indent="0" algn="just">
              <a:lnSpc>
                <a:spcPct val="100000"/>
              </a:lnSpc>
              <a:buNone/>
            </a:pPr>
            <a:r>
              <a:rPr lang="pt-BR" sz="1400" b="0" i="0" dirty="0">
                <a:effectLst/>
                <a:latin typeface="Helvetica Neue" panose="02000503000000020004" pitchFamily="2" charset="0"/>
              </a:rPr>
              <a:t>8.2.1. 5.124/6.124 – para as linhas referentes aos serviços prestados e às mercadorias de propriedade do industrializador empregadas no processo industrial (inclusive energia elétrica e combustíveis), discriminadas individualmente e com a respectiva tributação;</a:t>
            </a:r>
          </a:p>
          <a:p>
            <a:pPr marL="0" indent="0" algn="just">
              <a:lnSpc>
                <a:spcPct val="100000"/>
              </a:lnSpc>
              <a:buNone/>
            </a:pPr>
            <a:r>
              <a:rPr lang="pt-BR" sz="1400" b="0" i="0" dirty="0">
                <a:effectLst/>
                <a:latin typeface="Helvetica Neue" panose="02000503000000020004" pitchFamily="2" charset="0"/>
              </a:rPr>
              <a:t>8.2.2. 5.902/6.902 – para as saídas dos insumos recebidos para industrialização e incorporados ao produto final, pelo estabelecimento industrializador;</a:t>
            </a:r>
          </a:p>
          <a:p>
            <a:pPr marL="0" indent="0" algn="just">
              <a:lnSpc>
                <a:spcPct val="100000"/>
              </a:lnSpc>
              <a:buNone/>
            </a:pPr>
            <a:r>
              <a:rPr lang="pt-BR" sz="1400" b="0" i="0" dirty="0">
                <a:effectLst/>
                <a:latin typeface="Helvetica Neue" panose="02000503000000020004" pitchFamily="2" charset="0"/>
              </a:rPr>
              <a:t>8.2.3. 5.903/6.903 – para as remessas em devolução de insumos recebidos para industrialização e não aplicados no referido processo (quando for o caso);</a:t>
            </a:r>
          </a:p>
          <a:p>
            <a:pPr marL="0" indent="0" algn="just">
              <a:lnSpc>
                <a:spcPct val="100000"/>
              </a:lnSpc>
              <a:buNone/>
            </a:pPr>
            <a:r>
              <a:rPr lang="pt-BR" sz="1400" b="0" i="0" dirty="0">
                <a:effectLst/>
                <a:latin typeface="Helvetica Neue" panose="02000503000000020004" pitchFamily="2" charset="0"/>
              </a:rPr>
              <a:t>8.2.4. 5.949/6.949 - ("outra saída de mercadoria não especificada") para discriminar eventuais perdas não inerentes ao processo produtivo.</a:t>
            </a:r>
          </a:p>
          <a:p>
            <a:pPr marL="0" indent="0" algn="just">
              <a:lnSpc>
                <a:spcPct val="100000"/>
              </a:lnSpc>
              <a:buNone/>
            </a:pPr>
            <a:r>
              <a:rPr lang="pt-BR" sz="1400" b="0" i="0" dirty="0">
                <a:effectLst/>
                <a:latin typeface="Helvetica Neue" panose="02000503000000020004" pitchFamily="2" charset="0"/>
              </a:rPr>
              <a:t>9. Observa-se que os insumos anteriormente recebidos pelo industrializador e empregados no processo industrial devem ser devolvidos, ao autor da encomenda, sem o destaque do imposto estadual, tendo em vista que tal remessa está amparada pela suspensão do ICMS prevista no artigo 402 do RICMS/2000. Os materiais devem estar discriminados separadamente, com as mesmas descrições e códigos </a:t>
            </a:r>
            <a:r>
              <a:rPr lang="pt-BR" sz="1400" b="0" i="0" dirty="0" err="1">
                <a:effectLst/>
                <a:latin typeface="Helvetica Neue" panose="02000503000000020004" pitchFamily="2" charset="0"/>
              </a:rPr>
              <a:t>NCMs</a:t>
            </a:r>
            <a:r>
              <a:rPr lang="pt-BR" sz="1400" b="0" i="0" dirty="0">
                <a:effectLst/>
                <a:latin typeface="Helvetica Neue" panose="02000503000000020004" pitchFamily="2" charset="0"/>
              </a:rPr>
              <a:t> utilizados na Nota Fiscal de remessa, e valores proporcionais à quantidade utilizada e devolvida como produto industrializado.</a:t>
            </a:r>
          </a:p>
          <a:p>
            <a:pPr marL="0" indent="0" algn="just">
              <a:lnSpc>
                <a:spcPct val="100000"/>
              </a:lnSpc>
              <a:buNone/>
            </a:pPr>
            <a:r>
              <a:rPr lang="pt-BR" sz="1400" b="0" i="0" dirty="0">
                <a:effectLst/>
                <a:latin typeface="Helvetica Neue" panose="02000503000000020004" pitchFamily="2" charset="0"/>
              </a:rPr>
              <a:t>10. Já os materiais de propriedade do industrializador aplicados no processo industrial devem ser regularmente tributados, com aplicação de suas alíquotas específicas, e discriminados de forma individualizada na Nota Fiscal emitida. </a:t>
            </a:r>
            <a:r>
              <a:rPr lang="pt-BR" sz="1400" b="1" i="0" u="sng" dirty="0">
                <a:effectLst/>
                <a:latin typeface="Helvetica Neue" panose="02000503000000020004" pitchFamily="2" charset="0"/>
              </a:rPr>
              <a:t>Vale lembrar que a energia elétrica e combustíveis utilizados nas máquinas diretamente vinculadas ao processo produtivo também são materiais utilizados</a:t>
            </a:r>
            <a:r>
              <a:rPr lang="pt-BR" sz="1400" b="0" i="0" dirty="0">
                <a:effectLst/>
                <a:latin typeface="Helvetica Neue" panose="02000503000000020004" pitchFamily="2" charset="0"/>
              </a:rPr>
              <a:t>.</a:t>
            </a:r>
          </a:p>
          <a:p>
            <a:pPr marL="0" indent="0" algn="just">
              <a:lnSpc>
                <a:spcPct val="100000"/>
              </a:lnSpc>
              <a:buNone/>
            </a:pPr>
            <a:r>
              <a:rPr lang="pt-BR" sz="1400" b="0" i="0" dirty="0">
                <a:effectLst/>
                <a:latin typeface="Helvetica Neue" panose="02000503000000020004" pitchFamily="2" charset="0"/>
              </a:rPr>
              <a:t>11. Por fim, destaca-se que, por força da Portaria CAT 22/2007, o imposto incidente sobre a parcela relativa aos serviços prestados pelo industrializador, na hipótese de industrializador e autor da encomenda se localizarem no Estado de São Paulo, deve ser recolhido pelo autor da encomenda (substituto tributário) no momento em que, após o retorno dos produtos industrializados ao estabelecimento de origem, por este for promovida sua subsequente saída, obedecidos os requisitos estabelecidos pela referida Portaria.</a:t>
            </a:r>
          </a:p>
        </p:txBody>
      </p:sp>
    </p:spTree>
    <p:extLst>
      <p:ext uri="{BB962C8B-B14F-4D97-AF65-F5344CB8AC3E}">
        <p14:creationId xmlns:p14="http://schemas.microsoft.com/office/powerpoint/2010/main" val="695246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12DC0-459C-2CB6-7DFB-295CCD144B0B}"/>
              </a:ext>
            </a:extLst>
          </p:cNvPr>
          <p:cNvSpPr>
            <a:spLocks noGrp="1"/>
          </p:cNvSpPr>
          <p:nvPr>
            <p:ph type="title"/>
          </p:nvPr>
        </p:nvSpPr>
        <p:spPr/>
        <p:txBody>
          <a:bodyPr/>
          <a:lstStyle/>
          <a:p>
            <a:r>
              <a:rPr lang="pt-PT" b="1" dirty="0"/>
              <a:t>CONCLUSÕES - POSSÍVEIS ESTRATÉGIAS</a:t>
            </a:r>
          </a:p>
        </p:txBody>
      </p:sp>
      <p:sp>
        <p:nvSpPr>
          <p:cNvPr id="3" name="Espaço Reservado para Conteúdo 2">
            <a:extLst>
              <a:ext uri="{FF2B5EF4-FFF2-40B4-BE49-F238E27FC236}">
                <a16:creationId xmlns:a16="http://schemas.microsoft.com/office/drawing/2014/main" id="{32140C0F-69C3-24E8-7478-336B6AAE2D56}"/>
              </a:ext>
            </a:extLst>
          </p:cNvPr>
          <p:cNvSpPr>
            <a:spLocks noGrp="1"/>
          </p:cNvSpPr>
          <p:nvPr>
            <p:ph idx="1"/>
          </p:nvPr>
        </p:nvSpPr>
        <p:spPr/>
        <p:txBody>
          <a:bodyPr/>
          <a:lstStyle/>
          <a:p>
            <a:pPr marL="0" indent="0">
              <a:buNone/>
            </a:pPr>
            <a:r>
              <a:rPr lang="pt-PT" dirty="0"/>
              <a:t>JOGO DE NOTAS SIMBÓLICAS DE RETORNO E NOVA REMESSA (RECOLHIMENTO COM ATUALIZAÇÃO, JUROS E MULTA - ART. 54).</a:t>
            </a:r>
          </a:p>
          <a:p>
            <a:pPr marL="0" indent="0">
              <a:buNone/>
            </a:pPr>
            <a:endParaRPr lang="pt-PT" dirty="0"/>
          </a:p>
          <a:p>
            <a:pPr marL="0" indent="0">
              <a:buNone/>
            </a:pPr>
            <a:r>
              <a:rPr lang="pt-PT" dirty="0"/>
              <a:t>REGIME ESPECIAL PARA PRORROGAÇÃO AUTOMÁTICA COM BASE NO RICMS DE 180 A 360 E 360 A 540 DIAS.</a:t>
            </a:r>
          </a:p>
          <a:p>
            <a:pPr marL="0" indent="0">
              <a:buNone/>
            </a:pPr>
            <a:endParaRPr lang="pt-PT" dirty="0"/>
          </a:p>
          <a:p>
            <a:pPr marL="0" indent="0">
              <a:buNone/>
            </a:pPr>
            <a:r>
              <a:rPr lang="pt-PT" dirty="0"/>
              <a:t>VIA JUDICIAL CASO NECESSÁRIO PRAZO MAIOR QUE 540 DIAS.</a:t>
            </a:r>
          </a:p>
          <a:p>
            <a:pPr marL="0" indent="0">
              <a:buNone/>
            </a:pPr>
            <a:endParaRPr lang="pt-PT" dirty="0"/>
          </a:p>
          <a:p>
            <a:pPr marL="0" indent="0">
              <a:buNone/>
            </a:pPr>
            <a:r>
              <a:rPr lang="pt-PT" dirty="0"/>
              <a:t>ANÁLISE CASUÍSTICA DEMAIS SITUAÇÕES</a:t>
            </a:r>
          </a:p>
        </p:txBody>
      </p:sp>
    </p:spTree>
    <p:extLst>
      <p:ext uri="{BB962C8B-B14F-4D97-AF65-F5344CB8AC3E}">
        <p14:creationId xmlns:p14="http://schemas.microsoft.com/office/powerpoint/2010/main" val="163654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364E2-0AA0-A023-B23F-2BDC61042916}"/>
              </a:ext>
            </a:extLst>
          </p:cNvPr>
          <p:cNvSpPr>
            <a:spLocks noGrp="1"/>
          </p:cNvSpPr>
          <p:nvPr>
            <p:ph type="title"/>
          </p:nvPr>
        </p:nvSpPr>
        <p:spPr/>
        <p:txBody>
          <a:bodyPr/>
          <a:lstStyle/>
          <a:p>
            <a:r>
              <a:rPr lang="pt-PT" b="1" dirty="0"/>
              <a:t>JUSTIFICATIVA PARA ESCOLHA DO TEMA</a:t>
            </a:r>
          </a:p>
        </p:txBody>
      </p:sp>
      <p:pic>
        <p:nvPicPr>
          <p:cNvPr id="1026" name="Picture 2" descr="Refinaria Abreu e Lima">
            <a:extLst>
              <a:ext uri="{FF2B5EF4-FFF2-40B4-BE49-F238E27FC236}">
                <a16:creationId xmlns:a16="http://schemas.microsoft.com/office/drawing/2014/main" id="{5468D4F6-A57E-86DD-C732-37E1A18758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721" y="1705275"/>
            <a:ext cx="5017367" cy="2216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to vista aérea da fábrica de cimento com estrutura de planta de concreto alto e guindaste de torre no local de produção industrial fabricação e conceito de indústria global">
            <a:extLst>
              <a:ext uri="{FF2B5EF4-FFF2-40B4-BE49-F238E27FC236}">
                <a16:creationId xmlns:a16="http://schemas.microsoft.com/office/drawing/2014/main" id="{4A06870B-6314-18AA-0672-1AB436E95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839" y="1765301"/>
            <a:ext cx="3465872" cy="22167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to grátis tecnologia moderna de montagem de carros a fábrica da indústria automotiva loja para a produção e montagem de máquinas vista superior o processo de soldagem de peças do carro">
            <a:extLst>
              <a:ext uri="{FF2B5EF4-FFF2-40B4-BE49-F238E27FC236}">
                <a16:creationId xmlns:a16="http://schemas.microsoft.com/office/drawing/2014/main" id="{C438FA8E-6C08-8114-84EB-121106BAC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8" y="3998357"/>
            <a:ext cx="5702712" cy="2433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oto vista aérea da fábrica de cimento com estrutura de planta de concreto alto e guindaste de torre no local de produção industrial fabricação e conceito de indústria global">
            <a:extLst>
              <a:ext uri="{FF2B5EF4-FFF2-40B4-BE49-F238E27FC236}">
                <a16:creationId xmlns:a16="http://schemas.microsoft.com/office/drawing/2014/main" id="{1726D854-0001-14A2-DA9F-F367DB359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705275"/>
            <a:ext cx="5702711" cy="2216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DB6A4F8C-A39B-63F8-D523-BE170C7B7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720" y="3982065"/>
            <a:ext cx="5017367" cy="243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15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9A71445-16FA-B092-16C4-70CB57936935}"/>
              </a:ext>
            </a:extLst>
          </p:cNvPr>
          <p:cNvSpPr>
            <a:spLocks noGrp="1"/>
          </p:cNvSpPr>
          <p:nvPr>
            <p:ph idx="1"/>
          </p:nvPr>
        </p:nvSpPr>
        <p:spPr>
          <a:xfrm>
            <a:off x="838200" y="3428999"/>
            <a:ext cx="10515600" cy="2747963"/>
          </a:xfrm>
        </p:spPr>
        <p:txBody>
          <a:bodyPr>
            <a:normAutofit fontScale="92500" lnSpcReduction="10000"/>
          </a:bodyPr>
          <a:lstStyle/>
          <a:p>
            <a:pPr marL="0" indent="0" algn="ctr">
              <a:buNone/>
            </a:pPr>
            <a:r>
              <a:rPr lang="pt-PT" sz="5200" dirty="0"/>
              <a:t>OBRIGADO</a:t>
            </a:r>
          </a:p>
          <a:p>
            <a:pPr marL="0" indent="0" algn="ctr">
              <a:buNone/>
            </a:pPr>
            <a:endParaRPr lang="pt-PT" sz="4400" dirty="0"/>
          </a:p>
          <a:p>
            <a:pPr marL="0" indent="0" algn="ctr">
              <a:buNone/>
            </a:pPr>
            <a:endParaRPr lang="pt-PT" sz="4400" dirty="0"/>
          </a:p>
          <a:p>
            <a:pPr marL="0" indent="0" algn="r">
              <a:buNone/>
            </a:pPr>
            <a:r>
              <a:rPr lang="pt-PT" sz="2400" dirty="0">
                <a:hlinkClick r:id="rId2">
                  <a:extLst>
                    <a:ext uri="{A12FA001-AC4F-418D-AE19-62706E023703}">
                      <ahyp:hlinkClr xmlns:ahyp="http://schemas.microsoft.com/office/drawing/2018/hyperlinkcolor" val="tx"/>
                    </a:ext>
                  </a:extLst>
                </a:hlinkClick>
              </a:rPr>
              <a:t>rio@ibet.com.br</a:t>
            </a:r>
            <a:endParaRPr lang="pt-PT" sz="2400" dirty="0"/>
          </a:p>
          <a:p>
            <a:pPr marL="0" indent="0" algn="r">
              <a:buNone/>
            </a:pPr>
            <a:r>
              <a:rPr lang="pt-PT" sz="2400" dirty="0">
                <a:hlinkClick r:id="rId3">
                  <a:extLst>
                    <a:ext uri="{A12FA001-AC4F-418D-AE19-62706E023703}">
                      <ahyp:hlinkClr xmlns:ahyp="http://schemas.microsoft.com/office/drawing/2018/hyperlinkcolor" val="tx"/>
                    </a:ext>
                  </a:extLst>
                </a:hlinkClick>
              </a:rPr>
              <a:t>paulo.souto@airesbarreto.adv.br</a:t>
            </a:r>
            <a:endParaRPr lang="pt-PT" sz="2400" dirty="0"/>
          </a:p>
          <a:p>
            <a:pPr marL="0" indent="0" algn="r">
              <a:buNone/>
            </a:pPr>
            <a:endParaRPr lang="pt-PT" sz="2400" dirty="0"/>
          </a:p>
        </p:txBody>
      </p:sp>
    </p:spTree>
    <p:extLst>
      <p:ext uri="{BB962C8B-B14F-4D97-AF65-F5344CB8AC3E}">
        <p14:creationId xmlns:p14="http://schemas.microsoft.com/office/powerpoint/2010/main" val="358993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6E945-A844-98FF-77D1-090FE6CAF202}"/>
              </a:ext>
            </a:extLst>
          </p:cNvPr>
          <p:cNvSpPr>
            <a:spLocks noGrp="1"/>
          </p:cNvSpPr>
          <p:nvPr>
            <p:ph type="title"/>
          </p:nvPr>
        </p:nvSpPr>
        <p:spPr>
          <a:xfrm>
            <a:off x="838200" y="871947"/>
            <a:ext cx="10515600" cy="1325563"/>
          </a:xfrm>
        </p:spPr>
        <p:txBody>
          <a:bodyPr>
            <a:normAutofit/>
          </a:bodyPr>
          <a:lstStyle/>
          <a:p>
            <a:r>
              <a:rPr lang="pt-BR" sz="3600" b="1" dirty="0"/>
              <a:t>SUSPENSÃO E NÃO INCIDÊNCIA NO RICMS/RJ	</a:t>
            </a:r>
            <a:endParaRPr lang="pt-PT" b="1" dirty="0"/>
          </a:p>
        </p:txBody>
      </p:sp>
      <p:pic>
        <p:nvPicPr>
          <p:cNvPr id="7" name="Espaço Reservado para Conteúdo 6">
            <a:extLst>
              <a:ext uri="{FF2B5EF4-FFF2-40B4-BE49-F238E27FC236}">
                <a16:creationId xmlns:a16="http://schemas.microsoft.com/office/drawing/2014/main" id="{AA06D22C-DE98-300C-3D08-87E8C22ABA4C}"/>
              </a:ext>
            </a:extLst>
          </p:cNvPr>
          <p:cNvPicPr>
            <a:picLocks noGrp="1" noChangeAspect="1"/>
          </p:cNvPicPr>
          <p:nvPr>
            <p:ph idx="1"/>
          </p:nvPr>
        </p:nvPicPr>
        <p:blipFill>
          <a:blip r:embed="rId2"/>
          <a:stretch>
            <a:fillRect/>
          </a:stretch>
        </p:blipFill>
        <p:spPr>
          <a:xfrm>
            <a:off x="2168014" y="1769806"/>
            <a:ext cx="7270954" cy="2890685"/>
          </a:xfrm>
          <a:prstGeom prst="rect">
            <a:avLst/>
          </a:prstGeom>
        </p:spPr>
      </p:pic>
      <p:pic>
        <p:nvPicPr>
          <p:cNvPr id="8" name="Imagem 7">
            <a:extLst>
              <a:ext uri="{FF2B5EF4-FFF2-40B4-BE49-F238E27FC236}">
                <a16:creationId xmlns:a16="http://schemas.microsoft.com/office/drawing/2014/main" id="{A45CF51B-0989-B9FB-219C-E992A57BABBA}"/>
              </a:ext>
            </a:extLst>
          </p:cNvPr>
          <p:cNvPicPr>
            <a:picLocks noChangeAspect="1"/>
          </p:cNvPicPr>
          <p:nvPr/>
        </p:nvPicPr>
        <p:blipFill>
          <a:blip r:embed="rId3"/>
          <a:stretch>
            <a:fillRect/>
          </a:stretch>
        </p:blipFill>
        <p:spPr>
          <a:xfrm>
            <a:off x="2168014" y="4747189"/>
            <a:ext cx="7270954" cy="1712606"/>
          </a:xfrm>
          <a:prstGeom prst="rect">
            <a:avLst/>
          </a:prstGeom>
        </p:spPr>
      </p:pic>
    </p:spTree>
    <p:extLst>
      <p:ext uri="{BB962C8B-B14F-4D97-AF65-F5344CB8AC3E}">
        <p14:creationId xmlns:p14="http://schemas.microsoft.com/office/powerpoint/2010/main" val="115379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C9662-DB32-DF0E-FF46-8C72B5E73521}"/>
              </a:ext>
            </a:extLst>
          </p:cNvPr>
          <p:cNvSpPr>
            <a:spLocks noGrp="1"/>
          </p:cNvSpPr>
          <p:nvPr>
            <p:ph type="title"/>
          </p:nvPr>
        </p:nvSpPr>
        <p:spPr>
          <a:xfrm>
            <a:off x="707923" y="855535"/>
            <a:ext cx="10958051" cy="1325563"/>
          </a:xfrm>
        </p:spPr>
        <p:txBody>
          <a:bodyPr>
            <a:normAutofit/>
          </a:bodyPr>
          <a:lstStyle/>
          <a:p>
            <a:r>
              <a:rPr lang="pt-BR" sz="4000" b="1" dirty="0"/>
              <a:t>REMESSAS PARA REPARO E CONSERTO NO RICMS/SP	</a:t>
            </a:r>
            <a:endParaRPr lang="pt-PT" sz="4000" dirty="0"/>
          </a:p>
        </p:txBody>
      </p:sp>
      <p:pic>
        <p:nvPicPr>
          <p:cNvPr id="4" name="Espaço Reservado para Conteúdo 3">
            <a:extLst>
              <a:ext uri="{FF2B5EF4-FFF2-40B4-BE49-F238E27FC236}">
                <a16:creationId xmlns:a16="http://schemas.microsoft.com/office/drawing/2014/main" id="{A872761B-3E13-FAAC-E5F7-4581A6EE3205}"/>
              </a:ext>
            </a:extLst>
          </p:cNvPr>
          <p:cNvPicPr>
            <a:picLocks noGrp="1" noChangeAspect="1"/>
          </p:cNvPicPr>
          <p:nvPr>
            <p:ph idx="1"/>
          </p:nvPr>
        </p:nvPicPr>
        <p:blipFill>
          <a:blip r:embed="rId2"/>
          <a:stretch>
            <a:fillRect/>
          </a:stretch>
        </p:blipFill>
        <p:spPr>
          <a:xfrm>
            <a:off x="589935" y="2189072"/>
            <a:ext cx="11253020" cy="1028266"/>
          </a:xfrm>
          <a:prstGeom prst="rect">
            <a:avLst/>
          </a:prstGeom>
        </p:spPr>
      </p:pic>
      <p:pic>
        <p:nvPicPr>
          <p:cNvPr id="5" name="Imagem 4">
            <a:extLst>
              <a:ext uri="{FF2B5EF4-FFF2-40B4-BE49-F238E27FC236}">
                <a16:creationId xmlns:a16="http://schemas.microsoft.com/office/drawing/2014/main" id="{0E514BE2-D7C5-9233-EF13-74AE427B35A9}"/>
              </a:ext>
            </a:extLst>
          </p:cNvPr>
          <p:cNvPicPr>
            <a:picLocks noChangeAspect="1"/>
          </p:cNvPicPr>
          <p:nvPr/>
        </p:nvPicPr>
        <p:blipFill>
          <a:blip r:embed="rId3"/>
          <a:stretch>
            <a:fillRect/>
          </a:stretch>
        </p:blipFill>
        <p:spPr>
          <a:xfrm>
            <a:off x="589935" y="3640662"/>
            <a:ext cx="11253020" cy="1028265"/>
          </a:xfrm>
          <a:prstGeom prst="rect">
            <a:avLst/>
          </a:prstGeom>
        </p:spPr>
      </p:pic>
      <p:pic>
        <p:nvPicPr>
          <p:cNvPr id="6" name="Imagem 5">
            <a:extLst>
              <a:ext uri="{FF2B5EF4-FFF2-40B4-BE49-F238E27FC236}">
                <a16:creationId xmlns:a16="http://schemas.microsoft.com/office/drawing/2014/main" id="{45B1D7AD-C962-F830-0A3B-05B711B1F92A}"/>
              </a:ext>
            </a:extLst>
          </p:cNvPr>
          <p:cNvPicPr>
            <a:picLocks noChangeAspect="1"/>
          </p:cNvPicPr>
          <p:nvPr/>
        </p:nvPicPr>
        <p:blipFill>
          <a:blip r:embed="rId4"/>
          <a:stretch>
            <a:fillRect/>
          </a:stretch>
        </p:blipFill>
        <p:spPr>
          <a:xfrm>
            <a:off x="589935" y="5090532"/>
            <a:ext cx="11253020" cy="782273"/>
          </a:xfrm>
          <a:prstGeom prst="rect">
            <a:avLst/>
          </a:prstGeom>
        </p:spPr>
      </p:pic>
    </p:spTree>
    <p:extLst>
      <p:ext uri="{BB962C8B-B14F-4D97-AF65-F5344CB8AC3E}">
        <p14:creationId xmlns:p14="http://schemas.microsoft.com/office/powerpoint/2010/main" val="428058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C9662-DB32-DF0E-FF46-8C72B5E73521}"/>
              </a:ext>
            </a:extLst>
          </p:cNvPr>
          <p:cNvSpPr>
            <a:spLocks noGrp="1"/>
          </p:cNvSpPr>
          <p:nvPr>
            <p:ph type="title"/>
          </p:nvPr>
        </p:nvSpPr>
        <p:spPr>
          <a:xfrm>
            <a:off x="838200" y="548301"/>
            <a:ext cx="10515600" cy="1325563"/>
          </a:xfrm>
        </p:spPr>
        <p:txBody>
          <a:bodyPr>
            <a:normAutofit/>
          </a:bodyPr>
          <a:lstStyle/>
          <a:p>
            <a:r>
              <a:rPr lang="pt-BR" sz="4400" b="1" dirty="0"/>
              <a:t>SUSPENSÃO NO RICMS/SP	</a:t>
            </a:r>
            <a:endParaRPr lang="pt-PT" dirty="0"/>
          </a:p>
        </p:txBody>
      </p:sp>
      <p:pic>
        <p:nvPicPr>
          <p:cNvPr id="9" name="Espaço Reservado para Conteúdo 8">
            <a:extLst>
              <a:ext uri="{FF2B5EF4-FFF2-40B4-BE49-F238E27FC236}">
                <a16:creationId xmlns:a16="http://schemas.microsoft.com/office/drawing/2014/main" id="{5613981F-4E76-500E-81CF-7BEFB9C89139}"/>
              </a:ext>
            </a:extLst>
          </p:cNvPr>
          <p:cNvPicPr>
            <a:picLocks noGrp="1" noChangeAspect="1"/>
          </p:cNvPicPr>
          <p:nvPr>
            <p:ph idx="1"/>
          </p:nvPr>
        </p:nvPicPr>
        <p:blipFill>
          <a:blip r:embed="rId2"/>
          <a:stretch>
            <a:fillRect/>
          </a:stretch>
        </p:blipFill>
        <p:spPr>
          <a:xfrm>
            <a:off x="943897" y="1519084"/>
            <a:ext cx="9881419" cy="4970206"/>
          </a:xfrm>
          <a:prstGeom prst="rect">
            <a:avLst/>
          </a:prstGeom>
        </p:spPr>
      </p:pic>
    </p:spTree>
    <p:extLst>
      <p:ext uri="{BB962C8B-B14F-4D97-AF65-F5344CB8AC3E}">
        <p14:creationId xmlns:p14="http://schemas.microsoft.com/office/powerpoint/2010/main" val="66593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3E898-2FD7-F2BB-9F43-A7BFF62C58B5}"/>
              </a:ext>
            </a:extLst>
          </p:cNvPr>
          <p:cNvSpPr>
            <a:spLocks noGrp="1"/>
          </p:cNvSpPr>
          <p:nvPr>
            <p:ph type="title"/>
          </p:nvPr>
        </p:nvSpPr>
        <p:spPr>
          <a:xfrm>
            <a:off x="838200" y="813773"/>
            <a:ext cx="10515600" cy="1325563"/>
          </a:xfrm>
        </p:spPr>
        <p:txBody>
          <a:bodyPr>
            <a:normAutofit/>
          </a:bodyPr>
          <a:lstStyle/>
          <a:p>
            <a:r>
              <a:rPr lang="pt-PT" sz="4000" dirty="0"/>
              <a:t>DELIMITANDO O PROBLEMA  - AJUSTES SINIEF 15/2020 e 13/2021</a:t>
            </a:r>
          </a:p>
        </p:txBody>
      </p:sp>
      <p:pic>
        <p:nvPicPr>
          <p:cNvPr id="4" name="Espaço Reservado para Conteúdo 3">
            <a:extLst>
              <a:ext uri="{FF2B5EF4-FFF2-40B4-BE49-F238E27FC236}">
                <a16:creationId xmlns:a16="http://schemas.microsoft.com/office/drawing/2014/main" id="{B27F4C5B-0FC1-2983-B141-1E2F3AA38971}"/>
              </a:ext>
            </a:extLst>
          </p:cNvPr>
          <p:cNvPicPr>
            <a:picLocks noGrp="1" noChangeAspect="1"/>
          </p:cNvPicPr>
          <p:nvPr>
            <p:ph idx="1"/>
          </p:nvPr>
        </p:nvPicPr>
        <p:blipFill>
          <a:blip r:embed="rId2"/>
          <a:stretch>
            <a:fillRect/>
          </a:stretch>
        </p:blipFill>
        <p:spPr>
          <a:xfrm>
            <a:off x="1797193" y="2006599"/>
            <a:ext cx="8225237" cy="2712885"/>
          </a:xfrm>
          <a:prstGeom prst="rect">
            <a:avLst/>
          </a:prstGeom>
        </p:spPr>
      </p:pic>
      <p:pic>
        <p:nvPicPr>
          <p:cNvPr id="5" name="Imagem 4">
            <a:extLst>
              <a:ext uri="{FF2B5EF4-FFF2-40B4-BE49-F238E27FC236}">
                <a16:creationId xmlns:a16="http://schemas.microsoft.com/office/drawing/2014/main" id="{762E0275-05B2-AA12-0040-E2D686770820}"/>
              </a:ext>
            </a:extLst>
          </p:cNvPr>
          <p:cNvPicPr>
            <a:picLocks noChangeAspect="1"/>
          </p:cNvPicPr>
          <p:nvPr/>
        </p:nvPicPr>
        <p:blipFill>
          <a:blip r:embed="rId3"/>
          <a:stretch>
            <a:fillRect/>
          </a:stretch>
        </p:blipFill>
        <p:spPr>
          <a:xfrm>
            <a:off x="1797193" y="4918023"/>
            <a:ext cx="8225237" cy="1331845"/>
          </a:xfrm>
          <a:prstGeom prst="rect">
            <a:avLst/>
          </a:prstGeom>
        </p:spPr>
      </p:pic>
    </p:spTree>
    <p:extLst>
      <p:ext uri="{BB962C8B-B14F-4D97-AF65-F5344CB8AC3E}">
        <p14:creationId xmlns:p14="http://schemas.microsoft.com/office/powerpoint/2010/main" val="20796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F9B11A-0777-48F9-ED72-5A140529383F}"/>
              </a:ext>
            </a:extLst>
          </p:cNvPr>
          <p:cNvSpPr>
            <a:spLocks noGrp="1"/>
          </p:cNvSpPr>
          <p:nvPr>
            <p:ph type="title"/>
          </p:nvPr>
        </p:nvSpPr>
        <p:spPr>
          <a:xfrm>
            <a:off x="838200" y="681037"/>
            <a:ext cx="10515600" cy="1074021"/>
          </a:xfrm>
        </p:spPr>
        <p:txBody>
          <a:bodyPr/>
          <a:lstStyle/>
          <a:p>
            <a:r>
              <a:rPr lang="pt-PT" dirty="0"/>
              <a:t>CONCEITOS DOUTRINÁRIOS</a:t>
            </a:r>
          </a:p>
        </p:txBody>
      </p:sp>
      <p:pic>
        <p:nvPicPr>
          <p:cNvPr id="4" name="Espaço Reservado para Conteúdo 3">
            <a:extLst>
              <a:ext uri="{FF2B5EF4-FFF2-40B4-BE49-F238E27FC236}">
                <a16:creationId xmlns:a16="http://schemas.microsoft.com/office/drawing/2014/main" id="{B46292CD-EECC-A366-D4C1-DE364496EBC7}"/>
              </a:ext>
            </a:extLst>
          </p:cNvPr>
          <p:cNvPicPr>
            <a:picLocks noGrp="1" noChangeAspect="1"/>
          </p:cNvPicPr>
          <p:nvPr>
            <p:ph idx="1"/>
          </p:nvPr>
        </p:nvPicPr>
        <p:blipFill>
          <a:blip r:embed="rId2"/>
          <a:stretch>
            <a:fillRect/>
          </a:stretch>
        </p:blipFill>
        <p:spPr>
          <a:xfrm>
            <a:off x="2209799" y="1504987"/>
            <a:ext cx="7772401" cy="1606921"/>
          </a:xfrm>
          <a:prstGeom prst="rect">
            <a:avLst/>
          </a:prstGeom>
        </p:spPr>
      </p:pic>
      <p:pic>
        <p:nvPicPr>
          <p:cNvPr id="5" name="Imagem 4">
            <a:extLst>
              <a:ext uri="{FF2B5EF4-FFF2-40B4-BE49-F238E27FC236}">
                <a16:creationId xmlns:a16="http://schemas.microsoft.com/office/drawing/2014/main" id="{122FECE2-F437-7325-A731-15C4F2992E3D}"/>
              </a:ext>
            </a:extLst>
          </p:cNvPr>
          <p:cNvPicPr>
            <a:picLocks noChangeAspect="1"/>
          </p:cNvPicPr>
          <p:nvPr/>
        </p:nvPicPr>
        <p:blipFill>
          <a:blip r:embed="rId3"/>
          <a:stretch>
            <a:fillRect/>
          </a:stretch>
        </p:blipFill>
        <p:spPr>
          <a:xfrm>
            <a:off x="2209800" y="3421773"/>
            <a:ext cx="7772400" cy="1823284"/>
          </a:xfrm>
          <a:prstGeom prst="rect">
            <a:avLst/>
          </a:prstGeom>
        </p:spPr>
      </p:pic>
      <p:pic>
        <p:nvPicPr>
          <p:cNvPr id="6" name="Imagem 5">
            <a:extLst>
              <a:ext uri="{FF2B5EF4-FFF2-40B4-BE49-F238E27FC236}">
                <a16:creationId xmlns:a16="http://schemas.microsoft.com/office/drawing/2014/main" id="{56D6914B-BD67-29C0-2FCC-18140F58A952}"/>
              </a:ext>
            </a:extLst>
          </p:cNvPr>
          <p:cNvPicPr>
            <a:picLocks noChangeAspect="1"/>
          </p:cNvPicPr>
          <p:nvPr/>
        </p:nvPicPr>
        <p:blipFill>
          <a:blip r:embed="rId4"/>
          <a:stretch>
            <a:fillRect/>
          </a:stretch>
        </p:blipFill>
        <p:spPr>
          <a:xfrm>
            <a:off x="2209799" y="4955469"/>
            <a:ext cx="7772400" cy="1379653"/>
          </a:xfrm>
          <a:prstGeom prst="rect">
            <a:avLst/>
          </a:prstGeom>
        </p:spPr>
      </p:pic>
      <p:pic>
        <p:nvPicPr>
          <p:cNvPr id="7" name="Imagem 6">
            <a:extLst>
              <a:ext uri="{FF2B5EF4-FFF2-40B4-BE49-F238E27FC236}">
                <a16:creationId xmlns:a16="http://schemas.microsoft.com/office/drawing/2014/main" id="{E5277CAB-90B9-3A52-6240-541D2E9DA972}"/>
              </a:ext>
            </a:extLst>
          </p:cNvPr>
          <p:cNvPicPr>
            <a:picLocks noChangeAspect="1"/>
          </p:cNvPicPr>
          <p:nvPr/>
        </p:nvPicPr>
        <p:blipFill>
          <a:blip r:embed="rId3"/>
          <a:stretch>
            <a:fillRect/>
          </a:stretch>
        </p:blipFill>
        <p:spPr>
          <a:xfrm>
            <a:off x="2209799" y="3191830"/>
            <a:ext cx="7772400" cy="1823284"/>
          </a:xfrm>
          <a:prstGeom prst="rect">
            <a:avLst/>
          </a:prstGeom>
        </p:spPr>
      </p:pic>
    </p:spTree>
    <p:extLst>
      <p:ext uri="{BB962C8B-B14F-4D97-AF65-F5344CB8AC3E}">
        <p14:creationId xmlns:p14="http://schemas.microsoft.com/office/powerpoint/2010/main" val="384032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6E3D9-75B1-99D1-EE8F-8E0DFF3BCD23}"/>
              </a:ext>
            </a:extLst>
          </p:cNvPr>
          <p:cNvSpPr>
            <a:spLocks noGrp="1"/>
          </p:cNvSpPr>
          <p:nvPr>
            <p:ph type="title"/>
          </p:nvPr>
        </p:nvSpPr>
        <p:spPr/>
        <p:txBody>
          <a:bodyPr/>
          <a:lstStyle/>
          <a:p>
            <a:r>
              <a:rPr lang="pt-PT" dirty="0"/>
              <a:t>JURISPRUDÊNCIA STJ</a:t>
            </a:r>
          </a:p>
        </p:txBody>
      </p:sp>
      <p:pic>
        <p:nvPicPr>
          <p:cNvPr id="4" name="Espaço Reservado para Conteúdo 3">
            <a:extLst>
              <a:ext uri="{FF2B5EF4-FFF2-40B4-BE49-F238E27FC236}">
                <a16:creationId xmlns:a16="http://schemas.microsoft.com/office/drawing/2014/main" id="{93AF4848-7425-3D33-4DBE-828CCF48B02F}"/>
              </a:ext>
            </a:extLst>
          </p:cNvPr>
          <p:cNvPicPr>
            <a:picLocks noGrp="1" noChangeAspect="1"/>
          </p:cNvPicPr>
          <p:nvPr>
            <p:ph idx="1"/>
          </p:nvPr>
        </p:nvPicPr>
        <p:blipFill>
          <a:blip r:embed="rId2"/>
          <a:stretch>
            <a:fillRect/>
          </a:stretch>
        </p:blipFill>
        <p:spPr>
          <a:xfrm>
            <a:off x="941336" y="1635964"/>
            <a:ext cx="10412464" cy="2307627"/>
          </a:xfrm>
          <a:prstGeom prst="rect">
            <a:avLst/>
          </a:prstGeom>
        </p:spPr>
      </p:pic>
      <p:pic>
        <p:nvPicPr>
          <p:cNvPr id="5" name="Imagem 4">
            <a:extLst>
              <a:ext uri="{FF2B5EF4-FFF2-40B4-BE49-F238E27FC236}">
                <a16:creationId xmlns:a16="http://schemas.microsoft.com/office/drawing/2014/main" id="{EA46260A-9833-3E16-3DC7-C437745B72B5}"/>
              </a:ext>
            </a:extLst>
          </p:cNvPr>
          <p:cNvPicPr>
            <a:picLocks noChangeAspect="1"/>
          </p:cNvPicPr>
          <p:nvPr/>
        </p:nvPicPr>
        <p:blipFill>
          <a:blip r:embed="rId3"/>
          <a:stretch>
            <a:fillRect/>
          </a:stretch>
        </p:blipFill>
        <p:spPr>
          <a:xfrm>
            <a:off x="941336" y="4030353"/>
            <a:ext cx="10412464" cy="1104920"/>
          </a:xfrm>
          <a:prstGeom prst="rect">
            <a:avLst/>
          </a:prstGeom>
        </p:spPr>
      </p:pic>
      <p:pic>
        <p:nvPicPr>
          <p:cNvPr id="6" name="Imagem 5">
            <a:extLst>
              <a:ext uri="{FF2B5EF4-FFF2-40B4-BE49-F238E27FC236}">
                <a16:creationId xmlns:a16="http://schemas.microsoft.com/office/drawing/2014/main" id="{0B446BEE-5C42-491A-3B42-CEBA2826AD40}"/>
              </a:ext>
            </a:extLst>
          </p:cNvPr>
          <p:cNvPicPr>
            <a:picLocks noChangeAspect="1"/>
          </p:cNvPicPr>
          <p:nvPr/>
        </p:nvPicPr>
        <p:blipFill>
          <a:blip r:embed="rId4"/>
          <a:stretch>
            <a:fillRect/>
          </a:stretch>
        </p:blipFill>
        <p:spPr>
          <a:xfrm>
            <a:off x="941336" y="5308796"/>
            <a:ext cx="10412464" cy="654866"/>
          </a:xfrm>
          <a:prstGeom prst="rect">
            <a:avLst/>
          </a:prstGeom>
        </p:spPr>
      </p:pic>
    </p:spTree>
    <p:extLst>
      <p:ext uri="{BB962C8B-B14F-4D97-AF65-F5344CB8AC3E}">
        <p14:creationId xmlns:p14="http://schemas.microsoft.com/office/powerpoint/2010/main" val="2015186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6E3D9-75B1-99D1-EE8F-8E0DFF3BCD23}"/>
              </a:ext>
            </a:extLst>
          </p:cNvPr>
          <p:cNvSpPr>
            <a:spLocks noGrp="1"/>
          </p:cNvSpPr>
          <p:nvPr>
            <p:ph type="title"/>
          </p:nvPr>
        </p:nvSpPr>
        <p:spPr/>
        <p:txBody>
          <a:bodyPr>
            <a:normAutofit/>
          </a:bodyPr>
          <a:lstStyle/>
          <a:p>
            <a:r>
              <a:rPr lang="pt-PT" sz="4200" b="1" dirty="0"/>
              <a:t>JURISPRUDÊNCIA STF – ARE 1.255.885 e ADC 49</a:t>
            </a:r>
          </a:p>
        </p:txBody>
      </p:sp>
      <p:pic>
        <p:nvPicPr>
          <p:cNvPr id="9" name="Espaço Reservado para Conteúdo 8">
            <a:extLst>
              <a:ext uri="{FF2B5EF4-FFF2-40B4-BE49-F238E27FC236}">
                <a16:creationId xmlns:a16="http://schemas.microsoft.com/office/drawing/2014/main" id="{9E0A9A8C-B9DC-64B0-F961-F643DBB5D855}"/>
              </a:ext>
            </a:extLst>
          </p:cNvPr>
          <p:cNvPicPr>
            <a:picLocks noGrp="1" noChangeAspect="1"/>
          </p:cNvPicPr>
          <p:nvPr>
            <p:ph idx="1"/>
          </p:nvPr>
        </p:nvPicPr>
        <p:blipFill>
          <a:blip r:embed="rId2"/>
          <a:stretch>
            <a:fillRect/>
          </a:stretch>
        </p:blipFill>
        <p:spPr>
          <a:xfrm>
            <a:off x="4438587" y="1604398"/>
            <a:ext cx="7465944" cy="4425081"/>
          </a:xfrm>
          <a:prstGeom prst="rect">
            <a:avLst/>
          </a:prstGeom>
        </p:spPr>
      </p:pic>
      <p:pic>
        <p:nvPicPr>
          <p:cNvPr id="10" name="Imagem 9">
            <a:extLst>
              <a:ext uri="{FF2B5EF4-FFF2-40B4-BE49-F238E27FC236}">
                <a16:creationId xmlns:a16="http://schemas.microsoft.com/office/drawing/2014/main" id="{C0338C4B-8A92-DA0C-95BB-C652B718130E}"/>
              </a:ext>
            </a:extLst>
          </p:cNvPr>
          <p:cNvPicPr>
            <a:picLocks noChangeAspect="1"/>
          </p:cNvPicPr>
          <p:nvPr/>
        </p:nvPicPr>
        <p:blipFill>
          <a:blip r:embed="rId3"/>
          <a:stretch>
            <a:fillRect/>
          </a:stretch>
        </p:blipFill>
        <p:spPr>
          <a:xfrm>
            <a:off x="599769" y="3428999"/>
            <a:ext cx="3662516" cy="2600479"/>
          </a:xfrm>
          <a:prstGeom prst="rect">
            <a:avLst/>
          </a:prstGeom>
        </p:spPr>
      </p:pic>
      <p:pic>
        <p:nvPicPr>
          <p:cNvPr id="3074" name="Picture 2" descr="STF reafirma jurisprudência sobre competência da Justiça do Trabalho –  AMATRA4">
            <a:extLst>
              <a:ext uri="{FF2B5EF4-FFF2-40B4-BE49-F238E27FC236}">
                <a16:creationId xmlns:a16="http://schemas.microsoft.com/office/drawing/2014/main" id="{4824BA90-60C9-187D-9E52-0E9E0CD10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69" y="1769730"/>
            <a:ext cx="3662516" cy="165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6028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6338</TotalTime>
  <Words>1673</Words>
  <Application>Microsoft Office PowerPoint</Application>
  <PresentationFormat>Widescreen</PresentationFormat>
  <Paragraphs>64</Paragraphs>
  <Slides>20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Calibri</vt:lpstr>
      <vt:lpstr>Calibri Light</vt:lpstr>
      <vt:lpstr>Helvetica Neue</vt:lpstr>
      <vt:lpstr>Tema do Office</vt:lpstr>
      <vt:lpstr> Suspensão do ICMS nas remessas para reparo e industrialização e os recentes ajustes SINIEF</vt:lpstr>
      <vt:lpstr>JUSTIFICATIVA PARA ESCOLHA DO TEMA</vt:lpstr>
      <vt:lpstr>SUSPENSÃO E NÃO INCIDÊNCIA NO RICMS/RJ </vt:lpstr>
      <vt:lpstr>REMESSAS PARA REPARO E CONSERTO NO RICMS/SP </vt:lpstr>
      <vt:lpstr>SUSPENSÃO NO RICMS/SP </vt:lpstr>
      <vt:lpstr>DELIMITANDO O PROBLEMA  - AJUSTES SINIEF 15/2020 e 13/2021</vt:lpstr>
      <vt:lpstr>CONCEITOS DOUTRINÁRIOS</vt:lpstr>
      <vt:lpstr>JURISPRUDÊNCIA STJ</vt:lpstr>
      <vt:lpstr>JURISPRUDÊNCIA STF – ARE 1.255.885 e ADC 49</vt:lpstr>
      <vt:lpstr>SINIEF E OBJETIVOS DOS AJUSTES</vt:lpstr>
      <vt:lpstr>AJUSTES SINIEF NA JURISPRUDÊNCIA – ADI 5582 – Min. Celso de Mello</vt:lpstr>
      <vt:lpstr>AJUSTES SINIEF NO CTN</vt:lpstr>
      <vt:lpstr>HIERARQUIA DOS AJUSTES SINIEF versus RICMS</vt:lpstr>
      <vt:lpstr>DA RESPOSTA À CONSULTA SEFAZ/RJ 073/21</vt:lpstr>
      <vt:lpstr>RESPOSTA À CONSULTA SEFAZ/SP 23.908/21</vt:lpstr>
      <vt:lpstr>RESPOSTA À CONSULTA SEFAZ/SP 23.908/21</vt:lpstr>
      <vt:lpstr>Resposta à Consulta SEFAZ/SP Nº 25125 DE 14/02/22 </vt:lpstr>
      <vt:lpstr>Resposta à Consulta SEFAZ/SP Nº 25125 DE 14/02/22 </vt:lpstr>
      <vt:lpstr>CONCLUSÕES - POSSÍVEIS ESTRATÉGIAS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24</cp:revision>
  <dcterms:created xsi:type="dcterms:W3CDTF">2022-11-18T18:20:41Z</dcterms:created>
  <dcterms:modified xsi:type="dcterms:W3CDTF">2022-12-08T13:59:20Z</dcterms:modified>
</cp:coreProperties>
</file>