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70" r:id="rId6"/>
    <p:sldId id="269" r:id="rId7"/>
    <p:sldId id="271" r:id="rId8"/>
    <p:sldId id="272" r:id="rId9"/>
    <p:sldId id="273" r:id="rId10"/>
    <p:sldId id="274" r:id="rId11"/>
    <p:sldId id="275"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07/12/2022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07/12/2022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964733"/>
            <a:ext cx="9144000" cy="2917456"/>
          </a:xfrm>
        </p:spPr>
        <p:txBody>
          <a:bodyPr anchor="ctr">
            <a:noAutofit/>
          </a:bodyPr>
          <a:lstStyle/>
          <a:p>
            <a:r>
              <a:rPr lang="pt-BR" sz="4000" dirty="0"/>
              <a:t>Verbas Indenizatórias – Terço Constitucional de Férias – </a:t>
            </a:r>
            <a:r>
              <a:rPr lang="pt-BR" sz="4000" i="1" dirty="0"/>
              <a:t>A Inadequada Pressuposição da Automática </a:t>
            </a:r>
            <a:r>
              <a:rPr lang="pt-BR" sz="4000" i="1" dirty="0" err="1"/>
              <a:t>Sobrevalência</a:t>
            </a:r>
            <a:r>
              <a:rPr lang="pt-BR" sz="4000" i="1" dirty="0"/>
              <a:t> das decisões do STF sobre a Jurisprudência do STJ</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fontScale="85000" lnSpcReduction="20000"/>
          </a:bodyPr>
          <a:lstStyle/>
          <a:p>
            <a:r>
              <a:rPr lang="pt-BR" sz="3600" b="1" i="1" dirty="0"/>
              <a:t>Wagner Balera</a:t>
            </a:r>
          </a:p>
          <a:p>
            <a:r>
              <a:rPr lang="pt-BR" sz="2800" dirty="0"/>
              <a:t>Mestre, doutor e livre-docente pela PUC-SP. Coordenador do Programa de Pós-Graduação em Direitos Humanos da PUC-SP. Advogado. Membro do Conselho Editorial da Revista de Direito Tributário. Vice-Presidente da Academia Brasileira de Direito Tributário</a:t>
            </a:r>
            <a:endParaRPr lang="pt-BR" sz="3600" b="1" i="1" dirty="0"/>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32DE1BD8-0EA9-592B-F4A9-F48B324983CC}"/>
              </a:ext>
            </a:extLst>
          </p:cNvPr>
          <p:cNvSpPr txBox="1"/>
          <p:nvPr/>
        </p:nvSpPr>
        <p:spPr>
          <a:xfrm>
            <a:off x="802105" y="1688870"/>
            <a:ext cx="10587790" cy="4738285"/>
          </a:xfrm>
          <a:prstGeom prst="rect">
            <a:avLst/>
          </a:prstGeom>
          <a:noFill/>
        </p:spPr>
        <p:txBody>
          <a:bodyPr wrap="square">
            <a:spAutoFit/>
          </a:bodyPr>
          <a:lstStyle/>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Em síntese, a decisão do STF não pôs fim à controvérsia envolvendo a incidência das contribuições sobre o terço de férias, ao menos não no sentido exposto na sentença </a:t>
            </a:r>
            <a:r>
              <a:rPr lang="pt-BR" sz="2000" i="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a quo</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Isto porque a decisão do STF deve ser complementada pela decisão do STJ da seguinte forma:</a:t>
            </a:r>
          </a:p>
          <a:p>
            <a:pPr marL="1428750" lvl="8" indent="-514350" algn="just">
              <a:lnSpc>
                <a:spcPct val="115000"/>
              </a:lnSpc>
              <a:spcBef>
                <a:spcPts val="1200"/>
              </a:spcBef>
              <a:buFont typeface="+mj-lt"/>
              <a:buAutoNum type="romanLcPeriod"/>
              <a:tabLst>
                <a:tab pos="5130800" algn="l"/>
              </a:tabLst>
            </a:pPr>
            <a:r>
              <a:rPr lang="pt-BR" sz="20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RE nº 1.072.485</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O </a:t>
            </a:r>
            <a:r>
              <a:rPr lang="pt-BR" sz="20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STF</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interprete da Constituição, decidiu que a União possui competência para instituir a exigência de contribuições sobre o terço de férias;</a:t>
            </a:r>
          </a:p>
          <a:p>
            <a:pPr marL="1428750" lvl="8" indent="-514350" algn="just">
              <a:lnSpc>
                <a:spcPct val="115000"/>
              </a:lnSpc>
              <a:spcBef>
                <a:spcPts val="1200"/>
              </a:spcBef>
              <a:buFont typeface="+mj-lt"/>
              <a:buAutoNum type="romanLcPeriod"/>
              <a:tabLst>
                <a:tab pos="5130800" algn="l"/>
              </a:tabLst>
            </a:pPr>
            <a:endParaRPr lang="pt-BR" sz="500" b="1" dirty="0">
              <a:solidFill>
                <a:schemeClr val="bg1"/>
              </a:solidFill>
              <a:latin typeface="Open Sans" panose="020B0606030504020204" pitchFamily="34" charset="0"/>
              <a:ea typeface="Calibri" panose="020F0502020204030204" pitchFamily="34" charset="0"/>
              <a:cs typeface="Times New Roman" panose="02020603050405020304" pitchFamily="18" charset="0"/>
            </a:endParaRPr>
          </a:p>
          <a:p>
            <a:pPr marL="1428750" lvl="8" indent="-514350" algn="just">
              <a:lnSpc>
                <a:spcPct val="115000"/>
              </a:lnSpc>
              <a:spcBef>
                <a:spcPts val="1200"/>
              </a:spcBef>
              <a:buFont typeface="+mj-lt"/>
              <a:buAutoNum type="romanLcPeriod"/>
              <a:tabLst>
                <a:tab pos="5130800" algn="l"/>
              </a:tabLst>
            </a:pPr>
            <a:r>
              <a:rPr lang="pt-BR" sz="20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REsp nº 1.230.957</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O </a:t>
            </a:r>
            <a:r>
              <a:rPr lang="pt-BR" sz="20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STJ</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interprete da legislação infraconstitucional que instituiu as contribuições sobre a folha de salários, resolveu que o terço de férias está fora do campo de incidência das contribuições sociais, ao menos na atual redação da lei.</a:t>
            </a:r>
          </a:p>
        </p:txBody>
      </p:sp>
      <p:sp>
        <p:nvSpPr>
          <p:cNvPr id="2" name="Título 1">
            <a:extLst>
              <a:ext uri="{FF2B5EF4-FFF2-40B4-BE49-F238E27FC236}">
                <a16:creationId xmlns:a16="http://schemas.microsoft.com/office/drawing/2014/main" id="{28C457B0-3508-2924-D9DF-A0000B824697}"/>
              </a:ext>
            </a:extLst>
          </p:cNvPr>
          <p:cNvSpPr txBox="1">
            <a:spLocks/>
          </p:cNvSpPr>
          <p:nvPr/>
        </p:nvSpPr>
        <p:spPr>
          <a:xfrm>
            <a:off x="643467" y="994611"/>
            <a:ext cx="10905066" cy="46286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a:lstStyle>
          <a:p>
            <a:pPr marL="0" lvl="1"/>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Terço</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Férias</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Tema</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985</a:t>
            </a:r>
          </a:p>
        </p:txBody>
      </p:sp>
    </p:spTree>
    <p:extLst>
      <p:ext uri="{BB962C8B-B14F-4D97-AF65-F5344CB8AC3E}">
        <p14:creationId xmlns:p14="http://schemas.microsoft.com/office/powerpoint/2010/main" val="373519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32DE1BD8-0EA9-592B-F4A9-F48B324983CC}"/>
              </a:ext>
            </a:extLst>
          </p:cNvPr>
          <p:cNvSpPr txBox="1"/>
          <p:nvPr/>
        </p:nvSpPr>
        <p:spPr>
          <a:xfrm>
            <a:off x="960743" y="3610562"/>
            <a:ext cx="10587790" cy="622991"/>
          </a:xfrm>
          <a:prstGeom prst="rect">
            <a:avLst/>
          </a:prstGeom>
          <a:noFill/>
        </p:spPr>
        <p:txBody>
          <a:bodyPr wrap="square">
            <a:spAutoFit/>
          </a:bodyPr>
          <a:lstStyle/>
          <a:p>
            <a:pPr algn="ctr">
              <a:lnSpc>
                <a:spcPct val="115000"/>
              </a:lnSpc>
              <a:spcBef>
                <a:spcPts val="1200"/>
              </a:spcBef>
              <a:spcAft>
                <a:spcPts val="1200"/>
              </a:spcAft>
            </a:pPr>
            <a:r>
              <a:rPr lang="pt-BR" sz="32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Obrigado.</a:t>
            </a:r>
            <a:endParaRPr lang="pt-BR" sz="32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91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728DC-E82E-4391-B05E-70E8BAB99A78}"/>
              </a:ext>
            </a:extLst>
          </p:cNvPr>
          <p:cNvSpPr>
            <a:spLocks noGrp="1"/>
          </p:cNvSpPr>
          <p:nvPr>
            <p:ph type="title"/>
          </p:nvPr>
        </p:nvSpPr>
        <p:spPr>
          <a:xfrm>
            <a:off x="643467" y="946485"/>
            <a:ext cx="10905066" cy="414734"/>
          </a:xfrm>
        </p:spPr>
        <p:txBody>
          <a:bodyPr vert="horz" lIns="91440" tIns="45720" rIns="91440" bIns="45720" rtlCol="0" anchor="ctr">
            <a:noAutofit/>
          </a:bodyPr>
          <a:lstStyle/>
          <a:p>
            <a:pPr lvl="0">
              <a:spcAft>
                <a:spcPts val="1200"/>
              </a:spcAft>
            </a:pPr>
            <a:r>
              <a:rPr lang="en-US" sz="2800" b="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Contribuições</a:t>
            </a: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800" b="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Previdenciárias</a:t>
            </a: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800" b="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sobre</a:t>
            </a: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o </a:t>
            </a:r>
            <a:r>
              <a:rPr lang="en-US" sz="2800" b="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Terço</a:t>
            </a:r>
            <a:r>
              <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2800" b="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Férias</a:t>
            </a:r>
            <a:endPara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Espaço Reservado para Conteúdo 5">
            <a:extLst>
              <a:ext uri="{FF2B5EF4-FFF2-40B4-BE49-F238E27FC236}">
                <a16:creationId xmlns:a16="http://schemas.microsoft.com/office/drawing/2014/main" id="{DC7ACDDB-775C-C1C3-9BE6-01AF1BA64524}"/>
              </a:ext>
            </a:extLst>
          </p:cNvPr>
          <p:cNvSpPr>
            <a:spLocks noGrp="1"/>
          </p:cNvSpPr>
          <p:nvPr>
            <p:ph sz="half" idx="1"/>
          </p:nvPr>
        </p:nvSpPr>
        <p:spPr>
          <a:xfrm>
            <a:off x="643467" y="1782981"/>
            <a:ext cx="10905066" cy="4393982"/>
          </a:xfrm>
        </p:spPr>
        <p:txBody>
          <a:bodyPr vert="horz" lIns="91440" tIns="45720" rIns="91440" bIns="45720" rtlCol="0">
            <a:normAutofit/>
          </a:bodyPr>
          <a:lstStyle/>
          <a:p>
            <a:pPr marL="228600" lvl="1" indent="0" algn="just">
              <a:buNone/>
            </a:pPr>
            <a:r>
              <a:rPr lang="en-US" u="sng" dirty="0" err="1">
                <a:latin typeface="Open Sans" panose="020B0606030504020204" pitchFamily="34" charset="0"/>
                <a:ea typeface="Open Sans" panose="020B0606030504020204" pitchFamily="34" charset="0"/>
                <a:cs typeface="Open Sans" panose="020B0606030504020204" pitchFamily="34" charset="0"/>
              </a:rPr>
              <a:t>Evolução</a:t>
            </a:r>
            <a:r>
              <a:rPr lang="en-US" u="sng" dirty="0">
                <a:latin typeface="Open Sans" panose="020B0606030504020204" pitchFamily="34" charset="0"/>
                <a:ea typeface="Open Sans" panose="020B0606030504020204" pitchFamily="34" charset="0"/>
                <a:cs typeface="Open Sans" panose="020B0606030504020204" pitchFamily="34" charset="0"/>
              </a:rPr>
              <a:t> </a:t>
            </a:r>
            <a:r>
              <a:rPr lang="en-US" u="sng" dirty="0" err="1">
                <a:latin typeface="Open Sans" panose="020B0606030504020204" pitchFamily="34" charset="0"/>
                <a:ea typeface="Open Sans" panose="020B0606030504020204" pitchFamily="34" charset="0"/>
                <a:cs typeface="Open Sans" panose="020B0606030504020204" pitchFamily="34" charset="0"/>
              </a:rPr>
              <a:t>Jurispruencial</a:t>
            </a:r>
            <a:endParaRPr lang="en-US" u="sng" dirty="0">
              <a:latin typeface="Open Sans" panose="020B0606030504020204" pitchFamily="34" charset="0"/>
              <a:ea typeface="Open Sans" panose="020B0606030504020204" pitchFamily="34" charset="0"/>
              <a:cs typeface="Open Sans" panose="020B0606030504020204" pitchFamily="34" charset="0"/>
            </a:endParaRPr>
          </a:p>
          <a:p>
            <a:pPr marL="457200" lvl="1" algn="just"/>
            <a:endParaRPr lang="en-US" b="1" dirty="0">
              <a:latin typeface="Open Sans" panose="020B0606030504020204" pitchFamily="34" charset="0"/>
              <a:ea typeface="Open Sans" panose="020B0606030504020204" pitchFamily="34" charset="0"/>
              <a:cs typeface="Open Sans" panose="020B0606030504020204" pitchFamily="34" charset="0"/>
            </a:endParaRPr>
          </a:p>
          <a:p>
            <a:pPr lvl="1" algn="just"/>
            <a:r>
              <a:rPr lang="en-US" dirty="0">
                <a:latin typeface="Open Sans" panose="020B0606030504020204" pitchFamily="34" charset="0"/>
                <a:ea typeface="Open Sans" panose="020B0606030504020204" pitchFamily="34" charset="0"/>
                <a:cs typeface="Open Sans" panose="020B0606030504020204" pitchFamily="34" charset="0"/>
              </a:rPr>
              <a:t>STJ – Resp 1.230.957</a:t>
            </a:r>
          </a:p>
          <a:p>
            <a:pPr marL="457200" lvl="1" algn="just"/>
            <a:endParaRPr lang="en-US" b="1" dirty="0">
              <a:latin typeface="Open Sans" panose="020B0606030504020204" pitchFamily="34" charset="0"/>
              <a:ea typeface="Open Sans" panose="020B0606030504020204" pitchFamily="34" charset="0"/>
              <a:cs typeface="Open Sans" panose="020B0606030504020204" pitchFamily="34" charset="0"/>
            </a:endParaRPr>
          </a:p>
          <a:p>
            <a:pPr lvl="1" algn="just"/>
            <a:r>
              <a:rPr lang="en-US" dirty="0">
                <a:latin typeface="Open Sans" panose="020B0606030504020204" pitchFamily="34" charset="0"/>
                <a:ea typeface="Open Sans" panose="020B0606030504020204" pitchFamily="34" charset="0"/>
                <a:cs typeface="Open Sans" panose="020B0606030504020204" pitchFamily="34" charset="0"/>
              </a:rPr>
              <a:t>STF – </a:t>
            </a:r>
            <a:r>
              <a:rPr lang="en-US" dirty="0" err="1">
                <a:latin typeface="Open Sans" panose="020B0606030504020204" pitchFamily="34" charset="0"/>
                <a:ea typeface="Open Sans" panose="020B0606030504020204" pitchFamily="34" charset="0"/>
                <a:cs typeface="Open Sans" panose="020B0606030504020204" pitchFamily="34" charset="0"/>
              </a:rPr>
              <a:t>Tema</a:t>
            </a:r>
            <a:r>
              <a:rPr lang="en-US" dirty="0">
                <a:latin typeface="Open Sans" panose="020B0606030504020204" pitchFamily="34" charset="0"/>
                <a:ea typeface="Open Sans" panose="020B0606030504020204" pitchFamily="34" charset="0"/>
                <a:cs typeface="Open Sans" panose="020B0606030504020204" pitchFamily="34" charset="0"/>
              </a:rPr>
              <a:t> 163 de </a:t>
            </a:r>
            <a:r>
              <a:rPr lang="en-US" dirty="0" err="1">
                <a:latin typeface="Open Sans" panose="020B0606030504020204" pitchFamily="34" charset="0"/>
                <a:ea typeface="Open Sans" panose="020B0606030504020204" pitchFamily="34" charset="0"/>
                <a:cs typeface="Open Sans" panose="020B0606030504020204" pitchFamily="34" charset="0"/>
              </a:rPr>
              <a:t>Repercussão</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Geral</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lgn="just"/>
            <a:endParaRPr lang="en-US" dirty="0">
              <a:latin typeface="Open Sans" panose="020B0606030504020204" pitchFamily="34" charset="0"/>
              <a:ea typeface="Open Sans" panose="020B0606030504020204" pitchFamily="34" charset="0"/>
              <a:cs typeface="Open Sans" panose="020B0606030504020204" pitchFamily="34" charset="0"/>
            </a:endParaRPr>
          </a:p>
          <a:p>
            <a:pPr lvl="1" algn="just"/>
            <a:r>
              <a:rPr lang="en-US" dirty="0" err="1">
                <a:latin typeface="Open Sans" panose="020B0606030504020204" pitchFamily="34" charset="0"/>
                <a:ea typeface="Open Sans" panose="020B0606030504020204" pitchFamily="34" charset="0"/>
                <a:cs typeface="Open Sans" panose="020B0606030504020204" pitchFamily="34" charset="0"/>
              </a:rPr>
              <a:t>Permanência</a:t>
            </a:r>
            <a:r>
              <a:rPr lang="en-US" dirty="0">
                <a:latin typeface="Open Sans" panose="020B0606030504020204" pitchFamily="34" charset="0"/>
                <a:ea typeface="Open Sans" panose="020B0606030504020204" pitchFamily="34" charset="0"/>
                <a:cs typeface="Open Sans" panose="020B0606030504020204" pitchFamily="34" charset="0"/>
              </a:rPr>
              <a:t> do </a:t>
            </a:r>
            <a:r>
              <a:rPr lang="en-US" dirty="0" err="1">
                <a:latin typeface="Open Sans" panose="020B0606030504020204" pitchFamily="34" charset="0"/>
                <a:ea typeface="Open Sans" panose="020B0606030504020204" pitchFamily="34" charset="0"/>
                <a:cs typeface="Open Sans" panose="020B0606030504020204" pitchFamily="34" charset="0"/>
              </a:rPr>
              <a:t>entendimento</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durante</a:t>
            </a:r>
            <a:r>
              <a:rPr lang="en-US" dirty="0">
                <a:latin typeface="Open Sans" panose="020B0606030504020204" pitchFamily="34" charset="0"/>
                <a:ea typeface="Open Sans" panose="020B0606030504020204" pitchFamily="34" charset="0"/>
                <a:cs typeface="Open Sans" panose="020B0606030504020204" pitchFamily="34" charset="0"/>
              </a:rPr>
              <a:t> 6 </a:t>
            </a:r>
            <a:r>
              <a:rPr lang="en-US" dirty="0" err="1">
                <a:latin typeface="Open Sans" panose="020B0606030504020204" pitchFamily="34" charset="0"/>
                <a:ea typeface="Open Sans" panose="020B0606030504020204" pitchFamily="34" charset="0"/>
                <a:cs typeface="Open Sans" panose="020B0606030504020204" pitchFamily="34" charset="0"/>
              </a:rPr>
              <a:t>anos</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b="1" dirty="0" err="1">
                <a:latin typeface="Open Sans" panose="020B0606030504020204" pitchFamily="34" charset="0"/>
                <a:ea typeface="Open Sans" panose="020B0606030504020204" pitchFamily="34" charset="0"/>
                <a:cs typeface="Open Sans" panose="020B0606030504020204" pitchFamily="34" charset="0"/>
              </a:rPr>
              <a:t>até</a:t>
            </a:r>
            <a:r>
              <a:rPr lang="en-US" b="1" dirty="0">
                <a:latin typeface="Open Sans" panose="020B0606030504020204" pitchFamily="34" charset="0"/>
                <a:ea typeface="Open Sans" panose="020B0606030504020204" pitchFamily="34" charset="0"/>
                <a:cs typeface="Open Sans" panose="020B0606030504020204" pitchFamily="34" charset="0"/>
              </a:rPr>
              <a:t> a </a:t>
            </a:r>
            <a:r>
              <a:rPr lang="en-US" b="1" dirty="0" err="1">
                <a:latin typeface="Open Sans" panose="020B0606030504020204" pitchFamily="34" charset="0"/>
                <a:ea typeface="Open Sans" panose="020B0606030504020204" pitchFamily="34" charset="0"/>
                <a:cs typeface="Open Sans" panose="020B0606030504020204" pitchFamily="34" charset="0"/>
              </a:rPr>
              <a:t>ruptura</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ocorrida</a:t>
            </a:r>
            <a:r>
              <a:rPr lang="en-US" dirty="0">
                <a:latin typeface="Open Sans" panose="020B0606030504020204" pitchFamily="34" charset="0"/>
                <a:ea typeface="Open Sans" panose="020B0606030504020204" pitchFamily="34" charset="0"/>
                <a:cs typeface="Open Sans" panose="020B0606030504020204" pitchFamily="34" charset="0"/>
              </a:rPr>
              <a:t> com o </a:t>
            </a:r>
            <a:r>
              <a:rPr lang="en-US" dirty="0" err="1">
                <a:latin typeface="Open Sans" panose="020B0606030504020204" pitchFamily="34" charset="0"/>
                <a:ea typeface="Open Sans" panose="020B0606030504020204" pitchFamily="34" charset="0"/>
                <a:cs typeface="Open Sans" panose="020B0606030504020204" pitchFamily="34" charset="0"/>
              </a:rPr>
              <a:t>julgamento</a:t>
            </a:r>
            <a:r>
              <a:rPr lang="en-US" dirty="0">
                <a:latin typeface="Open Sans" panose="020B0606030504020204" pitchFamily="34" charset="0"/>
                <a:ea typeface="Open Sans" panose="020B0606030504020204" pitchFamily="34" charset="0"/>
                <a:cs typeface="Open Sans" panose="020B0606030504020204" pitchFamily="34" charset="0"/>
              </a:rPr>
              <a:t> do </a:t>
            </a:r>
            <a:r>
              <a:rPr lang="en-US" b="1" dirty="0" err="1">
                <a:latin typeface="Open Sans" panose="020B0606030504020204" pitchFamily="34" charset="0"/>
                <a:ea typeface="Open Sans" panose="020B0606030504020204" pitchFamily="34" charset="0"/>
                <a:cs typeface="Open Sans" panose="020B0606030504020204" pitchFamily="34" charset="0"/>
              </a:rPr>
              <a:t>Tema</a:t>
            </a:r>
            <a:r>
              <a:rPr lang="en-US" b="1" dirty="0">
                <a:latin typeface="Open Sans" panose="020B0606030504020204" pitchFamily="34" charset="0"/>
                <a:ea typeface="Open Sans" panose="020B0606030504020204" pitchFamily="34" charset="0"/>
                <a:cs typeface="Open Sans" panose="020B0606030504020204" pitchFamily="34" charset="0"/>
              </a:rPr>
              <a:t> 985 de </a:t>
            </a:r>
            <a:r>
              <a:rPr lang="en-US" b="1" dirty="0" err="1">
                <a:latin typeface="Open Sans" panose="020B0606030504020204" pitchFamily="34" charset="0"/>
                <a:ea typeface="Open Sans" panose="020B0606030504020204" pitchFamily="34" charset="0"/>
                <a:cs typeface="Open Sans" panose="020B0606030504020204" pitchFamily="34" charset="0"/>
              </a:rPr>
              <a:t>Repercussão</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b="1" dirty="0" err="1">
                <a:latin typeface="Open Sans" panose="020B0606030504020204" pitchFamily="34" charset="0"/>
                <a:ea typeface="Open Sans" panose="020B0606030504020204" pitchFamily="34" charset="0"/>
                <a:cs typeface="Open Sans" panose="020B0606030504020204" pitchFamily="34" charset="0"/>
              </a:rPr>
              <a:t>Geral</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err="1">
                <a:latin typeface="Open Sans" panose="020B0606030504020204" pitchFamily="34" charset="0"/>
                <a:ea typeface="Open Sans" panose="020B0606030504020204" pitchFamily="34" charset="0"/>
                <a:cs typeface="Open Sans" panose="020B0606030504020204" pitchFamily="34" charset="0"/>
              </a:rPr>
              <a:t>pelo</a:t>
            </a:r>
            <a:r>
              <a:rPr lang="en-US" dirty="0">
                <a:latin typeface="Open Sans" panose="020B0606030504020204" pitchFamily="34" charset="0"/>
                <a:ea typeface="Open Sans" panose="020B0606030504020204" pitchFamily="34" charset="0"/>
                <a:cs typeface="Open Sans" panose="020B0606030504020204" pitchFamily="34" charset="0"/>
              </a:rPr>
              <a:t> STF</a:t>
            </a:r>
          </a:p>
        </p:txBody>
      </p:sp>
    </p:spTree>
    <p:extLst>
      <p:ext uri="{BB962C8B-B14F-4D97-AF65-F5344CB8AC3E}">
        <p14:creationId xmlns:p14="http://schemas.microsoft.com/office/powerpoint/2010/main" val="106953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2B7C22F6-18D8-B746-2CD3-9C494B8E22C8}"/>
              </a:ext>
            </a:extLst>
          </p:cNvPr>
          <p:cNvPicPr>
            <a:picLocks noChangeAspect="1"/>
          </p:cNvPicPr>
          <p:nvPr/>
        </p:nvPicPr>
        <p:blipFill>
          <a:blip r:embed="rId2"/>
          <a:stretch>
            <a:fillRect/>
          </a:stretch>
        </p:blipFill>
        <p:spPr>
          <a:xfrm>
            <a:off x="2085473" y="1055169"/>
            <a:ext cx="8021053" cy="5079153"/>
          </a:xfrm>
          <a:prstGeom prst="rect">
            <a:avLst/>
          </a:prstGeom>
          <a:ln>
            <a:noFill/>
          </a:ln>
        </p:spPr>
      </p:pic>
    </p:spTree>
    <p:extLst>
      <p:ext uri="{BB962C8B-B14F-4D97-AF65-F5344CB8AC3E}">
        <p14:creationId xmlns:p14="http://schemas.microsoft.com/office/powerpoint/2010/main" val="375901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728DC-E82E-4391-B05E-70E8BAB99A78}"/>
              </a:ext>
            </a:extLst>
          </p:cNvPr>
          <p:cNvSpPr>
            <a:spLocks noGrp="1"/>
          </p:cNvSpPr>
          <p:nvPr>
            <p:ph type="title"/>
          </p:nvPr>
        </p:nvSpPr>
        <p:spPr>
          <a:xfrm>
            <a:off x="643467" y="994611"/>
            <a:ext cx="10905066" cy="462860"/>
          </a:xfrm>
        </p:spPr>
        <p:txBody>
          <a:bodyPr vert="horz" lIns="91440" tIns="45720" rIns="91440" bIns="45720" rtlCol="0" anchor="ctr">
            <a:normAutofit fontScale="90000"/>
          </a:bodyPr>
          <a:lstStyle/>
          <a:p>
            <a:pPr lvl="1"/>
            <a:r>
              <a:rPr lang="en-US"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Terço</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Férias</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Tema</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985 - </a:t>
            </a:r>
            <a:r>
              <a:rPr lang="en-US" sz="36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Efeito</a:t>
            </a: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600" b="1"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lege</a:t>
            </a:r>
            <a:r>
              <a:rPr lang="en-US" sz="36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 ferenda</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Espaço Reservado para Conteúdo 3">
            <a:extLst>
              <a:ext uri="{FF2B5EF4-FFF2-40B4-BE49-F238E27FC236}">
                <a16:creationId xmlns:a16="http://schemas.microsoft.com/office/drawing/2014/main" id="{26EDAF3D-CA99-48BD-304A-C19831E8D35B}"/>
              </a:ext>
            </a:extLst>
          </p:cNvPr>
          <p:cNvSpPr>
            <a:spLocks noGrp="1"/>
          </p:cNvSpPr>
          <p:nvPr>
            <p:ph sz="half" idx="1"/>
          </p:nvPr>
        </p:nvSpPr>
        <p:spPr>
          <a:xfrm>
            <a:off x="838199" y="1825625"/>
            <a:ext cx="10710333" cy="2874712"/>
          </a:xfrm>
        </p:spPr>
        <p:txBody>
          <a:bodyPr>
            <a:normAutofit/>
          </a:bodyPr>
          <a:lstStyle/>
          <a:p>
            <a:pPr marL="0" lvl="0" indent="0" algn="just">
              <a:lnSpc>
                <a:spcPct val="100000"/>
              </a:lnSpc>
              <a:buNone/>
            </a:pPr>
            <a:r>
              <a:rPr lang="pt-BR" sz="2400" i="1" dirty="0"/>
              <a:t>A ratio decidendi </a:t>
            </a:r>
            <a:r>
              <a:rPr lang="pt-BR" sz="2400" dirty="0"/>
              <a:t>utilizada para formular o posicionamento constitucional acerca da matéria no julgamento do Tema 985 de Repercussão Geral foi pautado, principalmente, no prévio entendimento firmado por aquela Corte no julgamento do Tema nº 20 da Repercussão Geral (RE nº 565.160), </a:t>
            </a:r>
            <a:r>
              <a:rPr lang="pt-BR" sz="2400" u="sng" dirty="0"/>
              <a:t>onde o plenário analisou o alcance da expressão “folha de salários”, </a:t>
            </a:r>
            <a:r>
              <a:rPr lang="pt-BR" sz="2400" dirty="0"/>
              <a:t>contida no artigo 195, inciso I, da Constituição Federal, oportunidade em que ficou assentado ser imprescindível a </a:t>
            </a:r>
            <a:r>
              <a:rPr lang="pt-BR" sz="2400" u="sng" dirty="0"/>
              <a:t>habitualidade</a:t>
            </a:r>
            <a:r>
              <a:rPr lang="pt-BR" sz="2400" dirty="0"/>
              <a:t> para fins de incidência da contribuição previdenciária.</a:t>
            </a:r>
            <a:endParaRPr lang="en-US" sz="2400" dirty="0"/>
          </a:p>
        </p:txBody>
      </p:sp>
      <p:sp>
        <p:nvSpPr>
          <p:cNvPr id="10" name="CaixaDeTexto 9">
            <a:extLst>
              <a:ext uri="{FF2B5EF4-FFF2-40B4-BE49-F238E27FC236}">
                <a16:creationId xmlns:a16="http://schemas.microsoft.com/office/drawing/2014/main" id="{BF334B11-D52B-721C-AD9E-80982B47C24E}"/>
              </a:ext>
            </a:extLst>
          </p:cNvPr>
          <p:cNvSpPr txBox="1"/>
          <p:nvPr/>
        </p:nvSpPr>
        <p:spPr>
          <a:xfrm>
            <a:off x="838199" y="4732421"/>
            <a:ext cx="10905065" cy="830997"/>
          </a:xfrm>
          <a:prstGeom prst="rect">
            <a:avLst/>
          </a:prstGeom>
          <a:noFill/>
        </p:spPr>
        <p:txBody>
          <a:bodyPr wrap="square">
            <a:spAutoFit/>
          </a:bodyPr>
          <a:lstStyle/>
          <a:p>
            <a:pPr lvl="0" algn="just">
              <a:lnSpc>
                <a:spcPct val="100000"/>
              </a:lnSpc>
            </a:pPr>
            <a:r>
              <a:rPr lang="pt-BR" sz="2400" dirty="0">
                <a:solidFill>
                  <a:schemeClr val="bg1"/>
                </a:solidFill>
              </a:rPr>
              <a:t>Contudo, </a:t>
            </a:r>
            <a:r>
              <a:rPr lang="pt-BR" sz="2400" b="1" dirty="0">
                <a:solidFill>
                  <a:schemeClr val="bg1"/>
                </a:solidFill>
              </a:rPr>
              <a:t>essa competência tributária jamais foi exercida pelo Poder Legislativo</a:t>
            </a:r>
            <a:r>
              <a:rPr lang="pt-BR" sz="2400" dirty="0">
                <a:solidFill>
                  <a:schemeClr val="bg1"/>
                </a:solidFill>
              </a:rPr>
              <a:t>, que sempre exigiu contribuição social única e exclusivamente sobre a remuneração.</a:t>
            </a:r>
            <a:endParaRPr lang="en-US" sz="2400" dirty="0">
              <a:solidFill>
                <a:schemeClr val="bg1"/>
              </a:solidFill>
            </a:endParaRPr>
          </a:p>
        </p:txBody>
      </p:sp>
    </p:spTree>
    <p:extLst>
      <p:ext uri="{BB962C8B-B14F-4D97-AF65-F5344CB8AC3E}">
        <p14:creationId xmlns:p14="http://schemas.microsoft.com/office/powerpoint/2010/main" val="420567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B5804827-5D31-681D-ACA4-D4A896265F32}"/>
              </a:ext>
            </a:extLst>
          </p:cNvPr>
          <p:cNvSpPr txBox="1"/>
          <p:nvPr/>
        </p:nvSpPr>
        <p:spPr>
          <a:xfrm>
            <a:off x="577517" y="1621177"/>
            <a:ext cx="11197388" cy="3785652"/>
          </a:xfrm>
          <a:prstGeom prst="rect">
            <a:avLst/>
          </a:prstGeom>
          <a:noFill/>
        </p:spPr>
        <p:txBody>
          <a:bodyPr wrap="square">
            <a:spAutoFit/>
          </a:bodyPr>
          <a:lstStyle/>
          <a:p>
            <a:pPr lvl="0" algn="just"/>
            <a:r>
              <a:rPr lang="pt-B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 fato de o Poder Executivo não exigir contribuição previdenciária sobre ganhos habituais não significa que jamais poderá exigir, sequer que para exigir precisa adotar o modelo complementar legislativo, na forma do inc. I do art. 154 da Constituição Federal.</a:t>
            </a:r>
          </a:p>
          <a:p>
            <a:pPr lvl="0" algn="just"/>
            <a:endParaRPr lang="pt-BR"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gn="just"/>
            <a:r>
              <a:rPr lang="pt-B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Pelo contrário, como o § 11 do art. 201 da Carta Magna admite a tributação sobre ganhos habituais, como ademais admitiu o STF no RE nº 565.160 (Tema nº 20 da Repercussão Geral), </a:t>
            </a:r>
            <a:r>
              <a:rPr lang="pt-B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bastaria a essa exigência </a:t>
            </a:r>
            <a:r>
              <a:rPr lang="pt-BR" sz="20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a promulgação de lei ordinária</a:t>
            </a:r>
            <a:r>
              <a:rPr lang="pt-B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lvl="0" algn="just"/>
            <a:endParaRPr lang="pt-BR"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Essa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hipótese</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no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entanto</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é de </a:t>
            </a:r>
            <a:r>
              <a:rPr lang="en-US" sz="2000" i="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lege</a:t>
            </a:r>
            <a:r>
              <a:rPr lang="en-US" sz="2000" i="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ferenda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porque</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nenhuma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lei,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ordinária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ou</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complementar</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exige</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contribuição</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previdenciária</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sobre</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ganhos</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habituais</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que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não</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tenham</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caráter</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salarial</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remuneratório</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do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trabalho</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e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não</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sejam</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concedidos</a:t>
            </a:r>
            <a:r>
              <a:rPr lang="en-US"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sob forma de </a:t>
            </a:r>
            <a:r>
              <a:rPr lang="en-US" sz="2000" b="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utilidade</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a:t>
            </a:r>
          </a:p>
        </p:txBody>
      </p:sp>
      <p:sp>
        <p:nvSpPr>
          <p:cNvPr id="12" name="Título 1">
            <a:extLst>
              <a:ext uri="{FF2B5EF4-FFF2-40B4-BE49-F238E27FC236}">
                <a16:creationId xmlns:a16="http://schemas.microsoft.com/office/drawing/2014/main" id="{355AC992-9B54-9F97-3685-5E650B93834C}"/>
              </a:ext>
            </a:extLst>
          </p:cNvPr>
          <p:cNvSpPr txBox="1">
            <a:spLocks/>
          </p:cNvSpPr>
          <p:nvPr/>
        </p:nvSpPr>
        <p:spPr>
          <a:xfrm>
            <a:off x="643467" y="994611"/>
            <a:ext cx="10905066" cy="46286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a:lstStyle>
          <a:p>
            <a:pPr marL="0" lvl="1"/>
            <a:r>
              <a:rPr lang="en-US" sz="3600" b="1" kern="0">
                <a:solidFill>
                  <a:schemeClr val="bg1"/>
                </a:solidFill>
                <a:latin typeface="Open Sans" panose="020B0606030504020204" pitchFamily="34" charset="0"/>
                <a:ea typeface="Open Sans" panose="020B0606030504020204" pitchFamily="34" charset="0"/>
                <a:cs typeface="Open Sans" panose="020B0606030504020204" pitchFamily="34" charset="0"/>
              </a:rPr>
              <a:t>Terço de Férias – Tema 985 - Efeito </a:t>
            </a:r>
            <a:r>
              <a:rPr lang="en-US" sz="3600" b="1" i="1" kern="0">
                <a:solidFill>
                  <a:schemeClr val="bg1"/>
                </a:solidFill>
                <a:latin typeface="Open Sans" panose="020B0606030504020204" pitchFamily="34" charset="0"/>
                <a:ea typeface="Open Sans" panose="020B0606030504020204" pitchFamily="34" charset="0"/>
                <a:cs typeface="Open Sans" panose="020B0606030504020204" pitchFamily="34" charset="0"/>
              </a:rPr>
              <a:t>lege ferenda</a:t>
            </a:r>
            <a:endPar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322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32DE1BD8-0EA9-592B-F4A9-F48B324983CC}"/>
              </a:ext>
            </a:extLst>
          </p:cNvPr>
          <p:cNvSpPr txBox="1"/>
          <p:nvPr/>
        </p:nvSpPr>
        <p:spPr>
          <a:xfrm>
            <a:off x="802105" y="2021128"/>
            <a:ext cx="10587790" cy="3209405"/>
          </a:xfrm>
          <a:prstGeom prst="rect">
            <a:avLst/>
          </a:prstGeom>
          <a:noFill/>
        </p:spPr>
        <p:txBody>
          <a:bodyPr wrap="square">
            <a:spAutoFit/>
          </a:bodyPr>
          <a:lstStyle/>
          <a:p>
            <a:pPr algn="just">
              <a:lnSpc>
                <a:spcPct val="115000"/>
              </a:lnSpc>
              <a:spcBef>
                <a:spcPts val="1200"/>
              </a:spcBef>
              <a:spcAft>
                <a:spcPts val="1200"/>
              </a:spcAft>
            </a:pP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Se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tal</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lei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existisse</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 o que se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admite</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i="1" dirty="0">
                <a:solidFill>
                  <a:schemeClr val="bg1"/>
                </a:solidFill>
                <a:latin typeface="Open Sans" panose="020B0606030504020204" pitchFamily="34" charset="0"/>
                <a:ea typeface="Calibri" panose="020F0502020204030204" pitchFamily="34" charset="0"/>
                <a:cs typeface="Times New Roman" panose="02020603050405020304" pitchFamily="18" charset="0"/>
              </a:rPr>
              <a:t>ad </a:t>
            </a:r>
            <a:r>
              <a:rPr lang="en-US" sz="2000" i="1"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argumentandum</a:t>
            </a:r>
            <a:r>
              <a:rPr lang="en-US" sz="2000" i="1" dirty="0">
                <a:solidFill>
                  <a:schemeClr val="bg1"/>
                </a:solidFill>
                <a:latin typeface="Open Sans" panose="020B0606030504020204" pitchFamily="34" charset="0"/>
                <a:ea typeface="Calibri" panose="020F0502020204030204" pitchFamily="34" charset="0"/>
                <a:cs typeface="Times New Roman" panose="02020603050405020304" pitchFamily="18" charset="0"/>
              </a:rPr>
              <a:t> tantum </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decerto</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se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conformaria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com o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perfil</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constitucional</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do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tributo</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porque</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o Supremo Tribunal Federal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interpreta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o § 11 do art. 201 da Carta Magna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como</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sendo</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apto</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conferir</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competência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tributária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para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exigência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da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contribuição</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previdenciária</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sobre</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ganhos</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Open Sans" panose="020B0606030504020204" pitchFamily="34" charset="0"/>
                <a:ea typeface="Calibri" panose="020F0502020204030204" pitchFamily="34" charset="0"/>
                <a:cs typeface="Times New Roman" panose="02020603050405020304" pitchFamily="18" charset="0"/>
              </a:rPr>
              <a:t>habituais</a:t>
            </a:r>
            <a:r>
              <a:rPr lang="en-US"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a:t>
            </a:r>
          </a:p>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Desse modo, inobstante o STF entender que a Constituição Federal, amparada no § 11 do art. 201 confere ao legislador ordinário competência para instituir contribuição previdenciária sobre </a:t>
            </a:r>
            <a:r>
              <a:rPr lang="pt-BR" sz="2000" u="sng"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ganhos habituais</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essa exigência é de </a:t>
            </a:r>
            <a:r>
              <a:rPr lang="pt-BR" sz="2000" i="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lege ferenda</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a:t>
            </a:r>
            <a:r>
              <a:rPr lang="pt-BR" sz="2000" b="1" u="sng"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porque ainda não se fez publicar nenhuma lei exigindo aquela contribuição sobre esse ganho.</a:t>
            </a:r>
            <a:endPar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endParaRPr>
          </a:p>
        </p:txBody>
      </p:sp>
      <p:sp>
        <p:nvSpPr>
          <p:cNvPr id="2" name="Título 1">
            <a:extLst>
              <a:ext uri="{FF2B5EF4-FFF2-40B4-BE49-F238E27FC236}">
                <a16:creationId xmlns:a16="http://schemas.microsoft.com/office/drawing/2014/main" id="{28C457B0-3508-2924-D9DF-A0000B824697}"/>
              </a:ext>
            </a:extLst>
          </p:cNvPr>
          <p:cNvSpPr txBox="1">
            <a:spLocks/>
          </p:cNvSpPr>
          <p:nvPr/>
        </p:nvSpPr>
        <p:spPr>
          <a:xfrm>
            <a:off x="643467" y="994611"/>
            <a:ext cx="10905066" cy="46286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a:lstStyle>
          <a:p>
            <a:pPr marL="0" lvl="1"/>
            <a:r>
              <a:rPr lang="en-US" sz="3600" b="1" kern="0">
                <a:solidFill>
                  <a:schemeClr val="bg1"/>
                </a:solidFill>
                <a:latin typeface="Open Sans" panose="020B0606030504020204" pitchFamily="34" charset="0"/>
                <a:ea typeface="Open Sans" panose="020B0606030504020204" pitchFamily="34" charset="0"/>
                <a:cs typeface="Open Sans" panose="020B0606030504020204" pitchFamily="34" charset="0"/>
              </a:rPr>
              <a:t>Terço de Férias – Tema 985 - Efeito </a:t>
            </a:r>
            <a:r>
              <a:rPr lang="en-US" sz="3600" b="1" i="1" kern="0">
                <a:solidFill>
                  <a:schemeClr val="bg1"/>
                </a:solidFill>
                <a:latin typeface="Open Sans" panose="020B0606030504020204" pitchFamily="34" charset="0"/>
                <a:ea typeface="Open Sans" panose="020B0606030504020204" pitchFamily="34" charset="0"/>
                <a:cs typeface="Open Sans" panose="020B0606030504020204" pitchFamily="34" charset="0"/>
              </a:rPr>
              <a:t>lege ferenda</a:t>
            </a:r>
            <a:endPar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841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32DE1BD8-0EA9-592B-F4A9-F48B324983CC}"/>
              </a:ext>
            </a:extLst>
          </p:cNvPr>
          <p:cNvSpPr txBox="1"/>
          <p:nvPr/>
        </p:nvSpPr>
        <p:spPr>
          <a:xfrm>
            <a:off x="802105" y="1624702"/>
            <a:ext cx="10587790" cy="4579010"/>
          </a:xfrm>
          <a:prstGeom prst="rect">
            <a:avLst/>
          </a:prstGeom>
          <a:noFill/>
        </p:spPr>
        <p:txBody>
          <a:bodyPr wrap="square">
            <a:spAutoFit/>
          </a:bodyPr>
          <a:lstStyle/>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Sob outra perspectiva, a CF, </a:t>
            </a:r>
            <a:r>
              <a:rPr lang="pt-BR" sz="2000" i="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a priori</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não se comunica com os contribuintes, mas com o Poder Legislativo, atribuindo-lhe competência para exigir os tributos. Essa função não é genérica ou discricionária, </a:t>
            </a:r>
            <a:r>
              <a:rPr lang="pt-BR" sz="20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mas encapsulada em limites objetivos e subjetivos</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que inobservados ensejam a impossibilidade jurídica de se exigir o tributo pretendido.</a:t>
            </a:r>
          </a:p>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Sendo o STF o guardião da Constituição Federal, a ele incumbe aferir se a atuação legislativa foi conforme, id est, se o Poder Legislativo, ao exigir tributo dos contribuintes, não avançou sua competência tributária ou </a:t>
            </a:r>
            <a:r>
              <a:rPr lang="pt-BR"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sobre </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os limites ao poder de tributar.</a:t>
            </a:r>
          </a:p>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Verificada eventual inadequação, o STF pode declarar inconstitucional a lei que exigiu o tributo em desacordo com a Constituição Federal, ou, dependendo da nomogênese, adaptar o significado dessa lei aos contornos constitucionais, interpretando-a conforme a Carta Magna.</a:t>
            </a:r>
          </a:p>
        </p:txBody>
      </p:sp>
      <p:sp>
        <p:nvSpPr>
          <p:cNvPr id="2" name="Título 1">
            <a:extLst>
              <a:ext uri="{FF2B5EF4-FFF2-40B4-BE49-F238E27FC236}">
                <a16:creationId xmlns:a16="http://schemas.microsoft.com/office/drawing/2014/main" id="{28C457B0-3508-2924-D9DF-A0000B824697}"/>
              </a:ext>
            </a:extLst>
          </p:cNvPr>
          <p:cNvSpPr txBox="1">
            <a:spLocks/>
          </p:cNvSpPr>
          <p:nvPr/>
        </p:nvSpPr>
        <p:spPr>
          <a:xfrm>
            <a:off x="643467" y="994611"/>
            <a:ext cx="10905066" cy="46286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a:lstStyle>
          <a:p>
            <a:pPr marL="0" lvl="1"/>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Terço</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Férias</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Tema</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985 –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Ausência</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600" b="1" i="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overruling</a:t>
            </a:r>
            <a:endPar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949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32DE1BD8-0EA9-592B-F4A9-F48B324983CC}"/>
              </a:ext>
            </a:extLst>
          </p:cNvPr>
          <p:cNvSpPr txBox="1"/>
          <p:nvPr/>
        </p:nvSpPr>
        <p:spPr>
          <a:xfrm>
            <a:off x="802105" y="1624702"/>
            <a:ext cx="10587790" cy="4225067"/>
          </a:xfrm>
          <a:prstGeom prst="rect">
            <a:avLst/>
          </a:prstGeom>
          <a:noFill/>
        </p:spPr>
        <p:txBody>
          <a:bodyPr wrap="square">
            <a:spAutoFit/>
          </a:bodyPr>
          <a:lstStyle/>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Tudo visto, pergunta-se: a Lei nº 8.212, de julho de 1991, foi declarada inconstitucional? A resposta é enfática: </a:t>
            </a:r>
            <a:r>
              <a:rPr lang="pt-BR" sz="2000" b="1" u="sng"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não!</a:t>
            </a:r>
            <a:endPar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Com pequenos ajustes, a redação da mencionada Lei, especialmente o seu art. 22, I, está em pleno vigor, limitando a exigência de contribuição previdenciária, afora aos ganhos habituais sob a forma de utilidade, </a:t>
            </a:r>
            <a:r>
              <a:rPr lang="pt-BR" sz="20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à remuneração paga ou creditada como retribuição do trabalho.</a:t>
            </a:r>
          </a:p>
          <a:p>
            <a:pPr algn="just">
              <a:lnSpc>
                <a:spcPct val="115000"/>
              </a:lnSpc>
              <a:spcBef>
                <a:spcPts val="1200"/>
              </a:spcBef>
              <a:spcAft>
                <a:spcPts val="1200"/>
              </a:spcAft>
            </a:pPr>
            <a:r>
              <a:rPr lang="pt-BR"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O STJ, no âmbito do REsp nº 1.230.957 submetido à modalidade dos Recursos Repetitivos, </a:t>
            </a:r>
            <a:r>
              <a:rPr lang="pt-BR" sz="2000" u="sng" dirty="0">
                <a:solidFill>
                  <a:schemeClr val="bg1"/>
                </a:solidFill>
                <a:latin typeface="Open Sans" panose="020B0606030504020204" pitchFamily="34" charset="0"/>
                <a:ea typeface="Calibri" panose="020F0502020204030204" pitchFamily="34" charset="0"/>
                <a:cs typeface="Times New Roman" panose="02020603050405020304" pitchFamily="18" charset="0"/>
              </a:rPr>
              <a:t>interpretou o sentido do inc. I do art. 22 da Lei nº 8.212/91</a:t>
            </a:r>
            <a:r>
              <a:rPr lang="pt-BR"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 deliberando que esse enunciado </a:t>
            </a:r>
            <a:r>
              <a:rPr lang="pt-BR" sz="2000" b="1" dirty="0">
                <a:solidFill>
                  <a:schemeClr val="bg1"/>
                </a:solidFill>
                <a:latin typeface="Open Sans" panose="020B0606030504020204" pitchFamily="34" charset="0"/>
                <a:ea typeface="Calibri" panose="020F0502020204030204" pitchFamily="34" charset="0"/>
                <a:cs typeface="Times New Roman" panose="02020603050405020304" pitchFamily="18" charset="0"/>
              </a:rPr>
              <a:t>não exige contribuição previdenciária sobre o adicional de férias </a:t>
            </a:r>
            <a:r>
              <a:rPr lang="pt-BR" sz="2000" dirty="0">
                <a:solidFill>
                  <a:schemeClr val="bg1"/>
                </a:solidFill>
                <a:latin typeface="Open Sans" panose="020B0606030504020204" pitchFamily="34" charset="0"/>
                <a:ea typeface="Calibri" panose="020F0502020204030204" pitchFamily="34" charset="0"/>
                <a:cs typeface="Times New Roman" panose="02020603050405020304" pitchFamily="18" charset="0"/>
              </a:rPr>
              <a:t>previsto no inc. XVII do art. 7º da Constituição Federal.</a:t>
            </a:r>
          </a:p>
        </p:txBody>
      </p:sp>
      <p:sp>
        <p:nvSpPr>
          <p:cNvPr id="2" name="Título 1">
            <a:extLst>
              <a:ext uri="{FF2B5EF4-FFF2-40B4-BE49-F238E27FC236}">
                <a16:creationId xmlns:a16="http://schemas.microsoft.com/office/drawing/2014/main" id="{28C457B0-3508-2924-D9DF-A0000B824697}"/>
              </a:ext>
            </a:extLst>
          </p:cNvPr>
          <p:cNvSpPr txBox="1">
            <a:spLocks/>
          </p:cNvSpPr>
          <p:nvPr/>
        </p:nvSpPr>
        <p:spPr>
          <a:xfrm>
            <a:off x="643467" y="994611"/>
            <a:ext cx="10905066" cy="46286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a:lstStyle>
          <a:p>
            <a:pPr marL="0" lvl="1"/>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Terço</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Férias</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Tema</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985 –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Ausência</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600" b="1" i="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overruling</a:t>
            </a:r>
            <a:endPar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5245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32DE1BD8-0EA9-592B-F4A9-F48B324983CC}"/>
              </a:ext>
            </a:extLst>
          </p:cNvPr>
          <p:cNvSpPr txBox="1"/>
          <p:nvPr/>
        </p:nvSpPr>
        <p:spPr>
          <a:xfrm>
            <a:off x="802105" y="1817207"/>
            <a:ext cx="10587790" cy="3563348"/>
          </a:xfrm>
          <a:prstGeom prst="rect">
            <a:avLst/>
          </a:prstGeom>
          <a:noFill/>
        </p:spPr>
        <p:txBody>
          <a:bodyPr wrap="square">
            <a:spAutoFit/>
          </a:bodyPr>
          <a:lstStyle/>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Divergindo do RE nº 1.072.485 (Tema 985) e convergindo ao RE nº 593.068 (Tema 163), o STJ descaracterizou a natureza remuneratória do adicional de férias, </a:t>
            </a:r>
            <a:r>
              <a:rPr lang="pt-BR" sz="2000" b="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sobretudo porque não identificou sinalagma genético com o serviço prestado pelo empregado pago ou creditado.</a:t>
            </a:r>
          </a:p>
          <a:p>
            <a:pPr algn="just">
              <a:lnSpc>
                <a:spcPct val="115000"/>
              </a:lnSpc>
              <a:spcBef>
                <a:spcPts val="1200"/>
              </a:spcBef>
              <a:spcAft>
                <a:spcPts val="1200"/>
              </a:spcAft>
            </a:pP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Logo, independentemente da natureza jurídica do adicional de férias, se remuneração, indenização, compensação ou </a:t>
            </a:r>
            <a:r>
              <a:rPr lang="pt-BR" sz="2000" i="1"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sui generis</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a:t>
            </a:r>
            <a:r>
              <a:rPr lang="pt-BR" sz="2000" u="sng"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há consenso entre os acórdãos do REsp nº 1.230.957, RE nº 593.068 e RE nº 1.072.485 no que concerne à ausência de vinculação do referido adicional com o serviço prestado ou à disposição</a:t>
            </a:r>
            <a:r>
              <a:rPr lang="pt-BR" sz="2000" dirty="0">
                <a:solidFill>
                  <a:schemeClr val="bg1"/>
                </a:solidFill>
                <a:effectLst/>
                <a:latin typeface="Open Sans" panose="020B0606030504020204" pitchFamily="34" charset="0"/>
                <a:ea typeface="Calibri" panose="020F0502020204030204" pitchFamily="34" charset="0"/>
                <a:cs typeface="Times New Roman" panose="02020603050405020304" pitchFamily="18" charset="0"/>
              </a:rPr>
              <a:t>, porque ambas as decisões reconhecem a inexistência desse sinalagma.</a:t>
            </a:r>
          </a:p>
        </p:txBody>
      </p:sp>
      <p:sp>
        <p:nvSpPr>
          <p:cNvPr id="2" name="Título 1">
            <a:extLst>
              <a:ext uri="{FF2B5EF4-FFF2-40B4-BE49-F238E27FC236}">
                <a16:creationId xmlns:a16="http://schemas.microsoft.com/office/drawing/2014/main" id="{28C457B0-3508-2924-D9DF-A0000B824697}"/>
              </a:ext>
            </a:extLst>
          </p:cNvPr>
          <p:cNvSpPr txBox="1">
            <a:spLocks/>
          </p:cNvSpPr>
          <p:nvPr/>
        </p:nvSpPr>
        <p:spPr>
          <a:xfrm>
            <a:off x="643467" y="994611"/>
            <a:ext cx="10905066" cy="462860"/>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a:lstStyle>
          <a:p>
            <a:pPr marL="0" lvl="1"/>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Terço</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Férias</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Tema</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985 – </a:t>
            </a:r>
            <a:r>
              <a:rPr lang="en-US" sz="36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Ausência</a:t>
            </a:r>
            <a:r>
              <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de </a:t>
            </a:r>
            <a:r>
              <a:rPr lang="en-US" sz="3600" b="1" i="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overruling</a:t>
            </a:r>
            <a:endParaRPr lang="en-US" sz="3600" b="1"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311381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1053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vt:i4>
      </vt:variant>
    </vt:vector>
  </HeadingPairs>
  <TitlesOfParts>
    <vt:vector size="16" baseType="lpstr">
      <vt:lpstr>Arial</vt:lpstr>
      <vt:lpstr>Calibri</vt:lpstr>
      <vt:lpstr>Calibri Light</vt:lpstr>
      <vt:lpstr>Open Sans</vt:lpstr>
      <vt:lpstr>Tema do Office</vt:lpstr>
      <vt:lpstr>Verbas Indenizatórias – Terço Constitucional de Férias – A Inadequada Pressuposição da Automática Sobrevalência das decisões do STF sobre a Jurisprudência do STJ</vt:lpstr>
      <vt:lpstr>Contribuições Previdenciárias sobre o Terço de Férias</vt:lpstr>
      <vt:lpstr>Apresentação do PowerPoint</vt:lpstr>
      <vt:lpstr>Terço de Férias – Tema 985 - Efeito lege ferenda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12</cp:revision>
  <dcterms:created xsi:type="dcterms:W3CDTF">2022-11-18T18:20:41Z</dcterms:created>
  <dcterms:modified xsi:type="dcterms:W3CDTF">2022-12-07T20:10:50Z</dcterms:modified>
</cp:coreProperties>
</file>