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84" r:id="rId5"/>
    <p:sldId id="278" r:id="rId6"/>
    <p:sldId id="285" r:id="rId7"/>
    <p:sldId id="275" r:id="rId8"/>
    <p:sldId id="286" r:id="rId9"/>
    <p:sldId id="277" r:id="rId10"/>
    <p:sldId id="276" r:id="rId11"/>
    <p:sldId id="274" r:id="rId12"/>
    <p:sldId id="280" r:id="rId13"/>
    <p:sldId id="268" r:id="rId14"/>
    <p:sldId id="270" r:id="rId15"/>
    <p:sldId id="281" r:id="rId16"/>
    <p:sldId id="282" r:id="rId17"/>
    <p:sldId id="289" r:id="rId18"/>
    <p:sldId id="279" r:id="rId19"/>
    <p:sldId id="288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A482"/>
    <a:srgbClr val="686EA2"/>
    <a:srgbClr val="333333"/>
    <a:srgbClr val="0C2441"/>
    <a:srgbClr val="0B2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1">
              <a:alpha val="47000"/>
            </a:schemeClr>
          </a:solidFill>
        </p:spPr>
        <p:txBody>
          <a:bodyPr anchor="b"/>
          <a:lstStyle>
            <a:lvl1pPr algn="ctr"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chemeClr val="bg1">
              <a:alpha val="49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9504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B233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7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31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>
              <a:alpha val="18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rgbClr val="0C2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8040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>
            <a:lvl1pPr>
              <a:defRPr>
                <a:solidFill>
                  <a:srgbClr val="0C234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29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661377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543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1556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011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209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3733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664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041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07/12/2022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678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2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f.jus.br/portal/inteiroTeor/obterInteiroTeor.asp?id=513677" TargetMode="External"/><Relationship Id="rId2" Type="http://schemas.openxmlformats.org/officeDocument/2006/relationships/hyperlink" Target="http://www.stf.jus.br/portal/inteiroTeor/obterInteiroTeor.asp?numero=370682&amp;classe=RE" TargetMode="Externa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371"/>
            <a:ext cx="9144000" cy="2131587"/>
          </a:xfrm>
          <a:noFill/>
        </p:spPr>
        <p:txBody>
          <a:bodyPr>
            <a:normAutofit fontScale="90000"/>
          </a:bodyPr>
          <a:lstStyle/>
          <a:p>
            <a:r>
              <a:rPr lang="pt-BR" dirty="0"/>
              <a:t>Zona Franca de Manaus: crédito de IPI em saídas desoneradas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  <a:noFill/>
        </p:spPr>
        <p:txBody>
          <a:bodyPr>
            <a:normAutofit/>
          </a:bodyPr>
          <a:lstStyle/>
          <a:p>
            <a:r>
              <a:rPr lang="pt-BR" sz="3600" b="1" i="1" dirty="0"/>
              <a:t>Ana Luiza Martins</a:t>
            </a:r>
          </a:p>
          <a:p>
            <a:r>
              <a:rPr lang="pt-BR" sz="1800" i="1" dirty="0"/>
              <a:t>Mestre New York University, Advogada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A2BEC-25D0-4F59-A409-37F99D5A9E3A}"/>
              </a:ext>
            </a:extLst>
          </p:cNvPr>
          <p:cNvSpPr txBox="1">
            <a:spLocks/>
          </p:cNvSpPr>
          <p:nvPr/>
        </p:nvSpPr>
        <p:spPr>
          <a:xfrm>
            <a:off x="450337" y="1242560"/>
            <a:ext cx="4595813" cy="49529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latin typeface="+mj-lt"/>
              </a:rPr>
              <a:t>Súmula Vinculante n.º 58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63ABE-4040-44A1-BFA9-7B34E072F359}"/>
              </a:ext>
            </a:extLst>
          </p:cNvPr>
          <p:cNvSpPr txBox="1">
            <a:spLocks/>
          </p:cNvSpPr>
          <p:nvPr/>
        </p:nvSpPr>
        <p:spPr>
          <a:xfrm>
            <a:off x="692305" y="2131391"/>
            <a:ext cx="4595812" cy="1654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anose="020B0604020202020204" pitchFamily="34" charset="0"/>
              <a:buNone/>
            </a:pPr>
            <a:endParaRPr lang="pt-BR" sz="1400" dirty="0">
              <a:latin typeface="+mj-lt"/>
            </a:endParaRPr>
          </a:p>
          <a:p>
            <a:pPr marL="0" indent="0" algn="just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pt-BR" sz="1400" dirty="0">
                <a:latin typeface="+mj-lt"/>
              </a:rPr>
              <a:t>O princípio da não-cumulatividade não assegura direito de crédito presumido de IPI para o contribuinte adquirente de insumos não tributados, isentos ou sujeitos à alíquota zero.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4CB337-AFCF-4412-9292-6D680DEC4FAC}"/>
              </a:ext>
            </a:extLst>
          </p:cNvPr>
          <p:cNvSpPr txBox="1">
            <a:spLocks/>
          </p:cNvSpPr>
          <p:nvPr/>
        </p:nvSpPr>
        <p:spPr>
          <a:xfrm>
            <a:off x="5862459" y="1236285"/>
            <a:ext cx="5183188" cy="43210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>
                <a:latin typeface="+mj-lt"/>
              </a:rPr>
              <a:t>RE n.º 592.891/SP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737F2-D801-4CD8-BDEB-C734EBF663B5}"/>
              </a:ext>
            </a:extLst>
          </p:cNvPr>
          <p:cNvSpPr txBox="1">
            <a:spLocks/>
          </p:cNvSpPr>
          <p:nvPr/>
        </p:nvSpPr>
        <p:spPr>
          <a:xfrm>
            <a:off x="6024716" y="2131392"/>
            <a:ext cx="5183188" cy="16543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pt-BR" sz="1600" u="sng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“o fato de os produtos serem oriundos da Zona Franca de Manaus reveste-se de particularidade suficiente a distinguir o presente feito dos anteriores</a:t>
            </a:r>
            <a:r>
              <a:rPr lang="pt-BR" sz="1600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 julgados do Supremo Tribunal Federal sobre o creditamento do IPI quando em jogo medidas desonerativas, [...]. </a:t>
            </a:r>
            <a:r>
              <a:rPr lang="pt-BR" sz="1600" u="sng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A peculiaridade desta sistemática reclama exegese teleológica</a:t>
            </a:r>
            <a:r>
              <a:rPr lang="pt-BR" sz="1600" dirty="0">
                <a:latin typeface="+mj-lt"/>
                <a:ea typeface="Times New Roman" panose="02020603050405020304" pitchFamily="18" charset="0"/>
                <a:cs typeface="Segoe UI" panose="020B0502040204020203" pitchFamily="34" charset="0"/>
              </a:rPr>
              <a:t>, de modo a assegurar a concretização da finalidade pretendida.”</a:t>
            </a:r>
            <a:endParaRPr lang="pt-BR" sz="16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0095DC73-2ADA-4398-839E-68DD334221DB}"/>
              </a:ext>
            </a:extLst>
          </p:cNvPr>
          <p:cNvSpPr/>
          <p:nvPr/>
        </p:nvSpPr>
        <p:spPr>
          <a:xfrm>
            <a:off x="5250017" y="2615474"/>
            <a:ext cx="774699" cy="616158"/>
          </a:xfrm>
          <a:prstGeom prst="mathMultiply">
            <a:avLst/>
          </a:prstGeom>
          <a:solidFill>
            <a:srgbClr val="D0A4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D9F262-FA6D-4725-B37C-61F216B4038D}"/>
              </a:ext>
            </a:extLst>
          </p:cNvPr>
          <p:cNvSpPr txBox="1"/>
          <p:nvPr/>
        </p:nvSpPr>
        <p:spPr>
          <a:xfrm>
            <a:off x="689128" y="4018695"/>
            <a:ext cx="10518776" cy="646331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j-lt"/>
              </a:rPr>
              <a:t>Creditamento dos insumos isentos provenientes da ZFM é uma </a:t>
            </a:r>
            <a:r>
              <a:rPr lang="pt-BR" b="1" dirty="0">
                <a:latin typeface="+mj-lt"/>
              </a:rPr>
              <a:t>cláusula de exceção à orientação geral </a:t>
            </a:r>
            <a:r>
              <a:rPr lang="pt-BR" dirty="0">
                <a:latin typeface="+mj-lt"/>
              </a:rPr>
              <a:t>firmada pelo STF quanto à não cumulatividade do IPI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58054-4392-484F-ABC5-B0AFF36EBE2C}"/>
              </a:ext>
            </a:extLst>
          </p:cNvPr>
          <p:cNvSpPr txBox="1"/>
          <p:nvPr/>
        </p:nvSpPr>
        <p:spPr>
          <a:xfrm>
            <a:off x="689128" y="4873382"/>
            <a:ext cx="1051877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+mj-lt"/>
              </a:rPr>
              <a:t>Harmonização do </a:t>
            </a:r>
            <a:r>
              <a:rPr lang="pt-BR" b="1" dirty="0">
                <a:latin typeface="+mj-lt"/>
              </a:rPr>
              <a:t>princípio da não-cumulatividade do IPI </a:t>
            </a:r>
            <a:r>
              <a:rPr lang="pt-BR" dirty="0">
                <a:latin typeface="+mj-lt"/>
              </a:rPr>
              <a:t>com o arcabouço jurídico pertinente à ZFM e todos os seus </a:t>
            </a:r>
            <a:r>
              <a:rPr lang="pt-BR" b="1" dirty="0">
                <a:latin typeface="+mj-lt"/>
              </a:rPr>
              <a:t>objetivos constitucionais</a:t>
            </a:r>
            <a:endParaRPr lang="pt-BR" dirty="0">
              <a:latin typeface="+mj-lt"/>
            </a:endParaRPr>
          </a:p>
          <a:p>
            <a:pPr algn="ctr"/>
            <a:endParaRPr lang="pt-BR" dirty="0">
              <a:latin typeface="+mj-lt"/>
            </a:endParaRPr>
          </a:p>
          <a:p>
            <a:pPr algn="ctr"/>
            <a:r>
              <a:rPr lang="pt-BR" dirty="0">
                <a:latin typeface="+mj-lt"/>
              </a:rPr>
              <a:t>Precedentes que deram ensejo à Súmula Vinculante n.º 58 </a:t>
            </a:r>
            <a:r>
              <a:rPr lang="pt-BR" b="1" u="sng" dirty="0">
                <a:latin typeface="+mj-lt"/>
              </a:rPr>
              <a:t>não</a:t>
            </a:r>
            <a:r>
              <a:rPr lang="pt-BR" dirty="0">
                <a:latin typeface="+mj-lt"/>
              </a:rPr>
              <a:t> tratam da situação específica envolvendo insumos beneficiados por incentivos regionais (</a:t>
            </a:r>
            <a:r>
              <a:rPr lang="pt-BR" i="1" dirty="0">
                <a:latin typeface="+mj-lt"/>
              </a:rPr>
              <a:t>i.e., </a:t>
            </a:r>
            <a:r>
              <a:rPr lang="pt-BR" dirty="0">
                <a:latin typeface="+mj-lt"/>
              </a:rPr>
              <a:t>ZFM)</a:t>
            </a:r>
          </a:p>
          <a:p>
            <a:endParaRPr lang="pt-BR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9F262-FA6D-4725-B37C-61F216B4038D}"/>
              </a:ext>
            </a:extLst>
          </p:cNvPr>
          <p:cNvSpPr txBox="1"/>
          <p:nvPr/>
        </p:nvSpPr>
        <p:spPr>
          <a:xfrm>
            <a:off x="4518583" y="1662111"/>
            <a:ext cx="2117328" cy="369332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j-lt"/>
              </a:rPr>
              <a:t>CONFLITO APARENTE</a:t>
            </a:r>
          </a:p>
        </p:txBody>
      </p:sp>
    </p:spTree>
    <p:extLst>
      <p:ext uri="{BB962C8B-B14F-4D97-AF65-F5344CB8AC3E}">
        <p14:creationId xmlns:p14="http://schemas.microsoft.com/office/powerpoint/2010/main" val="1693863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5221"/>
            <a:ext cx="9144000" cy="2131587"/>
          </a:xfrm>
          <a:noFill/>
        </p:spPr>
        <p:txBody>
          <a:bodyPr>
            <a:normAutofit/>
          </a:bodyPr>
          <a:lstStyle/>
          <a:p>
            <a:r>
              <a:rPr lang="pt-BR" dirty="0"/>
              <a:t>CRÉDITO DE IPI:</a:t>
            </a:r>
            <a:br>
              <a:rPr lang="pt-BR" dirty="0"/>
            </a:br>
            <a:r>
              <a:rPr lang="pt-BR" dirty="0"/>
              <a:t>SAÍDAS DESONERADAS</a:t>
            </a:r>
          </a:p>
        </p:txBody>
      </p:sp>
    </p:spTree>
    <p:extLst>
      <p:ext uri="{BB962C8B-B14F-4D97-AF65-F5344CB8AC3E}">
        <p14:creationId xmlns:p14="http://schemas.microsoft.com/office/powerpoint/2010/main" val="3994167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ADC6-18CD-4837-A96C-A1767C336552}"/>
              </a:ext>
            </a:extLst>
          </p:cNvPr>
          <p:cNvSpPr txBox="1">
            <a:spLocks/>
          </p:cNvSpPr>
          <p:nvPr/>
        </p:nvSpPr>
        <p:spPr>
          <a:xfrm>
            <a:off x="603250" y="923061"/>
            <a:ext cx="109855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D0A48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/>
              <a:t>CENÁRIOS ILUSTRATIVOS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94769A-2C60-4B58-8918-8CF84279412F}"/>
              </a:ext>
            </a:extLst>
          </p:cNvPr>
          <p:cNvCxnSpPr>
            <a:cxnSpLocks/>
          </p:cNvCxnSpPr>
          <p:nvPr/>
        </p:nvCxnSpPr>
        <p:spPr>
          <a:xfrm flipH="1">
            <a:off x="5651937" y="1922532"/>
            <a:ext cx="31789" cy="3664536"/>
          </a:xfrm>
          <a:prstGeom prst="line">
            <a:avLst/>
          </a:prstGeom>
          <a:ln w="38100">
            <a:solidFill>
              <a:srgbClr val="686EA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C8A8E9-D038-4F5E-9247-288EC732E996}"/>
              </a:ext>
            </a:extLst>
          </p:cNvPr>
          <p:cNvSpPr txBox="1"/>
          <p:nvPr/>
        </p:nvSpPr>
        <p:spPr>
          <a:xfrm>
            <a:off x="420382" y="1547190"/>
            <a:ext cx="2666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 dirty="0">
                <a:latin typeface="+mj-lt"/>
              </a:rPr>
              <a:t>Cenário A </a:t>
            </a:r>
            <a:r>
              <a:rPr lang="pt-BR" sz="1600" b="1" dirty="0">
                <a:latin typeface="+mj-lt"/>
              </a:rPr>
              <a:t>– Caso Nokia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D0AA0-58CF-425E-B847-BA32A4D29243}"/>
              </a:ext>
            </a:extLst>
          </p:cNvPr>
          <p:cNvSpPr txBox="1"/>
          <p:nvPr/>
        </p:nvSpPr>
        <p:spPr>
          <a:xfrm>
            <a:off x="425455" y="2729885"/>
            <a:ext cx="121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 dirty="0">
                <a:latin typeface="+mj-lt"/>
              </a:rPr>
              <a:t>Cenário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529121-22B9-4C12-AF33-64DEFFEBBB0E}"/>
              </a:ext>
            </a:extLst>
          </p:cNvPr>
          <p:cNvSpPr txBox="1"/>
          <p:nvPr/>
        </p:nvSpPr>
        <p:spPr>
          <a:xfrm>
            <a:off x="5069833" y="1670164"/>
            <a:ext cx="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ZFM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4A6645-1FD1-4108-8881-CF0BC03F191F}"/>
              </a:ext>
            </a:extLst>
          </p:cNvPr>
          <p:cNvSpPr txBox="1"/>
          <p:nvPr/>
        </p:nvSpPr>
        <p:spPr>
          <a:xfrm>
            <a:off x="3704651" y="1915932"/>
            <a:ext cx="161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1. Isenção IPI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BCAA98-EF24-4B82-9774-FA747D2FFB74}"/>
              </a:ext>
            </a:extLst>
          </p:cNvPr>
          <p:cNvSpPr txBox="1"/>
          <p:nvPr/>
        </p:nvSpPr>
        <p:spPr>
          <a:xfrm>
            <a:off x="5993043" y="1885744"/>
            <a:ext cx="2784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2. Crédito IPI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8935AD-9878-4AEB-9565-FAC5678AB42E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8591554" y="2189583"/>
            <a:ext cx="2524121" cy="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4C77A5D-EF1D-4A6E-8016-E6B43B3A8C38}"/>
              </a:ext>
            </a:extLst>
          </p:cNvPr>
          <p:cNvSpPr txBox="1"/>
          <p:nvPr/>
        </p:nvSpPr>
        <p:spPr>
          <a:xfrm>
            <a:off x="8331369" y="1897195"/>
            <a:ext cx="3095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+mj-lt"/>
              </a:rPr>
              <a:t>3. Produto Industrializado                       Regularmente Tributado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79B691-B616-43B5-8832-F76D4FA0351C}"/>
              </a:ext>
            </a:extLst>
          </p:cNvPr>
          <p:cNvSpPr/>
          <p:nvPr/>
        </p:nvSpPr>
        <p:spPr>
          <a:xfrm>
            <a:off x="8591554" y="4300563"/>
            <a:ext cx="3174991" cy="1667100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+mj-lt"/>
              </a:rPr>
              <a:t>Artigo 11 Lei 9.779/99 </a:t>
            </a:r>
          </a:p>
          <a:p>
            <a:pPr algn="just"/>
            <a:r>
              <a:rPr lang="pt-BR" sz="1600" dirty="0">
                <a:solidFill>
                  <a:schemeClr val="tx1"/>
                </a:solidFill>
                <a:latin typeface="+mj-lt"/>
              </a:rPr>
              <a:t>Possibilidade de aproveitamento do saldo credor do IPI decorrente da aquisição de insumos empregados na industrialização de bens </a:t>
            </a:r>
            <a:r>
              <a:rPr lang="pt-BR" sz="1600" u="sng" dirty="0">
                <a:solidFill>
                  <a:schemeClr val="tx1"/>
                </a:solidFill>
                <a:latin typeface="+mj-lt"/>
              </a:rPr>
              <a:t>isentos</a:t>
            </a:r>
            <a:r>
              <a:rPr lang="pt-BR" sz="1600" dirty="0">
                <a:solidFill>
                  <a:schemeClr val="tx1"/>
                </a:solidFill>
                <a:latin typeface="+mj-lt"/>
              </a:rPr>
              <a:t> ou tributados à </a:t>
            </a:r>
            <a:r>
              <a:rPr lang="pt-BR" sz="1600" u="sng" dirty="0">
                <a:solidFill>
                  <a:schemeClr val="tx1"/>
                </a:solidFill>
                <a:latin typeface="+mj-lt"/>
              </a:rPr>
              <a:t>alíquota zero</a:t>
            </a:r>
            <a:r>
              <a:rPr lang="pt-BR" sz="16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23" name="Star: 4 Points 22">
            <a:extLst>
              <a:ext uri="{FF2B5EF4-FFF2-40B4-BE49-F238E27FC236}">
                <a16:creationId xmlns:a16="http://schemas.microsoft.com/office/drawing/2014/main" id="{D693244D-527D-41C9-98CC-ACE4C7D22978}"/>
              </a:ext>
            </a:extLst>
          </p:cNvPr>
          <p:cNvSpPr/>
          <p:nvPr/>
        </p:nvSpPr>
        <p:spPr>
          <a:xfrm>
            <a:off x="8364232" y="4014819"/>
            <a:ext cx="495299" cy="547771"/>
          </a:xfrm>
          <a:prstGeom prst="star4">
            <a:avLst/>
          </a:prstGeom>
          <a:solidFill>
            <a:srgbClr val="D0A482"/>
          </a:solidFill>
          <a:ln>
            <a:solidFill>
              <a:srgbClr val="D0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+mj-lt"/>
            </a:endParaRPr>
          </a:p>
        </p:txBody>
      </p:sp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B084FB96-6794-49A4-97F6-CA4887B3A59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64" y="1767427"/>
            <a:ext cx="850490" cy="850490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FCCA9C-9C74-4D9E-88AE-27F1BF0F564D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3230854" y="2202271"/>
            <a:ext cx="2275978" cy="1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30DEC17-8CDE-4E1A-80F7-A4927AFD13B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727012" y="2189583"/>
            <a:ext cx="2014052" cy="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Shape&#10;&#10;Description automatically generated with low confidence">
            <a:extLst>
              <a:ext uri="{FF2B5EF4-FFF2-40B4-BE49-F238E27FC236}">
                <a16:creationId xmlns:a16="http://schemas.microsoft.com/office/drawing/2014/main" id="{8690D6F7-F182-48F8-B24F-3C0F11B658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67" y="1758738"/>
            <a:ext cx="923087" cy="923087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E7142D24-4958-4229-A3A6-2C5A37686A9D}"/>
              </a:ext>
            </a:extLst>
          </p:cNvPr>
          <p:cNvSpPr/>
          <p:nvPr/>
        </p:nvSpPr>
        <p:spPr>
          <a:xfrm>
            <a:off x="3636311" y="5864777"/>
            <a:ext cx="4165362" cy="480502"/>
          </a:xfrm>
          <a:prstGeom prst="rect">
            <a:avLst/>
          </a:prstGeom>
          <a:solidFill>
            <a:srgbClr val="D0A482"/>
          </a:solidFill>
          <a:ln>
            <a:solidFill>
              <a:srgbClr val="D0A4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+mj-lt"/>
              </a:rPr>
              <a:t>E se o produto for </a:t>
            </a:r>
            <a:r>
              <a:rPr lang="pt-BR" sz="1600" b="1" u="sng" dirty="0">
                <a:solidFill>
                  <a:schemeClr val="tx1"/>
                </a:solidFill>
                <a:latin typeface="+mj-lt"/>
              </a:rPr>
              <a:t>não tributado</a:t>
            </a:r>
            <a:r>
              <a:rPr lang="pt-BR" sz="1600" b="1" dirty="0">
                <a:solidFill>
                  <a:schemeClr val="tx1"/>
                </a:solidFill>
                <a:latin typeface="+mj-lt"/>
              </a:rPr>
              <a:t>?</a:t>
            </a:r>
            <a:endParaRPr lang="pt-B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D09CC9-BE97-4B89-ABC9-BB84ECE08CF0}"/>
              </a:ext>
            </a:extLst>
          </p:cNvPr>
          <p:cNvSpPr txBox="1"/>
          <p:nvPr/>
        </p:nvSpPr>
        <p:spPr>
          <a:xfrm>
            <a:off x="425455" y="4012000"/>
            <a:ext cx="1219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u="sng" dirty="0">
                <a:latin typeface="+mj-lt"/>
              </a:rPr>
              <a:t>Cenário 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8274DB2-35F8-469D-A858-D613B83302B2}"/>
              </a:ext>
            </a:extLst>
          </p:cNvPr>
          <p:cNvCxnSpPr>
            <a:cxnSpLocks/>
          </p:cNvCxnSpPr>
          <p:nvPr/>
        </p:nvCxnSpPr>
        <p:spPr>
          <a:xfrm>
            <a:off x="1592898" y="5132839"/>
            <a:ext cx="13431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42F79CBC-A225-47A7-B55A-3B7C8D0EF277}"/>
              </a:ext>
            </a:extLst>
          </p:cNvPr>
          <p:cNvSpPr txBox="1"/>
          <p:nvPr/>
        </p:nvSpPr>
        <p:spPr>
          <a:xfrm>
            <a:off x="1540750" y="4820934"/>
            <a:ext cx="156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1. Isenção IPI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9F6576-337F-4D42-B2A8-09EF9F53B498}"/>
              </a:ext>
            </a:extLst>
          </p:cNvPr>
          <p:cNvSpPr txBox="1"/>
          <p:nvPr/>
        </p:nvSpPr>
        <p:spPr>
          <a:xfrm>
            <a:off x="3111291" y="4820934"/>
            <a:ext cx="17101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2. Crédito IPI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C36C285-1B51-4297-907A-9FB54A84D8CE}"/>
              </a:ext>
            </a:extLst>
          </p:cNvPr>
          <p:cNvCxnSpPr>
            <a:cxnSpLocks/>
          </p:cNvCxnSpPr>
          <p:nvPr/>
        </p:nvCxnSpPr>
        <p:spPr>
          <a:xfrm>
            <a:off x="5393914" y="5132837"/>
            <a:ext cx="25458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8D9A894-C687-425F-8843-94DBA4D7F61D}"/>
              </a:ext>
            </a:extLst>
          </p:cNvPr>
          <p:cNvSpPr txBox="1"/>
          <p:nvPr/>
        </p:nvSpPr>
        <p:spPr>
          <a:xfrm>
            <a:off x="5509840" y="4834231"/>
            <a:ext cx="2603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+mj-lt"/>
              </a:rPr>
              <a:t>3. Produto Industrializado Isento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BD30F5-872E-4DDF-AEDF-0F53F18CBC97}"/>
              </a:ext>
            </a:extLst>
          </p:cNvPr>
          <p:cNvSpPr txBox="1"/>
          <p:nvPr/>
        </p:nvSpPr>
        <p:spPr>
          <a:xfrm>
            <a:off x="5165726" y="4243309"/>
            <a:ext cx="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ZFM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798F59C-3280-462B-9133-68E2FCA594C1}"/>
              </a:ext>
            </a:extLst>
          </p:cNvPr>
          <p:cNvCxnSpPr>
            <a:cxnSpLocks/>
          </p:cNvCxnSpPr>
          <p:nvPr/>
        </p:nvCxnSpPr>
        <p:spPr>
          <a:xfrm>
            <a:off x="3199287" y="5132837"/>
            <a:ext cx="11710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Shape&#10;&#10;Description automatically generated with low confidence">
            <a:extLst>
              <a:ext uri="{FF2B5EF4-FFF2-40B4-BE49-F238E27FC236}">
                <a16:creationId xmlns:a16="http://schemas.microsoft.com/office/drawing/2014/main" id="{0FDF6AE2-E39B-4785-96C3-A665BC597C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80" y="4581545"/>
            <a:ext cx="850490" cy="850490"/>
          </a:xfrm>
          <a:prstGeom prst="rect">
            <a:avLst/>
          </a:prstGeom>
        </p:spPr>
      </p:pic>
      <p:pic>
        <p:nvPicPr>
          <p:cNvPr id="48" name="Picture 47" descr="Shape&#10;&#10;Description automatically generated with low confidence">
            <a:extLst>
              <a:ext uri="{FF2B5EF4-FFF2-40B4-BE49-F238E27FC236}">
                <a16:creationId xmlns:a16="http://schemas.microsoft.com/office/drawing/2014/main" id="{0B820B97-395C-4436-B21F-78A93D98AA5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7" y="4571642"/>
            <a:ext cx="923087" cy="92308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3F542F5-84DA-43BA-BC67-8D2074C8AEF4}"/>
              </a:ext>
            </a:extLst>
          </p:cNvPr>
          <p:cNvSpPr txBox="1"/>
          <p:nvPr/>
        </p:nvSpPr>
        <p:spPr>
          <a:xfrm>
            <a:off x="5061813" y="2849256"/>
            <a:ext cx="819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ZFM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D316BF5-D180-4CC7-8CDB-B685C35C442D}"/>
              </a:ext>
            </a:extLst>
          </p:cNvPr>
          <p:cNvSpPr txBox="1"/>
          <p:nvPr/>
        </p:nvSpPr>
        <p:spPr>
          <a:xfrm>
            <a:off x="3696631" y="3239402"/>
            <a:ext cx="161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1. Isenção IPI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4E4BD1-ADDC-486F-896E-D84EF1DB5EF3}"/>
              </a:ext>
            </a:extLst>
          </p:cNvPr>
          <p:cNvSpPr txBox="1"/>
          <p:nvPr/>
        </p:nvSpPr>
        <p:spPr>
          <a:xfrm>
            <a:off x="6004923" y="3220731"/>
            <a:ext cx="2784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+mj-lt"/>
              </a:rPr>
              <a:t>2. Crédito IPI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6B34251-D2A9-4269-9A4F-DBE945048561}"/>
              </a:ext>
            </a:extLst>
          </p:cNvPr>
          <p:cNvCxnSpPr>
            <a:cxnSpLocks/>
            <a:stCxn id="56" idx="3"/>
          </p:cNvCxnSpPr>
          <p:nvPr/>
        </p:nvCxnSpPr>
        <p:spPr>
          <a:xfrm flipV="1">
            <a:off x="8583534" y="3513053"/>
            <a:ext cx="2524121" cy="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0254C991-9E65-4A61-8358-8EB7276343DB}"/>
              </a:ext>
            </a:extLst>
          </p:cNvPr>
          <p:cNvSpPr txBox="1"/>
          <p:nvPr/>
        </p:nvSpPr>
        <p:spPr>
          <a:xfrm>
            <a:off x="8583534" y="3211307"/>
            <a:ext cx="2590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+mj-lt"/>
              </a:rPr>
              <a:t>3. Produto Industrializado </a:t>
            </a:r>
          </a:p>
          <a:p>
            <a:pPr algn="ctr"/>
            <a:r>
              <a:rPr lang="pt-BR" sz="1600" b="1" dirty="0">
                <a:latin typeface="+mj-lt"/>
              </a:rPr>
              <a:t>Isento/Alíquota Zero</a:t>
            </a:r>
          </a:p>
        </p:txBody>
      </p:sp>
      <p:pic>
        <p:nvPicPr>
          <p:cNvPr id="56" name="Picture 55" descr="Shape&#10;&#10;Description automatically generated with low confidence">
            <a:extLst>
              <a:ext uri="{FF2B5EF4-FFF2-40B4-BE49-F238E27FC236}">
                <a16:creationId xmlns:a16="http://schemas.microsoft.com/office/drawing/2014/main" id="{E291480D-5C3D-412C-92C0-5316D37B3F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44" y="3090897"/>
            <a:ext cx="850490" cy="850490"/>
          </a:xfrm>
          <a:prstGeom prst="rect">
            <a:avLst/>
          </a:prstGeom>
        </p:spPr>
      </p:pic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5162D61B-6809-483F-8E1C-09F8F4B8B1E0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3222834" y="3525741"/>
            <a:ext cx="2275978" cy="18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C75683E-FD88-445F-B12E-A3117AD52319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5718992" y="3513053"/>
            <a:ext cx="2014052" cy="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Shape&#10;&#10;Description automatically generated with low confidence">
            <a:extLst>
              <a:ext uri="{FF2B5EF4-FFF2-40B4-BE49-F238E27FC236}">
                <a16:creationId xmlns:a16="http://schemas.microsoft.com/office/drawing/2014/main" id="{EF76339D-B0C6-4F06-A75D-90CC15E3EE5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47" y="3082208"/>
            <a:ext cx="923087" cy="9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2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C1BA-A5DC-4AE7-831B-7EB998FB3A4A}"/>
              </a:ext>
            </a:extLst>
          </p:cNvPr>
          <p:cNvSpPr txBox="1">
            <a:spLocks/>
          </p:cNvSpPr>
          <p:nvPr/>
        </p:nvSpPr>
        <p:spPr>
          <a:xfrm>
            <a:off x="638935" y="873920"/>
            <a:ext cx="11411694" cy="73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D0A482"/>
                </a:solidFill>
              </a:rPr>
              <a:t>JURISPRUDÊNCIA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751745E-A747-4D4B-8430-92DC885F09A3}"/>
              </a:ext>
            </a:extLst>
          </p:cNvPr>
          <p:cNvSpPr txBox="1">
            <a:spLocks/>
          </p:cNvSpPr>
          <p:nvPr/>
        </p:nvSpPr>
        <p:spPr>
          <a:xfrm>
            <a:off x="165280" y="3176718"/>
            <a:ext cx="5588943" cy="1664340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pt-BR" sz="1400" b="1" u="sng" dirty="0">
                <a:latin typeface="+mj-lt"/>
                <a:cs typeface="Segoe UI" panose="020B0502040204020203" pitchFamily="34" charset="0"/>
              </a:rPr>
              <a:t>Argumentos Contribuinte: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latin typeface="+mj-lt"/>
                <a:cs typeface="Segoe UI" panose="020B0502040204020203" pitchFamily="34" charset="0"/>
              </a:rPr>
              <a:t>Aquisições de matérias-primas e insumos nacionais e estrangeiros para a fabricação de seus produtos são isentas;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latin typeface="+mj-lt"/>
                <a:cs typeface="Segoe UI" panose="020B0502040204020203" pitchFamily="34" charset="0"/>
              </a:rPr>
              <a:t>Creditamento deve ser autorizado sob pena de anulação do beneficio nas etapas posteriores: distorção do princípio da não-cumulatividade;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latin typeface="+mj-lt"/>
                <a:cs typeface="Segoe UI" panose="020B0502040204020203" pitchFamily="34" charset="0"/>
              </a:rPr>
              <a:t>Lei n.º 9.779/99 alterou a legislação para prever o direito de manutenção do crédito de IPI na aquisição de insumos, ainda que a posterior saída esteja contemplada por isenção ou alíquota zero.</a:t>
            </a:r>
            <a:endParaRPr lang="pt-BR" sz="1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7E721-BE90-4DB7-93F6-488FCBCA6D21}"/>
              </a:ext>
            </a:extLst>
          </p:cNvPr>
          <p:cNvSpPr txBox="1"/>
          <p:nvPr/>
        </p:nvSpPr>
        <p:spPr>
          <a:xfrm>
            <a:off x="294151" y="1593358"/>
            <a:ext cx="117564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1" u="sng" dirty="0">
                <a:latin typeface="+mj-lt"/>
              </a:rPr>
              <a:t>Cenário C </a:t>
            </a:r>
            <a:r>
              <a:rPr lang="pt-BR" sz="1400" b="1" dirty="0">
                <a:latin typeface="+mj-lt"/>
              </a:rPr>
              <a:t>- TRF1 (0001366-78.2001.4.01.3200): </a:t>
            </a:r>
          </a:p>
          <a:p>
            <a:pPr algn="just"/>
            <a:endParaRPr lang="pt-BR" sz="1400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</a:rPr>
              <a:t>Contribuinte sediado na ZFM, com isenção de IPI (</a:t>
            </a:r>
            <a:r>
              <a:rPr lang="pt-BR" sz="1400" b="1" dirty="0">
                <a:latin typeface="+mj-lt"/>
              </a:rPr>
              <a:t>i</a:t>
            </a:r>
            <a:r>
              <a:rPr lang="pt-BR" sz="1400" dirty="0">
                <a:latin typeface="+mj-lt"/>
              </a:rPr>
              <a:t>) nas </a:t>
            </a:r>
            <a:r>
              <a:rPr lang="pt-BR" sz="1400" u="sng" dirty="0">
                <a:latin typeface="+mj-lt"/>
              </a:rPr>
              <a:t>aquisições</a:t>
            </a:r>
            <a:r>
              <a:rPr lang="pt-BR" sz="1400" dirty="0">
                <a:latin typeface="+mj-lt"/>
              </a:rPr>
              <a:t> de insumos/matérias-primas; e (</a:t>
            </a:r>
            <a:r>
              <a:rPr lang="pt-BR" sz="1400" b="1" dirty="0">
                <a:latin typeface="+mj-lt"/>
              </a:rPr>
              <a:t>ii</a:t>
            </a:r>
            <a:r>
              <a:rPr lang="pt-BR" sz="1400" dirty="0">
                <a:latin typeface="+mj-lt"/>
              </a:rPr>
              <a:t>) nas </a:t>
            </a:r>
            <a:r>
              <a:rPr lang="pt-BR" sz="1400" u="sng" dirty="0">
                <a:latin typeface="+mj-lt"/>
              </a:rPr>
              <a:t>vendas</a:t>
            </a:r>
            <a:r>
              <a:rPr lang="pt-BR" sz="1400" dirty="0">
                <a:latin typeface="+mj-lt"/>
              </a:rPr>
              <a:t> de produtos industrializados a partir da ZFM;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</a:rPr>
              <a:t>Art. 11 da Lei n.º 9.779/99 autoriza o uso do saldo credor do IPI na hipótese de saídas </a:t>
            </a:r>
            <a:r>
              <a:rPr lang="pt-BR" sz="1400" u="sng" dirty="0">
                <a:latin typeface="+mj-lt"/>
              </a:rPr>
              <a:t>isentas</a:t>
            </a:r>
            <a:r>
              <a:rPr lang="pt-BR" sz="1400" dirty="0">
                <a:latin typeface="+mj-lt"/>
              </a:rPr>
              <a:t> ou sujeitas à </a:t>
            </a:r>
            <a:r>
              <a:rPr lang="pt-BR" sz="1400" u="sng" dirty="0">
                <a:latin typeface="+mj-lt"/>
              </a:rPr>
              <a:t>alíquota zero</a:t>
            </a:r>
            <a:r>
              <a:rPr lang="pt-BR" sz="1400" dirty="0">
                <a:latin typeface="+mj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latin typeface="+mj-lt"/>
              </a:rPr>
              <a:t>Embora se trate de cenário fático distinto do Caso Nokia, por contemplar a aquisição de insumos por empresa </a:t>
            </a:r>
            <a:r>
              <a:rPr lang="pt-BR" sz="1400" u="sng" dirty="0">
                <a:latin typeface="+mj-lt"/>
              </a:rPr>
              <a:t>sediada na ZFM</a:t>
            </a:r>
            <a:r>
              <a:rPr lang="pt-BR" sz="1400" dirty="0">
                <a:latin typeface="+mj-lt"/>
              </a:rPr>
              <a:t>, o </a:t>
            </a:r>
            <a:r>
              <a:rPr lang="pt-BR" sz="1400" i="1" dirty="0">
                <a:latin typeface="+mj-lt"/>
              </a:rPr>
              <a:t>leading case </a:t>
            </a:r>
            <a:r>
              <a:rPr lang="pt-BR" sz="1400" dirty="0">
                <a:latin typeface="+mj-lt"/>
              </a:rPr>
              <a:t>foi utilizado pelo TRF1 para embasar o desfecho favorável (e reverter o curso do processo) em razão da identidade da premissa referente à </a:t>
            </a:r>
            <a:r>
              <a:rPr lang="pt-BR" sz="1400" u="sng" dirty="0">
                <a:latin typeface="+mj-lt"/>
              </a:rPr>
              <a:t>aquisição isenta</a:t>
            </a:r>
            <a:r>
              <a:rPr lang="pt-BR" sz="1400" dirty="0">
                <a:latin typeface="+mj-lt"/>
              </a:rPr>
              <a:t>.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12FC1F4-688F-4D14-BCD6-EBF1B95F5E9A}"/>
              </a:ext>
            </a:extLst>
          </p:cNvPr>
          <p:cNvSpPr txBox="1">
            <a:spLocks/>
          </p:cNvSpPr>
          <p:nvPr/>
        </p:nvSpPr>
        <p:spPr>
          <a:xfrm>
            <a:off x="6459539" y="3162206"/>
            <a:ext cx="5591092" cy="1677206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pt-BR" sz="1400" b="1" u="sng" dirty="0">
                <a:cs typeface="Segoe UI" panose="020B0502040204020203" pitchFamily="34" charset="0"/>
              </a:rPr>
              <a:t>Argumentos Fisco: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latin typeface="+mj-lt"/>
                <a:cs typeface="Segoe UI" panose="020B0502040204020203" pitchFamily="34" charset="0"/>
              </a:rPr>
              <a:t>Vedação ao crédito com base no princípio da não-cumulatividade;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latin typeface="+mj-lt"/>
                <a:cs typeface="Segoe UI" panose="020B0502040204020203" pitchFamily="34" charset="0"/>
              </a:rPr>
              <a:t>Regras de exceção não comportam interpretação extensiva;</a:t>
            </a:r>
          </a:p>
          <a:p>
            <a:pPr marL="285750" indent="-285750" algn="just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1400" dirty="0">
                <a:latin typeface="+mj-lt"/>
                <a:cs typeface="Segoe UI" panose="020B0502040204020203" pitchFamily="34" charset="0"/>
              </a:rPr>
              <a:t>Ao contribuinte que adquire matéria-prima e insumos isentos do pagamento do IPI, inexiste cobrança, e havendo isenção nos produtos finais, não há montante devido a compensar.</a:t>
            </a:r>
            <a:endParaRPr lang="pt-BR" sz="1400" dirty="0">
              <a:latin typeface="+mj-lt"/>
            </a:endParaRPr>
          </a:p>
        </p:txBody>
      </p:sp>
      <p:sp>
        <p:nvSpPr>
          <p:cNvPr id="17" name="Multiplication Sign 16">
            <a:extLst>
              <a:ext uri="{FF2B5EF4-FFF2-40B4-BE49-F238E27FC236}">
                <a16:creationId xmlns:a16="http://schemas.microsoft.com/office/drawing/2014/main" id="{1061FC73-E9C0-41D0-8D19-0AA647B3622B}"/>
              </a:ext>
            </a:extLst>
          </p:cNvPr>
          <p:cNvSpPr/>
          <p:nvPr/>
        </p:nvSpPr>
        <p:spPr>
          <a:xfrm>
            <a:off x="5684840" y="4057648"/>
            <a:ext cx="774699" cy="616158"/>
          </a:xfrm>
          <a:prstGeom prst="mathMultiply">
            <a:avLst/>
          </a:prstGeom>
          <a:solidFill>
            <a:srgbClr val="D0A4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BF3C2DF-873B-4EFE-B8BE-B779912AC9E9}"/>
              </a:ext>
            </a:extLst>
          </p:cNvPr>
          <p:cNvSpPr txBox="1">
            <a:spLocks/>
          </p:cNvSpPr>
          <p:nvPr/>
        </p:nvSpPr>
        <p:spPr>
          <a:xfrm>
            <a:off x="165280" y="5108834"/>
            <a:ext cx="11885349" cy="1159619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300" b="1" dirty="0">
                <a:latin typeface="+mj-lt"/>
                <a:cs typeface="Segoe UI" panose="020B0502040204020203" pitchFamily="34" charset="0"/>
              </a:rPr>
              <a:t>DESFECHO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dirty="0">
                <a:latin typeface="+mj-lt"/>
                <a:cs typeface="Segoe UI" panose="020B0502040204020203" pitchFamily="34" charset="0"/>
              </a:rPr>
              <a:t>Parcial provimento da apelação do contribuinte para reconhecer o direito ao creditamento do IPI na aquisição de insumos isentos, </a:t>
            </a:r>
            <a:r>
              <a:rPr lang="pt-BR" sz="1400" u="sng" dirty="0">
                <a:latin typeface="+mj-lt"/>
                <a:cs typeface="Segoe UI" panose="020B0502040204020203" pitchFamily="34" charset="0"/>
              </a:rPr>
              <a:t>ainda que empregados na fabricação de produtos isentos</a:t>
            </a:r>
            <a:r>
              <a:rPr lang="pt-BR" sz="1400" dirty="0">
                <a:latin typeface="+mj-lt"/>
                <a:cs typeface="Segoe UI" panose="020B0502040204020203" pitchFamily="34" charset="0"/>
              </a:rPr>
              <a:t> (embora o acórdão não faça referência ao argumento alicerçado no artigo 11 da Lei nº 9.779/99);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400" b="1" dirty="0">
                <a:latin typeface="+mj-lt"/>
                <a:cs typeface="Segoe UI" panose="020B0502040204020203" pitchFamily="34" charset="0"/>
              </a:rPr>
              <a:t>Fragilidade</a:t>
            </a:r>
            <a:r>
              <a:rPr lang="pt-BR" sz="1400" dirty="0">
                <a:latin typeface="+mj-lt"/>
                <a:cs typeface="Segoe UI" panose="020B0502040204020203" pitchFamily="34" charset="0"/>
              </a:rPr>
              <a:t> </a:t>
            </a:r>
            <a:r>
              <a:rPr lang="pt-BR" sz="1400" dirty="0">
                <a:latin typeface="+mj-lt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pt-BR" sz="1400" dirty="0">
                <a:latin typeface="+mj-lt"/>
                <a:cs typeface="Segoe UI" panose="020B0502040204020203" pitchFamily="34" charset="0"/>
              </a:rPr>
              <a:t> Hipótese de saídas contempladas pela </a:t>
            </a:r>
            <a:r>
              <a:rPr lang="pt-BR" sz="1400" u="sng" dirty="0">
                <a:latin typeface="+mj-lt"/>
                <a:cs typeface="Segoe UI" panose="020B0502040204020203" pitchFamily="34" charset="0"/>
              </a:rPr>
              <a:t>não incidência</a:t>
            </a:r>
            <a:r>
              <a:rPr lang="pt-BR" sz="1400" dirty="0">
                <a:latin typeface="+mj-lt"/>
                <a:cs typeface="Segoe UI" panose="020B0502040204020203" pitchFamily="34" charset="0"/>
              </a:rPr>
              <a:t>, em virtude da redação do aludido artigo 11.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91E6FC-34FD-48C6-9BC4-3368437E3C11}"/>
              </a:ext>
            </a:extLst>
          </p:cNvPr>
          <p:cNvCxnSpPr>
            <a:cxnSpLocks/>
          </p:cNvCxnSpPr>
          <p:nvPr/>
        </p:nvCxnSpPr>
        <p:spPr>
          <a:xfrm>
            <a:off x="5832445" y="1585515"/>
            <a:ext cx="848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651F26F-5DF5-4A5D-94B7-E768D88946DA}"/>
              </a:ext>
            </a:extLst>
          </p:cNvPr>
          <p:cNvSpPr txBox="1"/>
          <p:nvPr/>
        </p:nvSpPr>
        <p:spPr>
          <a:xfrm>
            <a:off x="5801173" y="1381360"/>
            <a:ext cx="879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1. Isenção IPI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727A68-53F1-4607-B949-739AF5235D8C}"/>
              </a:ext>
            </a:extLst>
          </p:cNvPr>
          <p:cNvCxnSpPr>
            <a:cxnSpLocks/>
          </p:cNvCxnSpPr>
          <p:nvPr/>
        </p:nvCxnSpPr>
        <p:spPr>
          <a:xfrm>
            <a:off x="8678023" y="1560348"/>
            <a:ext cx="14548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D27F64C-CB5B-460A-91A1-6908D91E5DFB}"/>
              </a:ext>
            </a:extLst>
          </p:cNvPr>
          <p:cNvSpPr txBox="1"/>
          <p:nvPr/>
        </p:nvSpPr>
        <p:spPr>
          <a:xfrm>
            <a:off x="8806240" y="1347137"/>
            <a:ext cx="1546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latin typeface="+mj-lt"/>
              </a:rPr>
              <a:t>3. Produto Industrializado Isento/Alíquota Zero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28F550-2ABD-4050-BC9C-E33D27D386B7}"/>
              </a:ext>
            </a:extLst>
          </p:cNvPr>
          <p:cNvSpPr txBox="1"/>
          <p:nvPr/>
        </p:nvSpPr>
        <p:spPr>
          <a:xfrm>
            <a:off x="8583329" y="1132385"/>
            <a:ext cx="4458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ZFM</a:t>
            </a:r>
          </a:p>
        </p:txBody>
      </p:sp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B1759B96-8FD7-451D-A969-0D01768F9D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769" y="1244714"/>
            <a:ext cx="496676" cy="49667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339C8475-7D58-40F7-AD0D-7D87AE1A0D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865" y="1184973"/>
            <a:ext cx="616158" cy="61615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258D55A-88E2-42A6-A61A-B624B6F98FBF}"/>
              </a:ext>
            </a:extLst>
          </p:cNvPr>
          <p:cNvCxnSpPr>
            <a:cxnSpLocks/>
          </p:cNvCxnSpPr>
          <p:nvPr/>
        </p:nvCxnSpPr>
        <p:spPr>
          <a:xfrm>
            <a:off x="6838820" y="1585515"/>
            <a:ext cx="1171059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C37E62C-E75C-4B1A-9523-ACB87A40C48F}"/>
              </a:ext>
            </a:extLst>
          </p:cNvPr>
          <p:cNvSpPr txBox="1"/>
          <p:nvPr/>
        </p:nvSpPr>
        <p:spPr>
          <a:xfrm>
            <a:off x="6951253" y="1386324"/>
            <a:ext cx="879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+mj-lt"/>
              </a:rPr>
              <a:t>1. Crédito IPI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35448D-929E-48E4-9B7A-B32AA56CB5FE}"/>
              </a:ext>
            </a:extLst>
          </p:cNvPr>
          <p:cNvCxnSpPr>
            <a:cxnSpLocks/>
          </p:cNvCxnSpPr>
          <p:nvPr/>
        </p:nvCxnSpPr>
        <p:spPr>
          <a:xfrm>
            <a:off x="8914064" y="1108353"/>
            <a:ext cx="0" cy="65208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9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D87A-5AD8-4CCA-871B-C467B77DC528}"/>
              </a:ext>
            </a:extLst>
          </p:cNvPr>
          <p:cNvSpPr txBox="1">
            <a:spLocks/>
          </p:cNvSpPr>
          <p:nvPr/>
        </p:nvSpPr>
        <p:spPr>
          <a:xfrm>
            <a:off x="638935" y="873920"/>
            <a:ext cx="11411694" cy="7358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C234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D0A482"/>
                </a:solidFill>
              </a:rPr>
              <a:t>CONCLUSÕES E PERSPECTIVAS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11200D-3317-4096-8E89-B71789389DF5}"/>
              </a:ext>
            </a:extLst>
          </p:cNvPr>
          <p:cNvSpPr txBox="1"/>
          <p:nvPr/>
        </p:nvSpPr>
        <p:spPr>
          <a:xfrm>
            <a:off x="247338" y="1334245"/>
            <a:ext cx="11625133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+mj-lt"/>
              </a:rPr>
              <a:t>Possibilidade de </a:t>
            </a:r>
            <a:r>
              <a:rPr lang="pt-BR" sz="1700" u="sng" dirty="0">
                <a:latin typeface="+mj-lt"/>
              </a:rPr>
              <a:t>creditamento na aquisição de insumos isentos</a:t>
            </a:r>
            <a:r>
              <a:rPr lang="pt-BR" sz="1700" dirty="0">
                <a:latin typeface="+mj-lt"/>
              </a:rPr>
              <a:t> provenientes da ZFM em decorrência do desfecho do Caso Nokia no STF em caráter de Repercussão Geral;</a:t>
            </a:r>
          </a:p>
          <a:p>
            <a:pPr algn="just"/>
            <a:endParaRPr lang="pt-BR" sz="17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+mj-lt"/>
              </a:rPr>
              <a:t>Caso Nokia (e julgados do CARF) se restringiram a analisar o creditamento do IPI estritamente nas </a:t>
            </a:r>
            <a:r>
              <a:rPr lang="pt-BR" sz="1700" u="sng" dirty="0">
                <a:latin typeface="+mj-lt"/>
              </a:rPr>
              <a:t>aquisições</a:t>
            </a:r>
            <a:r>
              <a:rPr lang="pt-BR" sz="1700" dirty="0">
                <a:latin typeface="+mj-lt"/>
              </a:rPr>
              <a:t> isentas da ZFM, </a:t>
            </a:r>
            <a:r>
              <a:rPr lang="pt-BR" sz="1700" u="sng" dirty="0">
                <a:latin typeface="+mj-lt"/>
              </a:rPr>
              <a:t>não tendo se pronunciado acerca da natureza de eventuais saídas subsequentes</a:t>
            </a:r>
            <a:r>
              <a:rPr lang="pt-BR" sz="1700" dirty="0">
                <a:latin typeface="+mj-lt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+mj-lt"/>
              </a:rPr>
              <a:t>Hipótese de saídas isentas ou sujeitas à alíquota zero </a:t>
            </a:r>
            <a:r>
              <a:rPr lang="pt-BR" sz="1700" dirty="0">
                <a:latin typeface="+mj-lt"/>
                <a:sym typeface="Wingdings" panose="05000000000000000000" pitchFamily="2" charset="2"/>
              </a:rPr>
              <a:t> creditamento autorizado pelo</a:t>
            </a:r>
            <a:r>
              <a:rPr lang="pt-BR" sz="1700" dirty="0">
                <a:latin typeface="+mj-lt"/>
              </a:rPr>
              <a:t> art. 11 da Lei nº 9.779/99;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b="1" i="1" dirty="0">
                <a:latin typeface="+mj-lt"/>
              </a:rPr>
              <a:t>Ponderações sobre o art. 11 da Lei nº 9.779/99: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700" dirty="0">
              <a:latin typeface="+mj-lt"/>
            </a:endParaRPr>
          </a:p>
          <a:p>
            <a:pPr marL="971550" lvl="1" indent="-514350" algn="just">
              <a:buFont typeface="+mj-lt"/>
              <a:buAutoNum type="romanLcPeriod"/>
            </a:pPr>
            <a:r>
              <a:rPr lang="pt-BR" sz="1700" b="1" dirty="0">
                <a:latin typeface="+mj-lt"/>
              </a:rPr>
              <a:t>não faz alusão a saídas não tributadas </a:t>
            </a:r>
            <a:r>
              <a:rPr lang="pt-BR" sz="1700" dirty="0">
                <a:latin typeface="+mj-lt"/>
              </a:rPr>
              <a:t>- no final do ano passado, a </a:t>
            </a:r>
            <a:r>
              <a:rPr lang="pt-BR" sz="1700">
                <a:latin typeface="+mj-lt"/>
              </a:rPr>
              <a:t>1ª Seção </a:t>
            </a:r>
            <a:r>
              <a:rPr lang="pt-BR" sz="1700" dirty="0">
                <a:latin typeface="+mj-lt"/>
              </a:rPr>
              <a:t>do STJ, no julgamento dos EREsp 1.213.143/RS, em votação acirrada capitaneada pelo voto da Min. Regina Helena Costa, entendeu pela possibilidade de aproveitamento dos créditos de IPI </a:t>
            </a:r>
            <a:r>
              <a:rPr lang="pt-BR" sz="1700" u="sng" dirty="0">
                <a:latin typeface="+mj-lt"/>
              </a:rPr>
              <a:t>também no caso de produtos não tributados</a:t>
            </a:r>
            <a:r>
              <a:rPr lang="pt-BR" sz="1700" dirty="0">
                <a:latin typeface="+mj-lt"/>
              </a:rPr>
              <a:t>. Não obstante, referido precedente não foi alçado à condição de recurso repetitivo, </a:t>
            </a:r>
            <a:r>
              <a:rPr lang="pt-BR" sz="1700" u="sng" dirty="0">
                <a:latin typeface="+mj-lt"/>
              </a:rPr>
              <a:t>motivo pelo qual o creditamento na hipótese de saídas não tributadas, a nosso ver, não estaria livre de riscos;</a:t>
            </a:r>
          </a:p>
          <a:p>
            <a:pPr marL="971550" lvl="1" indent="-514350" algn="just">
              <a:buFont typeface="+mj-lt"/>
              <a:buAutoNum type="romanLcPeriod"/>
            </a:pPr>
            <a:endParaRPr lang="pt-BR" sz="1700" u="sng" dirty="0">
              <a:latin typeface="+mj-lt"/>
            </a:endParaRPr>
          </a:p>
          <a:p>
            <a:pPr marL="971550" lvl="1" indent="-514350" algn="just">
              <a:buFont typeface="+mj-lt"/>
              <a:buAutoNum type="romanLcPeriod"/>
            </a:pPr>
            <a:r>
              <a:rPr lang="pt-BR" sz="1700" b="1" dirty="0">
                <a:latin typeface="+mj-lt"/>
              </a:rPr>
              <a:t>pressupõe a aquisição de insumos tributados - </a:t>
            </a:r>
            <a:r>
              <a:rPr lang="pt-BR" sz="1700" dirty="0">
                <a:latin typeface="+mj-lt"/>
              </a:rPr>
              <a:t>diferentemente de aquisições de insumos da ZFM.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2900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1200D-3317-4096-8E89-B71789389DF5}"/>
              </a:ext>
            </a:extLst>
          </p:cNvPr>
          <p:cNvSpPr txBox="1"/>
          <p:nvPr/>
        </p:nvSpPr>
        <p:spPr>
          <a:xfrm>
            <a:off x="285249" y="1211549"/>
            <a:ext cx="11625133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b="1" i="1" dirty="0">
                <a:latin typeface="+mj-lt"/>
              </a:rPr>
              <a:t>Direito ao creditamento a despeito das ponderações?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700" dirty="0">
              <a:latin typeface="+mj-lt"/>
            </a:endParaRPr>
          </a:p>
          <a:p>
            <a:pPr marL="971550" lvl="1" indent="-514350" algn="just">
              <a:buFont typeface="+mj-lt"/>
              <a:buAutoNum type="romanLcPeriod"/>
            </a:pPr>
            <a:r>
              <a:rPr lang="pt-BR" sz="1700" dirty="0">
                <a:latin typeface="+mj-lt"/>
              </a:rPr>
              <a:t>Seriam </a:t>
            </a:r>
            <a:r>
              <a:rPr lang="pt-BR" sz="1700" u="sng" dirty="0">
                <a:latin typeface="+mj-lt"/>
              </a:rPr>
              <a:t>excludentes</a:t>
            </a:r>
            <a:r>
              <a:rPr lang="pt-BR" sz="1700" dirty="0">
                <a:latin typeface="+mj-lt"/>
              </a:rPr>
              <a:t> os comandos autorizativos do creditamento estabelecidos pelo Caso Nokia – quanto às aquisições isentas da ZFM - e pelo artigo 11 da Lei nº 9.779/1999 – na hipótese de saídas isentas ou sujeitas à alíquota zero?</a:t>
            </a:r>
          </a:p>
          <a:p>
            <a:pPr marL="971550" lvl="1" indent="-514350" algn="just">
              <a:buFont typeface="+mj-lt"/>
              <a:buAutoNum type="romanLcPeriod"/>
            </a:pPr>
            <a:endParaRPr lang="pt-BR" sz="1700" dirty="0">
              <a:latin typeface="+mj-lt"/>
            </a:endParaRPr>
          </a:p>
          <a:p>
            <a:pPr marL="971550" lvl="1" indent="-514350" algn="just">
              <a:buFont typeface="+mj-lt"/>
              <a:buAutoNum type="romanLcPeriod"/>
            </a:pPr>
            <a:r>
              <a:rPr lang="pt-BR" sz="1700" dirty="0">
                <a:latin typeface="+mj-lt"/>
              </a:rPr>
              <a:t>É possível o creditamento do IPI em se tratando de saídas incentivadas (com a ressalva do risco mais acentuado atinente às saídas não tributadas) diante do </a:t>
            </a:r>
            <a:r>
              <a:rPr lang="pt-BR" sz="1700" u="sng" dirty="0">
                <a:latin typeface="+mj-lt"/>
              </a:rPr>
              <a:t>caráter excepcional</a:t>
            </a:r>
            <a:r>
              <a:rPr lang="pt-BR" sz="1700" dirty="0">
                <a:latin typeface="+mj-lt"/>
              </a:rPr>
              <a:t> da autorização conferida pelo Caso Nokia?</a:t>
            </a:r>
          </a:p>
          <a:p>
            <a:pPr marL="971550" lvl="1" indent="-514350" algn="just">
              <a:buFont typeface="+mj-lt"/>
              <a:buAutoNum type="romanLcPeriod"/>
            </a:pPr>
            <a:endParaRPr lang="pt-BR" sz="1700" dirty="0">
              <a:latin typeface="+mj-lt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+mj-lt"/>
              </a:rPr>
              <a:t>Da mesma forma com que a eficácia da autorização ao creditamento conferida pelo Caso Nokia remanesce a despeito da edição da Súmula Vinculante nº 58, é possível sustentar </a:t>
            </a:r>
            <a:r>
              <a:rPr lang="pt-BR" sz="1700" u="sng" dirty="0">
                <a:latin typeface="+mj-lt"/>
              </a:rPr>
              <a:t>a viabilidade de coexistência das regras que autorizam o creditamento com base no Caso Nokia (aquisições) e no artigo 11 da Lei nº 9.779/1999 (saídas)</a:t>
            </a:r>
            <a:r>
              <a:rPr lang="pt-BR" sz="1700" dirty="0">
                <a:latin typeface="+mj-lt"/>
              </a:rPr>
              <a:t>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pt-BR" sz="1700" dirty="0">
              <a:latin typeface="+mj-lt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+mj-lt"/>
              </a:rPr>
              <a:t>Ao ampliar a possibilidade de utilização de créditos acumulados de IPI, é natural que o artigo 11 tenha como pressuposto uma aquisição tributada (</a:t>
            </a:r>
            <a:r>
              <a:rPr lang="pt-BR" sz="1700" i="1" dirty="0">
                <a:latin typeface="+mj-lt"/>
              </a:rPr>
              <a:t>i.e.,</a:t>
            </a:r>
            <a:r>
              <a:rPr lang="pt-BR" sz="1700" dirty="0">
                <a:latin typeface="+mj-lt"/>
              </a:rPr>
              <a:t> apta a ensejar o acúmulo de créditos);</a:t>
            </a:r>
          </a:p>
          <a:p>
            <a:pPr marL="514350" indent="-514350" algn="just">
              <a:buFont typeface="Arial" panose="020B0604020202020204" pitchFamily="34" charset="0"/>
              <a:buChar char="•"/>
            </a:pPr>
            <a:endParaRPr lang="pt-BR" sz="1700" dirty="0">
              <a:latin typeface="+mj-lt"/>
            </a:endParaRPr>
          </a:p>
          <a:p>
            <a:pPr marL="514350" indent="-514350" algn="just">
              <a:buFont typeface="Arial" panose="020B0604020202020204" pitchFamily="34" charset="0"/>
              <a:buChar char="•"/>
            </a:pPr>
            <a:r>
              <a:rPr lang="pt-BR" sz="1700" dirty="0">
                <a:latin typeface="+mj-lt"/>
              </a:rPr>
              <a:t>Contudo, o fato de os créditos terem como origem operação de caráter excepcional (ZFM) - </a:t>
            </a:r>
            <a:r>
              <a:rPr lang="pt-BR" sz="1700" u="sng" dirty="0">
                <a:latin typeface="+mj-lt"/>
              </a:rPr>
              <a:t>em relação à qual é autorizado o creditamento do imposto a despeito da isenção, como claramente assentado pelo STF</a:t>
            </a:r>
            <a:r>
              <a:rPr lang="pt-BR" sz="1700" dirty="0">
                <a:latin typeface="+mj-lt"/>
              </a:rPr>
              <a:t> - não afasta a aplicação do comando autorizativo estabelecido pelo mencionado artigo 11. </a:t>
            </a:r>
          </a:p>
          <a:p>
            <a:pPr marL="971550" lvl="1" indent="-514350" algn="just">
              <a:buFont typeface="+mj-lt"/>
              <a:buAutoNum type="romanLcPeriod"/>
            </a:pPr>
            <a:endParaRPr lang="pt-BR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3604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5221"/>
            <a:ext cx="9144000" cy="2131587"/>
          </a:xfrm>
          <a:noFill/>
        </p:spPr>
        <p:txBody>
          <a:bodyPr>
            <a:normAutofit/>
          </a:bodyPr>
          <a:lstStyle/>
          <a:p>
            <a:r>
              <a:rPr lang="pt-BR" dirty="0"/>
              <a:t>IPI: CENÁRIO </a:t>
            </a:r>
            <a:br>
              <a:rPr lang="pt-BR" dirty="0"/>
            </a:br>
            <a:r>
              <a:rPr lang="pt-BR" dirty="0"/>
              <a:t>POLÍTICO ATUAL</a:t>
            </a:r>
          </a:p>
        </p:txBody>
      </p:sp>
    </p:spTree>
    <p:extLst>
      <p:ext uri="{BB962C8B-B14F-4D97-AF65-F5344CB8AC3E}">
        <p14:creationId xmlns:p14="http://schemas.microsoft.com/office/powerpoint/2010/main" val="405418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B6C290-3F75-4F4B-A9C0-D39C9401C203}"/>
              </a:ext>
            </a:extLst>
          </p:cNvPr>
          <p:cNvSpPr txBox="1">
            <a:spLocks/>
          </p:cNvSpPr>
          <p:nvPr/>
        </p:nvSpPr>
        <p:spPr>
          <a:xfrm>
            <a:off x="247701" y="1052423"/>
            <a:ext cx="11214200" cy="528569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900" b="1" dirty="0">
                <a:latin typeface="+mj-lt"/>
              </a:rPr>
              <a:t>Redução de IPI: </a:t>
            </a:r>
            <a:r>
              <a:rPr lang="pt-BR" sz="1900" dirty="0">
                <a:latin typeface="+mj-lt"/>
              </a:rPr>
              <a:t>Sucessivos Decretos editados pelo Governo neste ano, reduzindo em até 35% a alíquota de IPI para todos os produtos do território nacional, sem excetuar os produtos produzidos na ZFM;</a:t>
            </a:r>
          </a:p>
          <a:p>
            <a:pPr marL="638175" lvl="1" indent="-180975" algn="just">
              <a:spcAft>
                <a:spcPts val="1200"/>
              </a:spcAft>
              <a:buClr>
                <a:srgbClr val="F8A800"/>
              </a:buClr>
            </a:pPr>
            <a:r>
              <a:rPr lang="pt-BR" sz="1600" u="sng" kern="0" spc="-10" dirty="0">
                <a:solidFill>
                  <a:srgbClr val="000000"/>
                </a:solidFill>
                <a:latin typeface="+mj-lt"/>
                <a:ea typeface="新細明體"/>
                <a:cs typeface="Calibri" panose="020F0502020204030204" pitchFamily="34" charset="0"/>
              </a:rPr>
              <a:t>Efeito prático</a:t>
            </a:r>
            <a:r>
              <a:rPr lang="pt-BR" sz="1600" kern="0" spc="-10" dirty="0">
                <a:solidFill>
                  <a:srgbClr val="000000"/>
                </a:solidFill>
                <a:latin typeface="+mj-lt"/>
                <a:ea typeface="新細明體"/>
                <a:cs typeface="Calibri" panose="020F0502020204030204" pitchFamily="34" charset="0"/>
              </a:rPr>
              <a:t>: Manutenção da carga tributária para a produção na ZFM, ao tempo que a reduz para eventuais </a:t>
            </a:r>
            <a:r>
              <a:rPr lang="pt-BR" sz="1600" kern="0" spc="-10" dirty="0">
                <a:latin typeface="+mj-lt"/>
                <a:ea typeface="新細明體"/>
                <a:cs typeface="Calibri" panose="020F0502020204030204" pitchFamily="34" charset="0"/>
              </a:rPr>
              <a:t>concorrentes, nacionais ou importadores. Alíquotas reduzidas a </a:t>
            </a:r>
            <a:r>
              <a:rPr lang="pt-BR" sz="1600" u="sng" kern="0" spc="-10" dirty="0">
                <a:latin typeface="+mj-lt"/>
                <a:ea typeface="新細明體"/>
                <a:cs typeface="Calibri" panose="020F0502020204030204" pitchFamily="34" charset="0"/>
              </a:rPr>
              <a:t>zero</a:t>
            </a:r>
            <a:r>
              <a:rPr lang="pt-BR" sz="1600" kern="0" spc="-10" dirty="0">
                <a:latin typeface="+mj-lt"/>
                <a:ea typeface="新細明體"/>
                <a:cs typeface="Calibri" panose="020F0502020204030204" pitchFamily="34" charset="0"/>
              </a:rPr>
              <a:t> para o segmento de concentrados;</a:t>
            </a:r>
          </a:p>
          <a:p>
            <a:pPr marL="638175" lvl="1" indent="-180975" algn="just">
              <a:spcAft>
                <a:spcPts val="1200"/>
              </a:spcAft>
              <a:buClr>
                <a:srgbClr val="F8A800"/>
              </a:buClr>
            </a:pPr>
            <a:r>
              <a:rPr lang="pt-BR" sz="1600" u="sng" kern="0" spc="-10" dirty="0">
                <a:solidFill>
                  <a:srgbClr val="000000"/>
                </a:solidFill>
                <a:latin typeface="+mj-lt"/>
                <a:ea typeface="新細明體"/>
                <a:cs typeface="Calibri" panose="020F0502020204030204" pitchFamily="34" charset="0"/>
              </a:rPr>
              <a:t>Duplo efeito adverso</a:t>
            </a:r>
            <a:r>
              <a:rPr lang="pt-BR" sz="1600" kern="0" spc="-10" dirty="0">
                <a:solidFill>
                  <a:srgbClr val="000000"/>
                </a:solidFill>
                <a:latin typeface="+mj-lt"/>
                <a:ea typeface="新細明體"/>
                <a:cs typeface="Calibri" panose="020F0502020204030204" pitchFamily="34" charset="0"/>
              </a:rPr>
              <a:t> para os fabricantes de insumos localizados na ZFM, que transferem créditos de IPI aos adquirentes localizados fora da região incentivada, cujo direito à apropriação fora reconhecido pelo STF nos RE 592.891.</a:t>
            </a:r>
            <a:endParaRPr lang="pt-BR" sz="1600" dirty="0">
              <a:latin typeface="+mj-lt"/>
            </a:endParaRPr>
          </a:p>
          <a:p>
            <a:pPr algn="just"/>
            <a:r>
              <a:rPr lang="pt-BR" sz="1900" b="1" dirty="0">
                <a:latin typeface="+mj-lt"/>
              </a:rPr>
              <a:t>Judicialização: </a:t>
            </a:r>
            <a:r>
              <a:rPr lang="pt-BR" sz="1900" dirty="0">
                <a:latin typeface="+mj-lt"/>
              </a:rPr>
              <a:t>ADIs e ADPFs ajuizadas perante o STF, com a concessão de medidas liminares sustando os efeitos dos Decretos para as NCMs de bens produzidos na ZFM com PPB e Projetos da SUFRAMA aprovados;</a:t>
            </a:r>
          </a:p>
          <a:p>
            <a:pPr algn="just"/>
            <a:r>
              <a:rPr lang="pt-BR" sz="1900" b="1" dirty="0">
                <a:latin typeface="+mj-lt"/>
              </a:rPr>
              <a:t>Desfecho</a:t>
            </a:r>
            <a:r>
              <a:rPr lang="pt-BR" sz="1900" dirty="0">
                <a:latin typeface="+mj-lt"/>
              </a:rPr>
              <a:t>: Após a edição incessante de Decretos reduzindo o IPI para todo o território nacional, concomitantemente com o manejo de ações perante o STF, foi editado o Decreto nº 11.158/22, posteriormente alterado pelo Decreto nº 11.182/22, para excetuar do corte de IPI um total de </a:t>
            </a:r>
            <a:r>
              <a:rPr lang="pt-BR" sz="1900" u="sng" dirty="0">
                <a:latin typeface="+mj-lt"/>
              </a:rPr>
              <a:t>170 produtos fabricados na ZFM</a:t>
            </a:r>
            <a:r>
              <a:rPr lang="pt-BR" sz="1900" dirty="0">
                <a:latin typeface="+mj-lt"/>
              </a:rPr>
              <a:t>, preservando </a:t>
            </a:r>
            <a:r>
              <a:rPr lang="pt-BR" sz="1900" u="sng" dirty="0">
                <a:latin typeface="+mj-lt"/>
              </a:rPr>
              <a:t>97% do faturamento </a:t>
            </a:r>
            <a:r>
              <a:rPr lang="pt-BR" sz="1900" dirty="0">
                <a:latin typeface="+mj-lt"/>
              </a:rPr>
              <a:t>do referido polo incentivado (e restabelecendo a alíquota anteriormente zerada ao extrato de concentrados);</a:t>
            </a:r>
          </a:p>
          <a:p>
            <a:pPr lvl="1" algn="just"/>
            <a:r>
              <a:rPr lang="pt-BR" sz="1600" dirty="0">
                <a:latin typeface="+mj-lt"/>
              </a:rPr>
              <a:t>ADIs 7153, 7157 e 7160 extintas sem resolução de mérito sob o argumento de que os novos Decretos acarretaram “modificação substancial do contexto normativo impugnado” e no consequente prejuízo das ações por perda de objeto.</a:t>
            </a:r>
          </a:p>
          <a:p>
            <a:pPr algn="just"/>
            <a:r>
              <a:rPr lang="pt-BR" sz="1900" b="1" dirty="0">
                <a:latin typeface="+mj-lt"/>
              </a:rPr>
              <a:t>Transição de Governo</a:t>
            </a:r>
            <a:r>
              <a:rPr lang="pt-BR" sz="1900" dirty="0">
                <a:latin typeface="+mj-lt"/>
              </a:rPr>
              <a:t>: Para 2023, o novo governo promete dar “prioridade total” e continuidade aos trâmites da reforma tributária.</a:t>
            </a:r>
          </a:p>
          <a:p>
            <a:pPr algn="just"/>
            <a:endParaRPr lang="pt-BR" sz="1600" dirty="0">
              <a:latin typeface="+mj-lt"/>
            </a:endParaRPr>
          </a:p>
          <a:p>
            <a:pPr algn="just"/>
            <a:endParaRPr lang="pt-BR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434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517" y="1191040"/>
            <a:ext cx="9144000" cy="2131587"/>
          </a:xfrm>
          <a:noFill/>
        </p:spPr>
        <p:txBody>
          <a:bodyPr>
            <a:normAutofit/>
          </a:bodyPr>
          <a:lstStyle/>
          <a:p>
            <a:r>
              <a:rPr lang="pt-BR" dirty="0"/>
              <a:t>Obrigada!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647" y="3395110"/>
            <a:ext cx="6332034" cy="1038778"/>
          </a:xfrm>
          <a:noFill/>
        </p:spPr>
        <p:txBody>
          <a:bodyPr>
            <a:normAutofit/>
          </a:bodyPr>
          <a:lstStyle/>
          <a:p>
            <a:r>
              <a:rPr lang="pt-BR" sz="3600" b="1" i="1" dirty="0"/>
              <a:t>AMartins@mayerbrown.com</a:t>
            </a:r>
            <a:endParaRPr 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130228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CRÉDITO DE IPI: SAÍDAS DESONERADAS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1 – ZONA FRANCA DA MANAUS: PRINCIPAIS INCENTIVOS </a:t>
            </a:r>
          </a:p>
          <a:p>
            <a:pPr marL="0" indent="0">
              <a:buNone/>
            </a:pPr>
            <a:r>
              <a:rPr lang="pt-BR" dirty="0"/>
              <a:t>2 – CRÉDITO DE IPI: REGRA GERAL</a:t>
            </a:r>
          </a:p>
          <a:p>
            <a:pPr marL="0" indent="0">
              <a:buNone/>
            </a:pPr>
            <a:r>
              <a:rPr lang="pt-BR" dirty="0"/>
              <a:t>3 – CRÉDITO IPI: AQUISIÇÕES DA ZFM – REGRA EXCEPCIONAL</a:t>
            </a:r>
          </a:p>
          <a:p>
            <a:pPr marL="0" indent="0">
              <a:buNone/>
            </a:pPr>
            <a:r>
              <a:rPr lang="pt-BR" dirty="0"/>
              <a:t>4 – CRÉDITO DE IPI: SAÍDAS DESONERADAS</a:t>
            </a:r>
          </a:p>
          <a:p>
            <a:pPr marL="457200" lvl="1" indent="0">
              <a:buNone/>
            </a:pPr>
            <a:r>
              <a:rPr lang="pt-BR" dirty="0"/>
              <a:t>4.1 – CENÁRIOS ILUSTRATIVOS</a:t>
            </a:r>
          </a:p>
          <a:p>
            <a:pPr marL="457200" lvl="1" indent="0">
              <a:buNone/>
            </a:pPr>
            <a:r>
              <a:rPr lang="pt-BR" dirty="0"/>
              <a:t>4.2 - JURISPRUDÊNCIA</a:t>
            </a:r>
          </a:p>
          <a:p>
            <a:pPr marL="457200" lvl="1" indent="0">
              <a:buNone/>
            </a:pPr>
            <a:r>
              <a:rPr lang="pt-BR" dirty="0"/>
              <a:t>4.3 – CONCLUSÕES E PERSPECTIVAS</a:t>
            </a:r>
          </a:p>
          <a:p>
            <a:pPr marL="0" indent="0">
              <a:buNone/>
            </a:pPr>
            <a:r>
              <a:rPr lang="pt-BR" dirty="0"/>
              <a:t>5 – IPI: CENÁRIO POLÍTICO ATUAL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540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32" y="2622430"/>
            <a:ext cx="10515600" cy="144923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700" dirty="0"/>
              <a:t>ZONA FRANCA DE MANAUS: PRINCIPAIS INCENTIVOS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31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1">
            <a:extLst>
              <a:ext uri="{FF2B5EF4-FFF2-40B4-BE49-F238E27FC236}">
                <a16:creationId xmlns:a16="http://schemas.microsoft.com/office/drawing/2014/main" id="{79D63C4D-8205-40EA-AC06-A944897E3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8" y="1776248"/>
            <a:ext cx="2835259" cy="3780000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6700" lvl="1" indent="-171450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Suspensão sobre matérias-primas, produtos intermediários, materiais secundários e de embalagem.</a:t>
            </a:r>
          </a:p>
          <a:p>
            <a:pPr marL="266700" lvl="1" indent="-171450" fontAlgn="auto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Na venda do produto industrializado na ZFM para contribuinte domiciliado fora da ZFM, há pagamento do II (anteriormente objeto de suspensão), com redução de 88% (veículos e bens de informática tem percentuais diferentes)</a:t>
            </a:r>
          </a:p>
        </p:txBody>
      </p:sp>
      <p:sp>
        <p:nvSpPr>
          <p:cNvPr id="5" name="TextBox 51">
            <a:extLst>
              <a:ext uri="{FF2B5EF4-FFF2-40B4-BE49-F238E27FC236}">
                <a16:creationId xmlns:a16="http://schemas.microsoft.com/office/drawing/2014/main" id="{9F3C1E6C-A69D-46D9-8C84-025CE6D45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24" y="1490572"/>
            <a:ext cx="2822765" cy="269304"/>
          </a:xfrm>
          <a:prstGeom prst="rect">
            <a:avLst/>
          </a:prstGeom>
          <a:solidFill>
            <a:srgbClr val="2A6391"/>
          </a:solidFill>
          <a:ln>
            <a:noFill/>
          </a:ln>
        </p:spPr>
        <p:txBody>
          <a:bodyPr wrap="square" lIns="0" tIns="0" rIns="0" bIns="0" anchor="b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0" marR="0" lvl="1" indent="0" algn="ctr" defTabSz="914400" eaLnBrk="0" fontAlgn="auto" latinLnBrk="0" hangingPunct="0">
              <a:lnSpc>
                <a:spcPts val="21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</a:rPr>
              <a:t>II</a:t>
            </a:r>
            <a:endParaRPr kumimoji="0" lang="en-US" altLang="pt-BR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6" name="TextBox 51">
            <a:extLst>
              <a:ext uri="{FF2B5EF4-FFF2-40B4-BE49-F238E27FC236}">
                <a16:creationId xmlns:a16="http://schemas.microsoft.com/office/drawing/2014/main" id="{64BE19CF-65E4-49F2-ACDE-39B4AD6EB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442" y="1784476"/>
            <a:ext cx="2797562" cy="3780000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6700" lvl="1" indent="-17145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Vendas para a ZFM são equiparadas à exportação (isentas com manutenção de crédito). O contribuinte na ZFM faz jus a crédito presumido.</a:t>
            </a:r>
          </a:p>
          <a:p>
            <a:pPr marL="266700" lvl="1" indent="-17145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Importação com diferimento convertido em isenção quando há industrialização.</a:t>
            </a:r>
          </a:p>
          <a:p>
            <a:pPr marL="266700" lvl="1" indent="-17145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Vendas de produtos fabricados na ZFM possuem redução de ICMS (“crédito estímulo”).</a:t>
            </a:r>
          </a:p>
        </p:txBody>
      </p:sp>
      <p:sp>
        <p:nvSpPr>
          <p:cNvPr id="7" name="TextBox 51">
            <a:extLst>
              <a:ext uri="{FF2B5EF4-FFF2-40B4-BE49-F238E27FC236}">
                <a16:creationId xmlns:a16="http://schemas.microsoft.com/office/drawing/2014/main" id="{79FC7F03-ABC9-42BE-9FE5-A52E7DB1C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442" y="1490573"/>
            <a:ext cx="2797562" cy="269304"/>
          </a:xfrm>
          <a:prstGeom prst="rect">
            <a:avLst/>
          </a:prstGeom>
          <a:solidFill>
            <a:srgbClr val="2A6391"/>
          </a:solidFill>
          <a:ln>
            <a:noFill/>
          </a:ln>
        </p:spPr>
        <p:txBody>
          <a:bodyPr wrap="square" lIns="0" tIns="0" rIns="0" bIns="0" anchor="ctr">
            <a:spAutoFit/>
          </a:bodyPr>
          <a:lstStyle>
            <a:defPPr>
              <a:defRPr lang="en-US"/>
            </a:defPPr>
            <a:lvl1pPr marL="342900" indent="-3429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5250" marR="0" lvl="1" indent="0" algn="ctr"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kern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2pPr>
            <a:lvl3pPr marL="725488" indent="-173038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pt-BR" sz="2000" dirty="0">
                <a:latin typeface="+mn-lt"/>
              </a:rPr>
              <a:t>ICMS</a:t>
            </a:r>
          </a:p>
        </p:txBody>
      </p:sp>
      <p:sp>
        <p:nvSpPr>
          <p:cNvPr id="8" name="TextBox 51">
            <a:extLst>
              <a:ext uri="{FF2B5EF4-FFF2-40B4-BE49-F238E27FC236}">
                <a16:creationId xmlns:a16="http://schemas.microsoft.com/office/drawing/2014/main" id="{9642B623-0D11-4E8A-A4C2-DEDC3527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6873" y="1785228"/>
            <a:ext cx="3060000" cy="3898503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6700" lvl="1" indent="-17145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Vendas para a ZFM são equiparadas à exportação (isentas com manutenção de crédito). </a:t>
            </a:r>
          </a:p>
          <a:p>
            <a:pPr marL="266700" lvl="1" indent="-171450" fontAlgn="auto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Isenção sobre importações (insumos e mercadorias destinadas a revenda).</a:t>
            </a:r>
          </a:p>
          <a:p>
            <a:pPr marL="266700" lvl="1" indent="-17145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Mecanismo de créditos: </a:t>
            </a:r>
          </a:p>
          <a:p>
            <a:pPr marL="438150" lvl="1" indent="-34290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a saída é isenta (sendo irrelevante a alíquota constante na TIPI).</a:t>
            </a:r>
          </a:p>
          <a:p>
            <a:pPr marL="438150" lvl="1" indent="-34290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Courier New" panose="02070309020205020404" pitchFamily="49" charset="0"/>
              <a:buChar char="o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o crédito para o adquirente é baseado no valor da alíquota constante na TIPI.</a:t>
            </a:r>
          </a:p>
        </p:txBody>
      </p:sp>
      <p:sp>
        <p:nvSpPr>
          <p:cNvPr id="9" name="TextBox 51">
            <a:extLst>
              <a:ext uri="{FF2B5EF4-FFF2-40B4-BE49-F238E27FC236}">
                <a16:creationId xmlns:a16="http://schemas.microsoft.com/office/drawing/2014/main" id="{29C19F5E-6283-49F8-B502-304D2D06E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6874" y="1490572"/>
            <a:ext cx="3060000" cy="269304"/>
          </a:xfrm>
          <a:prstGeom prst="rect">
            <a:avLst/>
          </a:prstGeom>
          <a:solidFill>
            <a:srgbClr val="2A6391"/>
          </a:solidFill>
          <a:ln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342900" indent="-3429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5250" marR="0" lvl="1" indent="0" algn="ctr"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kern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2pPr>
            <a:lvl3pPr marL="725488" indent="-173038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pt-BR" sz="2000" dirty="0"/>
              <a:t>IPI</a:t>
            </a:r>
          </a:p>
        </p:txBody>
      </p:sp>
      <p:sp>
        <p:nvSpPr>
          <p:cNvPr id="10" name="TextBox 51">
            <a:extLst>
              <a:ext uri="{FF2B5EF4-FFF2-40B4-BE49-F238E27FC236}">
                <a16:creationId xmlns:a16="http://schemas.microsoft.com/office/drawing/2014/main" id="{74AE011E-C960-4C6A-849E-6388A6461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156" y="1798461"/>
            <a:ext cx="3060000" cy="4001095"/>
          </a:xfrm>
          <a:prstGeom prst="rect">
            <a:avLst/>
          </a:prstGeom>
          <a:solidFill>
            <a:srgbClr val="BCBDC0">
              <a:lumMod val="40000"/>
              <a:lumOff val="6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682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25488" indent="-1730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66700" lvl="1" indent="-17145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Vendas para a ZFM são equiparadas à exportação (isentas com manutenção de crédito). </a:t>
            </a:r>
          </a:p>
          <a:p>
            <a:pPr marL="266700" lvl="1" indent="-171450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Suspensão do PIS-Importação e COFINS-Importação sobre insumos posteriormente convertidos em alíquota zero com a industrialização.</a:t>
            </a:r>
            <a:endParaRPr lang="pt-BR" altLang="pt-BR" kern="0" dirty="0">
              <a:solidFill>
                <a:srgbClr val="FF0000"/>
              </a:solidFill>
              <a:latin typeface="+mj-lt"/>
              <a:cs typeface="Segoe UI" panose="020B0502040204020203" pitchFamily="34" charset="0"/>
            </a:endParaRPr>
          </a:p>
          <a:p>
            <a:pPr marL="266700" lvl="1" indent="-171450" fontAlgn="auto">
              <a:lnSpc>
                <a:spcPts val="2000"/>
              </a:lnSpc>
              <a:spcAft>
                <a:spcPts val="600"/>
              </a:spcAft>
              <a:buClr>
                <a:schemeClr val="tx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pt-BR" kern="0" dirty="0">
                <a:solidFill>
                  <a:schemeClr val="tx1">
                    <a:lumMod val="50000"/>
                  </a:schemeClr>
                </a:solidFill>
                <a:latin typeface="+mj-lt"/>
                <a:cs typeface="Segoe UI" panose="020B0502040204020203" pitchFamily="34" charset="0"/>
              </a:rPr>
              <a:t>Vendas da ZFM para contribuinte domiciliado fora da ZFM possuem alíquotas reduzidas (3,65% a 7,3% - a depender das características do adquirente).</a:t>
            </a:r>
          </a:p>
        </p:txBody>
      </p:sp>
      <p:sp>
        <p:nvSpPr>
          <p:cNvPr id="11" name="TextBox 51">
            <a:extLst>
              <a:ext uri="{FF2B5EF4-FFF2-40B4-BE49-F238E27FC236}">
                <a16:creationId xmlns:a16="http://schemas.microsoft.com/office/drawing/2014/main" id="{896A7B9A-F7CF-44F7-AFDE-B38F8B4C1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156" y="1496001"/>
            <a:ext cx="3060000" cy="276486"/>
          </a:xfrm>
          <a:prstGeom prst="rect">
            <a:avLst/>
          </a:prstGeom>
          <a:solidFill>
            <a:srgbClr val="2A6391"/>
          </a:solidFill>
          <a:ln>
            <a:noFill/>
          </a:ln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342900" indent="-3429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95250" marR="0" lvl="1" indent="0" algn="ctr" eaLnBrk="0" fontAlgn="auto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kern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defRPr>
            </a:lvl2pPr>
            <a:lvl3pPr marL="725488" indent="-173038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/>
            <a:r>
              <a:rPr lang="en-US" altLang="pt-BR" sz="2000" dirty="0">
                <a:latin typeface="+mn-lt"/>
              </a:rPr>
              <a:t>PIS/COFINS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D4F0AB-F472-4271-BA13-341B10036AE5}"/>
              </a:ext>
            </a:extLst>
          </p:cNvPr>
          <p:cNvSpPr txBox="1"/>
          <p:nvPr/>
        </p:nvSpPr>
        <p:spPr>
          <a:xfrm>
            <a:off x="7852873" y="5828667"/>
            <a:ext cx="4284000" cy="288000"/>
          </a:xfrm>
          <a:prstGeom prst="rect">
            <a:avLst/>
          </a:prstGeom>
          <a:solidFill>
            <a:srgbClr val="D0A482"/>
          </a:solidFill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+mj-lt"/>
              </a:rPr>
              <a:t>Papel central no pacote de benefícios da ZFM</a:t>
            </a:r>
          </a:p>
        </p:txBody>
      </p:sp>
      <p:sp>
        <p:nvSpPr>
          <p:cNvPr id="3" name="Seta para Cima 2"/>
          <p:cNvSpPr/>
          <p:nvPr/>
        </p:nvSpPr>
        <p:spPr>
          <a:xfrm>
            <a:off x="10355411" y="5645773"/>
            <a:ext cx="180975" cy="220853"/>
          </a:xfrm>
          <a:prstGeom prst="upArrow">
            <a:avLst/>
          </a:prstGeom>
          <a:solidFill>
            <a:srgbClr val="FAA818"/>
          </a:solidFill>
          <a:ln w="28575">
            <a:solidFill>
              <a:srgbClr val="0C2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29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607" y="255296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dirty="0"/>
              <a:t>CRÉDITO DE IPI: </a:t>
            </a:r>
            <a:br>
              <a:rPr lang="pt-BR" sz="6000" dirty="0"/>
            </a:br>
            <a:r>
              <a:rPr lang="pt-BR" sz="6000" dirty="0"/>
              <a:t>REGRA GERAL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363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A2BEC-25D0-4F59-A409-37F99D5A9E3A}"/>
              </a:ext>
            </a:extLst>
          </p:cNvPr>
          <p:cNvSpPr txBox="1">
            <a:spLocks/>
          </p:cNvSpPr>
          <p:nvPr/>
        </p:nvSpPr>
        <p:spPr>
          <a:xfrm>
            <a:off x="633846" y="1137360"/>
            <a:ext cx="10924308" cy="49529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latin typeface="+mj-lt"/>
              </a:rPr>
              <a:t>Súmula Vinculante n.º 58 (25.06.2007): </a:t>
            </a:r>
            <a:r>
              <a:rPr lang="pt-BR" sz="1800" dirty="0">
                <a:latin typeface="+mj-lt"/>
              </a:rPr>
              <a:t>O princípio da não cumulatividade </a:t>
            </a:r>
            <a:r>
              <a:rPr lang="pt-BR" sz="1800" b="1" u="sng" dirty="0">
                <a:latin typeface="+mj-lt"/>
              </a:rPr>
              <a:t>não</a:t>
            </a:r>
            <a:r>
              <a:rPr lang="pt-BR" sz="1800" dirty="0">
                <a:latin typeface="+mj-lt"/>
              </a:rPr>
              <a:t> assegura direito ao crédito presumido de IPI para o contribuinte adquirente de insumos não tributados, isentos ou sujeitos à alíquota zero.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633846" y="2213884"/>
            <a:ext cx="5195312" cy="3970318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“Quando a matéria-prima é tributada, tem o industrial o direito a creditar-se do valor do imposto pago na sua entrada, para fim de compensação com o IPI recebido dos adquirentes do produto fabricado, recolhendo aos cofres públicos a diferença apurada, ao final de cada dez dias, tendo em vista o princípio da não-cumulatividade. (...). A compensação, portanto, só se dará com o que for cobrado, </a:t>
            </a:r>
            <a:r>
              <a:rPr lang="pt-BR" sz="1400" b="1" i="0" u="sng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sendo intuitivo admitir que, se nada foi cobrado na operação anterior, nada há a compensar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(...) Ora, a não-exigência do IPI sobre a matéria-prima se dá sempre que é essa adquirida sob os regimes, </a:t>
            </a:r>
            <a:r>
              <a:rPr lang="pt-BR" sz="1400" b="1" i="0" u="sng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indistintamente, de isenção 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(exclusão do imposto incidente), </a:t>
            </a:r>
            <a:r>
              <a:rPr lang="pt-BR" sz="1400" b="1" i="0" u="sng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alíquota zero 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(redução da alíquota ao fator zero) ou </a:t>
            </a:r>
            <a:r>
              <a:rPr lang="pt-BR" sz="1400" b="1" i="0" u="sng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 não incidência 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(produto não compreendido na esfera material de incidência do tributo). Conquanto não se trate de institutos análogos, é como se o fossem, para o efeito de que se trata, nestes autos, em que se pretende o reconhecimento de direito a crédito por tributo não pago.” (destacamos)</a:t>
            </a:r>
          </a:p>
          <a:p>
            <a:pPr algn="just" fontAlgn="base"/>
            <a:r>
              <a:rPr lang="pt-BR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pt-BR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 370.682</a:t>
            </a:r>
            <a:r>
              <a:rPr lang="pt-BR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voto do rel. min. Ilmar Galvão, P, j. 25-6-2007, DJE 165 de 19-12-2007]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A2B87-9A56-48BA-A80D-10B7DA7C5BE0}"/>
              </a:ext>
            </a:extLst>
          </p:cNvPr>
          <p:cNvSpPr txBox="1"/>
          <p:nvPr/>
        </p:nvSpPr>
        <p:spPr>
          <a:xfrm>
            <a:off x="6170009" y="2213884"/>
            <a:ext cx="5195312" cy="2215991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“IPI - INSUMO - ALÍQUOTA ZERO - AUSÊNCIA DE DIREITO AO CREDITAMENTO. Conforme disposto no inciso II do § 3º do artigo 153 da Constituição Federal, observa-se o princípio da não-cumulatividade </a:t>
            </a:r>
            <a:r>
              <a:rPr lang="pt-BR" sz="1400" b="1" i="0" u="sng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compensando-se o que for devido em cada operação com o montante cobrado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nas anteriores, ante o que não se pode cogitar de direito a crédito quando o insumo entra na indústria considerada a alíquota zero. (...).” </a:t>
            </a:r>
            <a:r>
              <a:rPr lang="pt-BR" sz="1400" dirty="0">
                <a:ea typeface="Open sans" panose="020B0606030504020204" pitchFamily="34" charset="0"/>
                <a:cs typeface="Open sans" panose="020B0606030504020204" pitchFamily="34" charset="0"/>
              </a:rPr>
              <a:t>(destacamos)</a:t>
            </a:r>
            <a:endParaRPr lang="pt-BR" sz="1400" b="0" i="0" dirty="0"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 fontAlgn="base"/>
            <a:r>
              <a:rPr lang="pt-BR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pt-BR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 353.657</a:t>
            </a:r>
            <a:r>
              <a:rPr lang="pt-BR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rel. min. Marco Aurélio, P, j. 26-6-2007, DJE 41 de 7-3-2008]</a:t>
            </a:r>
          </a:p>
          <a:p>
            <a:pPr algn="just" fontAlgn="base"/>
            <a:endParaRPr lang="pt-BR" sz="1200" b="0" i="0" dirty="0">
              <a:effectLst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EB86D1-7E7D-4B6B-8966-33E92BFE54BC}"/>
              </a:ext>
            </a:extLst>
          </p:cNvPr>
          <p:cNvCxnSpPr>
            <a:cxnSpLocks/>
          </p:cNvCxnSpPr>
          <p:nvPr/>
        </p:nvCxnSpPr>
        <p:spPr>
          <a:xfrm>
            <a:off x="7478090" y="5153931"/>
            <a:ext cx="835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59DD828-28A6-4AFF-A41E-088BD1693E75}"/>
              </a:ext>
            </a:extLst>
          </p:cNvPr>
          <p:cNvSpPr txBox="1"/>
          <p:nvPr/>
        </p:nvSpPr>
        <p:spPr>
          <a:xfrm>
            <a:off x="7418425" y="4915881"/>
            <a:ext cx="1072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+mj-lt"/>
              </a:rPr>
              <a:t>1. Isenção, alíquota zero ou NT - IPI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5842C4-8C19-4767-86C8-B51A8595C75B}"/>
              </a:ext>
            </a:extLst>
          </p:cNvPr>
          <p:cNvSpPr txBox="1"/>
          <p:nvPr/>
        </p:nvSpPr>
        <p:spPr>
          <a:xfrm>
            <a:off x="8573427" y="4899902"/>
            <a:ext cx="98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+mj-lt"/>
              </a:rPr>
              <a:t>2. Vedação ao crédito IPI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BA1827F-5410-452D-967E-EE58E9BD2FA3}"/>
              </a:ext>
            </a:extLst>
          </p:cNvPr>
          <p:cNvCxnSpPr>
            <a:cxnSpLocks/>
          </p:cNvCxnSpPr>
          <p:nvPr/>
        </p:nvCxnSpPr>
        <p:spPr>
          <a:xfrm flipV="1">
            <a:off x="10716366" y="5241933"/>
            <a:ext cx="79512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9C462AD2-0570-4201-9CB5-D4C500934E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01" y="4684107"/>
            <a:ext cx="983076" cy="98307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E6CB8585-E996-4415-A6E1-B08F995EE5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896" y="4779782"/>
            <a:ext cx="983075" cy="983075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3C61C8D-EA41-407A-A52E-56AED9D3C00F}"/>
              </a:ext>
            </a:extLst>
          </p:cNvPr>
          <p:cNvCxnSpPr>
            <a:cxnSpLocks/>
          </p:cNvCxnSpPr>
          <p:nvPr/>
        </p:nvCxnSpPr>
        <p:spPr>
          <a:xfrm>
            <a:off x="8615278" y="5153931"/>
            <a:ext cx="915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Brace 22">
            <a:extLst>
              <a:ext uri="{FF2B5EF4-FFF2-40B4-BE49-F238E27FC236}">
                <a16:creationId xmlns:a16="http://schemas.microsoft.com/office/drawing/2014/main" id="{AE4B6338-5773-4A01-8FE8-EE8F8F65CF66}"/>
              </a:ext>
            </a:extLst>
          </p:cNvPr>
          <p:cNvSpPr/>
          <p:nvPr/>
        </p:nvSpPr>
        <p:spPr>
          <a:xfrm rot="5400000">
            <a:off x="8340312" y="4865244"/>
            <a:ext cx="286577" cy="208180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70B7D9-4C87-4729-B57A-717C6D728DCD}"/>
              </a:ext>
            </a:extLst>
          </p:cNvPr>
          <p:cNvSpPr txBox="1"/>
          <p:nvPr/>
        </p:nvSpPr>
        <p:spPr>
          <a:xfrm>
            <a:off x="7448133" y="6053662"/>
            <a:ext cx="2442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+mj-lt"/>
              </a:rPr>
              <a:t>Princípio da não-cumulatividade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7B5842C4-8C19-4767-86C8-B51A8595C75B}"/>
              </a:ext>
            </a:extLst>
          </p:cNvPr>
          <p:cNvSpPr txBox="1"/>
          <p:nvPr/>
        </p:nvSpPr>
        <p:spPr>
          <a:xfrm>
            <a:off x="10719875" y="5011100"/>
            <a:ext cx="98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+mj-lt"/>
              </a:rPr>
              <a:t>3. Saída Tributada</a:t>
            </a:r>
          </a:p>
        </p:txBody>
      </p:sp>
    </p:spTree>
    <p:extLst>
      <p:ext uri="{BB962C8B-B14F-4D97-AF65-F5344CB8AC3E}">
        <p14:creationId xmlns:p14="http://schemas.microsoft.com/office/powerpoint/2010/main" val="187445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85" y="2777706"/>
            <a:ext cx="10515600" cy="157527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700" dirty="0"/>
              <a:t>CRÉDITO DE IPI: </a:t>
            </a:r>
            <a:br>
              <a:rPr lang="pt-BR" sz="6700" dirty="0"/>
            </a:br>
            <a:r>
              <a:rPr lang="pt-BR" sz="6700" dirty="0"/>
              <a:t>AQUISIÇÕES DA ZFM </a:t>
            </a:r>
            <a:br>
              <a:rPr lang="pt-BR" sz="6700" dirty="0"/>
            </a:br>
            <a:r>
              <a:rPr lang="pt-BR" sz="6700" dirty="0"/>
              <a:t>REGRA EXCEPCIONAL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8140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A2BEC-25D0-4F59-A409-37F99D5A9E3A}"/>
              </a:ext>
            </a:extLst>
          </p:cNvPr>
          <p:cNvSpPr txBox="1">
            <a:spLocks/>
          </p:cNvSpPr>
          <p:nvPr/>
        </p:nvSpPr>
        <p:spPr>
          <a:xfrm>
            <a:off x="332574" y="1088860"/>
            <a:ext cx="10924308" cy="495299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latin typeface="+mj-lt"/>
              </a:rPr>
              <a:t>RE 592.891/SP (Repercussão Geral Tema 322) , julgado em 25.04.2019  </a:t>
            </a:r>
            <a:endParaRPr lang="pt-BR" sz="1800" b="1" u="sng" dirty="0">
              <a:solidFill>
                <a:srgbClr val="D0A48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2064496" y="2485666"/>
            <a:ext cx="3947018" cy="3754874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pt-BR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“Presidente, gostaria de fazer uma indagação à ilustre Procuradora da Fazenda para entender um aspecto do que Vossa Senhoria disse. Vamos imaginar que uma </a:t>
            </a:r>
            <a:r>
              <a:rPr lang="pt-BR" sz="1400" b="1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empresa localizada em São Paulo compre um insumo na Zona Franca de Manaus que custa cem</a:t>
            </a:r>
            <a:r>
              <a:rPr lang="pt-BR" sz="1400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só para facilitar o meu exemplo. Se houvesse imposto, seria vinte, mas, como tem isenção, o custo para essa empresa que comprou na Zona Franca é de cem. Agora, suponha que essa mesma empresa, sediada em São Paulo, compre este insumo em Santo André. O custo é cem, tem vinte do IPI, para facilitar nossa conta, portanto, cento e vinte. Mas essa empresa se creditaria dos vinte. Portanto, o seu custo real teria sido cem também. Qual é, então, o incentivo que haveria para essa empresa de São Paulo comprar na Zona Franca e não em Santo André, por favor?” (destacamos)</a:t>
            </a:r>
            <a:endParaRPr lang="pt-BR" sz="1400" b="0" i="0" dirty="0">
              <a:effectLst/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 descr="Barroso vota a favor da constitucionalidade da reforma da Previdência- JOTA">
            <a:extLst>
              <a:ext uri="{FF2B5EF4-FFF2-40B4-BE49-F238E27FC236}">
                <a16:creationId xmlns:a16="http://schemas.microsoft.com/office/drawing/2014/main" id="{7ED056DC-4FA8-447E-AE53-3AFD8EDB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8" y="2011722"/>
            <a:ext cx="1651771" cy="105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DBB48A-D30F-4B94-AF6A-68B3519C09C5}"/>
              </a:ext>
            </a:extLst>
          </p:cNvPr>
          <p:cNvCxnSpPr>
            <a:cxnSpLocks/>
          </p:cNvCxnSpPr>
          <p:nvPr/>
        </p:nvCxnSpPr>
        <p:spPr>
          <a:xfrm>
            <a:off x="7938352" y="2221709"/>
            <a:ext cx="0" cy="4044867"/>
          </a:xfrm>
          <a:prstGeom prst="line">
            <a:avLst/>
          </a:prstGeom>
          <a:ln>
            <a:solidFill>
              <a:srgbClr val="D0A4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911987-BEA7-4248-B183-536990CBAC1D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6846316" y="3065888"/>
            <a:ext cx="1102065" cy="6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7FEBE7-78DB-404F-AA3E-67E5D4A78EE5}"/>
              </a:ext>
            </a:extLst>
          </p:cNvPr>
          <p:cNvSpPr txBox="1"/>
          <p:nvPr/>
        </p:nvSpPr>
        <p:spPr>
          <a:xfrm>
            <a:off x="7464589" y="2261474"/>
            <a:ext cx="48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ZFM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181D0E-9684-4584-ADA0-DA2EA2B8DDFA}"/>
              </a:ext>
            </a:extLst>
          </p:cNvPr>
          <p:cNvSpPr txBox="1"/>
          <p:nvPr/>
        </p:nvSpPr>
        <p:spPr>
          <a:xfrm>
            <a:off x="6873163" y="2795889"/>
            <a:ext cx="107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R$ 100,00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94359F-26A8-43B1-96BF-DF460183C16B}"/>
              </a:ext>
            </a:extLst>
          </p:cNvPr>
          <p:cNvSpPr txBox="1"/>
          <p:nvPr/>
        </p:nvSpPr>
        <p:spPr>
          <a:xfrm>
            <a:off x="9560620" y="2782622"/>
            <a:ext cx="1531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</a:rPr>
              <a:t>Custo Final: R$100,00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0F868E-7233-417E-8420-60A93D996382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9611283" y="3065888"/>
            <a:ext cx="11266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F5DFD511-52FA-407B-B2C9-7FA31C2BC7F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92" y="2702776"/>
            <a:ext cx="726224" cy="726224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low confidence">
            <a:extLst>
              <a:ext uri="{FF2B5EF4-FFF2-40B4-BE49-F238E27FC236}">
                <a16:creationId xmlns:a16="http://schemas.microsoft.com/office/drawing/2014/main" id="{33B99B6B-0AA2-43F4-BE17-487AFFB37A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37" y="2711165"/>
            <a:ext cx="709446" cy="709446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2A6E14A-072B-451E-A1A3-E88EB78FCA36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8052558" y="3065888"/>
            <a:ext cx="8492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52D9E9-5E83-4700-B1B5-D4B9523EB01B}"/>
              </a:ext>
            </a:extLst>
          </p:cNvPr>
          <p:cNvSpPr txBox="1"/>
          <p:nvPr/>
        </p:nvSpPr>
        <p:spPr>
          <a:xfrm>
            <a:off x="7983850" y="2261474"/>
            <a:ext cx="48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SP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7FE0204-5B3F-40F8-A14A-2ECDD89E99E9}"/>
              </a:ext>
            </a:extLst>
          </p:cNvPr>
          <p:cNvCxnSpPr>
            <a:cxnSpLocks/>
          </p:cNvCxnSpPr>
          <p:nvPr/>
        </p:nvCxnSpPr>
        <p:spPr>
          <a:xfrm>
            <a:off x="8680946" y="5163683"/>
            <a:ext cx="6979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2905D7-0F9D-40C4-9981-B571775BC7BB}"/>
              </a:ext>
            </a:extLst>
          </p:cNvPr>
          <p:cNvCxnSpPr>
            <a:cxnSpLocks/>
          </p:cNvCxnSpPr>
          <p:nvPr/>
        </p:nvCxnSpPr>
        <p:spPr>
          <a:xfrm>
            <a:off x="10951163" y="5160760"/>
            <a:ext cx="11793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D0B7BB9-4236-4023-B49B-CED06A67636B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9474682" y="5160760"/>
            <a:ext cx="7670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309274C4-926B-420C-988C-865BE1D4CC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501" y="4722147"/>
            <a:ext cx="726224" cy="726224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D9807690-B357-42F0-9A05-2F64FE00B0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17" y="4806037"/>
            <a:ext cx="709446" cy="7094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AFCB40A-C6A9-46E1-9773-BA3BC41942AE}"/>
              </a:ext>
            </a:extLst>
          </p:cNvPr>
          <p:cNvSpPr txBox="1"/>
          <p:nvPr/>
        </p:nvSpPr>
        <p:spPr>
          <a:xfrm>
            <a:off x="6882861" y="3115676"/>
            <a:ext cx="107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IPI: isento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A6CF85-651C-4057-AEB2-094518F86EC1}"/>
              </a:ext>
            </a:extLst>
          </p:cNvPr>
          <p:cNvSpPr txBox="1"/>
          <p:nvPr/>
        </p:nvSpPr>
        <p:spPr>
          <a:xfrm>
            <a:off x="8029918" y="3113620"/>
            <a:ext cx="889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Crédito IPI: R$0,00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203272-28C8-414B-A42F-A3F195148E17}"/>
              </a:ext>
            </a:extLst>
          </p:cNvPr>
          <p:cNvSpPr txBox="1"/>
          <p:nvPr/>
        </p:nvSpPr>
        <p:spPr>
          <a:xfrm>
            <a:off x="8649613" y="4922328"/>
            <a:ext cx="107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R$ 100,00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EFC57CE-FF63-4AE8-9EB0-7F3FAA529BAA}"/>
              </a:ext>
            </a:extLst>
          </p:cNvPr>
          <p:cNvSpPr txBox="1"/>
          <p:nvPr/>
        </p:nvSpPr>
        <p:spPr>
          <a:xfrm>
            <a:off x="8630284" y="5178372"/>
            <a:ext cx="107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IPI: R$20,00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405003-81EC-4788-90A7-9B207FE26CA6}"/>
              </a:ext>
            </a:extLst>
          </p:cNvPr>
          <p:cNvSpPr txBox="1"/>
          <p:nvPr/>
        </p:nvSpPr>
        <p:spPr>
          <a:xfrm>
            <a:off x="9413511" y="5141404"/>
            <a:ext cx="889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Crédito IPI: R$20,00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AC5228-5159-47C7-89F9-42A7F0E165DF}"/>
              </a:ext>
            </a:extLst>
          </p:cNvPr>
          <p:cNvSpPr txBox="1"/>
          <p:nvPr/>
        </p:nvSpPr>
        <p:spPr>
          <a:xfrm>
            <a:off x="8011637" y="2821715"/>
            <a:ext cx="107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R$ 100,00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D516B9-B7F2-4D3D-9699-28EB34829BA5}"/>
              </a:ext>
            </a:extLst>
          </p:cNvPr>
          <p:cNvSpPr txBox="1"/>
          <p:nvPr/>
        </p:nvSpPr>
        <p:spPr>
          <a:xfrm>
            <a:off x="9414735" y="4936601"/>
            <a:ext cx="107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R$ 120,00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9795BEB-22E5-454C-8AA0-F3F188B482EF}"/>
              </a:ext>
            </a:extLst>
          </p:cNvPr>
          <p:cNvSpPr txBox="1"/>
          <p:nvPr/>
        </p:nvSpPr>
        <p:spPr>
          <a:xfrm>
            <a:off x="10854050" y="4922328"/>
            <a:ext cx="1531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</a:rPr>
              <a:t>Custo Final: R$100,00</a:t>
            </a:r>
          </a:p>
        </p:txBody>
      </p:sp>
    </p:spTree>
    <p:extLst>
      <p:ext uri="{BB962C8B-B14F-4D97-AF65-F5344CB8AC3E}">
        <p14:creationId xmlns:p14="http://schemas.microsoft.com/office/powerpoint/2010/main" val="3943199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A2BEC-25D0-4F59-A409-37F99D5A9E3A}"/>
              </a:ext>
            </a:extLst>
          </p:cNvPr>
          <p:cNvSpPr txBox="1">
            <a:spLocks/>
          </p:cNvSpPr>
          <p:nvPr/>
        </p:nvSpPr>
        <p:spPr>
          <a:xfrm>
            <a:off x="448541" y="1090228"/>
            <a:ext cx="11214200" cy="771091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600" b="1" dirty="0">
                <a:latin typeface="+mj-lt"/>
              </a:rPr>
              <a:t>RE Nº 592.891/SP (Repercussão Geral 322) – “Caso Nokia” : </a:t>
            </a:r>
            <a:r>
              <a:rPr lang="pt-BR" sz="1600" dirty="0">
                <a:latin typeface="+mj-lt"/>
              </a:rPr>
              <a:t>"</a:t>
            </a:r>
            <a:r>
              <a:rPr lang="pt-BR" sz="1600" u="sng" dirty="0">
                <a:latin typeface="+mj-lt"/>
              </a:rPr>
              <a:t>Há direito ao creditamento de IPI </a:t>
            </a:r>
            <a:r>
              <a:rPr lang="pt-BR" sz="1600" dirty="0">
                <a:latin typeface="+mj-lt"/>
              </a:rPr>
              <a:t>na entrada de insumos, matéria-prima e material de embalagem adquiridos junto à Zona Franca de Manaus sob o regime da isenção, considerada a previsão de incentivos regionais constante do art. 43, § 2º, III, da Constituição Federal, combinada com o comando do art. 40 do ADCT".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D37EB2-5F17-4215-9545-DC866DC6C445}"/>
              </a:ext>
            </a:extLst>
          </p:cNvPr>
          <p:cNvSpPr txBox="1"/>
          <p:nvPr/>
        </p:nvSpPr>
        <p:spPr>
          <a:xfrm>
            <a:off x="402686" y="2008868"/>
            <a:ext cx="7366472" cy="3754874"/>
          </a:xfrm>
          <a:prstGeom prst="rect">
            <a:avLst/>
          </a:prstGeom>
          <a:noFill/>
          <a:ln>
            <a:solidFill>
              <a:srgbClr val="D0A482"/>
            </a:solidFill>
          </a:ln>
        </p:spPr>
        <p:txBody>
          <a:bodyPr wrap="square" rtlCol="0">
            <a:spAutoFit/>
          </a:bodyPr>
          <a:lstStyle/>
          <a:p>
            <a:pPr algn="just" fontAlgn="base"/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“TRIBUTÁRIO. REPERCUSSÃO GERAL. IMPOSTO SOBRE PRODUTOS INDUSTRIALIZADOS – IPI. CREDITAMENTO NA AQUISIÇÃO DIRETA DE INSUMOS PROVENIENTES DA ZONA FRANCA DE MANAUS. ARTIGOS 40, 92 E 92-A DO ADCT. CONSTITUCIONALIDADE. ARTIGOS 3º, 43, § 2º, III, 151, I E 170, I E VII DA CONSTITUIÇÃO FEDERAL. INAPLICABILIDADE DA REGRA CONTIDA NO ARTIGO 153, § 3º, II DA CONSTITUIÇÃO FEDERAL À ESPÉCIE. </a:t>
            </a:r>
            <a:r>
              <a:rPr lang="pt-BR" sz="1400" b="1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 fato de os produtos serem oriundos da Zona Franca de Manaus reveste-se de particularidade suficiente a distinguir o presente feito dos anteriores 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julgados do Supremo Tribunal Federal sobre o creditamento do IPI quando em jogo medidas desonerativas. </a:t>
            </a:r>
            <a:r>
              <a:rPr lang="pt-BR" sz="1400" b="1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 tratamento constitucional conferido aos incentivos fiscais direcionados para sub-região de Manaus é especialíssimo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A isenção do IPI em prol do desenvolvimento da região é de interesse da federação como um todo, pois este desenvolvimento é, na verdade, da nação brasileira. </a:t>
            </a:r>
            <a:r>
              <a:rPr lang="pt-BR" sz="1400" b="1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 peculiaridade desta sistemática reclama exegese teleológica, de modo a assegurar a concretização da finalidade pretendida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. À luz do postulado da razoabilidade, a regra da não cumulatividade esculpida no artigo 153, § 3º, II da Constituição, se compreendida como uma exigência de crédito presumido para creditamento diante de toda e qualquer isenção, cede espaço para a realização da igualdade, do pacto federativo, dos objetivos fundamentais da República Federativa do Brasil e da soberania nacional. Recurso Extraordinário desprovido.” (destacamos)</a:t>
            </a:r>
          </a:p>
          <a:p>
            <a:pPr algn="just" fontAlgn="base"/>
            <a:r>
              <a:rPr lang="pt-BR" sz="140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pt-BR" sz="1400" i="0" strike="noStrike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 592.891</a:t>
            </a:r>
            <a:r>
              <a:rPr lang="pt-BR" sz="140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voto do rel. min. Rosa Weber, P, </a:t>
            </a:r>
            <a:r>
              <a:rPr lang="pt-BR" sz="1400" b="0" i="0" dirty="0"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j. 25-4-2019]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878F19-D9E3-45B7-A9A3-A9E01290F033}"/>
              </a:ext>
            </a:extLst>
          </p:cNvPr>
          <p:cNvCxnSpPr>
            <a:cxnSpLocks/>
          </p:cNvCxnSpPr>
          <p:nvPr/>
        </p:nvCxnSpPr>
        <p:spPr>
          <a:xfrm>
            <a:off x="9691653" y="3389235"/>
            <a:ext cx="0" cy="2229016"/>
          </a:xfrm>
          <a:prstGeom prst="line">
            <a:avLst/>
          </a:prstGeom>
          <a:ln>
            <a:solidFill>
              <a:srgbClr val="D0A48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D8120A-6923-41F8-B02D-F62B20DFE54D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8825938" y="4271658"/>
            <a:ext cx="8351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20885DF-55CA-4481-93CB-EEA9CF47E94B}"/>
              </a:ext>
            </a:extLst>
          </p:cNvPr>
          <p:cNvSpPr txBox="1"/>
          <p:nvPr/>
        </p:nvSpPr>
        <p:spPr>
          <a:xfrm>
            <a:off x="9264149" y="3389235"/>
            <a:ext cx="483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ZFM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94139-D4F6-42D2-B996-A0D3F523EF57}"/>
              </a:ext>
            </a:extLst>
          </p:cNvPr>
          <p:cNvSpPr txBox="1"/>
          <p:nvPr/>
        </p:nvSpPr>
        <p:spPr>
          <a:xfrm>
            <a:off x="8736064" y="4035630"/>
            <a:ext cx="1072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1. Isenção IPI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C0C522-37FC-420F-9EFC-F7AAD3B3694B}"/>
              </a:ext>
            </a:extLst>
          </p:cNvPr>
          <p:cNvSpPr txBox="1"/>
          <p:nvPr/>
        </p:nvSpPr>
        <p:spPr>
          <a:xfrm>
            <a:off x="9756688" y="4022222"/>
            <a:ext cx="9830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2. Crédito IPI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376485C-ADF9-46B8-8B96-F69EEAC448B3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11691979" y="4271658"/>
            <a:ext cx="472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hape&#10;&#10;Description automatically generated with low confidence">
            <a:extLst>
              <a:ext uri="{FF2B5EF4-FFF2-40B4-BE49-F238E27FC236}">
                <a16:creationId xmlns:a16="http://schemas.microsoft.com/office/drawing/2014/main" id="{61F8A513-A509-4443-8041-FC42597149A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862" y="3780120"/>
            <a:ext cx="983076" cy="983076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CD70F056-83DF-47BE-969A-254C33A0A35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904" y="3780120"/>
            <a:ext cx="983075" cy="98307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171AB9A-0E39-4B20-A62C-4C9373FA05A4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793035" y="4271658"/>
            <a:ext cx="9158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1186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2648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Segoe UI</vt:lpstr>
      <vt:lpstr>Wingdings</vt:lpstr>
      <vt:lpstr>Tema do Office</vt:lpstr>
      <vt:lpstr>1_Tema do Office</vt:lpstr>
      <vt:lpstr>Zona Franca de Manaus: crédito de IPI em saídas desoneradas</vt:lpstr>
      <vt:lpstr>CRÉDITO DE IPI: SAÍDAS DESONERADAS</vt:lpstr>
      <vt:lpstr>ZONA FRANCA DE MANAUS: PRINCIPAIS INCENTIVOS </vt:lpstr>
      <vt:lpstr>Apresentação do PowerPoint</vt:lpstr>
      <vt:lpstr>CRÉDITO DE IPI:  REGRA GERAL </vt:lpstr>
      <vt:lpstr>Apresentação do PowerPoint</vt:lpstr>
      <vt:lpstr>CRÉDITO DE IPI:  AQUISIÇÕES DA ZFM  REGRA EXCEPCIONAL </vt:lpstr>
      <vt:lpstr>Apresentação do PowerPoint</vt:lpstr>
      <vt:lpstr>Apresentação do PowerPoint</vt:lpstr>
      <vt:lpstr>Apresentação do PowerPoint</vt:lpstr>
      <vt:lpstr>CRÉDITO DE IPI: SAÍDAS DESONERADAS</vt:lpstr>
      <vt:lpstr>Apresentação do PowerPoint</vt:lpstr>
      <vt:lpstr>Apresentação do PowerPoint</vt:lpstr>
      <vt:lpstr>Apresentação do PowerPoint</vt:lpstr>
      <vt:lpstr>Apresentação do PowerPoint</vt:lpstr>
      <vt:lpstr>IPI: CENÁRIO  POLÍTICO ATUAL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88</cp:revision>
  <dcterms:created xsi:type="dcterms:W3CDTF">2022-11-18T18:20:41Z</dcterms:created>
  <dcterms:modified xsi:type="dcterms:W3CDTF">2022-12-07T12:44:10Z</dcterms:modified>
</cp:coreProperties>
</file>