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B292-68D3-4C08-A7AF-7F41344A767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08D48-7A52-4EAF-988B-E3D24FD26B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53E298C-BCBC-8841-A175-66534C23E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021C-ABB5-43F1-B06B-BB8894434D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 fontScale="90000"/>
          </a:bodyPr>
          <a:lstStyle/>
          <a:p>
            <a:r>
              <a:rPr lang="pt-BR" dirty="0"/>
              <a:t>Os Reflexos da Crise na Abertura do Comércio Exterior Brasileiro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pt-BR" sz="3600" b="1" i="1" dirty="0" err="1"/>
              <a:t>Liziane</a:t>
            </a:r>
            <a:r>
              <a:rPr lang="pt-BR" sz="3600" b="1" i="1" dirty="0"/>
              <a:t> Angelotti Meira</a:t>
            </a:r>
          </a:p>
          <a:p>
            <a:r>
              <a:rPr lang="pt-BR" sz="3600" b="1" i="1" dirty="0"/>
              <a:t>Professora Doutora, Pesquisadora da FGV/ </a:t>
            </a:r>
            <a:r>
              <a:rPr lang="pt-BR" sz="3600" b="1" i="1" dirty="0" err="1"/>
              <a:t>EPPG</a:t>
            </a:r>
            <a:r>
              <a:rPr lang="pt-BR" sz="3600" b="1" i="1" dirty="0"/>
              <a:t>. </a:t>
            </a:r>
          </a:p>
          <a:p>
            <a:r>
              <a:rPr lang="pt-BR" sz="3600" b="1" i="1" dirty="0"/>
              <a:t>Presidente da Terceira Seção do </a:t>
            </a:r>
            <a:r>
              <a:rPr lang="pt-BR" sz="3600" b="1" i="1" dirty="0" err="1"/>
              <a:t>CARF</a:t>
            </a:r>
            <a:r>
              <a:rPr lang="pt-BR" sz="3600" b="1" i="1" dirty="0"/>
              <a:t>.  Auditora Fiscal da Receita Federal. </a:t>
            </a:r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0F3CB023-B422-4E98-81B8-E75B3A18BB85}" type="slidenum">
              <a:rPr lang="pt-BR" altLang="pt-BR" sz="1400"/>
              <a:pPr algn="ctr" eaLnBrk="1" hangingPunct="1"/>
              <a:t>2</a:t>
            </a:fld>
            <a:endParaRPr lang="pt-BR" altLang="pt-BR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pt-BR" altLang="pt-BR" sz="3200" dirty="0"/>
              <a:t>Imposto sobre a importação: Covid-19 e guerra na </a:t>
            </a:r>
            <a:r>
              <a:rPr lang="pt-BR" altLang="pt-BR" sz="3200" dirty="0" err="1"/>
              <a:t>Ucrância</a:t>
            </a:r>
            <a:endParaRPr lang="pt-BR" altLang="pt-BR" sz="3200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12192000" cy="754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4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 txBox="1">
            <a:spLocks noGrp="1"/>
          </p:cNvSpPr>
          <p:nvPr/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0F3CB023-B422-4E98-81B8-E75B3A18BB85}" type="slidenum">
              <a:rPr lang="pt-BR" altLang="pt-BR" sz="1400"/>
              <a:pPr algn="ctr" eaLnBrk="1" hangingPunct="1"/>
              <a:t>3</a:t>
            </a:fld>
            <a:endParaRPr lang="pt-BR" altLang="pt-BR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br>
              <a:rPr lang="pt-BR" altLang="pt-BR" sz="3200" dirty="0"/>
            </a:br>
            <a:r>
              <a:rPr lang="pt-BR" altLang="pt-BR" sz="3200" dirty="0"/>
              <a:t>Imposto sobre a importação: Covid-19 e guerra na Ucrânia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1" y="1424941"/>
            <a:ext cx="10515600" cy="47520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Quais os efeitos do Covid-19 e da guerra da Ucrânia no comércio mundial?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Qual o efeito no comércio exterior brasileiro?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2020 – reduções específicas do II (combate à </a:t>
            </a:r>
            <a:r>
              <a:rPr lang="pt-BR" altLang="pt-BR" sz="3500" b="1" dirty="0" err="1">
                <a:ea typeface="Arial Unicode MS" pitchFamily="34" charset="-128"/>
                <a:cs typeface="Arial Unicode MS" pitchFamily="34" charset="-128"/>
              </a:rPr>
              <a:t>Covid</a:t>
            </a: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/19)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2021 – redução horizontal de 10% do 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2022 – redução geral de 10% do 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Outras reduções pontuais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Abril. 2022 - Redução do IPI em 35%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Redução do </a:t>
            </a:r>
            <a:r>
              <a:rPr lang="pt-BR" altLang="pt-BR" sz="3500" b="1" dirty="0" err="1">
                <a:ea typeface="Arial Unicode MS" pitchFamily="34" charset="-128"/>
                <a:cs typeface="Arial Unicode MS" pitchFamily="34" charset="-128"/>
              </a:rPr>
              <a:t>AFRMM</a:t>
            </a:r>
            <a:r>
              <a:rPr lang="pt-BR" altLang="pt-BR" sz="3500" b="1" dirty="0">
                <a:ea typeface="Arial Unicode MS" pitchFamily="34" charset="-128"/>
                <a:cs typeface="Arial Unicode MS" pitchFamily="34" charset="-128"/>
              </a:rPr>
              <a:t> em 2022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•"/>
            </a:pPr>
            <a:endParaRPr lang="pt-BR" altLang="pt-BR" sz="35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63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número de diapositiva"/>
          <p:cNvSpPr txBox="1">
            <a:spLocks noGrp="1"/>
          </p:cNvSpPr>
          <p:nvPr/>
        </p:nvSpPr>
        <p:spPr bwMode="auto">
          <a:xfrm>
            <a:off x="9144001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919825AB-5B11-41A7-9E69-9BF0BCFBAAFD}" type="slidenum">
              <a:rPr lang="pt-BR" altLang="pt-BR" sz="1400">
                <a:latin typeface="Calibri" pitchFamily="34" charset="0"/>
              </a:rPr>
              <a:pPr algn="ctr" eaLnBrk="1" hangingPunct="1"/>
              <a:t>4</a:t>
            </a:fld>
            <a:endParaRPr lang="pt-BR" altLang="pt-BR" sz="1400">
              <a:latin typeface="Calibri" pitchFamily="34" charset="0"/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727201" y="609603"/>
            <a:ext cx="934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pt-BR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30337" y="75873"/>
            <a:ext cx="10363200" cy="273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altLang="pt-BR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Desoneração das Importações</a:t>
            </a:r>
          </a:p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BR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BR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BR" sz="2900" b="1" i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96869" y="500473"/>
            <a:ext cx="11890659" cy="90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pt-BR" altLang="pt-BR" sz="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pt-BR" altLang="pt-BR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Imposto sobre a importação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Mar.2020 – lista </a:t>
            </a: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Covid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19 (Res </a:t>
            </a: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Gecex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17/2020 e  posteriores) </a:t>
            </a:r>
            <a:r>
              <a:rPr lang="pt-BR" altLang="pt-BR" sz="1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– até o fim de 2022 (</a:t>
            </a:r>
            <a:r>
              <a:rPr lang="pt-BR" sz="1600" dirty="0">
                <a:solidFill>
                  <a:schemeClr val="bg1"/>
                </a:solidFill>
              </a:rPr>
              <a:t>Res </a:t>
            </a:r>
            <a:r>
              <a:rPr lang="pt-BR" sz="1600" dirty="0" err="1">
                <a:solidFill>
                  <a:schemeClr val="bg1"/>
                </a:solidFill>
              </a:rPr>
              <a:t>Gecex</a:t>
            </a:r>
            <a:r>
              <a:rPr lang="pt-BR" sz="1600" dirty="0">
                <a:solidFill>
                  <a:schemeClr val="bg1"/>
                </a:solidFill>
              </a:rPr>
              <a:t> nº 355/2022)</a:t>
            </a:r>
            <a:endParaRPr lang="pt-BR" altLang="pt-BR" sz="16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Nov. 2021 – redução horizontal de 10% no II </a:t>
            </a:r>
            <a:r>
              <a:rPr lang="pt-BR" altLang="pt-BR" sz="1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(Resolução </a:t>
            </a:r>
            <a:r>
              <a:rPr lang="pt-BR" altLang="pt-BR" sz="1600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Gecex</a:t>
            </a:r>
            <a:r>
              <a:rPr lang="pt-BR" altLang="pt-BR" sz="1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nº 269/2021, vigência até final de 2022 –</a:t>
            </a:r>
            <a:r>
              <a:rPr lang="pt-BR" altLang="pt-BR" sz="16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1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combater a crise/inflação/pobreza</a:t>
            </a:r>
            <a:r>
              <a:rPr lang="pt-BR" altLang="pt-BR" sz="1600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Mar. 2022 – redução adicional de 10% para BK e BIT (20% no total)  e redução a zero de café moído, margarina, queijo, macarrão, óleo de soja, etanol e açúcar (exceções) (Resolução </a:t>
            </a: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Gecex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nº 318/ 202 -  </a:t>
            </a:r>
            <a:r>
              <a:rPr lang="pt-BR" altLang="pt-BR" sz="16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insumo, investimento, inflação</a:t>
            </a:r>
            <a:r>
              <a:rPr lang="pt-BR" altLang="pt-BR" sz="1600" b="1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Mai. 2022 - Foi zerado o II de 11 produtos, sendo 7 alimentos (carne, frango, trigo, bolachas, biscoitos), aço, fungicidas, milho em grão etc. 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Reduzido II de insumos para agricultura e aço (Resolução </a:t>
            </a: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Gecex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nº 341/2022)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Mai. 2022 – manutenção da redução horizontal de 10% de 2021 cumulada com nova redução horizontal de 10% até final de 2023 (6.195 itens da </a:t>
            </a: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TEC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reduzidos). (Resolução </a:t>
            </a: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Gecex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 nº 353/2022).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Jul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/Ago. 2022 redução de 10% no II no Mercosul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Jul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/Ago. 2022 redução II de 7 produtos (</a:t>
            </a: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airbags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para </a:t>
            </a:r>
            <a:r>
              <a:rPr lang="pt-BR" altLang="pt-BR" sz="16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motociclisas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, proteína de soro de leite, complexos alimentares (</a:t>
            </a:r>
            <a:r>
              <a:rPr lang="pt-BR" altLang="pt-BR" sz="16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sz="1600" dirty="0">
                <a:solidFill>
                  <a:srgbClr val="0070C0"/>
                </a:solidFill>
              </a:rPr>
              <a:t>uplementos alimentares, como concentrados de proteína (como </a:t>
            </a:r>
            <a:r>
              <a:rPr lang="pt-BR" sz="1600" dirty="0" err="1">
                <a:solidFill>
                  <a:srgbClr val="0070C0"/>
                </a:solidFill>
              </a:rPr>
              <a:t>Whey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err="1">
                <a:solidFill>
                  <a:srgbClr val="0070C0"/>
                </a:solidFill>
              </a:rPr>
              <a:t>Protein</a:t>
            </a:r>
            <a:r>
              <a:rPr lang="pt-BR" sz="1600" dirty="0">
                <a:solidFill>
                  <a:srgbClr val="0070C0"/>
                </a:solidFill>
              </a:rPr>
              <a:t>), creatina, multivitamínicos e outros itens de nutrição esportiva</a:t>
            </a:r>
            <a:r>
              <a:rPr lang="pt-BR" sz="1600" dirty="0"/>
              <a:t>)</a:t>
            </a:r>
            <a:r>
              <a:rPr lang="pt-BR" altLang="pt-BR" sz="1600" b="1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altLang="pt-BR" sz="16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coletes e jaquetas impermeáveis para proteção de motociclistas</a:t>
            </a:r>
            <a:r>
              <a:rPr lang="pt-BR" altLang="pt-BR" sz="16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) – Mercosul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altLang="pt-BR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Outros produtos com imposto reduzido em 2022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 err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Videos</a:t>
            </a:r>
            <a:r>
              <a:rPr lang="pt-BR" altLang="pt-BR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games – reduzido de 16 para 12% em jul.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Jet </a:t>
            </a:r>
            <a:r>
              <a:rPr lang="pt-BR" altLang="pt-BR" sz="1600" b="1" dirty="0" err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skis</a:t>
            </a:r>
            <a:r>
              <a:rPr lang="pt-BR" altLang="pt-BR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– II passou de 20% para zero em março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Balões e dirigíveis – passou de 18% para zero em março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Skates – II passou de 20% para 2% em 2021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pt-BR" sz="1400" b="1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pt-BR" sz="16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pt-BR" altLang="pt-BR" sz="2000" b="1" dirty="0">
              <a:latin typeface="Times New Roman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pt-BR" altLang="pt-BR" sz="2500" b="1" dirty="0">
              <a:latin typeface="Times New Roman" charset="0"/>
            </a:endParaRPr>
          </a:p>
        </p:txBody>
      </p:sp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10769600" y="6248403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BR" sz="1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27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número de diapositiva"/>
          <p:cNvSpPr txBox="1">
            <a:spLocks noGrp="1"/>
          </p:cNvSpPr>
          <p:nvPr/>
        </p:nvSpPr>
        <p:spPr bwMode="auto">
          <a:xfrm>
            <a:off x="9144001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919825AB-5B11-41A7-9E69-9BF0BCFBAAFD}" type="slidenum">
              <a:rPr lang="pt-BR" altLang="pt-BR" sz="1400">
                <a:latin typeface="Calibri" pitchFamily="34" charset="0"/>
              </a:rPr>
              <a:pPr algn="ctr" eaLnBrk="1" hangingPunct="1"/>
              <a:t>5</a:t>
            </a:fld>
            <a:endParaRPr lang="pt-BR" altLang="pt-BR" sz="1400">
              <a:latin typeface="Calibri" pitchFamily="34" charset="0"/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727201" y="609603"/>
            <a:ext cx="934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pt-BR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0" y="762004"/>
            <a:ext cx="1036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BR" altLang="pt-BR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altLang="pt-BR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Desoneração das Importações</a:t>
            </a:r>
            <a:endParaRPr lang="pt-BR" sz="2900" b="1" i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62819" y="1348741"/>
            <a:ext cx="11024381" cy="492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endParaRPr lang="pt-BR" altLang="pt-BR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pt-BR" altLang="pt-BR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Imposto sobre Produtos Industrializados (IPI)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2000" dirty="0">
                <a:solidFill>
                  <a:schemeClr val="bg1"/>
                </a:solidFill>
                <a:latin typeface="Times New Roman" charset="0"/>
              </a:rPr>
              <a:t>Decreto n.º 11.047, de 14 de abril, reduziu em 25%, de forma linear, a alíquota do IPI sobre diversos itens industrializados.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2000" dirty="0">
                <a:solidFill>
                  <a:schemeClr val="bg1"/>
                </a:solidFill>
                <a:latin typeface="Times New Roman" charset="0"/>
              </a:rPr>
              <a:t>O  Decreto n.º 11.055, de 28 de abril, expandiu a redução linear do IPI para 35%, e excepcionou alguns produtos da Zona Franca de Manaus tão somente quanto à extensão da redução – os 10% adicionais.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2000" dirty="0">
                <a:solidFill>
                  <a:schemeClr val="bg1"/>
                </a:solidFill>
                <a:latin typeface="Times New Roman" charset="0"/>
              </a:rPr>
              <a:t> O Decreto n.º 11.052, também de 28 de abril, o Executivo reduziu a 0% a alíquota relativa a preparações compostas, não alcoólicas, utilizadas na </a:t>
            </a:r>
            <a:r>
              <a:rPr lang="pt-BR" altLang="pt-BR" sz="2000" dirty="0" err="1">
                <a:solidFill>
                  <a:schemeClr val="bg1"/>
                </a:solidFill>
                <a:latin typeface="Times New Roman" charset="0"/>
              </a:rPr>
              <a:t>ZFM</a:t>
            </a:r>
            <a:r>
              <a:rPr lang="pt-BR" altLang="pt-BR" sz="2000" dirty="0">
                <a:solidFill>
                  <a:schemeClr val="bg1"/>
                </a:solidFill>
                <a:latin typeface="Times New Roman" charset="0"/>
              </a:rPr>
              <a:t> para produção de refrigerantes.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pt-BR" altLang="pt-BR" sz="2500" b="1" dirty="0">
              <a:latin typeface="Times New Roman" charset="0"/>
            </a:endParaRPr>
          </a:p>
        </p:txBody>
      </p:sp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10769600" y="6248403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BR" sz="1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2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número de diapositiva"/>
          <p:cNvSpPr txBox="1">
            <a:spLocks noGrp="1"/>
          </p:cNvSpPr>
          <p:nvPr/>
        </p:nvSpPr>
        <p:spPr bwMode="auto">
          <a:xfrm>
            <a:off x="9144001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919825AB-5B11-41A7-9E69-9BF0BCFBAAFD}" type="slidenum">
              <a:rPr lang="pt-BR" altLang="pt-BR" sz="1400">
                <a:latin typeface="Calibri" pitchFamily="34" charset="0"/>
              </a:rPr>
              <a:pPr algn="ctr" eaLnBrk="1" hangingPunct="1"/>
              <a:t>6</a:t>
            </a:fld>
            <a:endParaRPr lang="pt-BR" altLang="pt-BR" sz="1400">
              <a:latin typeface="Calibri" pitchFamily="34" charset="0"/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727201" y="609603"/>
            <a:ext cx="934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pt-BR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86647" y="-88792"/>
            <a:ext cx="10700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altLang="pt-B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Desoneração das Importações</a:t>
            </a:r>
            <a:endParaRPr lang="pt-BR" sz="2900" b="1" i="1" dirty="0">
              <a:solidFill>
                <a:srgbClr val="0000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78191" y="425072"/>
            <a:ext cx="11882511" cy="64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endParaRPr lang="pt-BR" altLang="pt-BR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pt-BR" altLang="pt-B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Imposto sobre Produtos Industrializados (IPI)</a:t>
            </a:r>
            <a:endParaRPr lang="pt-BR" altLang="pt-BR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Times New Roman" charset="0"/>
              </a:rPr>
              <a:t>Decreto n.º 11.047, de 14 de abril, reduziu em 25%, de forma linear, a alíquota do IPI sobre diversos itens industrializados.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Times New Roman" charset="0"/>
              </a:rPr>
              <a:t>O  Decreto n.º 11.055, de 28 de abril, expandiu a redução linear do IPI para 35%, e excepcionou alguns produtos da Zona Franca de Manaus tão somente quanto à extensão da redução – os 10% adicionais.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Times New Roman" charset="0"/>
              </a:rPr>
              <a:t> O Decreto n.º 11.052, também de 28 de abril, o Executivo reduziu a 0% a alíquota relativa a preparações compostas, não alcoólicas, utilizadas na </a:t>
            </a:r>
            <a:r>
              <a:rPr lang="pt-BR" altLang="pt-BR" dirty="0" err="1">
                <a:solidFill>
                  <a:schemeClr val="bg1"/>
                </a:solidFill>
                <a:latin typeface="Times New Roman" charset="0"/>
              </a:rPr>
              <a:t>ZFM</a:t>
            </a:r>
            <a:r>
              <a:rPr lang="pt-BR" altLang="pt-BR" dirty="0">
                <a:solidFill>
                  <a:schemeClr val="bg1"/>
                </a:solidFill>
                <a:latin typeface="Times New Roman" charset="0"/>
              </a:rPr>
              <a:t> para produção de refrigerantes.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Times New Roman" charset="0"/>
              </a:rPr>
              <a:t>Decreto no. 11.158, de 29 de julho de 2022 – reduziu o IPI em até 35% para a maioria dos produtos fabricados no país. Ficaram ressalvados produtos que preservam parcela significativa do faturamento da Zona Franca de Manaus (</a:t>
            </a:r>
            <a:r>
              <a:rPr lang="pt-BR" altLang="pt-BR" dirty="0" err="1">
                <a:solidFill>
                  <a:schemeClr val="bg1"/>
                </a:solidFill>
                <a:latin typeface="Times New Roman" charset="0"/>
              </a:rPr>
              <a:t>ZFM</a:t>
            </a:r>
            <a:r>
              <a:rPr lang="pt-BR" altLang="pt-BR" dirty="0">
                <a:solidFill>
                  <a:schemeClr val="bg1"/>
                </a:solidFill>
                <a:latin typeface="Times New Roman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dirty="0">
                <a:solidFill>
                  <a:srgbClr val="FFC000"/>
                </a:solidFill>
                <a:latin typeface="Times New Roman" charset="0"/>
              </a:rPr>
              <a:t> </a:t>
            </a:r>
            <a:r>
              <a:rPr lang="pt-BR" altLang="pt-BR" b="1" dirty="0">
                <a:solidFill>
                  <a:srgbClr val="FFC000"/>
                </a:solidFill>
                <a:latin typeface="Times New Roman" charset="0"/>
              </a:rPr>
              <a:t>O STF suspendeu os efeitos de decretos presidenciais na parte que reduzem as alíquotas do Imposto sobre Produtos Industrializados (IPI) sobre produtos de todo o país e que também sejam fabricados nas indústrias da Zona Franca de Manaus (</a:t>
            </a:r>
            <a:r>
              <a:rPr lang="pt-BR" altLang="pt-BR" b="1" dirty="0" err="1">
                <a:solidFill>
                  <a:srgbClr val="FFC000"/>
                </a:solidFill>
                <a:latin typeface="Times New Roman" charset="0"/>
              </a:rPr>
              <a:t>ZFM</a:t>
            </a:r>
            <a:r>
              <a:rPr lang="pt-BR" altLang="pt-BR" b="1" dirty="0">
                <a:solidFill>
                  <a:srgbClr val="FFC000"/>
                </a:solidFill>
                <a:latin typeface="Times New Roman" charset="0"/>
              </a:rPr>
              <a:t>). O relator deferiu liminar na Ação Direta de Inconstitucionalidade (ADI 7153, 7155 e 7159), ajuizada pelo Partido Solidariedade</a:t>
            </a:r>
            <a:r>
              <a:rPr lang="pt-BR" altLang="pt-BR" b="1" dirty="0">
                <a:solidFill>
                  <a:srgbClr val="C00000"/>
                </a:solidFill>
                <a:latin typeface="Times New Roman" charset="0"/>
              </a:rPr>
              <a:t>. </a:t>
            </a:r>
            <a:r>
              <a:rPr lang="pt-BR" altLang="pt-BR" b="1" dirty="0">
                <a:solidFill>
                  <a:srgbClr val="0070C0"/>
                </a:solidFill>
                <a:latin typeface="Times New Roman" charset="0"/>
              </a:rPr>
              <a:t>A suspensão ocorreu em 06 de maio e em 08 de agosto de 2022.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pt-BR" altLang="pt-BR" sz="2500" b="1" dirty="0">
              <a:latin typeface="Times New Roman" charset="0"/>
            </a:endParaRPr>
          </a:p>
        </p:txBody>
      </p:sp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10769600" y="6248403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pt-BR" sz="1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97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239184" y="476250"/>
            <a:ext cx="11607801" cy="584835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pt-BR" altLang="en-US" sz="4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pt-BR" altLang="en-US" sz="4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pt-BR" altLang="en-US" sz="4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pt-BR" altLang="en-US" sz="4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pt-BR" altLang="en-US" sz="3200" dirty="0">
              <a:solidFill>
                <a:schemeClr val="bg1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pt-BR" altLang="en-US" dirty="0"/>
          </a:p>
          <a:p>
            <a:pPr marL="0" indent="0" algn="just">
              <a:buFont typeface="Arial" charset="0"/>
              <a:buNone/>
            </a:pPr>
            <a:r>
              <a:rPr lang="pt-BR" altLang="en-US" dirty="0"/>
              <a:t>Alemanha, Austrália, Áustria, Bélgica, Canadá, </a:t>
            </a:r>
            <a:r>
              <a:rPr lang="pt-BR" altLang="en-US" dirty="0">
                <a:solidFill>
                  <a:srgbClr val="FF0000"/>
                </a:solidFill>
              </a:rPr>
              <a:t>Chile</a:t>
            </a:r>
            <a:r>
              <a:rPr lang="pt-BR" altLang="en-US" dirty="0"/>
              <a:t>, </a:t>
            </a:r>
            <a:r>
              <a:rPr lang="pt-BR" altLang="en-US" dirty="0">
                <a:solidFill>
                  <a:srgbClr val="FF0000"/>
                </a:solidFill>
              </a:rPr>
              <a:t>Colômbia</a:t>
            </a:r>
            <a:r>
              <a:rPr lang="pt-BR" altLang="en-US" dirty="0"/>
              <a:t>, Coreia do Sul, </a:t>
            </a:r>
            <a:r>
              <a:rPr lang="pt-BR" altLang="en-US" dirty="0">
                <a:solidFill>
                  <a:srgbClr val="FF0000"/>
                </a:solidFill>
              </a:rPr>
              <a:t>Costa Rica</a:t>
            </a:r>
            <a:r>
              <a:rPr lang="pt-BR" altLang="en-US" dirty="0"/>
              <a:t>, Dinamarca, Eslováquia, </a:t>
            </a:r>
            <a:r>
              <a:rPr lang="pt-BR" altLang="en-US" dirty="0" err="1"/>
              <a:t>Eslovenia</a:t>
            </a:r>
            <a:r>
              <a:rPr lang="pt-BR" altLang="en-US" dirty="0"/>
              <a:t>, Espanha, Estados Unidos, </a:t>
            </a:r>
            <a:r>
              <a:rPr lang="pt-BR" altLang="en-US" dirty="0" err="1"/>
              <a:t>Estonia</a:t>
            </a:r>
            <a:r>
              <a:rPr lang="pt-BR" altLang="en-US" dirty="0"/>
              <a:t>, Finlândia, França, Grécia, Hungria, Irlanda, Islândia,  Israel,  Itália, Japão, </a:t>
            </a:r>
            <a:r>
              <a:rPr lang="pt-BR" altLang="en-US" dirty="0" err="1"/>
              <a:t>Letonia</a:t>
            </a:r>
            <a:r>
              <a:rPr lang="pt-BR" altLang="en-US" dirty="0"/>
              <a:t>, Lituânia, Luxemburgo, </a:t>
            </a:r>
            <a:r>
              <a:rPr lang="pt-BR" altLang="en-US" dirty="0">
                <a:solidFill>
                  <a:srgbClr val="FF0000"/>
                </a:solidFill>
              </a:rPr>
              <a:t>México</a:t>
            </a:r>
            <a:r>
              <a:rPr lang="pt-BR" altLang="en-US" dirty="0"/>
              <a:t>, Noruega, Nova Zelândia, Países Baixos, Polónia, Portugal, Reino Unido, </a:t>
            </a:r>
            <a:r>
              <a:rPr lang="pt-BR" altLang="en-US" dirty="0" err="1"/>
              <a:t>Tchéquia</a:t>
            </a:r>
            <a:r>
              <a:rPr lang="pt-BR" altLang="en-US" dirty="0"/>
              <a:t>, Suécia, Suíça e Turquia.</a:t>
            </a:r>
          </a:p>
        </p:txBody>
      </p:sp>
      <p:sp>
        <p:nvSpPr>
          <p:cNvPr id="6147" name="Título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2" y="188915"/>
            <a:ext cx="7393516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9672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>
                <a:solidFill>
                  <a:srgbClr val="7B9899"/>
                </a:solidFill>
                <a:latin typeface="Georgia" pitchFamily="18" charset="0"/>
              </a:rPr>
              <a:t>SISTEMA TRIBUTÁRIO BRASILEIRO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02167" y="1527175"/>
            <a:ext cx="11338985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n-US" altLang="en-US">
              <a:latin typeface="Georgia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pt-BR" altLang="en-US">
              <a:latin typeface="Georgia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altLang="en-US">
              <a:latin typeface="Georgia" pitchFamily="18" charset="0"/>
            </a:endParaRPr>
          </a:p>
        </p:txBody>
      </p:sp>
      <p:sp>
        <p:nvSpPr>
          <p:cNvPr id="10245" name="Retângulo 1"/>
          <p:cNvSpPr>
            <a:spLocks noChangeArrowheads="1"/>
          </p:cNvSpPr>
          <p:nvPr/>
        </p:nvSpPr>
        <p:spPr bwMode="auto">
          <a:xfrm>
            <a:off x="3691468" y="3244850"/>
            <a:ext cx="3605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en-US"/>
              <a:t>vançada • Voz na definição de padrõ</a:t>
            </a:r>
            <a:endParaRPr lang="en-US" altLang="en-US"/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808"/>
            <a:ext cx="12192000" cy="70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1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2308225"/>
          </a:xfrm>
          <a:prstGeom prst="rect">
            <a:avLst/>
          </a:prstGeom>
        </p:spPr>
        <p:txBody>
          <a:bodyPr/>
          <a:lstStyle/>
          <a:p>
            <a:pPr algn="ctr"/>
            <a:br>
              <a:rPr lang="pt-BR" altLang="en-US" b="1" dirty="0">
                <a:solidFill>
                  <a:srgbClr val="FFFF00"/>
                </a:solidFill>
                <a:latin typeface="Georgia" pitchFamily="18" charset="0"/>
              </a:rPr>
            </a:br>
            <a:r>
              <a:rPr lang="pt-BR" altLang="en-US" b="1" dirty="0">
                <a:solidFill>
                  <a:srgbClr val="FFFF00"/>
                </a:solidFill>
                <a:latin typeface="Georgia" pitchFamily="18" charset="0"/>
              </a:rPr>
              <a:t>MUITO OBRIGADA! </a:t>
            </a:r>
            <a:br>
              <a:rPr lang="pt-BR" altLang="en-US" b="1" dirty="0">
                <a:solidFill>
                  <a:srgbClr val="FFFF00"/>
                </a:solidFill>
                <a:latin typeface="Georgia" pitchFamily="18" charset="0"/>
              </a:rPr>
            </a:br>
            <a:endParaRPr lang="pt-BR" altLang="en-US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2227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26508" y="1828799"/>
            <a:ext cx="11302196" cy="5029201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latin typeface="Georgia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en-US" dirty="0">
              <a:solidFill>
                <a:srgbClr val="FFFF00"/>
              </a:solidFill>
              <a:latin typeface="Georgia" pitchFamily="18" charset="0"/>
              <a:hlinkClick r:id="" action="ppaction://noaction"/>
            </a:endParaRPr>
          </a:p>
          <a:p>
            <a:pPr algn="ctr">
              <a:buFont typeface="Arial" pitchFamily="34" charset="0"/>
              <a:buNone/>
              <a:defRPr/>
            </a:pPr>
            <a:endParaRPr lang="en-US" b="1" dirty="0">
              <a:solidFill>
                <a:srgbClr val="FFFF00"/>
              </a:solidFill>
              <a:latin typeface="Georgia" pitchFamily="18" charset="0"/>
              <a:hlinkClick r:id="" action="ppaction://noaction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Georgia" pitchFamily="18" charset="0"/>
                <a:hlinkClick r:id="" action="ppaction://noaction"/>
              </a:rPr>
              <a:t>liziane.meira@fgv.br</a:t>
            </a:r>
            <a:endParaRPr lang="en-US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en-US" sz="2200" dirty="0">
                <a:latin typeface="Georgia" pitchFamily="18" charset="0"/>
              </a:rPr>
              <a:t>https://www.conjur.com.br/secoes/colunas/territorio-aduaneiro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29700" name="AutoShape 6" descr="Resultado de imagem para MUITO OBRIGADA CHIQUE"/>
          <p:cNvSpPr>
            <a:spLocks noChangeAspect="1" noChangeArrowheads="1"/>
          </p:cNvSpPr>
          <p:nvPr/>
        </p:nvSpPr>
        <p:spPr bwMode="auto">
          <a:xfrm>
            <a:off x="5899151" y="3281363"/>
            <a:ext cx="395816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AutoShape 2" descr="Resultado de imagem para diplomacia mulher"/>
          <p:cNvSpPr>
            <a:spLocks noChangeAspect="1" noChangeArrowheads="1"/>
          </p:cNvSpPr>
          <p:nvPr/>
        </p:nvSpPr>
        <p:spPr bwMode="auto">
          <a:xfrm>
            <a:off x="154517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6" y="2103120"/>
            <a:ext cx="2615184" cy="32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48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951</Words>
  <Application>Microsoft Office PowerPoint</Application>
  <PresentationFormat>Widescreen</PresentationFormat>
  <Paragraphs>87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Wingdings</vt:lpstr>
      <vt:lpstr>Wingdings 2</vt:lpstr>
      <vt:lpstr>Tema do Office</vt:lpstr>
      <vt:lpstr>Os Reflexos da Crise na Abertura do Comércio Exterior Brasileiro</vt:lpstr>
      <vt:lpstr>Imposto sobre a importação: Covid-19 e guerra na Ucrância</vt:lpstr>
      <vt:lpstr> Imposto sobre a importação: Covid-19 e guerra na Ucrânia</vt:lpstr>
      <vt:lpstr>Apresentação do PowerPoint</vt:lpstr>
      <vt:lpstr>Apresentação do PowerPoint</vt:lpstr>
      <vt:lpstr>Apresentação do PowerPoint</vt:lpstr>
      <vt:lpstr>Apresentação do PowerPoint</vt:lpstr>
      <vt:lpstr>SISTEMA TRIBUTÁRIO BRASILEIRO</vt:lpstr>
      <vt:lpstr> MUITO OBRIGADA!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12</cp:revision>
  <dcterms:created xsi:type="dcterms:W3CDTF">2022-11-18T18:20:41Z</dcterms:created>
  <dcterms:modified xsi:type="dcterms:W3CDTF">2022-12-07T17:32:15Z</dcterms:modified>
</cp:coreProperties>
</file>