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1" r:id="rId5"/>
    <p:sldId id="268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08/12/2022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Despenhadeiro Banco de Imagens e Fotos de Stock - iStock">
            <a:extLst>
              <a:ext uri="{FF2B5EF4-FFF2-40B4-BE49-F238E27FC236}">
                <a16:creationId xmlns:a16="http://schemas.microsoft.com/office/drawing/2014/main" id="{B76CB0E5-4170-A2F6-4601-A88D7D3D0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1278"/>
            <a:ext cx="12192000" cy="584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B6289D2B-3BB6-EE74-C41B-057EC11D8FFA}"/>
              </a:ext>
            </a:extLst>
          </p:cNvPr>
          <p:cNvSpPr txBox="1">
            <a:spLocks/>
          </p:cNvSpPr>
          <p:nvPr/>
        </p:nvSpPr>
        <p:spPr>
          <a:xfrm>
            <a:off x="247651" y="5367447"/>
            <a:ext cx="11630026" cy="109759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pt-BR" sz="2000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Fábio Raimundi</a:t>
            </a:r>
          </a:p>
          <a:p>
            <a:pPr algn="l">
              <a:lnSpc>
                <a:spcPct val="110000"/>
              </a:lnSpc>
            </a:pPr>
            <a:r>
              <a:rPr lang="pt-BR" sz="2000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Advogado sócio da Raimundi e Bastos Advogados</a:t>
            </a:r>
          </a:p>
          <a:p>
            <a:pPr algn="l">
              <a:lnSpc>
                <a:spcPct val="110000"/>
              </a:lnSpc>
            </a:pPr>
            <a:r>
              <a:rPr lang="pt-BR" sz="2000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Juiz do TARF-RS</a:t>
            </a:r>
          </a:p>
          <a:p>
            <a:pPr algn="l">
              <a:lnSpc>
                <a:spcPct val="110000"/>
              </a:lnSpc>
            </a:pPr>
            <a:r>
              <a:rPr lang="pt-BR" sz="2000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Mestre em Direito da Empresa e dos negócios (Unisinos-RS)	</a:t>
            </a:r>
          </a:p>
        </p:txBody>
      </p:sp>
      <p:pic>
        <p:nvPicPr>
          <p:cNvPr id="1028" name="Picture 4" descr="Ibet RJ | Rio de Janeiro RJ | Facebook">
            <a:extLst>
              <a:ext uri="{FF2B5EF4-FFF2-40B4-BE49-F238E27FC236}">
                <a16:creationId xmlns:a16="http://schemas.microsoft.com/office/drawing/2014/main" id="{25C97CE9-40EC-CC49-51CE-4EABEFE4B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26" y="186958"/>
            <a:ext cx="614320" cy="61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9">
            <a:extLst>
              <a:ext uri="{FF2B5EF4-FFF2-40B4-BE49-F238E27FC236}">
                <a16:creationId xmlns:a16="http://schemas.microsoft.com/office/drawing/2014/main" id="{8ED76174-6AE1-52A1-5D79-41709D3BE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5265" y="1935332"/>
            <a:ext cx="7039993" cy="1574631"/>
          </a:xfrm>
          <a:solidFill>
            <a:schemeClr val="bg1">
              <a:alpha val="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t-BR" sz="3600" b="1" dirty="0"/>
              <a:t>A VINCULAÇÃO DOS PRECEDENTES NO ÂMBITO DO PROCESSO ADMINISTRATIVO TRIBUTÁRIO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espenhadeiro Banco de Imagens e Fotos de Stock - iStock">
            <a:extLst>
              <a:ext uri="{FF2B5EF4-FFF2-40B4-BE49-F238E27FC236}">
                <a16:creationId xmlns:a16="http://schemas.microsoft.com/office/drawing/2014/main" id="{7D71CDC4-7F41-4EE3-D154-F8C91A5B4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1278"/>
            <a:ext cx="12192000" cy="605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9">
            <a:extLst>
              <a:ext uri="{FF2B5EF4-FFF2-40B4-BE49-F238E27FC236}">
                <a16:creationId xmlns:a16="http://schemas.microsoft.com/office/drawing/2014/main" id="{B786E399-7824-46E8-807D-6BE912315D69}"/>
              </a:ext>
            </a:extLst>
          </p:cNvPr>
          <p:cNvSpPr txBox="1">
            <a:spLocks/>
          </p:cNvSpPr>
          <p:nvPr/>
        </p:nvSpPr>
        <p:spPr>
          <a:xfrm>
            <a:off x="5719864" y="1254396"/>
            <a:ext cx="6315045" cy="157463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/>
              <a:t>PRECEDENTE </a:t>
            </a:r>
            <a:r>
              <a:rPr lang="pt-BR" sz="3600" b="1" u="sng" dirty="0">
                <a:solidFill>
                  <a:srgbClr val="C00000"/>
                </a:solidFill>
              </a:rPr>
              <a:t>é</a:t>
            </a:r>
            <a:r>
              <a:rPr lang="pt-BR" sz="3600" b="1" dirty="0"/>
              <a:t> NORMA JURÍDICA</a:t>
            </a:r>
          </a:p>
          <a:p>
            <a:pPr algn="r"/>
            <a:r>
              <a:rPr lang="pt-BR" sz="3600" b="1" dirty="0"/>
              <a:t>____________________________</a:t>
            </a:r>
          </a:p>
          <a:p>
            <a:pPr algn="r"/>
            <a:r>
              <a:rPr lang="pt-BR" sz="2200" b="1" dirty="0"/>
              <a:t>O conteúdo de um precedente é o próprio conteúdo da lei por ele interpretada.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2938771-90DE-CD22-736A-238571A3C9FB}"/>
              </a:ext>
            </a:extLst>
          </p:cNvPr>
          <p:cNvSpPr txBox="1"/>
          <p:nvPr/>
        </p:nvSpPr>
        <p:spPr>
          <a:xfrm>
            <a:off x="354893" y="5158086"/>
            <a:ext cx="9436808" cy="15746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normAutofit/>
          </a:bodyPr>
          <a:lstStyle>
            <a:defPPr>
              <a:defRPr lang="pt-BR"/>
            </a:defPPr>
            <a:lvl1pPr algn="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dirty="0">
                <a:solidFill>
                  <a:schemeClr val="bg2">
                    <a:lumMod val="90000"/>
                  </a:schemeClr>
                </a:solidFill>
              </a:rPr>
              <a:t>CPC. Art. 926</a:t>
            </a:r>
          </a:p>
          <a:p>
            <a:pPr algn="l"/>
            <a:r>
              <a:rPr lang="pt-BR" dirty="0">
                <a:solidFill>
                  <a:schemeClr val="bg2">
                    <a:lumMod val="90000"/>
                  </a:schemeClr>
                </a:solidFill>
              </a:rPr>
              <a:t>_______________________________________</a:t>
            </a: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Os tribunais devem uniformizar sua jurisprudência e mantê-la estável, íntegra e coerente.</a:t>
            </a:r>
          </a:p>
        </p:txBody>
      </p:sp>
    </p:spTree>
    <p:extLst>
      <p:ext uri="{BB962C8B-B14F-4D97-AF65-F5344CB8AC3E}">
        <p14:creationId xmlns:p14="http://schemas.microsoft.com/office/powerpoint/2010/main" val="342889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espenhadeiro Banco de Imagens e Fotos de Stock - iStock">
            <a:extLst>
              <a:ext uri="{FF2B5EF4-FFF2-40B4-BE49-F238E27FC236}">
                <a16:creationId xmlns:a16="http://schemas.microsoft.com/office/drawing/2014/main" id="{7D71CDC4-7F41-4EE3-D154-F8C91A5B4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7911"/>
            <a:ext cx="12192000" cy="605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2938771-90DE-CD22-736A-238571A3C9FB}"/>
              </a:ext>
            </a:extLst>
          </p:cNvPr>
          <p:cNvSpPr txBox="1"/>
          <p:nvPr/>
        </p:nvSpPr>
        <p:spPr>
          <a:xfrm>
            <a:off x="354892" y="3429000"/>
            <a:ext cx="11425775" cy="330371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normAutofit fontScale="85000" lnSpcReduction="20000"/>
          </a:bodyPr>
          <a:lstStyle>
            <a:defPPr>
              <a:defRPr lang="pt-BR"/>
            </a:defPPr>
            <a:lvl1pPr algn="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CPC. Art. 927</a:t>
            </a:r>
          </a:p>
          <a:p>
            <a:pPr algn="l"/>
            <a:r>
              <a:rPr lang="pt-BR" dirty="0">
                <a:solidFill>
                  <a:schemeClr val="bg2">
                    <a:lumMod val="90000"/>
                  </a:schemeClr>
                </a:solidFill>
              </a:rPr>
              <a:t>_______________________________________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Os tribunais observarão :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I - as decisões do Supremo Tribunal Federal em controle concentrado de constitucionalidade;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II - os enunciados de súmula vinculante;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III - os acórdãos em incidente de assunção de competência ou de resolução de demandas repetitivas e em julgamento de recursos extraordinário e especial repetitivos;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IV - os enunciados das súmulas do Supremo Tribunal Federal em matéria constitucional e do Superior Tribunal de Justiça em matéria infraconstitucional;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pt-BR" sz="2000" dirty="0">
                <a:solidFill>
                  <a:schemeClr val="bg2">
                    <a:lumMod val="90000"/>
                  </a:schemeClr>
                </a:solidFill>
              </a:rPr>
              <a:t>V - a orientação do plenário ou do órgão especial aos quais estiverem vinculados.</a:t>
            </a:r>
          </a:p>
          <a:p>
            <a:pPr algn="l"/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6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1595A09-E336-4D1B-9B3A-06A2287A5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Google Shape;98;p16">
            <a:extLst>
              <a:ext uri="{FF2B5EF4-FFF2-40B4-BE49-F238E27FC236}">
                <a16:creationId xmlns:a16="http://schemas.microsoft.com/office/drawing/2014/main" id="{D82BBF8E-986E-402A-6C4B-E3E5E098D1B1}"/>
              </a:ext>
            </a:extLst>
          </p:cNvPr>
          <p:cNvSpPr txBox="1">
            <a:spLocks/>
          </p:cNvSpPr>
          <p:nvPr/>
        </p:nvSpPr>
        <p:spPr>
          <a:xfrm>
            <a:off x="376354" y="4777739"/>
            <a:ext cx="3767385" cy="1605306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SzPts val="2000"/>
              <a:buNone/>
            </a:pPr>
            <a:r>
              <a:rPr lang="en-US" sz="2000" b="1" dirty="0">
                <a:latin typeface="+mj-lt"/>
                <a:ea typeface="+mj-ea"/>
                <a:cs typeface="Times New Roman" panose="02020603050405020304" pitchFamily="18" charset="0"/>
              </a:rPr>
              <a:t>VINCULAÇÃO DO PRECEDENTE NOS </a:t>
            </a:r>
            <a:r>
              <a:rPr lang="en-US" sz="2000" b="1" dirty="0">
                <a:latin typeface="+mj-lt"/>
                <a:ea typeface="+mj-ea"/>
                <a:cs typeface="+mj-cs"/>
              </a:rPr>
              <a:t>TRIBUNAIS</a:t>
            </a:r>
            <a:r>
              <a:rPr lang="en-US" sz="2000" b="1" dirty="0">
                <a:latin typeface="+mj-lt"/>
                <a:ea typeface="+mj-ea"/>
                <a:cs typeface="Times New Roman" panose="02020603050405020304" pitchFamily="18" charset="0"/>
              </a:rPr>
              <a:t> ADMINISTRATIVOS</a:t>
            </a:r>
          </a:p>
        </p:txBody>
      </p:sp>
      <p:pic>
        <p:nvPicPr>
          <p:cNvPr id="2" name="Picture 4" descr="Despenhadeiro Banco de Imagens e Fotos de Stock - iStock">
            <a:extLst>
              <a:ext uri="{FF2B5EF4-FFF2-40B4-BE49-F238E27FC236}">
                <a16:creationId xmlns:a16="http://schemas.microsoft.com/office/drawing/2014/main" id="{83D2735A-8E4E-31B2-5049-E1090A948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9" b="7284"/>
          <a:stretch/>
        </p:blipFill>
        <p:spPr bwMode="auto">
          <a:xfrm>
            <a:off x="20" y="10"/>
            <a:ext cx="12191980" cy="4558420"/>
          </a:xfrm>
          <a:custGeom>
            <a:avLst/>
            <a:gdLst/>
            <a:ahLst/>
            <a:cxnLst/>
            <a:rect l="l" t="t" r="r" b="b"/>
            <a:pathLst>
              <a:path w="12188952" h="4558430">
                <a:moveTo>
                  <a:pt x="6789701" y="4490221"/>
                </a:moveTo>
                <a:lnTo>
                  <a:pt x="6788702" y="4490299"/>
                </a:lnTo>
                <a:lnTo>
                  <a:pt x="6788476" y="4490833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3596895"/>
                </a:lnTo>
                <a:lnTo>
                  <a:pt x="12061096" y="3635026"/>
                </a:lnTo>
                <a:cubicBezTo>
                  <a:pt x="11933500" y="3671240"/>
                  <a:pt x="11805390" y="3705769"/>
                  <a:pt x="11676800" y="3738601"/>
                </a:cubicBezTo>
                <a:cubicBezTo>
                  <a:pt x="11262789" y="3846108"/>
                  <a:pt x="10845343" y="3939710"/>
                  <a:pt x="10425355" y="4022140"/>
                </a:cubicBezTo>
                <a:cubicBezTo>
                  <a:pt x="10092810" y="4087351"/>
                  <a:pt x="9759033" y="4145748"/>
                  <a:pt x="9424022" y="4197302"/>
                </a:cubicBezTo>
                <a:cubicBezTo>
                  <a:pt x="9102997" y="4246959"/>
                  <a:pt x="8781133" y="4291526"/>
                  <a:pt x="8458419" y="4331003"/>
                </a:cubicBezTo>
                <a:cubicBezTo>
                  <a:pt x="8211360" y="4361169"/>
                  <a:pt x="7963792" y="4386742"/>
                  <a:pt x="7715970" y="4410950"/>
                </a:cubicBezTo>
                <a:lnTo>
                  <a:pt x="6951716" y="4476730"/>
                </a:lnTo>
                <a:lnTo>
                  <a:pt x="6936303" y="4478801"/>
                </a:lnTo>
                <a:lnTo>
                  <a:pt x="6790448" y="4490162"/>
                </a:lnTo>
                <a:lnTo>
                  <a:pt x="6799941" y="4491982"/>
                </a:lnTo>
                <a:cubicBezTo>
                  <a:pt x="6811623" y="4492448"/>
                  <a:pt x="6823734" y="4490275"/>
                  <a:pt x="6835432" y="4490275"/>
                </a:cubicBezTo>
                <a:cubicBezTo>
                  <a:pt x="6851580" y="4490275"/>
                  <a:pt x="6867729" y="4487668"/>
                  <a:pt x="6884003" y="4487297"/>
                </a:cubicBezTo>
                <a:cubicBezTo>
                  <a:pt x="7115805" y="4481835"/>
                  <a:pt x="7347351" y="4469668"/>
                  <a:pt x="7578771" y="4454770"/>
                </a:cubicBezTo>
                <a:cubicBezTo>
                  <a:pt x="7927552" y="4432302"/>
                  <a:pt x="8276080" y="4404123"/>
                  <a:pt x="8623845" y="4367873"/>
                </a:cubicBezTo>
                <a:cubicBezTo>
                  <a:pt x="8909939" y="4338575"/>
                  <a:pt x="9195310" y="4303940"/>
                  <a:pt x="9479970" y="4263967"/>
                </a:cubicBezTo>
                <a:cubicBezTo>
                  <a:pt x="9864901" y="4209593"/>
                  <a:pt x="10248014" y="4144879"/>
                  <a:pt x="10629308" y="4069810"/>
                </a:cubicBezTo>
                <a:cubicBezTo>
                  <a:pt x="11090114" y="3978690"/>
                  <a:pt x="11546975" y="3871184"/>
                  <a:pt x="11998498" y="3743816"/>
                </a:cubicBezTo>
                <a:lnTo>
                  <a:pt x="12188952" y="3687715"/>
                </a:lnTo>
                <a:lnTo>
                  <a:pt x="12188952" y="3742439"/>
                </a:lnTo>
                <a:lnTo>
                  <a:pt x="11829257" y="3846853"/>
                </a:lnTo>
                <a:cubicBezTo>
                  <a:pt x="11534769" y="3926550"/>
                  <a:pt x="11238120" y="3997436"/>
                  <a:pt x="10939183" y="4061368"/>
                </a:cubicBezTo>
                <a:cubicBezTo>
                  <a:pt x="10622824" y="4129150"/>
                  <a:pt x="10304941" y="4189147"/>
                  <a:pt x="9985530" y="4241373"/>
                </a:cubicBezTo>
                <a:cubicBezTo>
                  <a:pt x="9720036" y="4284822"/>
                  <a:pt x="9453814" y="4323467"/>
                  <a:pt x="9186882" y="4357320"/>
                </a:cubicBezTo>
                <a:cubicBezTo>
                  <a:pt x="8984197" y="4382894"/>
                  <a:pt x="8781514" y="4406977"/>
                  <a:pt x="8578198" y="4426839"/>
                </a:cubicBezTo>
                <a:cubicBezTo>
                  <a:pt x="8340547" y="4449559"/>
                  <a:pt x="8102644" y="4471034"/>
                  <a:pt x="7864358" y="4488290"/>
                </a:cubicBezTo>
                <a:cubicBezTo>
                  <a:pt x="7554994" y="4510634"/>
                  <a:pt x="7245502" y="4528512"/>
                  <a:pt x="6935502" y="4539684"/>
                </a:cubicBezTo>
                <a:cubicBezTo>
                  <a:pt x="6782917" y="4545147"/>
                  <a:pt x="6630334" y="4548995"/>
                  <a:pt x="6477750" y="4553587"/>
                </a:cubicBezTo>
                <a:cubicBezTo>
                  <a:pt x="6439195" y="4551503"/>
                  <a:pt x="6400529" y="4553128"/>
                  <a:pt x="6362294" y="4558430"/>
                </a:cubicBezTo>
                <a:lnTo>
                  <a:pt x="6057129" y="4558430"/>
                </a:lnTo>
                <a:lnTo>
                  <a:pt x="5977784" y="4553836"/>
                </a:lnTo>
                <a:cubicBezTo>
                  <a:pt x="5740261" y="4541423"/>
                  <a:pt x="5502739" y="4527644"/>
                  <a:pt x="5265087" y="4517587"/>
                </a:cubicBezTo>
                <a:cubicBezTo>
                  <a:pt x="4958267" y="4505171"/>
                  <a:pt x="4651826" y="4484691"/>
                  <a:pt x="4346277" y="4455517"/>
                </a:cubicBezTo>
                <a:cubicBezTo>
                  <a:pt x="4021654" y="4424605"/>
                  <a:pt x="3697795" y="4389970"/>
                  <a:pt x="3373045" y="4356948"/>
                </a:cubicBezTo>
                <a:cubicBezTo>
                  <a:pt x="3035412" y="4322686"/>
                  <a:pt x="2698456" y="4283047"/>
                  <a:pt x="2362173" y="4238021"/>
                </a:cubicBezTo>
                <a:cubicBezTo>
                  <a:pt x="1984692" y="4187868"/>
                  <a:pt x="1608364" y="4130142"/>
                  <a:pt x="1233177" y="4064845"/>
                </a:cubicBezTo>
                <a:cubicBezTo>
                  <a:pt x="842181" y="3996132"/>
                  <a:pt x="453758" y="3917644"/>
                  <a:pt x="68500" y="3825138"/>
                </a:cubicBezTo>
                <a:lnTo>
                  <a:pt x="0" y="3807783"/>
                </a:lnTo>
                <a:lnTo>
                  <a:pt x="0" y="3751294"/>
                </a:lnTo>
                <a:lnTo>
                  <a:pt x="72441" y="3770071"/>
                </a:lnTo>
                <a:cubicBezTo>
                  <a:pt x="247961" y="3812249"/>
                  <a:pt x="424164" y="3851509"/>
                  <a:pt x="600716" y="3888441"/>
                </a:cubicBezTo>
                <a:cubicBezTo>
                  <a:pt x="988279" y="3969255"/>
                  <a:pt x="1378133" y="4038153"/>
                  <a:pt x="1769512" y="4098609"/>
                </a:cubicBezTo>
                <a:cubicBezTo>
                  <a:pt x="2052426" y="4142185"/>
                  <a:pt x="2335725" y="4182282"/>
                  <a:pt x="2613554" y="4215551"/>
                </a:cubicBezTo>
                <a:cubicBezTo>
                  <a:pt x="2605544" y="4218158"/>
                  <a:pt x="2594611" y="4208102"/>
                  <a:pt x="2581134" y="4205620"/>
                </a:cubicBezTo>
                <a:cubicBezTo>
                  <a:pt x="2087178" y="4113668"/>
                  <a:pt x="1597684" y="4002775"/>
                  <a:pt x="1112635" y="3872923"/>
                </a:cubicBezTo>
                <a:cubicBezTo>
                  <a:pt x="880453" y="3810852"/>
                  <a:pt x="649713" y="3744374"/>
                  <a:pt x="420412" y="3673490"/>
                </a:cubicBezTo>
                <a:lnTo>
                  <a:pt x="0" y="353457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ketch line">
            <a:extLst>
              <a:ext uri="{FF2B5EF4-FFF2-40B4-BE49-F238E27FC236}">
                <a16:creationId xmlns:a16="http://schemas.microsoft.com/office/drawing/2014/main" id="{3540989C-C7B8-473B-BF87-6F2DA6A90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61305" y="5468206"/>
            <a:ext cx="1371600" cy="18288"/>
          </a:xfrm>
          <a:custGeom>
            <a:avLst/>
            <a:gdLst>
              <a:gd name="connsiteX0" fmla="*/ 0 w 1371600"/>
              <a:gd name="connsiteY0" fmla="*/ 0 h 18288"/>
              <a:gd name="connsiteX1" fmla="*/ 685800 w 1371600"/>
              <a:gd name="connsiteY1" fmla="*/ 0 h 18288"/>
              <a:gd name="connsiteX2" fmla="*/ 1371600 w 1371600"/>
              <a:gd name="connsiteY2" fmla="*/ 0 h 18288"/>
              <a:gd name="connsiteX3" fmla="*/ 1371600 w 1371600"/>
              <a:gd name="connsiteY3" fmla="*/ 18288 h 18288"/>
              <a:gd name="connsiteX4" fmla="*/ 713232 w 1371600"/>
              <a:gd name="connsiteY4" fmla="*/ 18288 h 18288"/>
              <a:gd name="connsiteX5" fmla="*/ 0 w 1371600"/>
              <a:gd name="connsiteY5" fmla="*/ 18288 h 18288"/>
              <a:gd name="connsiteX6" fmla="*/ 0 w 1371600"/>
              <a:gd name="connsiteY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1600" h="18288" fill="none" extrusionOk="0">
                <a:moveTo>
                  <a:pt x="0" y="0"/>
                </a:moveTo>
                <a:cubicBezTo>
                  <a:pt x="247303" y="31625"/>
                  <a:pt x="422310" y="-25629"/>
                  <a:pt x="685800" y="0"/>
                </a:cubicBezTo>
                <a:cubicBezTo>
                  <a:pt x="949290" y="25629"/>
                  <a:pt x="1192357" y="6696"/>
                  <a:pt x="1371600" y="0"/>
                </a:cubicBezTo>
                <a:cubicBezTo>
                  <a:pt x="1371355" y="6649"/>
                  <a:pt x="1371915" y="11310"/>
                  <a:pt x="1371600" y="18288"/>
                </a:cubicBezTo>
                <a:cubicBezTo>
                  <a:pt x="1107995" y="26464"/>
                  <a:pt x="1033361" y="32942"/>
                  <a:pt x="713232" y="18288"/>
                </a:cubicBezTo>
                <a:cubicBezTo>
                  <a:pt x="393103" y="3634"/>
                  <a:pt x="289343" y="43221"/>
                  <a:pt x="0" y="18288"/>
                </a:cubicBezTo>
                <a:cubicBezTo>
                  <a:pt x="-459" y="11562"/>
                  <a:pt x="-31" y="5093"/>
                  <a:pt x="0" y="0"/>
                </a:cubicBezTo>
                <a:close/>
              </a:path>
              <a:path w="1371600" h="18288" stroke="0" extrusionOk="0">
                <a:moveTo>
                  <a:pt x="0" y="0"/>
                </a:moveTo>
                <a:cubicBezTo>
                  <a:pt x="170249" y="-24099"/>
                  <a:pt x="504634" y="14338"/>
                  <a:pt x="644652" y="0"/>
                </a:cubicBezTo>
                <a:cubicBezTo>
                  <a:pt x="784670" y="-14338"/>
                  <a:pt x="1087773" y="8679"/>
                  <a:pt x="1371600" y="0"/>
                </a:cubicBezTo>
                <a:cubicBezTo>
                  <a:pt x="1372456" y="3662"/>
                  <a:pt x="1371030" y="13946"/>
                  <a:pt x="1371600" y="18288"/>
                </a:cubicBezTo>
                <a:cubicBezTo>
                  <a:pt x="1176823" y="-1409"/>
                  <a:pt x="900830" y="9989"/>
                  <a:pt x="713232" y="18288"/>
                </a:cubicBezTo>
                <a:cubicBezTo>
                  <a:pt x="525634" y="26587"/>
                  <a:pt x="282837" y="5724"/>
                  <a:pt x="0" y="18288"/>
                </a:cubicBezTo>
                <a:cubicBezTo>
                  <a:pt x="367" y="13143"/>
                  <a:pt x="-823" y="58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6156976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Google Shape;98;p16">
            <a:extLst>
              <a:ext uri="{FF2B5EF4-FFF2-40B4-BE49-F238E27FC236}">
                <a16:creationId xmlns:a16="http://schemas.microsoft.com/office/drawing/2014/main" id="{8D85F482-8ECB-B301-37B2-A05AEE6A0793}"/>
              </a:ext>
            </a:extLst>
          </p:cNvPr>
          <p:cNvSpPr txBox="1">
            <a:spLocks/>
          </p:cNvSpPr>
          <p:nvPr/>
        </p:nvSpPr>
        <p:spPr>
          <a:xfrm>
            <a:off x="4654294" y="4777739"/>
            <a:ext cx="7179640" cy="185388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4950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Administração está sujeita à legalidade.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Dever de  atribuir a um enunciado mesmo sentido definido pelo precedente.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1600" b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Vedado aos membros das turmas de julgamento do CARF afastar a aplicação ou deixar de observar ... Decisões definitivas de mérito do STF e STJ (art. 62 do RICARF).</a:t>
            </a:r>
          </a:p>
        </p:txBody>
      </p:sp>
    </p:spTree>
    <p:extLst>
      <p:ext uri="{BB962C8B-B14F-4D97-AF65-F5344CB8AC3E}">
        <p14:creationId xmlns:p14="http://schemas.microsoft.com/office/powerpoint/2010/main" val="315879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it 3 Quadro 3 Macacos Sábios Surdo Mudo Cego | Casas Bahia">
            <a:extLst>
              <a:ext uri="{FF2B5EF4-FFF2-40B4-BE49-F238E27FC236}">
                <a16:creationId xmlns:a16="http://schemas.microsoft.com/office/drawing/2014/main" id="{E43FFB20-2396-558D-3C3D-4A0F3965DB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49" r="-1" b="24038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9">
            <a:extLst>
              <a:ext uri="{FF2B5EF4-FFF2-40B4-BE49-F238E27FC236}">
                <a16:creationId xmlns:a16="http://schemas.microsoft.com/office/drawing/2014/main" id="{6FC4BCDD-BCF9-B743-E417-281955CF5E48}"/>
              </a:ext>
            </a:extLst>
          </p:cNvPr>
          <p:cNvSpPr txBox="1">
            <a:spLocks/>
          </p:cNvSpPr>
          <p:nvPr/>
        </p:nvSpPr>
        <p:spPr>
          <a:xfrm>
            <a:off x="4254541" y="825624"/>
            <a:ext cx="3504543" cy="6125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normAutofit/>
          </a:bodyPr>
          <a:lstStyle>
            <a:defPPr>
              <a:defRPr lang="pt-BR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chemeClr val="tx2"/>
                </a:solidFill>
                <a:latin typeface="STCaiyun" panose="020B0503020204020204" pitchFamily="2" charset="-122"/>
                <a:ea typeface="STCaiyun" panose="020B0503020204020204" pitchFamily="2" charset="-122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Moral </a:t>
            </a:r>
            <a:r>
              <a:rPr lang="pt-BR" dirty="0" err="1"/>
              <a:t>Hazard</a:t>
            </a:r>
            <a:endParaRPr lang="pt-BR" dirty="0"/>
          </a:p>
        </p:txBody>
      </p:sp>
      <p:sp>
        <p:nvSpPr>
          <p:cNvPr id="3" name="Título 9">
            <a:extLst>
              <a:ext uri="{FF2B5EF4-FFF2-40B4-BE49-F238E27FC236}">
                <a16:creationId xmlns:a16="http://schemas.microsoft.com/office/drawing/2014/main" id="{F1CFE1CE-10E4-7E1D-792B-770F0A2224D3}"/>
              </a:ext>
            </a:extLst>
          </p:cNvPr>
          <p:cNvSpPr txBox="1">
            <a:spLocks/>
          </p:cNvSpPr>
          <p:nvPr/>
        </p:nvSpPr>
        <p:spPr>
          <a:xfrm>
            <a:off x="252191" y="825624"/>
            <a:ext cx="3504543" cy="6125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dirty="0">
                <a:solidFill>
                  <a:schemeClr val="tx2"/>
                </a:solidFill>
                <a:latin typeface="STCaiyun" panose="020B0503020204020204" pitchFamily="2" charset="-122"/>
                <a:ea typeface="STCaiyun" panose="020B0503020204020204" pitchFamily="2" charset="-122"/>
                <a:cs typeface="Calibri" panose="020F0502020204030204" pitchFamily="34" charset="0"/>
              </a:rPr>
              <a:t>Coisa Julgada</a:t>
            </a:r>
          </a:p>
        </p:txBody>
      </p:sp>
      <p:sp>
        <p:nvSpPr>
          <p:cNvPr id="4" name="Título 9">
            <a:extLst>
              <a:ext uri="{FF2B5EF4-FFF2-40B4-BE49-F238E27FC236}">
                <a16:creationId xmlns:a16="http://schemas.microsoft.com/office/drawing/2014/main" id="{F435EEAE-2010-96BE-2B0B-FF70D327A301}"/>
              </a:ext>
            </a:extLst>
          </p:cNvPr>
          <p:cNvSpPr txBox="1">
            <a:spLocks/>
          </p:cNvSpPr>
          <p:nvPr/>
        </p:nvSpPr>
        <p:spPr>
          <a:xfrm>
            <a:off x="8365724" y="825623"/>
            <a:ext cx="3504543" cy="61255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normAutofit/>
          </a:bodyPr>
          <a:lstStyle>
            <a:defPPr>
              <a:defRPr lang="pt-BR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chemeClr val="tx2"/>
                </a:solidFill>
                <a:latin typeface="STCaiyun" panose="020B0503020204020204" pitchFamily="2" charset="-122"/>
                <a:ea typeface="STCaiyun" panose="020B0503020204020204" pitchFamily="2" charset="-122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Negacionismo</a:t>
            </a:r>
          </a:p>
        </p:txBody>
      </p:sp>
    </p:spTree>
    <p:extLst>
      <p:ext uri="{BB962C8B-B14F-4D97-AF65-F5344CB8AC3E}">
        <p14:creationId xmlns:p14="http://schemas.microsoft.com/office/powerpoint/2010/main" val="2080808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BC5C10F-5390-3D45-4DFD-229C1A2D5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129;p20">
            <a:extLst>
              <a:ext uri="{FF2B5EF4-FFF2-40B4-BE49-F238E27FC236}">
                <a16:creationId xmlns:a16="http://schemas.microsoft.com/office/drawing/2014/main" id="{003F3D74-01C9-8B34-7C26-B98B99165BE1}"/>
              </a:ext>
            </a:extLst>
          </p:cNvPr>
          <p:cNvSpPr txBox="1">
            <a:spLocks/>
          </p:cNvSpPr>
          <p:nvPr/>
        </p:nvSpPr>
        <p:spPr>
          <a:xfrm>
            <a:off x="472991" y="851576"/>
            <a:ext cx="4847238" cy="78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27000" algn="just">
              <a:lnSpc>
                <a:spcPct val="120000"/>
              </a:lnSpc>
              <a:spcBef>
                <a:spcPts val="0"/>
              </a:spcBef>
              <a:buSzPts val="1600"/>
              <a:buFont typeface="Arial" panose="020B0604020202020204" pitchFamily="34" charset="0"/>
              <a:buNone/>
            </a:pPr>
            <a:r>
              <a:rPr lang="pt-BR" sz="2000" dirty="0">
                <a:solidFill>
                  <a:schemeClr val="bg1"/>
                </a:solidFill>
                <a:latin typeface="Arial Nova" panose="020B0504020202020204" pitchFamily="34" charset="0"/>
              </a:rPr>
              <a:t>“A INCERTEZA E A INSEGURANÇA DOS CONTRIBUINTES A RESPEITO DE SUAS OBRIGAÇÕES FISCAIS CONSTITUEM PROBLEMAS MAIS GRAVES QUE A PRÓPRIA DESIGUALDADE CONTRIBUTIVA.”  - ADAM SMITH</a:t>
            </a:r>
          </a:p>
        </p:txBody>
      </p:sp>
      <p:sp>
        <p:nvSpPr>
          <p:cNvPr id="4" name="Google Shape;129;p20">
            <a:extLst>
              <a:ext uri="{FF2B5EF4-FFF2-40B4-BE49-F238E27FC236}">
                <a16:creationId xmlns:a16="http://schemas.microsoft.com/office/drawing/2014/main" id="{287BDD93-CDE2-8D4F-451B-841416BA107C}"/>
              </a:ext>
            </a:extLst>
          </p:cNvPr>
          <p:cNvSpPr txBox="1">
            <a:spLocks/>
          </p:cNvSpPr>
          <p:nvPr/>
        </p:nvSpPr>
        <p:spPr>
          <a:xfrm>
            <a:off x="8348965" y="6241002"/>
            <a:ext cx="3582624" cy="514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27000" algn="just">
              <a:lnSpc>
                <a:spcPct val="120000"/>
              </a:lnSpc>
              <a:spcBef>
                <a:spcPts val="0"/>
              </a:spcBef>
              <a:buSzPts val="1600"/>
              <a:buFont typeface="Arial" panose="020B0604020202020204" pitchFamily="34" charset="0"/>
              <a:buNone/>
            </a:pPr>
            <a:r>
              <a:rPr lang="pt-BR" sz="2000" dirty="0">
                <a:solidFill>
                  <a:schemeClr val="bg1"/>
                </a:solidFill>
                <a:latin typeface="Arial Nova" panose="020B0504020202020204" pitchFamily="34" charset="0"/>
              </a:rPr>
              <a:t>fabio@raimundibastos.com</a:t>
            </a:r>
          </a:p>
        </p:txBody>
      </p:sp>
      <p:sp>
        <p:nvSpPr>
          <p:cNvPr id="6" name="Google Shape;129;p20">
            <a:extLst>
              <a:ext uri="{FF2B5EF4-FFF2-40B4-BE49-F238E27FC236}">
                <a16:creationId xmlns:a16="http://schemas.microsoft.com/office/drawing/2014/main" id="{AEBE29C3-91B3-8A9A-F67F-2A197A8C13CD}"/>
              </a:ext>
            </a:extLst>
          </p:cNvPr>
          <p:cNvSpPr txBox="1">
            <a:spLocks/>
          </p:cNvSpPr>
          <p:nvPr/>
        </p:nvSpPr>
        <p:spPr>
          <a:xfrm>
            <a:off x="8465854" y="3037642"/>
            <a:ext cx="3582624" cy="514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27000" algn="just">
              <a:lnSpc>
                <a:spcPct val="120000"/>
              </a:lnSpc>
              <a:spcBef>
                <a:spcPts val="0"/>
              </a:spcBef>
              <a:buSzPts val="1600"/>
              <a:buFont typeface="Arial" panose="020B0604020202020204" pitchFamily="34" charset="0"/>
              <a:buNone/>
            </a:pPr>
            <a:endParaRPr lang="pt-BR" sz="2000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624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263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STCaiyun</vt:lpstr>
      <vt:lpstr>Arial</vt:lpstr>
      <vt:lpstr>Arial Nova</vt:lpstr>
      <vt:lpstr>Calibri</vt:lpstr>
      <vt:lpstr>Calibri Light</vt:lpstr>
      <vt:lpstr>Tema do Office</vt:lpstr>
      <vt:lpstr>A VINCULAÇÃO DOS PRECEDENTES NO ÂMBITO DO PROCESSO ADMINISTRATIVO TRIBUTÁRIO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11</cp:revision>
  <dcterms:created xsi:type="dcterms:W3CDTF">2022-11-18T18:20:41Z</dcterms:created>
  <dcterms:modified xsi:type="dcterms:W3CDTF">2022-12-08T11:27:43Z</dcterms:modified>
</cp:coreProperties>
</file>