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61" r:id="rId5"/>
    <p:sldId id="268" r:id="rId6"/>
    <p:sldId id="260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342"/>
    <a:srgbClr val="0B233F"/>
    <a:srgbClr val="D0A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B5E9E-5012-0EE1-2798-4673F9DFB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chemeClr val="bg1">
              <a:alpha val="47000"/>
            </a:schemeClr>
          </a:solidFill>
        </p:spPr>
        <p:txBody>
          <a:bodyPr anchor="b"/>
          <a:lstStyle>
            <a:lvl1pPr algn="ctr"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633A5C-2ED7-F24E-B940-CDE0C455A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solidFill>
            <a:schemeClr val="bg1">
              <a:alpha val="49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CA8E0A-BBBE-ED7D-2ABA-D3E5EF124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92F5CA-113D-7460-F203-A165BB282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D67A33-DD1A-7DFD-A633-733E634A9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738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EAAA2B-5609-DC53-3642-B0E14B058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B11D44-EF41-D28E-3F68-F0F062CF1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AB3CD6-B193-ACC4-17DD-1A836E977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E77051-19EF-ED79-A8AE-607566949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7F2141-BDED-10B7-640B-022DDE8D4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944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3A0E7A-4631-D669-596D-C05B419AC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8EE6E0-92FB-E524-2C7D-10DAB64A5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C3E123-2EC7-60C3-4A73-A24549BB1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C4B891-71B0-29EA-8FEA-D3EE7FE88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72E7FC-E601-9455-8A09-9325FF285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132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699C6-6167-B96D-F3D1-E2D9F5DC8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B233F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551148-3B9E-2584-F9B3-135A7F3D5FF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7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95C0E7-FF09-72EB-4332-D1E0696D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2A6B57-AA43-4631-95E9-FB032EF43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F32F89-74CA-CE09-5F5E-6CB29B300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20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C8F116-B2BC-A486-0906-778006F7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2DE913-D2E5-F52F-845B-95FC8513B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bg1">
              <a:alpha val="18000"/>
            </a:schemeClr>
          </a:solidFill>
        </p:spPr>
        <p:txBody>
          <a:bodyPr/>
          <a:lstStyle>
            <a:lvl1pPr marL="0" indent="0">
              <a:buNone/>
              <a:defRPr sz="2400">
                <a:solidFill>
                  <a:srgbClr val="0C2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284E4B-2476-CE2C-5D5B-52770AB75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E8FECE-A252-D22F-B9AB-2CE7F045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C55A3C-28BE-F91F-5D4F-9EF769A45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843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8283A-799D-3223-274E-990E93374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FEF5CC-E4D5-A79A-3435-837AEE2B3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B75CC1-321C-46F2-D1B8-2F31DD1EF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8104CB-EEFA-FB6F-1D8F-63FF2F93D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F150189-76E6-804A-A58D-17C3A5F4E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42C353-D14E-B424-AD59-919347BD5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294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E56F9-70ED-764B-A60E-7CD502AF5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661377"/>
            <a:ext cx="10515600" cy="1325563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001727-529D-7DD8-EF63-1CBF92949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E869AC5-8F8A-5BE4-459E-CD26B47A2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D0BBFE8-D50B-F5E5-380F-26FA4FEC8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30F9F57-9CB9-3ED1-75ED-05B2327C4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8E6E5DF-B7CA-BB69-409D-3F9962E7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0AE13A9-0CBA-EB1C-C4D3-BD14ECD3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5FE3474-0686-8F78-335B-E66B54532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300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118340-868C-2C34-0C49-BF0993DDE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9CFE7F4-8F6C-7C93-EA5D-65700B57F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F3D936A-693B-5491-0B53-45ACE1DF9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3A97424-DA7A-57F0-439E-D66424AD5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371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D399CD9-0248-BD48-19E3-DBFD5B923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6D5284F-E431-EC75-38EA-6E90314A5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D9E294A-FF84-7728-64A4-82287D14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324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5F9F54-0B1E-07C2-42C6-0A796A202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FD64FB-F5EF-7FBF-2DD0-AEBEB8D61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D8ED09-AA1E-267C-629B-5653A4488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8D459DF-CF82-39F2-9F2C-10B19463C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0C91952-D97B-6D3C-6F0D-CE7DB9B3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90E08B-F15B-8D83-1BA8-D0AB35A7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900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E4DD7-F45D-0CCC-9C1A-2B5BB6C5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246B81C-79D7-92D4-8BFD-91811F9D7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524B409-3477-CDFF-0D71-CC6CD7481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1D01DA-BCB4-0F14-8F03-9CECA7EC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0989F1-9D25-73D7-28CC-34B35F9AF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3EF11E-E18C-0021-4BFD-5C66863D6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479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45E10AE-DE31-7BFB-3D98-6E0E01A10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69F0DD0-A071-F5B8-70EA-4D5B0039F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0B94AE-054E-E6E3-B08D-3C524D9E7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3086A-F014-46A4-8149-43AF3A34B26F}" type="datetimeFigureOut">
              <a:rPr lang="pt-BR" smtClean="0"/>
              <a:t>08/12/2022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42742E-872B-CD29-F097-B8FB9626B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42C15F-A720-A04D-F684-267B334B6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DC0EC-6908-4C41-9A73-E4F37BF7A86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070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234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Despenhadeiro Banco de Imagens e Fotos de Stock - iStock">
            <a:extLst>
              <a:ext uri="{FF2B5EF4-FFF2-40B4-BE49-F238E27FC236}">
                <a16:creationId xmlns:a16="http://schemas.microsoft.com/office/drawing/2014/main" id="{B76CB0E5-4170-A2F6-4601-A88D7D3D0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1278"/>
            <a:ext cx="12192000" cy="584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B6289D2B-3BB6-EE74-C41B-057EC11D8FFA}"/>
              </a:ext>
            </a:extLst>
          </p:cNvPr>
          <p:cNvSpPr txBox="1">
            <a:spLocks/>
          </p:cNvSpPr>
          <p:nvPr/>
        </p:nvSpPr>
        <p:spPr>
          <a:xfrm>
            <a:off x="247651" y="5367447"/>
            <a:ext cx="11630026" cy="1097596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0C234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</a:pPr>
            <a:r>
              <a:rPr lang="pt-BR" sz="2000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Fábio Raimundi</a:t>
            </a:r>
          </a:p>
          <a:p>
            <a:pPr algn="l">
              <a:lnSpc>
                <a:spcPct val="110000"/>
              </a:lnSpc>
            </a:pPr>
            <a:r>
              <a:rPr lang="pt-BR" sz="2000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Advogado sócio da Raimundi e Bastos Advogados</a:t>
            </a:r>
          </a:p>
          <a:p>
            <a:pPr algn="l">
              <a:lnSpc>
                <a:spcPct val="110000"/>
              </a:lnSpc>
            </a:pPr>
            <a:r>
              <a:rPr lang="pt-BR" sz="2000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Juiz do TARF-RS</a:t>
            </a:r>
          </a:p>
          <a:p>
            <a:pPr algn="l">
              <a:lnSpc>
                <a:spcPct val="110000"/>
              </a:lnSpc>
            </a:pPr>
            <a:r>
              <a:rPr lang="pt-BR" sz="2000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Mestre em Direito da Empresa e dos negócios (Unisinos-RS)	</a:t>
            </a:r>
          </a:p>
        </p:txBody>
      </p:sp>
      <p:pic>
        <p:nvPicPr>
          <p:cNvPr id="1028" name="Picture 4" descr="Ibet RJ | Rio de Janeiro RJ | Facebook">
            <a:extLst>
              <a:ext uri="{FF2B5EF4-FFF2-40B4-BE49-F238E27FC236}">
                <a16:creationId xmlns:a16="http://schemas.microsoft.com/office/drawing/2014/main" id="{25C97CE9-40EC-CC49-51CE-4EABEFE4B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26" y="186958"/>
            <a:ext cx="614320" cy="614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ítulo 9">
            <a:extLst>
              <a:ext uri="{FF2B5EF4-FFF2-40B4-BE49-F238E27FC236}">
                <a16:creationId xmlns:a16="http://schemas.microsoft.com/office/drawing/2014/main" id="{8ED76174-6AE1-52A1-5D79-41709D3BED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5265" y="1935332"/>
            <a:ext cx="7039993" cy="1574631"/>
          </a:xfrm>
          <a:solidFill>
            <a:schemeClr val="bg1">
              <a:alpha val="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pt-BR" sz="3600" b="1" dirty="0"/>
              <a:t>A VINCULAÇÃO DOS PRECEDENTES NO ÂMBITO DO PROCESSO ADMINISTRATIVO TRIBUTÁRIO</a:t>
            </a:r>
          </a:p>
        </p:txBody>
      </p:sp>
    </p:spTree>
    <p:extLst>
      <p:ext uri="{BB962C8B-B14F-4D97-AF65-F5344CB8AC3E}">
        <p14:creationId xmlns:p14="http://schemas.microsoft.com/office/powerpoint/2010/main" val="262904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espenhadeiro Banco de Imagens e Fotos de Stock - iStock">
            <a:extLst>
              <a:ext uri="{FF2B5EF4-FFF2-40B4-BE49-F238E27FC236}">
                <a16:creationId xmlns:a16="http://schemas.microsoft.com/office/drawing/2014/main" id="{7D71CDC4-7F41-4EE3-D154-F8C91A5B4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1278"/>
            <a:ext cx="12192000" cy="6056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9">
            <a:extLst>
              <a:ext uri="{FF2B5EF4-FFF2-40B4-BE49-F238E27FC236}">
                <a16:creationId xmlns:a16="http://schemas.microsoft.com/office/drawing/2014/main" id="{B786E399-7824-46E8-807D-6BE912315D69}"/>
              </a:ext>
            </a:extLst>
          </p:cNvPr>
          <p:cNvSpPr txBox="1">
            <a:spLocks/>
          </p:cNvSpPr>
          <p:nvPr/>
        </p:nvSpPr>
        <p:spPr>
          <a:xfrm>
            <a:off x="5719864" y="1254396"/>
            <a:ext cx="6315045" cy="1574631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C234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3600" b="1" dirty="0"/>
              <a:t>PRECEDENTE </a:t>
            </a:r>
            <a:r>
              <a:rPr lang="pt-BR" sz="3600" b="1" u="sng" dirty="0">
                <a:solidFill>
                  <a:srgbClr val="C00000"/>
                </a:solidFill>
              </a:rPr>
              <a:t>é</a:t>
            </a:r>
            <a:r>
              <a:rPr lang="pt-BR" sz="3600" b="1" dirty="0"/>
              <a:t> NORMA JURÍDICA</a:t>
            </a:r>
          </a:p>
          <a:p>
            <a:pPr algn="r"/>
            <a:r>
              <a:rPr lang="pt-BR" sz="3600" b="1" dirty="0"/>
              <a:t>____________________________</a:t>
            </a:r>
          </a:p>
          <a:p>
            <a:pPr algn="r"/>
            <a:r>
              <a:rPr lang="pt-BR" sz="2200" b="1" dirty="0"/>
              <a:t>O conteúdo de um precedente é o próprio conteúdo da lei por ele interpretada.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2938771-90DE-CD22-736A-238571A3C9FB}"/>
              </a:ext>
            </a:extLst>
          </p:cNvPr>
          <p:cNvSpPr txBox="1"/>
          <p:nvPr/>
        </p:nvSpPr>
        <p:spPr>
          <a:xfrm>
            <a:off x="354893" y="5158086"/>
            <a:ext cx="9436808" cy="1574632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>
            <a:normAutofit/>
          </a:bodyPr>
          <a:lstStyle>
            <a:defPPr>
              <a:defRPr lang="pt-BR"/>
            </a:defPPr>
            <a:lvl1pPr algn="r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0C234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dirty="0">
                <a:solidFill>
                  <a:schemeClr val="bg2">
                    <a:lumMod val="90000"/>
                  </a:schemeClr>
                </a:solidFill>
              </a:rPr>
              <a:t>CPC. Art. 926</a:t>
            </a:r>
          </a:p>
          <a:p>
            <a:pPr algn="l"/>
            <a:r>
              <a:rPr lang="pt-BR" dirty="0">
                <a:solidFill>
                  <a:schemeClr val="bg2">
                    <a:lumMod val="90000"/>
                  </a:schemeClr>
                </a:solidFill>
              </a:rPr>
              <a:t>_______________________________________</a:t>
            </a:r>
          </a:p>
          <a:p>
            <a:pPr algn="l"/>
            <a:r>
              <a:rPr lang="pt-BR" sz="2000" dirty="0">
                <a:solidFill>
                  <a:schemeClr val="bg2">
                    <a:lumMod val="90000"/>
                  </a:schemeClr>
                </a:solidFill>
              </a:rPr>
              <a:t>Os tribunais devem uniformizar sua jurisprudência e mantê-la estável, íntegra e coerente.</a:t>
            </a:r>
          </a:p>
        </p:txBody>
      </p:sp>
    </p:spTree>
    <p:extLst>
      <p:ext uri="{BB962C8B-B14F-4D97-AF65-F5344CB8AC3E}">
        <p14:creationId xmlns:p14="http://schemas.microsoft.com/office/powerpoint/2010/main" val="3428897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espenhadeiro Banco de Imagens e Fotos de Stock - iStock">
            <a:extLst>
              <a:ext uri="{FF2B5EF4-FFF2-40B4-BE49-F238E27FC236}">
                <a16:creationId xmlns:a16="http://schemas.microsoft.com/office/drawing/2014/main" id="{7D71CDC4-7F41-4EE3-D154-F8C91A5B4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7911"/>
            <a:ext cx="12192000" cy="6056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D2938771-90DE-CD22-736A-238571A3C9FB}"/>
              </a:ext>
            </a:extLst>
          </p:cNvPr>
          <p:cNvSpPr txBox="1"/>
          <p:nvPr/>
        </p:nvSpPr>
        <p:spPr>
          <a:xfrm>
            <a:off x="354892" y="3429000"/>
            <a:ext cx="11425775" cy="3303718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>
            <a:normAutofit fontScale="85000" lnSpcReduction="20000"/>
          </a:bodyPr>
          <a:lstStyle>
            <a:defPPr>
              <a:defRPr lang="pt-BR"/>
            </a:defPPr>
            <a:lvl1pPr algn="r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0C234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CPC. Art. 927</a:t>
            </a:r>
          </a:p>
          <a:p>
            <a:pPr algn="l"/>
            <a:r>
              <a:rPr lang="pt-BR" dirty="0">
                <a:solidFill>
                  <a:schemeClr val="bg2">
                    <a:lumMod val="90000"/>
                  </a:schemeClr>
                </a:solidFill>
              </a:rPr>
              <a:t>_______________________________________</a:t>
            </a:r>
          </a:p>
          <a:p>
            <a:pPr algn="l"/>
            <a:endParaRPr lang="pt-BR" sz="2000" dirty="0">
              <a:solidFill>
                <a:schemeClr val="bg2">
                  <a:lumMod val="90000"/>
                </a:schemeClr>
              </a:solidFill>
            </a:endParaRPr>
          </a:p>
          <a:p>
            <a:pPr algn="l"/>
            <a:r>
              <a:rPr lang="pt-BR" sz="2000" dirty="0">
                <a:solidFill>
                  <a:schemeClr val="bg2">
                    <a:lumMod val="90000"/>
                  </a:schemeClr>
                </a:solidFill>
              </a:rPr>
              <a:t>Os tribunais observarão :</a:t>
            </a:r>
          </a:p>
          <a:p>
            <a:pPr algn="l"/>
            <a:endParaRPr lang="pt-BR" sz="2000" dirty="0">
              <a:solidFill>
                <a:schemeClr val="bg2">
                  <a:lumMod val="90000"/>
                </a:schemeClr>
              </a:solidFill>
            </a:endParaRPr>
          </a:p>
          <a:p>
            <a:pPr algn="l"/>
            <a:r>
              <a:rPr lang="pt-BR" sz="2000" dirty="0">
                <a:solidFill>
                  <a:schemeClr val="bg2">
                    <a:lumMod val="90000"/>
                  </a:schemeClr>
                </a:solidFill>
              </a:rPr>
              <a:t>I - as decisões do Supremo Tribunal Federal em controle concentrado de constitucionalidade;</a:t>
            </a:r>
          </a:p>
          <a:p>
            <a:pPr algn="l"/>
            <a:endParaRPr lang="pt-BR" sz="2000" dirty="0">
              <a:solidFill>
                <a:schemeClr val="bg2">
                  <a:lumMod val="90000"/>
                </a:schemeClr>
              </a:solidFill>
            </a:endParaRPr>
          </a:p>
          <a:p>
            <a:pPr algn="l"/>
            <a:r>
              <a:rPr lang="pt-BR" sz="2000" dirty="0">
                <a:solidFill>
                  <a:schemeClr val="bg2">
                    <a:lumMod val="90000"/>
                  </a:schemeClr>
                </a:solidFill>
              </a:rPr>
              <a:t>II - os enunciados de súmula vinculante;</a:t>
            </a:r>
          </a:p>
          <a:p>
            <a:pPr algn="l"/>
            <a:endParaRPr lang="pt-BR" sz="2000" dirty="0">
              <a:solidFill>
                <a:schemeClr val="bg2">
                  <a:lumMod val="90000"/>
                </a:schemeClr>
              </a:solidFill>
            </a:endParaRPr>
          </a:p>
          <a:p>
            <a:pPr algn="l"/>
            <a:r>
              <a:rPr lang="pt-BR" sz="2000" dirty="0">
                <a:solidFill>
                  <a:schemeClr val="bg2">
                    <a:lumMod val="90000"/>
                  </a:schemeClr>
                </a:solidFill>
              </a:rPr>
              <a:t>III - os acórdãos em incidente de assunção de competência ou de resolução de demandas repetitivas e em julgamento de recursos extraordinário e especial repetitivos;</a:t>
            </a:r>
          </a:p>
          <a:p>
            <a:pPr algn="l"/>
            <a:endParaRPr lang="pt-BR" sz="2000" dirty="0">
              <a:solidFill>
                <a:schemeClr val="bg2">
                  <a:lumMod val="90000"/>
                </a:schemeClr>
              </a:solidFill>
            </a:endParaRPr>
          </a:p>
          <a:p>
            <a:pPr algn="l"/>
            <a:r>
              <a:rPr lang="pt-BR" sz="2000" dirty="0">
                <a:solidFill>
                  <a:schemeClr val="bg2">
                    <a:lumMod val="90000"/>
                  </a:schemeClr>
                </a:solidFill>
              </a:rPr>
              <a:t>IV - os enunciados das súmulas do Supremo Tribunal Federal em matéria constitucional e do Superior Tribunal de Justiça em matéria infraconstitucional;</a:t>
            </a:r>
          </a:p>
          <a:p>
            <a:pPr algn="l"/>
            <a:endParaRPr lang="pt-BR" sz="2000" dirty="0">
              <a:solidFill>
                <a:schemeClr val="bg2">
                  <a:lumMod val="90000"/>
                </a:schemeClr>
              </a:solidFill>
            </a:endParaRPr>
          </a:p>
          <a:p>
            <a:pPr algn="l"/>
            <a:r>
              <a:rPr lang="pt-BR" sz="2000" dirty="0">
                <a:solidFill>
                  <a:schemeClr val="bg2">
                    <a:lumMod val="90000"/>
                  </a:schemeClr>
                </a:solidFill>
              </a:rPr>
              <a:t>V - a orientação do plenário ou do órgão especial aos quais estiverem vinculados.</a:t>
            </a:r>
          </a:p>
          <a:p>
            <a:pPr algn="l"/>
            <a:endParaRPr lang="pt-BR" sz="20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683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1595A09-E336-4D1B-9B3A-06A2287A5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Google Shape;98;p16">
            <a:extLst>
              <a:ext uri="{FF2B5EF4-FFF2-40B4-BE49-F238E27FC236}">
                <a16:creationId xmlns:a16="http://schemas.microsoft.com/office/drawing/2014/main" id="{D82BBF8E-986E-402A-6C4B-E3E5E098D1B1}"/>
              </a:ext>
            </a:extLst>
          </p:cNvPr>
          <p:cNvSpPr txBox="1">
            <a:spLocks/>
          </p:cNvSpPr>
          <p:nvPr/>
        </p:nvSpPr>
        <p:spPr>
          <a:xfrm>
            <a:off x="376354" y="4777739"/>
            <a:ext cx="3767385" cy="1605306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SzPts val="2000"/>
              <a:buNone/>
            </a:pPr>
            <a:r>
              <a:rPr lang="en-US" sz="2000" b="1" dirty="0">
                <a:latin typeface="+mj-lt"/>
                <a:ea typeface="+mj-ea"/>
                <a:cs typeface="Times New Roman" panose="02020603050405020304" pitchFamily="18" charset="0"/>
              </a:rPr>
              <a:t>VINCULAÇÃO DO PRECEDENTE NOS </a:t>
            </a:r>
            <a:r>
              <a:rPr lang="en-US" sz="2000" b="1" dirty="0">
                <a:latin typeface="+mj-lt"/>
                <a:ea typeface="+mj-ea"/>
                <a:cs typeface="+mj-cs"/>
              </a:rPr>
              <a:t>TRIBUNAIS</a:t>
            </a:r>
            <a:r>
              <a:rPr lang="en-US" sz="2000" b="1" dirty="0">
                <a:latin typeface="+mj-lt"/>
                <a:ea typeface="+mj-ea"/>
                <a:cs typeface="Times New Roman" panose="02020603050405020304" pitchFamily="18" charset="0"/>
              </a:rPr>
              <a:t> ADMINISTRATIVOS</a:t>
            </a:r>
          </a:p>
        </p:txBody>
      </p:sp>
      <p:pic>
        <p:nvPicPr>
          <p:cNvPr id="2" name="Picture 4" descr="Despenhadeiro Banco de Imagens e Fotos de Stock - iStock">
            <a:extLst>
              <a:ext uri="{FF2B5EF4-FFF2-40B4-BE49-F238E27FC236}">
                <a16:creationId xmlns:a16="http://schemas.microsoft.com/office/drawing/2014/main" id="{83D2735A-8E4E-31B2-5049-E1090A9487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39" b="7284"/>
          <a:stretch/>
        </p:blipFill>
        <p:spPr bwMode="auto">
          <a:xfrm>
            <a:off x="20" y="10"/>
            <a:ext cx="12191980" cy="4558420"/>
          </a:xfrm>
          <a:custGeom>
            <a:avLst/>
            <a:gdLst/>
            <a:ahLst/>
            <a:cxnLst/>
            <a:rect l="l" t="t" r="r" b="b"/>
            <a:pathLst>
              <a:path w="12188952" h="4558430">
                <a:moveTo>
                  <a:pt x="6789701" y="4490221"/>
                </a:moveTo>
                <a:lnTo>
                  <a:pt x="6788702" y="4490299"/>
                </a:lnTo>
                <a:lnTo>
                  <a:pt x="6788476" y="4490833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3596895"/>
                </a:lnTo>
                <a:lnTo>
                  <a:pt x="12061096" y="3635026"/>
                </a:lnTo>
                <a:cubicBezTo>
                  <a:pt x="11933500" y="3671240"/>
                  <a:pt x="11805390" y="3705769"/>
                  <a:pt x="11676800" y="3738601"/>
                </a:cubicBezTo>
                <a:cubicBezTo>
                  <a:pt x="11262789" y="3846108"/>
                  <a:pt x="10845343" y="3939710"/>
                  <a:pt x="10425355" y="4022140"/>
                </a:cubicBezTo>
                <a:cubicBezTo>
                  <a:pt x="10092810" y="4087351"/>
                  <a:pt x="9759033" y="4145748"/>
                  <a:pt x="9424022" y="4197302"/>
                </a:cubicBezTo>
                <a:cubicBezTo>
                  <a:pt x="9102997" y="4246959"/>
                  <a:pt x="8781133" y="4291526"/>
                  <a:pt x="8458419" y="4331003"/>
                </a:cubicBezTo>
                <a:cubicBezTo>
                  <a:pt x="8211360" y="4361169"/>
                  <a:pt x="7963792" y="4386742"/>
                  <a:pt x="7715970" y="4410950"/>
                </a:cubicBezTo>
                <a:lnTo>
                  <a:pt x="6951716" y="4476730"/>
                </a:lnTo>
                <a:lnTo>
                  <a:pt x="6936303" y="4478801"/>
                </a:lnTo>
                <a:lnTo>
                  <a:pt x="6790448" y="4490162"/>
                </a:lnTo>
                <a:lnTo>
                  <a:pt x="6799941" y="4491982"/>
                </a:lnTo>
                <a:cubicBezTo>
                  <a:pt x="6811623" y="4492448"/>
                  <a:pt x="6823734" y="4490275"/>
                  <a:pt x="6835432" y="4490275"/>
                </a:cubicBezTo>
                <a:cubicBezTo>
                  <a:pt x="6851580" y="4490275"/>
                  <a:pt x="6867729" y="4487668"/>
                  <a:pt x="6884003" y="4487297"/>
                </a:cubicBezTo>
                <a:cubicBezTo>
                  <a:pt x="7115805" y="4481835"/>
                  <a:pt x="7347351" y="4469668"/>
                  <a:pt x="7578771" y="4454770"/>
                </a:cubicBezTo>
                <a:cubicBezTo>
                  <a:pt x="7927552" y="4432302"/>
                  <a:pt x="8276080" y="4404123"/>
                  <a:pt x="8623845" y="4367873"/>
                </a:cubicBezTo>
                <a:cubicBezTo>
                  <a:pt x="8909939" y="4338575"/>
                  <a:pt x="9195310" y="4303940"/>
                  <a:pt x="9479970" y="4263967"/>
                </a:cubicBezTo>
                <a:cubicBezTo>
                  <a:pt x="9864901" y="4209593"/>
                  <a:pt x="10248014" y="4144879"/>
                  <a:pt x="10629308" y="4069810"/>
                </a:cubicBezTo>
                <a:cubicBezTo>
                  <a:pt x="11090114" y="3978690"/>
                  <a:pt x="11546975" y="3871184"/>
                  <a:pt x="11998498" y="3743816"/>
                </a:cubicBezTo>
                <a:lnTo>
                  <a:pt x="12188952" y="3687715"/>
                </a:lnTo>
                <a:lnTo>
                  <a:pt x="12188952" y="3742439"/>
                </a:lnTo>
                <a:lnTo>
                  <a:pt x="11829257" y="3846853"/>
                </a:lnTo>
                <a:cubicBezTo>
                  <a:pt x="11534769" y="3926550"/>
                  <a:pt x="11238120" y="3997436"/>
                  <a:pt x="10939183" y="4061368"/>
                </a:cubicBezTo>
                <a:cubicBezTo>
                  <a:pt x="10622824" y="4129150"/>
                  <a:pt x="10304941" y="4189147"/>
                  <a:pt x="9985530" y="4241373"/>
                </a:cubicBezTo>
                <a:cubicBezTo>
                  <a:pt x="9720036" y="4284822"/>
                  <a:pt x="9453814" y="4323467"/>
                  <a:pt x="9186882" y="4357320"/>
                </a:cubicBezTo>
                <a:cubicBezTo>
                  <a:pt x="8984197" y="4382894"/>
                  <a:pt x="8781514" y="4406977"/>
                  <a:pt x="8578198" y="4426839"/>
                </a:cubicBezTo>
                <a:cubicBezTo>
                  <a:pt x="8340547" y="4449559"/>
                  <a:pt x="8102644" y="4471034"/>
                  <a:pt x="7864358" y="4488290"/>
                </a:cubicBezTo>
                <a:cubicBezTo>
                  <a:pt x="7554994" y="4510634"/>
                  <a:pt x="7245502" y="4528512"/>
                  <a:pt x="6935502" y="4539684"/>
                </a:cubicBezTo>
                <a:cubicBezTo>
                  <a:pt x="6782917" y="4545147"/>
                  <a:pt x="6630334" y="4548995"/>
                  <a:pt x="6477750" y="4553587"/>
                </a:cubicBezTo>
                <a:cubicBezTo>
                  <a:pt x="6439195" y="4551503"/>
                  <a:pt x="6400529" y="4553128"/>
                  <a:pt x="6362294" y="4558430"/>
                </a:cubicBezTo>
                <a:lnTo>
                  <a:pt x="6057129" y="4558430"/>
                </a:lnTo>
                <a:lnTo>
                  <a:pt x="5977784" y="4553836"/>
                </a:lnTo>
                <a:cubicBezTo>
                  <a:pt x="5740261" y="4541423"/>
                  <a:pt x="5502739" y="4527644"/>
                  <a:pt x="5265087" y="4517587"/>
                </a:cubicBezTo>
                <a:cubicBezTo>
                  <a:pt x="4958267" y="4505171"/>
                  <a:pt x="4651826" y="4484691"/>
                  <a:pt x="4346277" y="4455517"/>
                </a:cubicBezTo>
                <a:cubicBezTo>
                  <a:pt x="4021654" y="4424605"/>
                  <a:pt x="3697795" y="4389970"/>
                  <a:pt x="3373045" y="4356948"/>
                </a:cubicBezTo>
                <a:cubicBezTo>
                  <a:pt x="3035412" y="4322686"/>
                  <a:pt x="2698456" y="4283047"/>
                  <a:pt x="2362173" y="4238021"/>
                </a:cubicBezTo>
                <a:cubicBezTo>
                  <a:pt x="1984692" y="4187868"/>
                  <a:pt x="1608364" y="4130142"/>
                  <a:pt x="1233177" y="4064845"/>
                </a:cubicBezTo>
                <a:cubicBezTo>
                  <a:pt x="842181" y="3996132"/>
                  <a:pt x="453758" y="3917644"/>
                  <a:pt x="68500" y="3825138"/>
                </a:cubicBezTo>
                <a:lnTo>
                  <a:pt x="0" y="3807783"/>
                </a:lnTo>
                <a:lnTo>
                  <a:pt x="0" y="3751294"/>
                </a:lnTo>
                <a:lnTo>
                  <a:pt x="72441" y="3770071"/>
                </a:lnTo>
                <a:cubicBezTo>
                  <a:pt x="247961" y="3812249"/>
                  <a:pt x="424164" y="3851509"/>
                  <a:pt x="600716" y="3888441"/>
                </a:cubicBezTo>
                <a:cubicBezTo>
                  <a:pt x="988279" y="3969255"/>
                  <a:pt x="1378133" y="4038153"/>
                  <a:pt x="1769512" y="4098609"/>
                </a:cubicBezTo>
                <a:cubicBezTo>
                  <a:pt x="2052426" y="4142185"/>
                  <a:pt x="2335725" y="4182282"/>
                  <a:pt x="2613554" y="4215551"/>
                </a:cubicBezTo>
                <a:cubicBezTo>
                  <a:pt x="2605544" y="4218158"/>
                  <a:pt x="2594611" y="4208102"/>
                  <a:pt x="2581134" y="4205620"/>
                </a:cubicBezTo>
                <a:cubicBezTo>
                  <a:pt x="2087178" y="4113668"/>
                  <a:pt x="1597684" y="4002775"/>
                  <a:pt x="1112635" y="3872923"/>
                </a:cubicBezTo>
                <a:cubicBezTo>
                  <a:pt x="880453" y="3810852"/>
                  <a:pt x="649713" y="3744374"/>
                  <a:pt x="420412" y="3673490"/>
                </a:cubicBezTo>
                <a:lnTo>
                  <a:pt x="0" y="353457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ketch line">
            <a:extLst>
              <a:ext uri="{FF2B5EF4-FFF2-40B4-BE49-F238E27FC236}">
                <a16:creationId xmlns:a16="http://schemas.microsoft.com/office/drawing/2014/main" id="{3540989C-C7B8-473B-BF87-6F2DA6A900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661305" y="5468206"/>
            <a:ext cx="1371600" cy="18288"/>
          </a:xfrm>
          <a:custGeom>
            <a:avLst/>
            <a:gdLst>
              <a:gd name="connsiteX0" fmla="*/ 0 w 1371600"/>
              <a:gd name="connsiteY0" fmla="*/ 0 h 18288"/>
              <a:gd name="connsiteX1" fmla="*/ 685800 w 1371600"/>
              <a:gd name="connsiteY1" fmla="*/ 0 h 18288"/>
              <a:gd name="connsiteX2" fmla="*/ 1371600 w 1371600"/>
              <a:gd name="connsiteY2" fmla="*/ 0 h 18288"/>
              <a:gd name="connsiteX3" fmla="*/ 1371600 w 1371600"/>
              <a:gd name="connsiteY3" fmla="*/ 18288 h 18288"/>
              <a:gd name="connsiteX4" fmla="*/ 713232 w 1371600"/>
              <a:gd name="connsiteY4" fmla="*/ 18288 h 18288"/>
              <a:gd name="connsiteX5" fmla="*/ 0 w 1371600"/>
              <a:gd name="connsiteY5" fmla="*/ 18288 h 18288"/>
              <a:gd name="connsiteX6" fmla="*/ 0 w 1371600"/>
              <a:gd name="connsiteY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1600" h="18288" fill="none" extrusionOk="0">
                <a:moveTo>
                  <a:pt x="0" y="0"/>
                </a:moveTo>
                <a:cubicBezTo>
                  <a:pt x="247303" y="31625"/>
                  <a:pt x="422310" y="-25629"/>
                  <a:pt x="685800" y="0"/>
                </a:cubicBezTo>
                <a:cubicBezTo>
                  <a:pt x="949290" y="25629"/>
                  <a:pt x="1192357" y="6696"/>
                  <a:pt x="1371600" y="0"/>
                </a:cubicBezTo>
                <a:cubicBezTo>
                  <a:pt x="1371355" y="6649"/>
                  <a:pt x="1371915" y="11310"/>
                  <a:pt x="1371600" y="18288"/>
                </a:cubicBezTo>
                <a:cubicBezTo>
                  <a:pt x="1107995" y="26464"/>
                  <a:pt x="1033361" y="32942"/>
                  <a:pt x="713232" y="18288"/>
                </a:cubicBezTo>
                <a:cubicBezTo>
                  <a:pt x="393103" y="3634"/>
                  <a:pt x="289343" y="43221"/>
                  <a:pt x="0" y="18288"/>
                </a:cubicBezTo>
                <a:cubicBezTo>
                  <a:pt x="-459" y="11562"/>
                  <a:pt x="-31" y="5093"/>
                  <a:pt x="0" y="0"/>
                </a:cubicBezTo>
                <a:close/>
              </a:path>
              <a:path w="1371600" h="18288" stroke="0" extrusionOk="0">
                <a:moveTo>
                  <a:pt x="0" y="0"/>
                </a:moveTo>
                <a:cubicBezTo>
                  <a:pt x="170249" y="-24099"/>
                  <a:pt x="504634" y="14338"/>
                  <a:pt x="644652" y="0"/>
                </a:cubicBezTo>
                <a:cubicBezTo>
                  <a:pt x="784670" y="-14338"/>
                  <a:pt x="1087773" y="8679"/>
                  <a:pt x="1371600" y="0"/>
                </a:cubicBezTo>
                <a:cubicBezTo>
                  <a:pt x="1372456" y="3662"/>
                  <a:pt x="1371030" y="13946"/>
                  <a:pt x="1371600" y="18288"/>
                </a:cubicBezTo>
                <a:cubicBezTo>
                  <a:pt x="1176823" y="-1409"/>
                  <a:pt x="900830" y="9989"/>
                  <a:pt x="713232" y="18288"/>
                </a:cubicBezTo>
                <a:cubicBezTo>
                  <a:pt x="525634" y="26587"/>
                  <a:pt x="282837" y="5724"/>
                  <a:pt x="0" y="18288"/>
                </a:cubicBezTo>
                <a:cubicBezTo>
                  <a:pt x="367" y="13143"/>
                  <a:pt x="-823" y="58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61569767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Google Shape;98;p16">
            <a:extLst>
              <a:ext uri="{FF2B5EF4-FFF2-40B4-BE49-F238E27FC236}">
                <a16:creationId xmlns:a16="http://schemas.microsoft.com/office/drawing/2014/main" id="{8D85F482-8ECB-B301-37B2-A05AEE6A0793}"/>
              </a:ext>
            </a:extLst>
          </p:cNvPr>
          <p:cNvSpPr txBox="1">
            <a:spLocks/>
          </p:cNvSpPr>
          <p:nvPr/>
        </p:nvSpPr>
        <p:spPr>
          <a:xfrm>
            <a:off x="4654294" y="4777739"/>
            <a:ext cx="7179640" cy="185388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49505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1371600" marR="0" lvl="2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1828800" marR="0" lvl="3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2286000" marR="0" lvl="4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2743200" marR="0" lvl="5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3200400" marR="0" lvl="6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3657600" marR="0" lvl="7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4114800" marR="0" lvl="8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b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Administração está sujeita à legalidade.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b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Dever de  atribuir a um enunciado mesmo sentido definido pelo precedente.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en-US" sz="1600" b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b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Vedado aos membros das turmas de julgamento do CARF afastar a aplicação ou deixar de observar ... Decisões definitivas de mérito do STF e STJ (art. 62 do RICARF).</a:t>
            </a:r>
          </a:p>
        </p:txBody>
      </p:sp>
    </p:spTree>
    <p:extLst>
      <p:ext uri="{BB962C8B-B14F-4D97-AF65-F5344CB8AC3E}">
        <p14:creationId xmlns:p14="http://schemas.microsoft.com/office/powerpoint/2010/main" val="3158798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it 3 Quadro 3 Macacos Sábios Surdo Mudo Cego | Casas Bahia">
            <a:extLst>
              <a:ext uri="{FF2B5EF4-FFF2-40B4-BE49-F238E27FC236}">
                <a16:creationId xmlns:a16="http://schemas.microsoft.com/office/drawing/2014/main" id="{E43FFB20-2396-558D-3C3D-4A0F3965DB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49" r="-1" b="24038"/>
          <a:stretch/>
        </p:blipFill>
        <p:spPr bwMode="auto">
          <a:xfrm>
            <a:off x="321733" y="321733"/>
            <a:ext cx="11548534" cy="621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9">
            <a:extLst>
              <a:ext uri="{FF2B5EF4-FFF2-40B4-BE49-F238E27FC236}">
                <a16:creationId xmlns:a16="http://schemas.microsoft.com/office/drawing/2014/main" id="{6FC4BCDD-BCF9-B743-E417-281955CF5E48}"/>
              </a:ext>
            </a:extLst>
          </p:cNvPr>
          <p:cNvSpPr txBox="1">
            <a:spLocks/>
          </p:cNvSpPr>
          <p:nvPr/>
        </p:nvSpPr>
        <p:spPr>
          <a:xfrm>
            <a:off x="4254541" y="825624"/>
            <a:ext cx="3504543" cy="612559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>
            <a:normAutofit/>
          </a:bodyPr>
          <a:lstStyle>
            <a:defPPr>
              <a:defRPr lang="pt-BR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solidFill>
                  <a:schemeClr val="tx2"/>
                </a:solidFill>
                <a:latin typeface="STCaiyun" panose="020B0503020204020204" pitchFamily="2" charset="-122"/>
                <a:ea typeface="STCaiyun" panose="020B0503020204020204" pitchFamily="2" charset="-122"/>
                <a:cs typeface="Calibri" panose="020F0502020204030204" pitchFamily="34" charset="0"/>
              </a:defRPr>
            </a:lvl1pPr>
          </a:lstStyle>
          <a:p>
            <a:r>
              <a:rPr lang="pt-BR" dirty="0"/>
              <a:t>Moral </a:t>
            </a:r>
            <a:r>
              <a:rPr lang="pt-BR" dirty="0" err="1"/>
              <a:t>Hazard</a:t>
            </a:r>
            <a:endParaRPr lang="pt-BR" dirty="0"/>
          </a:p>
        </p:txBody>
      </p:sp>
      <p:sp>
        <p:nvSpPr>
          <p:cNvPr id="3" name="Título 9">
            <a:extLst>
              <a:ext uri="{FF2B5EF4-FFF2-40B4-BE49-F238E27FC236}">
                <a16:creationId xmlns:a16="http://schemas.microsoft.com/office/drawing/2014/main" id="{F1CFE1CE-10E4-7E1D-792B-770F0A2224D3}"/>
              </a:ext>
            </a:extLst>
          </p:cNvPr>
          <p:cNvSpPr txBox="1">
            <a:spLocks/>
          </p:cNvSpPr>
          <p:nvPr/>
        </p:nvSpPr>
        <p:spPr>
          <a:xfrm>
            <a:off x="252191" y="825624"/>
            <a:ext cx="3504543" cy="612559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C234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dirty="0">
                <a:solidFill>
                  <a:schemeClr val="tx2"/>
                </a:solidFill>
                <a:latin typeface="STCaiyun" panose="020B0503020204020204" pitchFamily="2" charset="-122"/>
                <a:ea typeface="STCaiyun" panose="020B0503020204020204" pitchFamily="2" charset="-122"/>
                <a:cs typeface="Calibri" panose="020F0502020204030204" pitchFamily="34" charset="0"/>
              </a:rPr>
              <a:t>Coisa Julgada</a:t>
            </a:r>
          </a:p>
        </p:txBody>
      </p:sp>
      <p:sp>
        <p:nvSpPr>
          <p:cNvPr id="4" name="Título 9">
            <a:extLst>
              <a:ext uri="{FF2B5EF4-FFF2-40B4-BE49-F238E27FC236}">
                <a16:creationId xmlns:a16="http://schemas.microsoft.com/office/drawing/2014/main" id="{F435EEAE-2010-96BE-2B0B-FF70D327A301}"/>
              </a:ext>
            </a:extLst>
          </p:cNvPr>
          <p:cNvSpPr txBox="1">
            <a:spLocks/>
          </p:cNvSpPr>
          <p:nvPr/>
        </p:nvSpPr>
        <p:spPr>
          <a:xfrm>
            <a:off x="8365724" y="825623"/>
            <a:ext cx="3504543" cy="612559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>
            <a:normAutofit/>
          </a:bodyPr>
          <a:lstStyle>
            <a:defPPr>
              <a:defRPr lang="pt-BR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solidFill>
                  <a:schemeClr val="tx2"/>
                </a:solidFill>
                <a:latin typeface="STCaiyun" panose="020B0503020204020204" pitchFamily="2" charset="-122"/>
                <a:ea typeface="STCaiyun" panose="020B0503020204020204" pitchFamily="2" charset="-122"/>
                <a:cs typeface="Calibri" panose="020F0502020204030204" pitchFamily="34" charset="0"/>
              </a:defRPr>
            </a:lvl1pPr>
          </a:lstStyle>
          <a:p>
            <a:r>
              <a:rPr lang="pt-BR" dirty="0"/>
              <a:t>Negacionismo</a:t>
            </a:r>
          </a:p>
        </p:txBody>
      </p:sp>
    </p:spTree>
    <p:extLst>
      <p:ext uri="{BB962C8B-B14F-4D97-AF65-F5344CB8AC3E}">
        <p14:creationId xmlns:p14="http://schemas.microsoft.com/office/powerpoint/2010/main" val="20808080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EBC5C10F-5390-3D45-4DFD-229C1A2D5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129;p20">
            <a:extLst>
              <a:ext uri="{FF2B5EF4-FFF2-40B4-BE49-F238E27FC236}">
                <a16:creationId xmlns:a16="http://schemas.microsoft.com/office/drawing/2014/main" id="{003F3D74-01C9-8B34-7C26-B98B99165BE1}"/>
              </a:ext>
            </a:extLst>
          </p:cNvPr>
          <p:cNvSpPr txBox="1">
            <a:spLocks/>
          </p:cNvSpPr>
          <p:nvPr/>
        </p:nvSpPr>
        <p:spPr>
          <a:xfrm>
            <a:off x="472991" y="851576"/>
            <a:ext cx="4847238" cy="780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27000" algn="just">
              <a:lnSpc>
                <a:spcPct val="120000"/>
              </a:lnSpc>
              <a:spcBef>
                <a:spcPts val="0"/>
              </a:spcBef>
              <a:buSzPts val="1600"/>
              <a:buFont typeface="Arial" panose="020B0604020202020204" pitchFamily="34" charset="0"/>
              <a:buNone/>
            </a:pPr>
            <a:r>
              <a:rPr lang="pt-BR" sz="2000" dirty="0">
                <a:solidFill>
                  <a:schemeClr val="bg1"/>
                </a:solidFill>
                <a:latin typeface="Arial Nova" panose="020B0504020202020204" pitchFamily="34" charset="0"/>
              </a:rPr>
              <a:t>“A INCERTEZA E A INSEGURANÇA DOS CONTRIBUINTES A RESPEITO DE SUAS OBRIGAÇÕES FISCAIS CONSTITUEM PROBLEMAS MAIS GRAVES QUE A PRÓPRIA DESIGUALDADE CONTRIBUTIVA.”  - ADAM SMITH</a:t>
            </a:r>
          </a:p>
        </p:txBody>
      </p:sp>
      <p:sp>
        <p:nvSpPr>
          <p:cNvPr id="4" name="Google Shape;129;p20">
            <a:extLst>
              <a:ext uri="{FF2B5EF4-FFF2-40B4-BE49-F238E27FC236}">
                <a16:creationId xmlns:a16="http://schemas.microsoft.com/office/drawing/2014/main" id="{287BDD93-CDE2-8D4F-451B-841416BA107C}"/>
              </a:ext>
            </a:extLst>
          </p:cNvPr>
          <p:cNvSpPr txBox="1">
            <a:spLocks/>
          </p:cNvSpPr>
          <p:nvPr/>
        </p:nvSpPr>
        <p:spPr>
          <a:xfrm>
            <a:off x="8348965" y="6241002"/>
            <a:ext cx="3582624" cy="514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27000" algn="just">
              <a:lnSpc>
                <a:spcPct val="120000"/>
              </a:lnSpc>
              <a:spcBef>
                <a:spcPts val="0"/>
              </a:spcBef>
              <a:buSzPts val="1600"/>
              <a:buFont typeface="Arial" panose="020B0604020202020204" pitchFamily="34" charset="0"/>
              <a:buNone/>
            </a:pPr>
            <a:r>
              <a:rPr lang="pt-BR" sz="2000" dirty="0">
                <a:solidFill>
                  <a:schemeClr val="bg1"/>
                </a:solidFill>
                <a:latin typeface="Arial Nova" panose="020B0504020202020204" pitchFamily="34" charset="0"/>
              </a:rPr>
              <a:t>fabio@raimundibastos.com</a:t>
            </a:r>
          </a:p>
        </p:txBody>
      </p:sp>
      <p:sp>
        <p:nvSpPr>
          <p:cNvPr id="6" name="Google Shape;129;p20">
            <a:extLst>
              <a:ext uri="{FF2B5EF4-FFF2-40B4-BE49-F238E27FC236}">
                <a16:creationId xmlns:a16="http://schemas.microsoft.com/office/drawing/2014/main" id="{AEBE29C3-91B3-8A9A-F67F-2A197A8C13CD}"/>
              </a:ext>
            </a:extLst>
          </p:cNvPr>
          <p:cNvSpPr txBox="1">
            <a:spLocks/>
          </p:cNvSpPr>
          <p:nvPr/>
        </p:nvSpPr>
        <p:spPr>
          <a:xfrm>
            <a:off x="8465854" y="3037642"/>
            <a:ext cx="3582624" cy="514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27000" algn="just">
              <a:lnSpc>
                <a:spcPct val="120000"/>
              </a:lnSpc>
              <a:spcBef>
                <a:spcPts val="0"/>
              </a:spcBef>
              <a:buSzPts val="1600"/>
              <a:buFont typeface="Arial" panose="020B0604020202020204" pitchFamily="34" charset="0"/>
              <a:buNone/>
            </a:pPr>
            <a:endParaRPr lang="pt-BR" sz="2000" dirty="0">
              <a:solidFill>
                <a:schemeClr val="bg1"/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6247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263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STCaiyun</vt:lpstr>
      <vt:lpstr>Arial</vt:lpstr>
      <vt:lpstr>Arial Nova</vt:lpstr>
      <vt:lpstr>Calibri</vt:lpstr>
      <vt:lpstr>Calibri Light</vt:lpstr>
      <vt:lpstr>Tema do Office</vt:lpstr>
      <vt:lpstr>A VINCULAÇÃO DOS PRECEDENTES NO ÂMBITO DO PROCESSO ADMINISTRATIVO TRIBUTÁRIO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Caca de Oliveira</dc:creator>
  <cp:lastModifiedBy>Congresso IBET</cp:lastModifiedBy>
  <cp:revision>11</cp:revision>
  <dcterms:created xsi:type="dcterms:W3CDTF">2022-11-18T18:20:41Z</dcterms:created>
  <dcterms:modified xsi:type="dcterms:W3CDTF">2022-12-08T11:27:43Z</dcterms:modified>
</cp:coreProperties>
</file>