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8" r:id="rId3"/>
    <p:sldId id="413" r:id="rId4"/>
    <p:sldId id="435" r:id="rId5"/>
    <p:sldId id="419" r:id="rId6"/>
    <p:sldId id="432" r:id="rId7"/>
    <p:sldId id="420" r:id="rId8"/>
    <p:sldId id="438" r:id="rId9"/>
    <p:sldId id="439" r:id="rId10"/>
    <p:sldId id="454" r:id="rId11"/>
    <p:sldId id="455" r:id="rId12"/>
    <p:sldId id="456" r:id="rId13"/>
    <p:sldId id="457" r:id="rId14"/>
    <p:sldId id="458" r:id="rId15"/>
    <p:sldId id="459" r:id="rId16"/>
    <p:sldId id="477" r:id="rId17"/>
    <p:sldId id="461" r:id="rId18"/>
    <p:sldId id="483" r:id="rId19"/>
    <p:sldId id="460" r:id="rId20"/>
    <p:sldId id="469" r:id="rId21"/>
    <p:sldId id="467" r:id="rId22"/>
    <p:sldId id="468" r:id="rId23"/>
    <p:sldId id="481" r:id="rId24"/>
    <p:sldId id="485" r:id="rId25"/>
    <p:sldId id="462" r:id="rId26"/>
    <p:sldId id="474" r:id="rId27"/>
    <p:sldId id="475" r:id="rId28"/>
    <p:sldId id="464" r:id="rId29"/>
    <p:sldId id="486" r:id="rId30"/>
    <p:sldId id="473" r:id="rId31"/>
    <p:sldId id="463" r:id="rId32"/>
    <p:sldId id="479" r:id="rId33"/>
    <p:sldId id="465" r:id="rId34"/>
    <p:sldId id="478" r:id="rId35"/>
    <p:sldId id="484" r:id="rId3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04-2006/2004/lei/L11076.htm#art23" TargetMode="External"/><Relationship Id="rId2" Type="http://schemas.openxmlformats.org/officeDocument/2006/relationships/hyperlink" Target="http://www.planalto.gov.br/ccivil_03/_ato2004-2006/2004/lei/L11076.htm#art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alto.gov.br/ccivil_03/_ato2004-2006/2006/Lei/L11311.htm#art7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pt-BR" dirty="0"/>
              <a:t>Fiagro: aspectos tributários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Lucas Issa Halah</a:t>
            </a:r>
          </a:p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Mestre pela USP, Conselheiro Titular do CARF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302" y="933062"/>
            <a:ext cx="10976498" cy="699796"/>
          </a:xfrm>
        </p:spPr>
        <p:txBody>
          <a:bodyPr>
            <a:normAutofit/>
          </a:bodyPr>
          <a:lstStyle/>
          <a:p>
            <a:r>
              <a:rPr lang="pt-BR" sz="4000" b="1" dirty="0"/>
              <a:t>Instrumentos Creditícios (CF art. 187, I)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1632858"/>
            <a:ext cx="10679837" cy="495437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200" dirty="0"/>
              <a:t>Plano Safra – previsão no art. 5º, III da Lei nº 8.171/91</a:t>
            </a:r>
          </a:p>
          <a:p>
            <a:pPr algn="just"/>
            <a:r>
              <a:rPr lang="pt-BR" sz="3200" dirty="0"/>
              <a:t>Subsídio governamental ao crédito rural</a:t>
            </a:r>
          </a:p>
          <a:p>
            <a:pPr algn="just"/>
            <a:r>
              <a:rPr lang="pt-BR" sz="3200" dirty="0"/>
              <a:t>Por muito tempo foi a principal forma de financiamento do agro (hoje o SNCR é 30% do financiamento rural)</a:t>
            </a:r>
          </a:p>
          <a:p>
            <a:endParaRPr lang="pt-BR" sz="3200" dirty="0"/>
          </a:p>
          <a:p>
            <a:r>
              <a:rPr lang="pt-BR" sz="3200" dirty="0"/>
              <a:t>Traz muita insegurança:</a:t>
            </a:r>
          </a:p>
          <a:p>
            <a:pPr lvl="1" algn="just"/>
            <a:r>
              <a:rPr lang="pt-BR" sz="3200" dirty="0"/>
              <a:t>recursos disponibilizados ano a ano – dificulta planejamento do produtor (ciclos de 5 anos seria mais adequado)</a:t>
            </a:r>
          </a:p>
          <a:p>
            <a:pPr lvl="1" algn="just"/>
            <a:r>
              <a:rPr lang="pt-BR" sz="3200" dirty="0"/>
              <a:t>$ acaba rápido</a:t>
            </a:r>
          </a:p>
        </p:txBody>
      </p:sp>
    </p:spTree>
    <p:extLst>
      <p:ext uri="{BB962C8B-B14F-4D97-AF65-F5344CB8AC3E}">
        <p14:creationId xmlns:p14="http://schemas.microsoft.com/office/powerpoint/2010/main" val="327562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2"/>
            <a:ext cx="10515600" cy="699796"/>
          </a:xfrm>
        </p:spPr>
        <p:txBody>
          <a:bodyPr/>
          <a:lstStyle/>
          <a:p>
            <a:r>
              <a:rPr lang="pt-BR" sz="4400" b="1" dirty="0"/>
              <a:t>Criatividade do setor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8" y="1632858"/>
            <a:ext cx="10515600" cy="4981005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Operações de Barter – “escambo”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2800" dirty="0"/>
              <a:t>Barter puro – escambo - financiamento pelos fornecedores de insumos e implementos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2800" dirty="0"/>
              <a:t>Barter “triangulado” -  interveniência de uma trading que recebe os grãos e paga diretamente ao fornecedor de insumos (usualmente garantido por uma </a:t>
            </a:r>
            <a:r>
              <a:rPr lang="pt-BR" sz="2800" b="1" dirty="0"/>
              <a:t>CPR</a:t>
            </a:r>
            <a:r>
              <a:rPr lang="pt-BR" sz="2800" dirty="0"/>
              <a:t> – Lei nº 8.929/94)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pt-BR" sz="2400" dirty="0"/>
              <a:t>Liquidação financeira da CPR permitida com a Lei 10.200/2001 – atraiu o mercado financeiro</a:t>
            </a:r>
          </a:p>
          <a:p>
            <a:pPr lvl="1" algn="just"/>
            <a:endParaRPr lang="pt-BR" sz="2800" dirty="0"/>
          </a:p>
          <a:p>
            <a:pPr algn="just"/>
            <a:r>
              <a:rPr lang="pt-BR" sz="3200" dirty="0"/>
              <a:t>Responsável por cerca de 30% do financiamento rural</a:t>
            </a:r>
          </a:p>
        </p:txBody>
      </p:sp>
    </p:spTree>
    <p:extLst>
      <p:ext uri="{BB962C8B-B14F-4D97-AF65-F5344CB8AC3E}">
        <p14:creationId xmlns:p14="http://schemas.microsoft.com/office/powerpoint/2010/main" val="410982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93" y="906429"/>
            <a:ext cx="10515600" cy="567264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Outros instrumentos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30" y="1632858"/>
            <a:ext cx="10515600" cy="4927739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Na sequência da CPR (10 anos depois) surgem outros instrumentos/títulos de crédito do agronegócio (lei 11.076/2004)</a:t>
            </a:r>
          </a:p>
          <a:p>
            <a:pPr algn="just"/>
            <a:r>
              <a:rPr lang="pt-BR" sz="3200" dirty="0"/>
              <a:t>Amplia o financiamento do setor pelo mercado financeiro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2800" dirty="0"/>
              <a:t>CDA - Certificado de Depósito Agropecuário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2800" dirty="0"/>
              <a:t>WA - Warrant Agropecuário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2800" dirty="0"/>
              <a:t>CDCA - Certificado de Direitos Creditórios do Agronegócio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2800" dirty="0"/>
              <a:t>LCA - </a:t>
            </a:r>
            <a:r>
              <a:rPr lang="pt-BR" sz="2800" b="0" i="0" dirty="0">
                <a:solidFill>
                  <a:srgbClr val="000000"/>
                </a:solidFill>
                <a:effectLst/>
              </a:rPr>
              <a:t>Letra de Crédito do Agronegócio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2800" dirty="0"/>
              <a:t>CRA - Certificado de Recebíveis do Agronegócio</a:t>
            </a:r>
          </a:p>
        </p:txBody>
      </p:sp>
    </p:spTree>
    <p:extLst>
      <p:ext uri="{BB962C8B-B14F-4D97-AF65-F5344CB8AC3E}">
        <p14:creationId xmlns:p14="http://schemas.microsoft.com/office/powerpoint/2010/main" val="1556065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2"/>
            <a:ext cx="10515600" cy="699796"/>
          </a:xfrm>
        </p:spPr>
        <p:txBody>
          <a:bodyPr/>
          <a:lstStyle/>
          <a:p>
            <a:r>
              <a:rPr lang="pt-BR" sz="4400" b="1" dirty="0"/>
              <a:t>Mas e a parte tributária?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229" y="1766656"/>
            <a:ext cx="10515601" cy="4669655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Alíquota Zero de IOF (Decreto nº 6.306/2007,  art. 32, § 2º, V) para:</a:t>
            </a:r>
          </a:p>
          <a:p>
            <a:pPr lvl="1" algn="just"/>
            <a:r>
              <a:rPr lang="pt-BR" sz="2800" dirty="0"/>
              <a:t>CDCA - Certificado de Direitos Creditórios do Agronegócio</a:t>
            </a:r>
          </a:p>
          <a:p>
            <a:pPr lvl="1" algn="just"/>
            <a:r>
              <a:rPr lang="pt-BR" sz="2800" dirty="0"/>
              <a:t>LCA - </a:t>
            </a:r>
            <a:r>
              <a:rPr lang="pt-BR" sz="2800" b="0" i="0" dirty="0">
                <a:solidFill>
                  <a:srgbClr val="000000"/>
                </a:solidFill>
                <a:effectLst/>
              </a:rPr>
              <a:t>Letra de Crédito do Agronegócio</a:t>
            </a:r>
          </a:p>
          <a:p>
            <a:pPr lvl="1" algn="just"/>
            <a:r>
              <a:rPr lang="pt-BR" sz="2800" dirty="0"/>
              <a:t>CRA - Certificado de Recebíveis do Agronegócio</a:t>
            </a:r>
          </a:p>
          <a:p>
            <a:pPr lvl="1" algn="just"/>
            <a:endParaRPr lang="pt-BR" sz="2800" dirty="0"/>
          </a:p>
          <a:p>
            <a:pPr algn="just"/>
            <a:r>
              <a:rPr lang="pt-BR" sz="3200" dirty="0"/>
              <a:t>Isenção de IOF (Decreto nº 6.306/2007,  art. 34, VI) para:</a:t>
            </a:r>
          </a:p>
          <a:p>
            <a:pPr lvl="1" algn="just"/>
            <a:r>
              <a:rPr lang="pt-BR" sz="2800" dirty="0"/>
              <a:t>CDA - Certificado de Depósito Agropecuário</a:t>
            </a:r>
          </a:p>
          <a:p>
            <a:pPr lvl="1" algn="just"/>
            <a:r>
              <a:rPr lang="pt-BR" sz="2800" dirty="0"/>
              <a:t>WA - Warrant Agropecuário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356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2"/>
            <a:ext cx="10515600" cy="699796"/>
          </a:xfrm>
        </p:spPr>
        <p:txBody>
          <a:bodyPr/>
          <a:lstStyle/>
          <a:p>
            <a:r>
              <a:rPr lang="pt-BR" sz="4400" b="1" dirty="0"/>
              <a:t>Ainda na parte tributária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87" y="1632858"/>
            <a:ext cx="10658382" cy="497212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Isenção de IRPF para pessoas físicas investidoras </a:t>
            </a:r>
          </a:p>
          <a:p>
            <a:pPr algn="just"/>
            <a:r>
              <a:rPr lang="pt-BR" dirty="0"/>
              <a:t>Disseminou a comercialização desses títulos e deu liquidez ao mercado</a:t>
            </a:r>
          </a:p>
          <a:p>
            <a:pPr lvl="1" algn="just"/>
            <a:endParaRPr lang="pt-BR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dirty="0"/>
              <a:t>Lei 11.033/2004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dirty="0"/>
              <a:t>“Art. 3º Ficam isentos do imposto de renda: (...)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b="0" i="0" dirty="0">
                <a:solidFill>
                  <a:srgbClr val="000000"/>
                </a:solidFill>
                <a:effectLst/>
              </a:rPr>
              <a:t>IV - </a:t>
            </a:r>
            <a:r>
              <a:rPr lang="pt-BR" b="1" i="0" u="sng" dirty="0">
                <a:solidFill>
                  <a:srgbClr val="000000"/>
                </a:solidFill>
                <a:effectLst/>
              </a:rPr>
              <a:t>na fonte e na declaração de ajuste</a:t>
            </a:r>
            <a:r>
              <a:rPr lang="pt-BR" b="0" i="0" dirty="0">
                <a:solidFill>
                  <a:srgbClr val="000000"/>
                </a:solidFill>
                <a:effectLst/>
              </a:rPr>
              <a:t> anual das </a:t>
            </a:r>
            <a:r>
              <a:rPr lang="pt-BR" sz="2800" b="1" i="0" dirty="0">
                <a:solidFill>
                  <a:srgbClr val="000000"/>
                </a:solidFill>
                <a:effectLst/>
              </a:rPr>
              <a:t>pessoas físicas</a:t>
            </a:r>
            <a:r>
              <a:rPr lang="pt-BR" b="0" i="0" dirty="0">
                <a:solidFill>
                  <a:srgbClr val="000000"/>
                </a:solidFill>
                <a:effectLst/>
              </a:rPr>
              <a:t>, a remuneração produzida por Certificado de Depósito Agropecuário - </a:t>
            </a:r>
            <a:r>
              <a:rPr lang="pt-BR" b="1" i="0" dirty="0">
                <a:solidFill>
                  <a:srgbClr val="000000"/>
                </a:solidFill>
                <a:effectLst/>
              </a:rPr>
              <a:t>CDA</a:t>
            </a:r>
            <a:r>
              <a:rPr lang="pt-BR" b="0" i="0" dirty="0">
                <a:solidFill>
                  <a:srgbClr val="000000"/>
                </a:solidFill>
                <a:effectLst/>
              </a:rPr>
              <a:t>, Warrant Agropecuário - </a:t>
            </a:r>
            <a:r>
              <a:rPr lang="pt-BR" b="1" i="0" dirty="0">
                <a:solidFill>
                  <a:srgbClr val="000000"/>
                </a:solidFill>
                <a:effectLst/>
              </a:rPr>
              <a:t>WA</a:t>
            </a:r>
            <a:r>
              <a:rPr lang="pt-BR" b="0" i="0" dirty="0">
                <a:solidFill>
                  <a:srgbClr val="000000"/>
                </a:solidFill>
                <a:effectLst/>
              </a:rPr>
              <a:t>, Certificado de Direitos Creditórios do Agronegócio - </a:t>
            </a:r>
            <a:r>
              <a:rPr lang="pt-BR" b="1" i="0" dirty="0">
                <a:solidFill>
                  <a:srgbClr val="000000"/>
                </a:solidFill>
                <a:effectLst/>
              </a:rPr>
              <a:t>CDCA</a:t>
            </a:r>
            <a:r>
              <a:rPr lang="pt-BR" b="0" i="0" dirty="0">
                <a:solidFill>
                  <a:srgbClr val="000000"/>
                </a:solidFill>
                <a:effectLst/>
              </a:rPr>
              <a:t>, Letra de Crédito do Agronegócio - </a:t>
            </a:r>
            <a:r>
              <a:rPr lang="pt-BR" b="1" i="0" dirty="0">
                <a:solidFill>
                  <a:srgbClr val="000000"/>
                </a:solidFill>
                <a:effectLst/>
              </a:rPr>
              <a:t>LCA</a:t>
            </a:r>
            <a:r>
              <a:rPr lang="pt-BR" b="0" i="0" dirty="0">
                <a:solidFill>
                  <a:srgbClr val="000000"/>
                </a:solidFill>
                <a:effectLst/>
              </a:rPr>
              <a:t> e Certificado de Recebíveis do Agronegócio - </a:t>
            </a:r>
            <a:r>
              <a:rPr lang="pt-BR" b="1" i="0" dirty="0">
                <a:solidFill>
                  <a:srgbClr val="000000"/>
                </a:solidFill>
                <a:effectLst/>
              </a:rPr>
              <a:t>CRA</a:t>
            </a:r>
            <a:r>
              <a:rPr lang="pt-BR" b="0" i="0" dirty="0">
                <a:solidFill>
                  <a:srgbClr val="000000"/>
                </a:solidFill>
                <a:effectLst/>
              </a:rPr>
              <a:t>, instituídos pelos </a:t>
            </a:r>
            <a:r>
              <a:rPr lang="pt-BR" sz="1800" b="0" i="0" dirty="0">
                <a:effectLst/>
                <a:hlinkClick r:id="rId2"/>
              </a:rPr>
              <a:t>arts. 1º </a:t>
            </a:r>
            <a:r>
              <a:rPr lang="pt-BR" b="0" i="0" dirty="0">
                <a:solidFill>
                  <a:srgbClr val="000000"/>
                </a:solidFill>
                <a:effectLst/>
              </a:rPr>
              <a:t>e </a:t>
            </a:r>
            <a:r>
              <a:rPr lang="pt-BR" sz="1800" b="0" i="0" dirty="0">
                <a:effectLst/>
                <a:hlinkClick r:id="rId3"/>
              </a:rPr>
              <a:t>23 da Lei nº 11.076, de 30 de dezembro de 2004 ; </a:t>
            </a:r>
            <a:r>
              <a:rPr lang="pt-BR" b="0" i="0" dirty="0">
                <a:solidFill>
                  <a:srgbClr val="000000"/>
                </a:solidFill>
                <a:effectLst/>
              </a:rPr>
              <a:t>        </a:t>
            </a:r>
            <a:r>
              <a:rPr lang="pt-BR" sz="1800" b="0" i="0" dirty="0">
                <a:effectLst/>
                <a:hlinkClick r:id="rId4"/>
              </a:rPr>
              <a:t>(Incluído pela Lei nº 11.311, de 2006)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0576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2"/>
            <a:ext cx="10515600" cy="513183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O que isso revela 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73" y="1597347"/>
            <a:ext cx="10515600" cy="479593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endParaRPr lang="pt-BR" dirty="0"/>
          </a:p>
          <a:p>
            <a:pPr algn="just">
              <a:lnSpc>
                <a:spcPct val="120000"/>
              </a:lnSpc>
            </a:pPr>
            <a:r>
              <a:rPr lang="pt-BR" u="sng" dirty="0"/>
              <a:t>Associação</a:t>
            </a:r>
            <a:r>
              <a:rPr lang="pt-BR" dirty="0"/>
              <a:t> dos instrumentos </a:t>
            </a:r>
            <a:r>
              <a:rPr lang="pt-BR" u="sng" dirty="0"/>
              <a:t>creditícios</a:t>
            </a:r>
            <a:r>
              <a:rPr lang="pt-BR" dirty="0"/>
              <a:t> aos </a:t>
            </a:r>
            <a:r>
              <a:rPr lang="pt-BR" u="sng" dirty="0"/>
              <a:t>fiscais</a:t>
            </a:r>
            <a:r>
              <a:rPr lang="pt-BR" dirty="0"/>
              <a:t> para tratar adequadamente o setor </a:t>
            </a:r>
          </a:p>
          <a:p>
            <a:pPr algn="just">
              <a:lnSpc>
                <a:spcPct val="120000"/>
              </a:lnSpc>
            </a:pPr>
            <a:endParaRPr lang="pt-BR" dirty="0"/>
          </a:p>
          <a:p>
            <a:pPr algn="just">
              <a:lnSpc>
                <a:spcPct val="120000"/>
              </a:lnSpc>
            </a:pPr>
            <a:r>
              <a:rPr lang="pt-BR" u="sng" dirty="0"/>
              <a:t>Consequência da determinação constitucional</a:t>
            </a:r>
            <a:r>
              <a:rPr lang="pt-BR" dirty="0"/>
              <a:t> de que os instrumentos creditícios e fiscais e sejam usados no planejamento e execução da política agrícola (lembremos, art. 187, I)</a:t>
            </a:r>
          </a:p>
          <a:p>
            <a:pPr algn="just">
              <a:lnSpc>
                <a:spcPct val="12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979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2"/>
            <a:ext cx="10515600" cy="513183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O que isso revela 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73" y="1597347"/>
            <a:ext cx="10515600" cy="479593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t-BR" sz="3200" dirty="0"/>
              <a:t>Respeito à Lei que baliza a política agrícola nacional (Lei nº 8.171/91):  integração com mercado financeiro e sociedade</a:t>
            </a:r>
          </a:p>
          <a:p>
            <a:pPr algn="just">
              <a:lnSpc>
                <a:spcPct val="120000"/>
              </a:lnSpc>
            </a:pPr>
            <a:endParaRPr lang="pt-BR" sz="3200" dirty="0"/>
          </a:p>
          <a:p>
            <a:pPr marL="550862" indent="-45720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BR" u="sng" dirty="0"/>
              <a:t>art. 2º, III)</a:t>
            </a:r>
            <a:r>
              <a:rPr lang="pt-BR" dirty="0"/>
              <a:t> a agricultura deve proporcionar rentabilidade compatível à dos demais setores da economia; e </a:t>
            </a:r>
          </a:p>
          <a:p>
            <a:pPr marL="550862" indent="-45720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BR" u="sng" dirty="0"/>
              <a:t>art. 8°, §4°)</a:t>
            </a:r>
            <a:r>
              <a:rPr lang="pt-BR" dirty="0"/>
              <a:t> o </a:t>
            </a:r>
            <a:r>
              <a:rPr lang="pt-BR" u="sng" dirty="0"/>
              <a:t>planejamento agrícola</a:t>
            </a:r>
            <a:r>
              <a:rPr lang="pt-BR" dirty="0"/>
              <a:t> deverá prever e estimular a </a:t>
            </a:r>
            <a:r>
              <a:rPr lang="pt-BR" b="1" dirty="0"/>
              <a:t>“integração</a:t>
            </a:r>
            <a:r>
              <a:rPr lang="pt-BR" dirty="0"/>
              <a:t> das atividades de produção e de transformação do setor agrícola, e deste </a:t>
            </a:r>
            <a:r>
              <a:rPr lang="pt-BR" b="1" dirty="0"/>
              <a:t>com os demais setores da economia</a:t>
            </a:r>
            <a:r>
              <a:rPr lang="pt-B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201902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A revolução legislativa do Agro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19" y="1642187"/>
            <a:ext cx="10515600" cy="4702629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Lei do Agro (Lei nº 13.986/2020);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Retoma atenção ao financiamento do agro;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Cria o patrimônio de afetação – agora pode segmentar o imóvel para que cada “pedaço” garanta uma dívida;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Cria a Cédula Imobiliária Rural (CIR).</a:t>
            </a:r>
          </a:p>
        </p:txBody>
      </p:sp>
    </p:spTree>
    <p:extLst>
      <p:ext uri="{BB962C8B-B14F-4D97-AF65-F5344CB8AC3E}">
        <p14:creationId xmlns:p14="http://schemas.microsoft.com/office/powerpoint/2010/main" val="4073728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E os FIAGRO?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19" y="1526959"/>
            <a:ext cx="10515600" cy="4817857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“Fundos de Investimento nas Cadeias Produtivas Agroindustriais”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Criados pela Lei nº 14.130 de Março de 2021 – projeto de Arnaldo Jardim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Veio via alterações na Lei dos FIIs (Lei nº 8.668/93) recebendo tratamento similar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Regulamentado em caráter </a:t>
            </a:r>
            <a:r>
              <a:rPr lang="pt-BR" u="sng" dirty="0"/>
              <a:t>temporário e experimental</a:t>
            </a:r>
            <a:r>
              <a:rPr lang="pt-BR" dirty="0"/>
              <a:t> pela CVM (Resolução nº 39 de Julho de 2021)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000" dirty="0"/>
              <a:t>Sofreu alterações pela Lei nº 14.421 de julho de 2022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9294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Características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194" y="1399593"/>
            <a:ext cx="10515600" cy="4702629"/>
          </a:xfrm>
        </p:spPr>
        <p:txBody>
          <a:bodyPr>
            <a:normAutofit/>
          </a:bodyPr>
          <a:lstStyle/>
          <a:p>
            <a:pPr algn="just"/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sz="3600" dirty="0"/>
              <a:t>Condomínios de natureza especial</a:t>
            </a:r>
          </a:p>
          <a:p>
            <a:pPr algn="just">
              <a:lnSpc>
                <a:spcPct val="150000"/>
              </a:lnSpc>
            </a:pPr>
            <a:endParaRPr lang="pt-BR" sz="3600" dirty="0"/>
          </a:p>
          <a:p>
            <a:pPr lvl="1" algn="just">
              <a:lnSpc>
                <a:spcPct val="100000"/>
              </a:lnSpc>
            </a:pPr>
            <a:r>
              <a:rPr lang="pt-BR" sz="3200" dirty="0"/>
              <a:t>Conceito positivado pela Lei da Liberdade Econômica para os fundos de investimento de maneira geral </a:t>
            </a:r>
            <a:r>
              <a:rPr lang="pt-BR" dirty="0"/>
              <a:t>(Lei nº 13.874/19 - art. 1.368-C do Código Civil – Capítulo “DO FUNDO DE INVESTIMENTO”).</a:t>
            </a:r>
          </a:p>
          <a:p>
            <a:pPr lvl="1"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699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263352" y="834501"/>
            <a:ext cx="10123522" cy="5762851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Importância do Agro</a:t>
            </a:r>
          </a:p>
          <a:p>
            <a:pPr algn="just"/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Econômica: 27,4% do PIB em 2021 veio do Agronegócio (dados CEPEA). Em 2018 eram 21,1%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ct val="8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Geração de empregos (32,3% da Mão de Obra nacional)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ct val="8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População de baixa renda e com acesso limitado à infraestrutura - pequenos produtores.</a:t>
            </a:r>
          </a:p>
          <a:p>
            <a:pPr algn="just" defTabSz="457200">
              <a:lnSpc>
                <a:spcPct val="100000"/>
              </a:lnSpc>
              <a:buClr>
                <a:srgbClr val="002060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Balança comercial: Brasil é exportador - influi na balança comercial e câmbio. Preço global também influi no preço de alimentos no paí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s.</a:t>
            </a:r>
          </a:p>
          <a:p>
            <a:pPr algn="just" defTabSz="457200">
              <a:lnSpc>
                <a:spcPct val="100000"/>
              </a:lnSpc>
              <a:buClr>
                <a:srgbClr val="002060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Segurança alimentar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e autonomia política: quem não produz sua própria comida está sujeito a pressões externas (Ex: Rússia – Gás – Aquecimento)</a:t>
            </a:r>
          </a:p>
          <a:p>
            <a:pPr>
              <a:buClr>
                <a:srgbClr val="002060"/>
              </a:buClr>
              <a:defRPr/>
            </a:pPr>
            <a:endParaRPr lang="en-US" sz="2000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pt-BR" sz="32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449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007" y="1048925"/>
            <a:ext cx="10515600" cy="552942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Diversos ativos possíveis: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u="sng" dirty="0"/>
              <a:t>Imóveis rurais </a:t>
            </a:r>
            <a:r>
              <a:rPr lang="pt-BR" dirty="0"/>
              <a:t>(inclusive para arrendamento ou venda);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u="sng" dirty="0"/>
              <a:t>Participações em sociedades </a:t>
            </a:r>
            <a:r>
              <a:rPr lang="pt-BR" dirty="0"/>
              <a:t>que integrem cadeia produtiva do agronegócio;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u="sng" dirty="0"/>
              <a:t>Ativos financeiros, títulos de crédito ou valores mobiliários</a:t>
            </a:r>
            <a:r>
              <a:rPr lang="pt-BR" dirty="0"/>
              <a:t> emitidos por pessoas que integrem as cadeias produtivas do agronegócio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u="sng" dirty="0"/>
              <a:t>Direitos creditórios do agronegócio e títulos</a:t>
            </a:r>
            <a:r>
              <a:rPr lang="pt-BR" dirty="0"/>
              <a:t> de securitização emitidos com lastro em direitos creditórios do agronegócio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u="sng" dirty="0"/>
              <a:t>Direitos creditórios imobiliários</a:t>
            </a:r>
            <a:r>
              <a:rPr lang="pt-BR" dirty="0"/>
              <a:t> relativos a imóveis rurais, ativos financeiros emitidos por pessoas físicas e jurídicas que integrem a cadeia produtiva do agronegócio, títulos de securitização com lastro nesses ativos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u="sng" dirty="0"/>
              <a:t>Cotas de fundos de investimento</a:t>
            </a:r>
            <a:r>
              <a:rPr lang="pt-BR" dirty="0"/>
              <a:t> que apliquem em direitos creditórios do agro e nos itens acima</a:t>
            </a:r>
          </a:p>
          <a:p>
            <a:pPr lvl="1"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5893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19" y="1091953"/>
            <a:ext cx="10622871" cy="539762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pt-BR" sz="3200" dirty="0"/>
              <a:t>CVM regulamentou em caráter provisório e experimental e enquadrou em 3 categorias que ela já conhecia (Res. CVM nº 39/2021)</a:t>
            </a:r>
          </a:p>
          <a:p>
            <a:pPr algn="just">
              <a:lnSpc>
                <a:spcPct val="110000"/>
              </a:lnSpc>
            </a:pPr>
            <a:endParaRPr lang="pt-BR" sz="3200" dirty="0"/>
          </a:p>
          <a:p>
            <a:pPr lvl="1" algn="just">
              <a:lnSpc>
                <a:spcPct val="110000"/>
              </a:lnSpc>
            </a:pPr>
            <a:r>
              <a:rPr lang="pt-BR" sz="2800" dirty="0"/>
              <a:t>“FIAGRO-Direitos Creditórios” (Regulamentação de FIDIC - Instrução CVM nº 356/01)</a:t>
            </a:r>
          </a:p>
          <a:p>
            <a:pPr lvl="1" algn="just">
              <a:lnSpc>
                <a:spcPct val="110000"/>
              </a:lnSpc>
            </a:pPr>
            <a:endParaRPr lang="pt-BR" sz="2800" dirty="0"/>
          </a:p>
          <a:p>
            <a:pPr lvl="1" algn="just">
              <a:lnSpc>
                <a:spcPct val="110000"/>
              </a:lnSpc>
            </a:pPr>
            <a:r>
              <a:rPr lang="pt-BR" sz="2800" dirty="0"/>
              <a:t>“FIAGRO-Imobiliário” (“de papel” ou “de terras” — Regulamentação de FII - Instrução CVM nº 472/08)</a:t>
            </a:r>
          </a:p>
          <a:p>
            <a:pPr lvl="1" algn="just">
              <a:lnSpc>
                <a:spcPct val="110000"/>
              </a:lnSpc>
            </a:pPr>
            <a:endParaRPr lang="pt-BR" sz="2800" dirty="0"/>
          </a:p>
          <a:p>
            <a:pPr lvl="1" algn="just">
              <a:lnSpc>
                <a:spcPct val="110000"/>
              </a:lnSpc>
            </a:pPr>
            <a:r>
              <a:rPr lang="pt-BR" sz="2800" dirty="0"/>
              <a:t>“FIAGRO-Participações” (Regulamentação de FIP - Instrução CVM nº 578/16	)</a:t>
            </a:r>
          </a:p>
          <a:p>
            <a:pPr algn="just"/>
            <a:endParaRPr lang="pt-BR" dirty="0"/>
          </a:p>
          <a:p>
            <a:pPr lvl="1" algn="just"/>
            <a:endParaRPr lang="pt-BR" dirty="0"/>
          </a:p>
          <a:p>
            <a:pPr lvl="1"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7905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50" y="1074198"/>
            <a:ext cx="10515600" cy="53354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3200" b="1" dirty="0"/>
              <a:t>Questão:</a:t>
            </a:r>
          </a:p>
          <a:p>
            <a:pPr algn="just"/>
            <a:endParaRPr lang="pt-BR" sz="3200" b="1" dirty="0"/>
          </a:p>
          <a:p>
            <a:pPr algn="just"/>
            <a:r>
              <a:rPr lang="pt-BR" sz="3200" dirty="0"/>
              <a:t>Possibilidades de investimento variadas e muito abrangentes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Decorrentes da relação com as </a:t>
            </a:r>
            <a:r>
              <a:rPr lang="pt-BR" sz="3200" u="sng" dirty="0"/>
              <a:t>“cadeias produtivas do agronegócio”</a:t>
            </a:r>
            <a:endParaRPr lang="pt-BR" sz="3200" dirty="0"/>
          </a:p>
          <a:p>
            <a:pPr algn="just"/>
            <a:endParaRPr lang="pt-BR" sz="3200" dirty="0"/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BR" sz="2800" dirty="0"/>
              <a:t>Fiagro-FIP que invista em </a:t>
            </a:r>
            <a:r>
              <a:rPr lang="pt-BR" sz="2800" b="1" u="sng" dirty="0"/>
              <a:t>empresas do agronegócio</a:t>
            </a:r>
            <a:r>
              <a:rPr lang="pt-BR" sz="2800" dirty="0"/>
              <a:t>, Fiagro-Direitos Creditório que invista em ativos financeiros e títulos </a:t>
            </a:r>
            <a:r>
              <a:rPr lang="pt-BR" sz="2800" b="1" u="sng" dirty="0"/>
              <a:t>emitidos por pessoas integrantes da cadeia do agronegócio</a:t>
            </a:r>
            <a:r>
              <a:rPr lang="pt-BR" sz="2800" dirty="0"/>
              <a:t> (art. 20-A, I e III)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Mas qual é o limite desse conceito?</a:t>
            </a:r>
            <a:endParaRPr lang="pt-BR" dirty="0"/>
          </a:p>
          <a:p>
            <a:pPr lvl="1"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0740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50" y="1074198"/>
            <a:ext cx="10480830" cy="533548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Colegiado da CVM já encampou um conceito restrito de Cadeia Agroindustrial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Caso BK emitindo CRA</a:t>
            </a:r>
          </a:p>
          <a:p>
            <a:pPr algn="just"/>
            <a:r>
              <a:rPr lang="pt-BR" dirty="0"/>
              <a:t>Entendimento: art. 23 da 11.076/04 exige: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dirty="0"/>
              <a:t> </a:t>
            </a:r>
            <a:r>
              <a:rPr lang="pt-BR" sz="2800" b="1" dirty="0"/>
              <a:t>origem em negócio </a:t>
            </a:r>
            <a:r>
              <a:rPr lang="pt-BR" sz="2800" dirty="0"/>
              <a:t>de produtor rural com terceiro; </a:t>
            </a:r>
            <a:r>
              <a:rPr lang="pt-BR" sz="2800" u="sng" dirty="0"/>
              <a:t>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sz="2800" dirty="0"/>
              <a:t>esse negócio tem de ter alguma relação com alguma das etapas de produção rural.</a:t>
            </a:r>
          </a:p>
          <a:p>
            <a:pPr algn="just"/>
            <a:endParaRPr lang="pt-BR" sz="3200" dirty="0"/>
          </a:p>
          <a:p>
            <a:pPr algn="just"/>
            <a:r>
              <a:rPr lang="pt-BR" dirty="0"/>
              <a:t>Admitiu o CRA, mas </a:t>
            </a:r>
            <a:r>
              <a:rPr lang="pt-BR" u="sng" dirty="0"/>
              <a:t>afastou a premissa</a:t>
            </a:r>
            <a:r>
              <a:rPr lang="pt-BR" dirty="0"/>
              <a:t> da defesa, de que a lei teria encampado um </a:t>
            </a:r>
            <a:r>
              <a:rPr lang="pt-BR" b="1" u="sng" dirty="0"/>
              <a:t>conceito amplo de Cadeia Agroindustrial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pt-BR" dirty="0"/>
          </a:p>
          <a:p>
            <a:pPr algn="just"/>
            <a:endParaRPr lang="pt-BR" dirty="0"/>
          </a:p>
          <a:p>
            <a:pPr lvl="1"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3376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50" y="1074198"/>
            <a:ext cx="10515600" cy="533548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t-BR" sz="3200" b="1" dirty="0"/>
              <a:t>Problema:</a:t>
            </a:r>
          </a:p>
          <a:p>
            <a:pPr algn="just">
              <a:lnSpc>
                <a:spcPct val="100000"/>
              </a:lnSpc>
            </a:pPr>
            <a:endParaRPr lang="pt-BR" sz="3200" b="1" dirty="0"/>
          </a:p>
          <a:p>
            <a:pPr algn="just">
              <a:lnSpc>
                <a:spcPct val="100000"/>
              </a:lnSpc>
            </a:pPr>
            <a:r>
              <a:rPr lang="pt-BR" sz="3200" dirty="0"/>
              <a:t>Registro na CVM é deferido de forma automática </a:t>
            </a:r>
          </a:p>
          <a:p>
            <a:pPr algn="just">
              <a:lnSpc>
                <a:spcPct val="100000"/>
              </a:lnSpc>
            </a:pPr>
            <a:endParaRPr lang="pt-BR" sz="3200" dirty="0"/>
          </a:p>
          <a:p>
            <a:pPr algn="just">
              <a:lnSpc>
                <a:spcPct val="100000"/>
              </a:lnSpc>
            </a:pPr>
            <a:r>
              <a:rPr lang="pt-BR" sz="3200" dirty="0"/>
              <a:t>CVM pode depois dizer que não é aderente às normas de Fiagro</a:t>
            </a:r>
          </a:p>
          <a:p>
            <a:pPr algn="just">
              <a:lnSpc>
                <a:spcPct val="100000"/>
              </a:lnSpc>
            </a:pPr>
            <a:endParaRPr lang="pt-BR" sz="3200" dirty="0"/>
          </a:p>
          <a:p>
            <a:pPr algn="just">
              <a:lnSpc>
                <a:spcPct val="100000"/>
              </a:lnSpc>
            </a:pPr>
            <a:r>
              <a:rPr lang="pt-BR" sz="3200" dirty="0"/>
              <a:t>Risco regulatório -&gt; reverbera no fiscal</a:t>
            </a:r>
          </a:p>
          <a:p>
            <a:pPr algn="just">
              <a:lnSpc>
                <a:spcPct val="100000"/>
              </a:lnSpc>
            </a:pPr>
            <a:endParaRPr lang="pt-BR" dirty="0"/>
          </a:p>
          <a:p>
            <a:pPr algn="just">
              <a:lnSpc>
                <a:spcPct val="100000"/>
              </a:lnSpc>
            </a:pPr>
            <a:endParaRPr lang="pt-BR" dirty="0"/>
          </a:p>
          <a:p>
            <a:pPr lvl="1"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5295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0" y="995208"/>
            <a:ext cx="10515600" cy="221034"/>
          </a:xfrm>
        </p:spPr>
        <p:txBody>
          <a:bodyPr>
            <a:noAutofit/>
          </a:bodyPr>
          <a:lstStyle/>
          <a:p>
            <a:r>
              <a:rPr lang="pt-BR" sz="3200" b="1" dirty="0"/>
              <a:t>Peculiaridades FIAGRO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384917"/>
            <a:ext cx="10662080" cy="52111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3200" dirty="0"/>
              <a:t>Tributação -  rendimentos e GCAP </a:t>
            </a:r>
            <a:r>
              <a:rPr lang="pt-BR" sz="3200" u="sng" dirty="0"/>
              <a:t>auferidos</a:t>
            </a:r>
            <a:r>
              <a:rPr lang="pt-BR" sz="3200" dirty="0"/>
              <a:t> e distribuídos </a:t>
            </a:r>
            <a:r>
              <a:rPr lang="pt-BR" sz="3200" u="sng" dirty="0"/>
              <a:t>pelo Fiagro</a:t>
            </a:r>
          </a:p>
          <a:p>
            <a:pPr algn="just"/>
            <a:endParaRPr lang="pt-BR" sz="3200" u="sng" dirty="0"/>
          </a:p>
          <a:p>
            <a:pPr lvl="1" algn="just"/>
            <a:r>
              <a:rPr lang="pt-BR" sz="3200" dirty="0"/>
              <a:t>Art. 20-C e Art. 17 da Lei nº 8.668/93:</a:t>
            </a:r>
          </a:p>
          <a:p>
            <a:pPr lvl="2" algn="just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pt-BR" sz="2800" dirty="0"/>
              <a:t>Ganhos apurados pelo regime de caixa pelo Fiagro</a:t>
            </a:r>
          </a:p>
          <a:p>
            <a:pPr lvl="2" algn="just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pt-BR" sz="2800" dirty="0"/>
              <a:t>IRRF - alíquota de 20%</a:t>
            </a:r>
          </a:p>
          <a:p>
            <a:pPr lvl="2" algn="just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pt-BR" sz="2800" dirty="0"/>
              <a:t>Quando reter: no momento da distribuição ao quotista</a:t>
            </a:r>
          </a:p>
          <a:p>
            <a:pPr lvl="2" algn="just"/>
            <a:endParaRPr lang="pt-BR" sz="2800" dirty="0"/>
          </a:p>
          <a:p>
            <a:pPr lvl="1" algn="just"/>
            <a:r>
              <a:rPr lang="pt-BR" sz="3200" b="1" dirty="0"/>
              <a:t>*</a:t>
            </a:r>
            <a:r>
              <a:rPr lang="pt-BR" sz="3200" b="1" u="sng" dirty="0"/>
              <a:t>Base de cálculo</a:t>
            </a:r>
            <a:r>
              <a:rPr lang="pt-BR" sz="3200" b="1" dirty="0"/>
              <a:t> </a:t>
            </a:r>
            <a:r>
              <a:rPr lang="pt-BR" sz="3200" dirty="0"/>
              <a:t>na </a:t>
            </a:r>
            <a:r>
              <a:rPr lang="pt-BR" sz="3200" u="sng" dirty="0"/>
              <a:t>venda de imóvel rural</a:t>
            </a:r>
            <a:r>
              <a:rPr lang="pt-BR" sz="3200" dirty="0"/>
              <a:t> pelo Fiagro:</a:t>
            </a:r>
          </a:p>
          <a:p>
            <a:pPr lvl="2" algn="just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pt-BR" sz="2800" dirty="0"/>
              <a:t>É o </a:t>
            </a:r>
            <a:r>
              <a:rPr lang="pt-BR" sz="2800" u="sng" dirty="0"/>
              <a:t>valor do rendimento distribuído</a:t>
            </a:r>
            <a:r>
              <a:rPr lang="pt-BR" sz="2600" u="sng" dirty="0"/>
              <a:t>?</a:t>
            </a:r>
            <a:endParaRPr lang="pt-BR" sz="2400" dirty="0"/>
          </a:p>
          <a:p>
            <a:pPr lvl="2" algn="just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pt-BR" sz="2800" dirty="0"/>
              <a:t>É o ganho apurado pelo </a:t>
            </a:r>
            <a:r>
              <a:rPr lang="pt-BR" sz="2800" u="sng" dirty="0"/>
              <a:t>valor de venda</a:t>
            </a:r>
            <a:r>
              <a:rPr lang="pt-BR" sz="2800" dirty="0"/>
              <a:t>? ou</a:t>
            </a:r>
          </a:p>
          <a:p>
            <a:pPr lvl="2" algn="just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pt-BR" sz="2800" dirty="0"/>
              <a:t>É o ganho apurado pela diferença de </a:t>
            </a:r>
            <a:r>
              <a:rPr lang="pt-BR" sz="2800" u="sng" dirty="0"/>
              <a:t>VTN</a:t>
            </a:r>
            <a:r>
              <a:rPr lang="pt-BR" sz="2800" dirty="0"/>
              <a:t> (art. 19 da Lei nº 9.393/96)?</a:t>
            </a:r>
            <a:endParaRPr lang="pt-BR" sz="2400" dirty="0"/>
          </a:p>
          <a:p>
            <a:pPr marL="914400" lvl="2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8274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Peculiaridades FIAGRO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64" y="1548883"/>
            <a:ext cx="10515600" cy="494957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Tributação -  GCAP e rendimentos </a:t>
            </a:r>
            <a:r>
              <a:rPr lang="pt-BR" sz="3200" u="sng" dirty="0"/>
              <a:t>de alienação ou resgate de quotas pelo quotista</a:t>
            </a:r>
          </a:p>
          <a:p>
            <a:pPr algn="just"/>
            <a:endParaRPr lang="pt-BR" sz="3200" dirty="0"/>
          </a:p>
          <a:p>
            <a:pPr lvl="1" algn="just"/>
            <a:r>
              <a:rPr lang="pt-BR" sz="2800" dirty="0"/>
              <a:t>Art. 20-D e 18 da Lei nº 8.668/93:</a:t>
            </a:r>
          </a:p>
          <a:p>
            <a:pPr lvl="1" algn="just"/>
            <a:endParaRPr lang="pt-BR" sz="2800" dirty="0"/>
          </a:p>
          <a:p>
            <a:pPr lvl="2" algn="just"/>
            <a:r>
              <a:rPr lang="pt-BR" sz="2400" dirty="0"/>
              <a:t>IR Alíquota de 20%</a:t>
            </a:r>
          </a:p>
          <a:p>
            <a:pPr lvl="2" algn="just"/>
            <a:endParaRPr lang="pt-BR" sz="2400" dirty="0"/>
          </a:p>
          <a:p>
            <a:pPr lvl="2" algn="just">
              <a:buFontTx/>
              <a:buChar char="-"/>
            </a:pPr>
            <a:r>
              <a:rPr lang="pt-BR" sz="2400" dirty="0"/>
              <a:t>na fonte (resgate de quotas);  ou</a:t>
            </a:r>
          </a:p>
          <a:p>
            <a:pPr lvl="2" algn="just">
              <a:buFontTx/>
              <a:buChar char="-"/>
            </a:pPr>
            <a:endParaRPr lang="pt-BR" sz="2400" dirty="0"/>
          </a:p>
          <a:p>
            <a:pPr lvl="2" algn="just">
              <a:buFontTx/>
              <a:buChar char="-"/>
            </a:pPr>
            <a:r>
              <a:rPr lang="pt-BR" sz="2400" dirty="0"/>
              <a:t>apuração de GCAP pelo beneficiário, no caso de venda de quotas (mesmas normas das operações de renda variável)</a:t>
            </a:r>
          </a:p>
          <a:p>
            <a:pPr marL="914400" lvl="2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4959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Peculiaridades FIAGRO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1557761"/>
            <a:ext cx="10918794" cy="4702629"/>
          </a:xfrm>
        </p:spPr>
        <p:txBody>
          <a:bodyPr>
            <a:normAutofit/>
          </a:bodyPr>
          <a:lstStyle/>
          <a:p>
            <a:pPr algn="just"/>
            <a:endParaRPr lang="pt-BR" sz="3600" dirty="0"/>
          </a:p>
          <a:p>
            <a:pPr algn="just"/>
            <a:r>
              <a:rPr lang="pt-BR" sz="3600" dirty="0"/>
              <a:t>IRRF como antecipação vs exclusiva</a:t>
            </a:r>
          </a:p>
          <a:p>
            <a:pPr algn="just"/>
            <a:endParaRPr lang="pt-BR" sz="3600" dirty="0"/>
          </a:p>
          <a:p>
            <a:pPr lvl="1" algn="just"/>
            <a:r>
              <a:rPr lang="pt-BR" sz="3200" dirty="0"/>
              <a:t>Art. 19 da Lei nº 8.668/93:</a:t>
            </a:r>
          </a:p>
          <a:p>
            <a:pPr lvl="1" algn="just"/>
            <a:endParaRPr lang="pt-BR" sz="3200" dirty="0"/>
          </a:p>
          <a:p>
            <a:pPr lvl="2" algn="just"/>
            <a:r>
              <a:rPr lang="pt-BR" sz="2800" dirty="0"/>
              <a:t>PJ Lucro Real: IRRF é antecipação</a:t>
            </a:r>
          </a:p>
          <a:p>
            <a:pPr lvl="2" algn="just"/>
            <a:endParaRPr lang="pt-BR" sz="2800" dirty="0"/>
          </a:p>
          <a:p>
            <a:pPr lvl="2" algn="just"/>
            <a:r>
              <a:rPr lang="pt-BR" sz="2800" dirty="0"/>
              <a:t>Demais casos: IRRF é tributação exclusiva</a:t>
            </a:r>
          </a:p>
          <a:p>
            <a:pPr lvl="2" algn="just"/>
            <a:endParaRPr lang="pt-BR" dirty="0"/>
          </a:p>
          <a:p>
            <a:pPr marL="914400" lvl="2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64338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73" y="1038687"/>
            <a:ext cx="10515600" cy="52910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/>
              <a:t>Diferimento GCAP integralização de imóveis -  Lei nº 8.668/93</a:t>
            </a:r>
          </a:p>
          <a:p>
            <a:pPr algn="just"/>
            <a:endParaRPr lang="pt-BR" dirty="0"/>
          </a:p>
          <a:p>
            <a:pPr lvl="1" algn="just"/>
            <a:r>
              <a:rPr lang="pt-BR" dirty="0"/>
              <a:t>Art. 20-E) Quotas podem ser integralizadas em bens e direitos, </a:t>
            </a:r>
            <a:r>
              <a:rPr lang="pt-BR" u="sng" dirty="0"/>
              <a:t>inclusive imóveis</a:t>
            </a:r>
            <a:r>
              <a:rPr lang="pt-BR" dirty="0"/>
              <a:t>. 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§ 1º)  IMÓVEIS - diferimento </a:t>
            </a:r>
            <a:r>
              <a:rPr lang="pt-BR" b="1" dirty="0"/>
              <a:t>do IR</a:t>
            </a:r>
            <a:r>
              <a:rPr lang="pt-BR" dirty="0"/>
              <a:t> no GCAP da integralização -&gt; alienação ou resgate </a:t>
            </a:r>
            <a:r>
              <a:rPr lang="pt-BR" u="sng" dirty="0"/>
              <a:t>das quotas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§ 2º)  Alienação ou resgate </a:t>
            </a:r>
            <a:r>
              <a:rPr lang="pt-BR" u="sng" dirty="0"/>
              <a:t>parcial</a:t>
            </a:r>
            <a:r>
              <a:rPr lang="pt-BR" dirty="0"/>
              <a:t> das quotas –&gt; paga </a:t>
            </a:r>
            <a:r>
              <a:rPr lang="pt-BR" u="sng" dirty="0"/>
              <a:t>GCAP proporcional</a:t>
            </a:r>
            <a:r>
              <a:rPr lang="pt-BR" dirty="0"/>
              <a:t>.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§ 3º)  Necessidade de avaliação do imóvel a mercado para integralizar</a:t>
            </a:r>
          </a:p>
          <a:p>
            <a:pPr lvl="1" algn="just">
              <a:lnSpc>
                <a:spcPct val="110000"/>
              </a:lnSpc>
            </a:pPr>
            <a:endParaRPr lang="pt-BR" dirty="0"/>
          </a:p>
          <a:p>
            <a:pPr lvl="1" algn="just">
              <a:lnSpc>
                <a:spcPct val="110000"/>
              </a:lnSpc>
            </a:pPr>
            <a:r>
              <a:rPr lang="pt-BR" b="1" dirty="0"/>
              <a:t>OBS: </a:t>
            </a:r>
            <a:r>
              <a:rPr lang="pt-BR" dirty="0"/>
              <a:t>venda de quotas – apurar </a:t>
            </a:r>
            <a:r>
              <a:rPr lang="pt-BR" b="1" dirty="0"/>
              <a:t>2 GCAPs </a:t>
            </a:r>
            <a:r>
              <a:rPr lang="pt-BR" dirty="0"/>
              <a:t>separadamente, o do imóvel diferido (tabela progressiva), e o das quotas (alíquota de 20% específica – art. 20-D).</a:t>
            </a:r>
          </a:p>
        </p:txBody>
      </p:sp>
    </p:spTree>
    <p:extLst>
      <p:ext uri="{BB962C8B-B14F-4D97-AF65-F5344CB8AC3E}">
        <p14:creationId xmlns:p14="http://schemas.microsoft.com/office/powerpoint/2010/main" val="2105458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73" y="1038687"/>
            <a:ext cx="10515600" cy="5291092"/>
          </a:xfrm>
        </p:spPr>
        <p:txBody>
          <a:bodyPr>
            <a:normAutofit/>
          </a:bodyPr>
          <a:lstStyle/>
          <a:p>
            <a:pPr algn="just"/>
            <a:r>
              <a:rPr lang="pt-BR" b="1" dirty="0"/>
              <a:t>Abrangência do Diferimento GCAP integralização de imóveis -  Lei nº 8.668/93</a:t>
            </a:r>
          </a:p>
          <a:p>
            <a:pPr marL="457200" lvl="1" indent="0" algn="just">
              <a:buNone/>
            </a:pPr>
            <a:endParaRPr lang="pt-BR" sz="2800" dirty="0"/>
          </a:p>
          <a:p>
            <a:pPr lvl="1" algn="just"/>
            <a:r>
              <a:rPr lang="pt-BR" sz="2800" dirty="0"/>
              <a:t>Diferimento é só para Imposto de Renda, ou também para CSLL quando a integralização é feita por PJ?</a:t>
            </a:r>
          </a:p>
          <a:p>
            <a:pPr lvl="1" algn="just"/>
            <a:endParaRPr lang="pt-BR" sz="28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pt-BR" sz="2800" dirty="0"/>
              <a:t>§ 1º do art. 20-E fala em Imposto de Renda, mas o GCAP afeta o Lucro Líquido e portanto a premissa para a BC da CSLL</a:t>
            </a:r>
          </a:p>
          <a:p>
            <a:pPr lvl="1" algn="just"/>
            <a:endParaRPr lang="pt-BR" sz="2800" dirty="0"/>
          </a:p>
          <a:p>
            <a:pPr lvl="1" algn="just"/>
            <a:r>
              <a:rPr lang="pt-BR" sz="2800" dirty="0"/>
              <a:t>Qual a base de cálculo desse GCAP diferido: 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pt-BR" sz="2400" dirty="0"/>
              <a:t>VTN contra VTN? ou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pt-BR" sz="2400" dirty="0"/>
              <a:t>Valor pago contra avaliação para integralização?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70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237868" y="1003177"/>
            <a:ext cx="10512990" cy="5403311"/>
          </a:xfrm>
        </p:spPr>
        <p:txBody>
          <a:bodyPr>
            <a:noAutofit/>
          </a:bodyPr>
          <a:lstStyle/>
          <a:p>
            <a:pPr algn="just"/>
            <a:r>
              <a:rPr lang="pt-BR" sz="3600" b="1" dirty="0">
                <a:latin typeface="Calibri" panose="020F0502020204030204" pitchFamily="34" charset="0"/>
                <a:cs typeface="Calibri" panose="020F0502020204030204" pitchFamily="34" charset="0"/>
              </a:rPr>
              <a:t>Suscetibilidade</a:t>
            </a:r>
          </a:p>
          <a:p>
            <a:pPr algn="just"/>
            <a:endParaRPr lang="pt-B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Fatores não controláveis: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lvl="1"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Clima </a:t>
            </a:r>
            <a:r>
              <a:rPr lang="mr-IN" sz="2800" dirty="0">
                <a:latin typeface="Calibri" panose="020F0502020204030204" pitchFamily="34" charset="0"/>
              </a:rPr>
              <a:t>–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chuva/ seca (2021/2022 – excesso de chuva no nordeste, seca e geada no sul e sudeste)</a:t>
            </a:r>
          </a:p>
          <a:p>
            <a:pPr lvl="1"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Pragas: uma Helicoverpa </a:t>
            </a:r>
            <a:r>
              <a:rPr lang="mr-IN" sz="2800" dirty="0">
                <a:latin typeface="Calibri" panose="020F0502020204030204" pitchFamily="34" charset="0"/>
              </a:rPr>
              <a:t>–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2013 - tempo de reação?</a:t>
            </a:r>
          </a:p>
          <a:p>
            <a:pPr algn="just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Consequência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quebra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de safra</a:t>
            </a:r>
          </a:p>
          <a:p>
            <a:pPr algn="jus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Isso tem nome: </a:t>
            </a:r>
            <a:r>
              <a:rPr lang="pt-B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Agrariedade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x-none" sz="2400" dirty="0">
                <a:latin typeface="Calibri" panose="020F0502020204030204" pitchFamily="34" charset="0"/>
                <a:cs typeface="Calibri" panose="020F0502020204030204" pitchFamily="34" charset="0"/>
              </a:rPr>
              <a:t>SCAFF, Fernando Campos. </a:t>
            </a:r>
            <a:r>
              <a:rPr lang="x-none" sz="2400" b="1" dirty="0">
                <a:latin typeface="Calibri" panose="020F0502020204030204" pitchFamily="34" charset="0"/>
                <a:cs typeface="Calibri" panose="020F0502020204030204" pitchFamily="34" charset="0"/>
              </a:rPr>
              <a:t>Aspectos fundamentais da empresa agrária.</a:t>
            </a:r>
            <a:r>
              <a:rPr lang="x-none" sz="2400" dirty="0">
                <a:latin typeface="Calibri" panose="020F0502020204030204" pitchFamily="34" charset="0"/>
                <a:cs typeface="Calibri" panose="020F0502020204030204" pitchFamily="34" charset="0"/>
              </a:rPr>
              <a:t> São Paulo: Malheiros, 1997. pp. 22 a 25.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/>
            <a:endParaRPr lang="pt-BR" sz="24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089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Peculiaridades FIAGRO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74" y="1540005"/>
            <a:ext cx="10515600" cy="48785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200" dirty="0"/>
              <a:t>Fiagro – Isenção do Investidor Pessoa Física</a:t>
            </a:r>
          </a:p>
          <a:p>
            <a:pPr algn="just"/>
            <a:endParaRPr lang="pt-BR" sz="3200" dirty="0"/>
          </a:p>
          <a:p>
            <a:pPr lvl="1" algn="just"/>
            <a:r>
              <a:rPr lang="pt-BR" sz="2800" dirty="0"/>
              <a:t>Art. 3º da Lei nº 11.033/2004:</a:t>
            </a:r>
          </a:p>
          <a:p>
            <a:pPr marL="914400" lvl="2" indent="0" algn="just">
              <a:buNone/>
            </a:pPr>
            <a:r>
              <a:rPr lang="pt-BR" sz="2400" dirty="0"/>
              <a:t>“Art. 3º Ficam isentos do imposto de renda:</a:t>
            </a:r>
          </a:p>
          <a:p>
            <a:pPr marL="914400" lvl="2" indent="0" algn="just">
              <a:buNone/>
            </a:pPr>
            <a:r>
              <a:rPr lang="pt-BR" sz="2400" dirty="0"/>
              <a:t>(...)</a:t>
            </a:r>
          </a:p>
          <a:p>
            <a:pPr marL="914400" lvl="2" indent="0" algn="just">
              <a:buNone/>
            </a:pPr>
            <a:r>
              <a:rPr lang="pt-BR" sz="2400" dirty="0"/>
              <a:t>III - </a:t>
            </a:r>
            <a:r>
              <a:rPr lang="pt-BR" sz="2400" b="1" dirty="0"/>
              <a:t>na fonte e na declaração de ajuste</a:t>
            </a:r>
            <a:r>
              <a:rPr lang="pt-BR" sz="2400" dirty="0"/>
              <a:t> anual das </a:t>
            </a:r>
            <a:r>
              <a:rPr lang="pt-BR" sz="2400" b="1" dirty="0"/>
              <a:t>pessoas físicas</a:t>
            </a:r>
            <a:r>
              <a:rPr lang="pt-BR" sz="2400" dirty="0"/>
              <a:t>, os rendimentos distribuídos pelos Fundos de Investimento Imobiliário e pelos Fundos de Investimento nas Cadeias Produtivas Agroindustriais (Fiagro) </a:t>
            </a:r>
            <a:r>
              <a:rPr lang="pt-BR" sz="2400" b="1" dirty="0"/>
              <a:t>cujas cotas sejam admitidas à </a:t>
            </a:r>
            <a:r>
              <a:rPr lang="pt-BR" sz="3000" b="1" u="sng" dirty="0"/>
              <a:t>negociação exclusivamente em bolsas de valore</a:t>
            </a:r>
            <a:r>
              <a:rPr lang="pt-BR" sz="3000" b="1" dirty="0"/>
              <a:t>s </a:t>
            </a:r>
            <a:r>
              <a:rPr lang="pt-BR" sz="2400" b="1" dirty="0"/>
              <a:t>ou no mercado de balcão organizado</a:t>
            </a:r>
            <a:r>
              <a:rPr lang="pt-BR" sz="2400" dirty="0"/>
              <a:t>;       (Redação dada pela Lei nº 14.130, de 2021)”</a:t>
            </a:r>
          </a:p>
          <a:p>
            <a:pPr marL="914400" lvl="2" indent="0" algn="just">
              <a:buNone/>
            </a:pPr>
            <a:endParaRPr lang="pt-BR" sz="2400" dirty="0"/>
          </a:p>
          <a:p>
            <a:pPr lvl="1" algn="just"/>
            <a:r>
              <a:rPr lang="pt-BR" sz="2800" dirty="0"/>
              <a:t>Logo, fundo exclusivo e fundo restrito </a:t>
            </a:r>
            <a:r>
              <a:rPr lang="pt-BR" sz="2800" b="1" dirty="0"/>
              <a:t>não</a:t>
            </a:r>
            <a:r>
              <a:rPr lang="pt-BR" sz="2800" dirty="0"/>
              <a:t> permitem isenção (impacto no planejamento sucessório)</a:t>
            </a:r>
          </a:p>
        </p:txBody>
      </p:sp>
    </p:spTree>
    <p:extLst>
      <p:ext uri="{BB962C8B-B14F-4D97-AF65-F5344CB8AC3E}">
        <p14:creationId xmlns:p14="http://schemas.microsoft.com/office/powerpoint/2010/main" val="25829654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19" y="1147666"/>
            <a:ext cx="10515600" cy="523538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Outras condições da isenção:</a:t>
            </a:r>
          </a:p>
          <a:p>
            <a:pPr algn="just"/>
            <a:endParaRPr lang="pt-BR" dirty="0"/>
          </a:p>
          <a:p>
            <a:pPr marL="914400" lvl="2" indent="0" algn="just">
              <a:buNone/>
            </a:pPr>
            <a:r>
              <a:rPr lang="pt-BR" sz="2400" dirty="0"/>
              <a:t>“II - </a:t>
            </a:r>
            <a:r>
              <a:rPr lang="pt-BR" sz="2400" b="1" dirty="0"/>
              <a:t>não será concedido ao cotista pessoa física titular de cotas que representem 10% (dez por cento) ou mais da totalidade das cotas </a:t>
            </a:r>
            <a:r>
              <a:rPr lang="pt-BR" sz="2400" dirty="0"/>
              <a:t>emitidas pelo Fundo de Investimento Imobiliário ou pelos Fiagro, </a:t>
            </a:r>
            <a:r>
              <a:rPr lang="pt-BR" sz="2400" b="1" u="sng" dirty="0"/>
              <a:t>ou</a:t>
            </a:r>
            <a:r>
              <a:rPr lang="pt-BR" sz="2400" dirty="0"/>
              <a:t> ainda </a:t>
            </a:r>
            <a:r>
              <a:rPr lang="pt-BR" sz="2400" b="1" dirty="0"/>
              <a:t>cujas cotas lhe derem direito ao recebimento de rendimento superior a 10%</a:t>
            </a:r>
            <a:r>
              <a:rPr lang="pt-BR" sz="2400" dirty="0"/>
              <a:t> (dez por cento) do total de rendimentos auferidos pelo fundo.     (Redação dada pela Lei nº 14.130, de 2021)”</a:t>
            </a:r>
          </a:p>
          <a:p>
            <a:pPr marL="457200" lvl="1" indent="0" algn="just">
              <a:buNone/>
            </a:pPr>
            <a:endParaRPr lang="pt-BR" sz="2800" dirty="0"/>
          </a:p>
          <a:p>
            <a:pPr marL="457200" lvl="1" indent="0" algn="just">
              <a:buNone/>
            </a:pPr>
            <a:r>
              <a:rPr lang="pt-BR" sz="2800" dirty="0"/>
              <a:t>- Logo, </a:t>
            </a:r>
            <a:r>
              <a:rPr lang="pt-BR" sz="2800" u="sng" dirty="0"/>
              <a:t>só é isento o quotista que tiver direito menos de 10%</a:t>
            </a:r>
            <a:r>
              <a:rPr lang="pt-BR" sz="2800" dirty="0"/>
              <a:t> das quotas ou direito a receber menos de 10% dos rendimentos (mais impacto no planejamento sucessório)</a:t>
            </a:r>
          </a:p>
        </p:txBody>
      </p:sp>
    </p:spTree>
    <p:extLst>
      <p:ext uri="{BB962C8B-B14F-4D97-AF65-F5344CB8AC3E}">
        <p14:creationId xmlns:p14="http://schemas.microsoft.com/office/powerpoint/2010/main" val="739075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19" y="1063690"/>
            <a:ext cx="10515600" cy="5319355"/>
          </a:xfrm>
        </p:spPr>
        <p:txBody>
          <a:bodyPr>
            <a:normAutofit/>
          </a:bodyPr>
          <a:lstStyle/>
          <a:p>
            <a:pPr algn="just"/>
            <a:endParaRPr lang="pt-BR" sz="3200" dirty="0"/>
          </a:p>
          <a:p>
            <a:pPr algn="just"/>
            <a:r>
              <a:rPr lang="pt-BR" sz="3200" dirty="0"/>
              <a:t>Outras condições da isenção: </a:t>
            </a:r>
            <a:r>
              <a:rPr lang="pt-BR" sz="3200" u="sng" dirty="0"/>
              <a:t>mínimo de 50 quotistas</a:t>
            </a:r>
          </a:p>
          <a:p>
            <a:pPr algn="just"/>
            <a:endParaRPr lang="pt-BR" sz="3200" b="1" dirty="0"/>
          </a:p>
          <a:p>
            <a:pPr marL="457200" lvl="1" indent="0" algn="just">
              <a:buNone/>
            </a:pPr>
            <a:r>
              <a:rPr lang="pt-BR" sz="3200" dirty="0"/>
              <a:t>“I - será concedido somente nos casos em que os Fundos de Investimento Imobiliário ou os Fiagro possuam, no mínimo, 50 (cinquenta) cotistas; (Redação dada pela Lei nº 14.130, de 2021)”</a:t>
            </a:r>
          </a:p>
          <a:p>
            <a:pPr marL="457200" lvl="1" indent="0" algn="just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7054775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57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Aplicação da Restrição dos FIIs?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73" y="1640650"/>
            <a:ext cx="10515600" cy="4702629"/>
          </a:xfrm>
        </p:spPr>
        <p:txBody>
          <a:bodyPr>
            <a:normAutofit/>
          </a:bodyPr>
          <a:lstStyle/>
          <a:p>
            <a:pPr algn="just"/>
            <a:endParaRPr lang="pt-BR" sz="3200" dirty="0"/>
          </a:p>
          <a:p>
            <a:pPr lvl="1" algn="just"/>
            <a:r>
              <a:rPr lang="pt-BR" sz="2800" u="sng" dirty="0"/>
              <a:t>FII </a:t>
            </a:r>
            <a:r>
              <a:rPr lang="pt-BR" sz="2800" dirty="0"/>
              <a:t>que aplicar recursos no empreendimento que tiver como </a:t>
            </a:r>
            <a:r>
              <a:rPr lang="pt-BR" sz="2800" u="sng" dirty="0"/>
              <a:t>incorporador, construtor ou sócio</a:t>
            </a:r>
            <a:r>
              <a:rPr lang="pt-BR" sz="2800" dirty="0"/>
              <a:t> um </a:t>
            </a:r>
            <a:r>
              <a:rPr lang="pt-BR" sz="2800" u="sng" dirty="0"/>
              <a:t>quotista com mais de 25% </a:t>
            </a:r>
            <a:r>
              <a:rPr lang="pt-BR" sz="2800" dirty="0"/>
              <a:t>do fundo (direta ou indiretamente) se </a:t>
            </a:r>
            <a:r>
              <a:rPr lang="pt-BR" sz="2800" u="sng" dirty="0"/>
              <a:t>equipara a pessoa jurídica </a:t>
            </a:r>
            <a:r>
              <a:rPr lang="pt-BR" sz="2800" dirty="0"/>
              <a:t>e sofre tributação por suas atividades. (Lei n° 9.779/99, artigo 2°; RIR/2018, artigo 158, § 5° e artigo 831; Instrução Normativa RFB n° 1.585/2015, artigo 38)</a:t>
            </a:r>
          </a:p>
          <a:p>
            <a:pPr lvl="1" algn="just"/>
            <a:endParaRPr lang="pt-BR" sz="2800" dirty="0"/>
          </a:p>
          <a:p>
            <a:pPr lvl="1" algn="just"/>
            <a:r>
              <a:rPr lang="pt-BR" sz="2800" dirty="0"/>
              <a:t>E Fiagro? Aplicação analógica?</a:t>
            </a:r>
          </a:p>
          <a:p>
            <a:pPr lvl="1" algn="just"/>
            <a:endParaRPr lang="pt-BR" sz="2800" dirty="0"/>
          </a:p>
          <a:p>
            <a:pPr lvl="1" algn="just"/>
            <a:r>
              <a:rPr lang="pt-BR" sz="2800" dirty="0"/>
              <a:t>Art. 108, §1º do CTN parece vedar.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0534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Utilidades do Fiagro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73" y="1640650"/>
            <a:ext cx="10515600" cy="4990969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/>
              <a:t>Agro é quase 1/3 do PIB mas está pouco representado na Bolsa de Valores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/>
              <a:t>Proprietário pode integralizar sua fazenda em um Fiagro para mitigar riscos imobiliários – vira sócio de um pool de fazendas;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/>
              <a:t>Herdeiros que não querem tocar o negócio ganham liquidez (obs: venda de terras preço em sacas de soja),  diversificação e gestão profissionalizada das terras;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/>
              <a:t>Financiamento de aumento de capacidade produtiva – Fiagros lastreados no aumento de produção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/>
              <a:t>Financiamento de investimentos em logística (ferrovias de escoamento)</a:t>
            </a:r>
          </a:p>
        </p:txBody>
      </p:sp>
    </p:spTree>
    <p:extLst>
      <p:ext uri="{BB962C8B-B14F-4D97-AF65-F5344CB8AC3E}">
        <p14:creationId xmlns:p14="http://schemas.microsoft.com/office/powerpoint/2010/main" val="12578400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49F8D-42AC-9E27-F0AB-117CCBE9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3"/>
            <a:ext cx="10515600" cy="46653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Utilidades do Fiagro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8914E-A763-2266-6910-62CE330F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73" y="1640650"/>
            <a:ext cx="10515600" cy="4702629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Democratiza a participação no Agro;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Permite a compra de terras por estrangeiros via Fiagro (SERÁ? Se for fundo exclusivo o risco é maior);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Regularização rural;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Dá nova alavanca ao financiamento do setor, que tanto precisa de capital.</a:t>
            </a:r>
          </a:p>
        </p:txBody>
      </p:sp>
    </p:spTree>
    <p:extLst>
      <p:ext uri="{BB962C8B-B14F-4D97-AF65-F5344CB8AC3E}">
        <p14:creationId xmlns:p14="http://schemas.microsoft.com/office/powerpoint/2010/main" val="230320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263352" y="1162975"/>
            <a:ext cx="10345463" cy="5243513"/>
          </a:xfrm>
        </p:spPr>
        <p:txBody>
          <a:bodyPr>
            <a:normAutofit/>
          </a:bodyPr>
          <a:lstStyle/>
          <a:p>
            <a:pPr algn="just"/>
            <a:r>
              <a:rPr lang="pt-BR" sz="3600" u="sng" dirty="0">
                <a:latin typeface="Calibri" panose="020F0502020204030204" pitchFamily="34" charset="0"/>
                <a:cs typeface="Calibri" panose="020F0502020204030204" pitchFamily="34" charset="0"/>
              </a:rPr>
              <a:t>Agrariedade:</a:t>
            </a:r>
            <a:r>
              <a:rPr lang="pt-BR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sujeição aos ciclos biológicos</a:t>
            </a:r>
            <a:endParaRPr lang="pt-B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600" dirty="0">
                <a:latin typeface="Calibri" panose="020F0502020204030204" pitchFamily="34" charset="0"/>
                <a:cs typeface="Calibri" panose="020F0502020204030204" pitchFamily="34" charset="0"/>
              </a:rPr>
              <a:t>Marca a produção rural;</a:t>
            </a:r>
          </a:p>
          <a:p>
            <a:pPr algn="just"/>
            <a:endParaRPr lang="pt-B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600" dirty="0">
                <a:latin typeface="Calibri" panose="020F0502020204030204" pitchFamily="34" charset="0"/>
                <a:cs typeface="Calibri" panose="020F0502020204030204" pitchFamily="34" charset="0"/>
              </a:rPr>
              <a:t>Espraia seus efeitos sobre as demais atividades de cada cadeia agroindustrial (antes e depois da porteira)</a:t>
            </a:r>
          </a:p>
          <a:p>
            <a:pPr algn="just"/>
            <a:endParaRPr lang="pt-BR" sz="2400" dirty="0"/>
          </a:p>
          <a:p>
            <a:endParaRPr lang="pt-BR" sz="1800" dirty="0"/>
          </a:p>
          <a:p>
            <a:pPr lvl="1"/>
            <a:endParaRPr lang="pt-BR" sz="1601" dirty="0"/>
          </a:p>
          <a:p>
            <a:pPr lvl="1"/>
            <a:endParaRPr lang="pt-BR" sz="160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037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263352" y="941033"/>
            <a:ext cx="10665059" cy="5584054"/>
          </a:xfrm>
        </p:spPr>
        <p:txBody>
          <a:bodyPr>
            <a:normAutofit/>
          </a:bodyPr>
          <a:lstStyle/>
          <a:p>
            <a:pPr algn="just"/>
            <a:r>
              <a:rPr lang="pt-BR" sz="3000" b="1" dirty="0">
                <a:latin typeface="Calibri" panose="020F0502020204030204" pitchFamily="34" charset="0"/>
                <a:cs typeface="Calibri" panose="020F0502020204030204" pitchFamily="34" charset="0"/>
              </a:rPr>
              <a:t>Definição de Agronegócio - Que efeito ela traz?</a:t>
            </a:r>
          </a:p>
          <a:p>
            <a:pPr lvl="1" algn="just">
              <a:lnSpc>
                <a:spcPct val="100000"/>
              </a:lnSpc>
            </a:pP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pt-BR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Evolução do termo Agricultura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: percepção de que a agricultura no modelo familiar e de subsistência não era mais suficiente para atender à demanda de um mundo globalizado e com especialização funcional. </a:t>
            </a:r>
          </a:p>
          <a:p>
            <a:pPr algn="just"/>
            <a:endParaRPr lang="pt-B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Conceito útil para delimitar o alcance do vetor de estímulo neutralizante - até onde a tributação deve agir para garantir uma rentabilidade compatível com a de outros setores da economia.</a:t>
            </a:r>
          </a:p>
          <a:p>
            <a:pPr lvl="1"/>
            <a:endParaRPr lang="pt-BR" sz="1601" dirty="0"/>
          </a:p>
          <a:p>
            <a:pPr lvl="1"/>
            <a:endParaRPr lang="pt-BR" sz="160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57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263353" y="1065320"/>
            <a:ext cx="10292197" cy="5341168"/>
          </a:xfrm>
        </p:spPr>
        <p:txBody>
          <a:bodyPr>
            <a:normAutofit fontScale="92500" lnSpcReduction="10000"/>
          </a:bodyPr>
          <a:lstStyle/>
          <a:p>
            <a:r>
              <a:rPr lang="pt-BR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Conceito de John Davis e Ray Goldberg</a:t>
            </a:r>
            <a:endParaRPr lang="pt-B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600" u="sng" dirty="0">
                <a:latin typeface="Calibri" panose="020F0502020204030204" pitchFamily="34" charset="0"/>
                <a:cs typeface="Calibri" panose="020F0502020204030204" pitchFamily="34" charset="0"/>
              </a:rPr>
              <a:t>Identificaram a interdependência </a:t>
            </a:r>
            <a:r>
              <a:rPr lang="pt-BR" sz="3600" dirty="0">
                <a:latin typeface="Calibri" panose="020F0502020204030204" pitchFamily="34" charset="0"/>
                <a:cs typeface="Calibri" panose="020F0502020204030204" pitchFamily="34" charset="0"/>
              </a:rPr>
              <a:t>entre o capital produtivo, o </a:t>
            </a:r>
            <a:r>
              <a:rPr lang="pt-BR" sz="3600" u="sng" dirty="0">
                <a:latin typeface="Calibri" panose="020F0502020204030204" pitchFamily="34" charset="0"/>
                <a:cs typeface="Calibri" panose="020F0502020204030204" pitchFamily="34" charset="0"/>
              </a:rPr>
              <a:t>capital financeiro</a:t>
            </a:r>
            <a:r>
              <a:rPr lang="pt-BR" sz="3600" dirty="0">
                <a:latin typeface="Calibri" panose="020F0502020204030204" pitchFamily="34" charset="0"/>
                <a:cs typeface="Calibri" panose="020F0502020204030204" pitchFamily="34" charset="0"/>
              </a:rPr>
              <a:t>, os instrumentos de financiamento do agronegócio e o comércio exterior.</a:t>
            </a:r>
          </a:p>
          <a:p>
            <a:pPr algn="just"/>
            <a:endParaRPr lang="pt-B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BR" sz="3500" dirty="0">
                <a:latin typeface="Calibri" panose="020F0502020204030204" pitchFamily="34" charset="0"/>
                <a:cs typeface="Calibri" panose="020F0502020204030204" pitchFamily="34" charset="0"/>
              </a:rPr>
              <a:t> John H. Davis, que primeiro apresentou o termo </a:t>
            </a:r>
            <a:r>
              <a:rPr lang="pt-BR" sz="3500" i="1" dirty="0">
                <a:latin typeface="Calibri" panose="020F0502020204030204" pitchFamily="34" charset="0"/>
                <a:cs typeface="Calibri" panose="020F0502020204030204" pitchFamily="34" charset="0"/>
              </a:rPr>
              <a:t>“agribusiness” </a:t>
            </a:r>
            <a:r>
              <a:rPr lang="pt-BR" sz="3500" dirty="0">
                <a:latin typeface="Calibri" panose="020F0502020204030204" pitchFamily="34" charset="0"/>
                <a:cs typeface="Calibri" panose="020F0502020204030204" pitchFamily="34" charset="0"/>
              </a:rPr>
              <a:t>para definir tal complexo de relações, em uma palestra proferida na </a:t>
            </a:r>
            <a:r>
              <a:rPr lang="pt-BR" sz="3500" i="1" dirty="0">
                <a:latin typeface="Calibri" panose="020F0502020204030204" pitchFamily="34" charset="0"/>
                <a:cs typeface="Calibri" panose="020F0502020204030204" pitchFamily="34" charset="0"/>
              </a:rPr>
              <a:t>Boston Conference on Distribution of Agricultural Products</a:t>
            </a:r>
            <a:r>
              <a:rPr lang="pt-BR" sz="3500" dirty="0">
                <a:latin typeface="Calibri" panose="020F0502020204030204" pitchFamily="34" charset="0"/>
                <a:cs typeface="Calibri" panose="020F0502020204030204" pitchFamily="34" charset="0"/>
              </a:rPr>
              <a:t>, em outubro do ano de 1955.</a:t>
            </a:r>
            <a:r>
              <a:rPr lang="pt-BR" sz="1900" dirty="0">
                <a:latin typeface="Calibri" panose="020F0502020204030204" pitchFamily="34" charset="0"/>
                <a:cs typeface="Calibri" panose="020F0502020204030204" pitchFamily="34" charset="0"/>
              </a:rPr>
              <a:t> DAVIS, J.H. Goldberg, R.A. </a:t>
            </a:r>
            <a:r>
              <a:rPr lang="pt-BR" sz="1900" b="1" dirty="0">
                <a:latin typeface="Calibri" panose="020F0502020204030204" pitchFamily="34" charset="0"/>
                <a:cs typeface="Calibri" panose="020F0502020204030204" pitchFamily="34" charset="0"/>
              </a:rPr>
              <a:t>A concept of agribusiness. 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Boston: Harvard University, 1957. p. 2.</a:t>
            </a:r>
            <a:endParaRPr lang="pt-BR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2000" dirty="0"/>
          </a:p>
          <a:p>
            <a:pPr lvl="1"/>
            <a:endParaRPr lang="pt-BR" sz="1800" dirty="0"/>
          </a:p>
          <a:p>
            <a:pPr lvl="1"/>
            <a:endParaRPr lang="pt-BR" sz="18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18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263353" y="994299"/>
            <a:ext cx="10416484" cy="5412189"/>
          </a:xfrm>
        </p:spPr>
        <p:txBody>
          <a:bodyPr>
            <a:normAutofit fontScale="92500" lnSpcReduction="10000"/>
          </a:bodyPr>
          <a:lstStyle/>
          <a:p>
            <a:r>
              <a:rPr lang="pt-BR" sz="3500" b="1" i="1" dirty="0">
                <a:latin typeface="Calibri" panose="020F0502020204030204" pitchFamily="34" charset="0"/>
                <a:cs typeface="Calibri" panose="020F0502020204030204" pitchFamily="34" charset="0"/>
              </a:rPr>
              <a:t>Conceito de Davis e Gouldberg</a:t>
            </a:r>
            <a:endParaRPr lang="pt-B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“By definition, agribusiness means the sum total of all operations involved in the manufacture and distribution of farm supplies; production operations on the farm; and the storage, processing and distribution of farm commodities and items made from them.”  DAVIS, J.H. Goldberg, R.A.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concept of agribusiness. 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Boston: Harvard University, 1957. p. 2.</a:t>
            </a:r>
          </a:p>
          <a:p>
            <a:endParaRPr lang="pt-B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200" u="sng" dirty="0">
                <a:latin typeface="Calibri" panose="020F0502020204030204" pitchFamily="34" charset="0"/>
                <a:cs typeface="Calibri" panose="020F0502020204030204" pitchFamily="34" charset="0"/>
              </a:rPr>
              <a:t>Ou seja: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o conjunto do total de operações envolvidas na produção e distribuição de produtos agrícolas - Conceito da década de 50 (1957).</a:t>
            </a:r>
          </a:p>
          <a:p>
            <a:pPr marL="0" indent="0" algn="just">
              <a:buNone/>
            </a:pPr>
            <a:endParaRPr lang="pt-B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800" dirty="0"/>
          </a:p>
          <a:p>
            <a:pPr lvl="1"/>
            <a:endParaRPr lang="pt-BR" sz="1601" dirty="0"/>
          </a:p>
          <a:p>
            <a:pPr lvl="1"/>
            <a:endParaRPr lang="pt-BR" sz="160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57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262742" y="887767"/>
            <a:ext cx="10541381" cy="57046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Calibri" panose="020F0502020204030204" pitchFamily="34" charset="0"/>
                <a:cs typeface="Calibri" panose="020F0502020204030204" pitchFamily="34" charset="0"/>
              </a:rPr>
              <a:t>Respostas do Direito - Constituição</a:t>
            </a:r>
          </a:p>
          <a:p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Art. 187. A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política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agrícola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será planejada e executada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na forma da lei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, com a participação efetiva do setor de produção, envolvendo produtores e trabalhadores rurais, bem como dos setores de comercialização, de armazenamento e de transportes, </a:t>
            </a:r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levando em conta, especialmente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 - </a:t>
            </a:r>
            <a:r>
              <a:rPr lang="pt-B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os </a:t>
            </a:r>
            <a:r>
              <a:rPr lang="pt-BR" b="1" u="sng" dirty="0">
                <a:latin typeface="Calibri" panose="020F0502020204030204" pitchFamily="34" charset="0"/>
                <a:cs typeface="Calibri" panose="020F0502020204030204" pitchFamily="34" charset="0"/>
              </a:rPr>
              <a:t>instrumentos creditícios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fiscais;</a:t>
            </a: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II - os preços compatíveis com os custos de produção e a garantia de comercialização;</a:t>
            </a:r>
          </a:p>
          <a:p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(...)</a:t>
            </a:r>
          </a:p>
          <a:p>
            <a:pPr lvl="1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§ 1º </a:t>
            </a:r>
            <a:r>
              <a:rPr lang="pt-BR" b="1" u="sng" dirty="0">
                <a:latin typeface="Calibri" panose="020F0502020204030204" pitchFamily="34" charset="0"/>
                <a:cs typeface="Calibri" panose="020F0502020204030204" pitchFamily="34" charset="0"/>
              </a:rPr>
              <a:t>Incluem-se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no planejamento agrícola as </a:t>
            </a:r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atividades agro-industriais,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agropecuárias, pesqueiras e florestais.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49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263353" y="1112027"/>
            <a:ext cx="10354340" cy="5116908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>
                <a:latin typeface="Calibri" panose="020F0502020204030204" pitchFamily="34" charset="0"/>
                <a:cs typeface="Calibri" panose="020F0502020204030204" pitchFamily="34" charset="0"/>
              </a:rPr>
              <a:t>Lei 8.171/91 (trata da política agrícola)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Art. 2</a:t>
            </a:r>
            <a:r>
              <a:rPr lang="pt-BR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 - a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atividade agrícola compreende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processos físicos, químicos e biológicos, onde os recursos naturais envolvidos devem ser utilizados e gerenciados, subordinando-se às normas e princípios de interesse público, de forma que seja cumprida a função social e econômica da propriedade;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II - o </a:t>
            </a:r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setor agrícola é constituído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por segmentos como: produção, insumos, agroindústria, </a:t>
            </a:r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comércio,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abastecimento e afins, os quais respondem diferenciadamente às políticas públicas e às forças de mercado;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III - como atividade econômica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, a agricultura deve proporcionar, aos que a ela se dediquem,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rentabilidade compatível com a de outros setores da economia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pt-BR" sz="18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325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2625</Words>
  <Application>Microsoft Office PowerPoint</Application>
  <PresentationFormat>Widescreen</PresentationFormat>
  <Paragraphs>274</Paragraphs>
  <Slides>35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Courier New</vt:lpstr>
      <vt:lpstr>Trebuchet MS</vt:lpstr>
      <vt:lpstr>Wingdings 3</vt:lpstr>
      <vt:lpstr>Tema do Office</vt:lpstr>
      <vt:lpstr>Fiagro: aspectos tributários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Instrumentos Creditícios (CF art. 187, I)</vt:lpstr>
      <vt:lpstr>Criatividade do setor</vt:lpstr>
      <vt:lpstr>Outros instrumentos</vt:lpstr>
      <vt:lpstr>Mas e a parte tributária?</vt:lpstr>
      <vt:lpstr>Ainda na parte tributária</vt:lpstr>
      <vt:lpstr>O que isso revela ?</vt:lpstr>
      <vt:lpstr>O que isso revela ?</vt:lpstr>
      <vt:lpstr>A revolução legislativa do Agro</vt:lpstr>
      <vt:lpstr>E os FIAGRO?</vt:lpstr>
      <vt:lpstr>Características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Peculiaridades FIAGRO</vt:lpstr>
      <vt:lpstr>Peculiaridades FIAGRO</vt:lpstr>
      <vt:lpstr>Peculiaridades FIAGRO</vt:lpstr>
      <vt:lpstr>Apresentação do PowerPoint</vt:lpstr>
      <vt:lpstr>Apresentação do PowerPoint</vt:lpstr>
      <vt:lpstr>Peculiaridades FIAGRO</vt:lpstr>
      <vt:lpstr>Apresentação do PowerPoint</vt:lpstr>
      <vt:lpstr>Apresentação do PowerPoint</vt:lpstr>
      <vt:lpstr>Aplicação da Restrição dos FIIs?</vt:lpstr>
      <vt:lpstr>Utilidades do Fiagro</vt:lpstr>
      <vt:lpstr>Utilidades do Fiagro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48</cp:revision>
  <dcterms:created xsi:type="dcterms:W3CDTF">2022-11-18T18:20:41Z</dcterms:created>
  <dcterms:modified xsi:type="dcterms:W3CDTF">2022-12-08T11:29:32Z</dcterms:modified>
</cp:coreProperties>
</file>