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65" r:id="rId4"/>
    <p:sldId id="259" r:id="rId5"/>
    <p:sldId id="264" r:id="rId6"/>
    <p:sldId id="267" r:id="rId7"/>
    <p:sldId id="270" r:id="rId8"/>
    <p:sldId id="271" r:id="rId9"/>
    <p:sldId id="277" r:id="rId10"/>
    <p:sldId id="273" r:id="rId11"/>
    <p:sldId id="278" r:id="rId12"/>
    <p:sldId id="276" r:id="rId13"/>
    <p:sldId id="266" r:id="rId14"/>
    <p:sldId id="280" r:id="rId15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8B59A"/>
    <a:srgbClr val="F0F0F0"/>
    <a:srgbClr val="BCBCBD"/>
    <a:srgbClr val="4C5267"/>
    <a:srgbClr val="D0A482"/>
    <a:srgbClr val="ED1C24"/>
    <a:srgbClr val="0D456A"/>
    <a:srgbClr val="0C2441"/>
    <a:srgbClr val="C4C4C9"/>
    <a:srgbClr val="DBDB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390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72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6CB5E9E-5012-0EE1-2798-4673F9DFB3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solidFill>
            <a:srgbClr val="0B233F">
              <a:alpha val="76000"/>
            </a:srgbClr>
          </a:solidFill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1633A5C-2ED7-F24E-B940-CDE0C455A4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1CA8E0A-BBBE-ED7D-2ABA-D3E5EF1248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3086A-F014-46A4-8149-43AF3A34B26F}" type="datetimeFigureOut">
              <a:rPr lang="pt-BR" smtClean="0"/>
              <a:t>08/12/2022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892F5CA-113D-7460-F203-A165BB2822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AD67A33-DD1A-7DFD-A633-733E634A9C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DC0EC-6908-4C41-9A73-E4F37BF7A86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473862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EAAA2B-5609-DC53-3642-B0E14B0580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8FB11D44-EF41-D28E-3F68-F0F062CF10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4AB3CD6-B193-ACC4-17DD-1A836E977A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3086A-F014-46A4-8149-43AF3A34B26F}" type="datetimeFigureOut">
              <a:rPr lang="pt-BR" smtClean="0"/>
              <a:t>08/12/2022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6E77051-19EF-ED79-A8AE-6075669495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B7F2141-BDED-10B7-640B-022DDE8D4B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DC0EC-6908-4C41-9A73-E4F37BF7A86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194498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E3A0E7A-4631-D669-596D-C05B419AC96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6C8EE6E0-92FB-E524-2C7D-10DAB64A54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CC3E123-2EC7-60C3-4A73-A24549BB1F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3086A-F014-46A4-8149-43AF3A34B26F}" type="datetimeFigureOut">
              <a:rPr lang="pt-BR" smtClean="0"/>
              <a:t>08/12/2022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FC4B891-71B0-29EA-8FEA-D3EE7FE88A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472E7FC-E601-9455-8A09-9325FF285D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DC0EC-6908-4C41-9A73-E4F37BF7A86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713259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6CB5E9E-5012-0EE1-2798-4673F9DFB3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solidFill>
            <a:schemeClr val="bg1">
              <a:alpha val="47000"/>
            </a:schemeClr>
          </a:solidFill>
        </p:spPr>
        <p:txBody>
          <a:bodyPr anchor="b"/>
          <a:lstStyle>
            <a:lvl1pPr algn="ctr">
              <a:defRPr sz="6000">
                <a:solidFill>
                  <a:srgbClr val="0C2342"/>
                </a:solidFill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1633A5C-2ED7-F24E-B940-CDE0C455A4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solidFill>
            <a:schemeClr val="bg1">
              <a:alpha val="49000"/>
            </a:schemeClr>
          </a:solidFill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dirty="0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1CA8E0A-BBBE-ED7D-2ABA-D3E5EF1248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3086A-F014-46A4-8149-43AF3A34B26F}" type="datetimeFigureOut">
              <a:rPr lang="pt-BR" smtClean="0"/>
              <a:t>08/12/2022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892F5CA-113D-7460-F203-A165BB2822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AD67A33-DD1A-7DFD-A633-733E634A9C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DC0EC-6908-4C41-9A73-E4F37BF7A86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527493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08699C6-6167-B96D-F3D1-E2D9F5DC89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325563"/>
          </a:xfrm>
        </p:spPr>
        <p:txBody>
          <a:bodyPr/>
          <a:lstStyle>
            <a:lvl1pPr>
              <a:defRPr>
                <a:solidFill>
                  <a:srgbClr val="0B233F"/>
                </a:solidFill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F551148-3B9E-2584-F9B3-135A7F3D5FF7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bg1">
              <a:alpha val="7000"/>
            </a:schemeClr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pt-BR" dirty="0"/>
              <a:t>Clique para editar os estilos de texto Mestres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F95C0E7-FF09-72EB-4332-D1E0696D10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3086A-F014-46A4-8149-43AF3A34B26F}" type="datetimeFigureOut">
              <a:rPr lang="pt-BR" smtClean="0"/>
              <a:t>08/12/2022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A2A6B57-AA43-4631-95E9-FB032EF43E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5F32F89-74CA-CE09-5F5E-6CB29B300C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DC0EC-6908-4C41-9A73-E4F37BF7A86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308023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5C8F116-B2BC-A486-0906-778006F790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rgbClr val="0C2342"/>
                </a:solidFill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1A2DE913-D2E5-F52F-845B-95FC8513B6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solidFill>
            <a:schemeClr val="bg1">
              <a:alpha val="18000"/>
            </a:schemeClr>
          </a:solidFill>
        </p:spPr>
        <p:txBody>
          <a:bodyPr/>
          <a:lstStyle>
            <a:lvl1pPr marL="0" indent="0">
              <a:buNone/>
              <a:defRPr sz="2400">
                <a:solidFill>
                  <a:srgbClr val="0C234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C284E4B-2476-CE2C-5D5B-52770AB75B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3086A-F014-46A4-8149-43AF3A34B26F}" type="datetimeFigureOut">
              <a:rPr lang="pt-BR" smtClean="0"/>
              <a:t>08/12/2022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FE8FECE-A252-D22F-B9AB-2CE7F04545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8C55A3C-28BE-F91F-5D4F-9EF769A455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DC0EC-6908-4C41-9A73-E4F37BF7A86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236894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698283A-799D-3223-274E-990E93374A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325563"/>
          </a:xfrm>
        </p:spPr>
        <p:txBody>
          <a:bodyPr/>
          <a:lstStyle>
            <a:lvl1pPr>
              <a:defRPr>
                <a:solidFill>
                  <a:srgbClr val="0C2342"/>
                </a:solidFill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EFEF5CC-E4D5-A79A-3435-837AEE2B38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noFill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pt-BR" dirty="0"/>
              <a:t>Clique para editar os estilos de texto Mestres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E1B75CC1-321C-46F2-D1B8-2F31DD1EF6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noFill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pt-BR" dirty="0"/>
              <a:t>Clique para editar os estilos de texto Mestres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588104CB-EEFA-FB6F-1D8F-63FF2F93DF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3086A-F014-46A4-8149-43AF3A34B26F}" type="datetimeFigureOut">
              <a:rPr lang="pt-BR" smtClean="0"/>
              <a:t>08/12/2022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0F150189-76E6-804A-A58D-17C3A5F4E6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D242C353-D14E-B424-AD59-919347BD56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DC0EC-6908-4C41-9A73-E4F37BF7A86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721043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28E56F9-70ED-764B-A60E-7CD502AF5E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088" y="661377"/>
            <a:ext cx="10515600" cy="1325563"/>
          </a:xfr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27001727-529D-7DD8-EF63-1CBF92949A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8E869AC5-8F8A-5BE4-459E-CD26B47A28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AD0BBFE8-D50B-F5E5-380F-26FA4FEC834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C30F9F57-9CB9-3ED1-75ED-05B2327C488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C8E6E5DF-B7CA-BB69-409D-3F9962E79D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3086A-F014-46A4-8149-43AF3A34B26F}" type="datetimeFigureOut">
              <a:rPr lang="pt-BR" smtClean="0"/>
              <a:t>08/12/2022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C0AE13A9-0CBA-EB1C-C4D3-BD14ECD319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F5FE3474-0686-8F78-335B-E66B545320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DC0EC-6908-4C41-9A73-E4F37BF7A86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891101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3118340-868C-2C34-0C49-BF0993DDED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D9CFE7F4-8F6C-7C93-EA5D-65700B57F0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3086A-F014-46A4-8149-43AF3A34B26F}" type="datetimeFigureOut">
              <a:rPr lang="pt-BR" smtClean="0"/>
              <a:t>08/12/2022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FF3D936A-693B-5491-0B53-45ACE1DF95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83A97424-DA7A-57F0-439E-D66424AD5C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DC0EC-6908-4C41-9A73-E4F37BF7A86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622494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3D399CD9-0248-BD48-19E3-DBFD5B923F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3086A-F014-46A4-8149-43AF3A34B26F}" type="datetimeFigureOut">
              <a:rPr lang="pt-BR" smtClean="0"/>
              <a:t>08/12/2022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56D5284F-E431-EC75-38EA-6E90314A5A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1D9E294A-FF84-7728-64A4-82287D146B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DC0EC-6908-4C41-9A73-E4F37BF7A86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320589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B5F9F54-0B1E-07C2-42C6-0A796A2022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9FD64FB-F5EF-7FBF-2DD0-AEBEB8D61E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57D8ED09-AA1E-267C-629B-5653A44887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88D459DF-CF82-39F2-9F2C-10B19463CF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3086A-F014-46A4-8149-43AF3A34B26F}" type="datetimeFigureOut">
              <a:rPr lang="pt-BR" smtClean="0"/>
              <a:t>08/12/2022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40C91952-D97B-6D3C-6F0D-CE7DB9B37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EF90E08B-F15B-8D83-1BA8-D0AB35A7D5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DC0EC-6908-4C41-9A73-E4F37BF7A86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774508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08699C6-6167-B96D-F3D1-E2D9F5DC89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F551148-3B9E-2584-F9B3-135A7F3D5F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F95C0E7-FF09-72EB-4332-D1E0696D10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3086A-F014-46A4-8149-43AF3A34B26F}" type="datetimeFigureOut">
              <a:rPr lang="pt-BR" smtClean="0"/>
              <a:t>08/12/2022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A2A6B57-AA43-4631-95E9-FB032EF43E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5F32F89-74CA-CE09-5F5E-6CB29B300C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DC0EC-6908-4C41-9A73-E4F37BF7A86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120215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9CE4DD7-F45D-0CCC-9C1A-2B5BB6C5BC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9246B81C-79D7-92D4-8BFD-91811F9D767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1524B409-3477-CDFF-0D71-CC6CD74817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521D01DA-BCB4-0F14-8F03-9CECA7EC41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3086A-F014-46A4-8149-43AF3A34B26F}" type="datetimeFigureOut">
              <a:rPr lang="pt-BR" smtClean="0"/>
              <a:t>08/12/2022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350989F1-9D25-73D7-28CC-34B35F9AF8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DA3EF11E-E18C-0021-4BFD-5C66863D6D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DC0EC-6908-4C41-9A73-E4F37BF7A86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774956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EAAA2B-5609-DC53-3642-B0E14B0580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8FB11D44-EF41-D28E-3F68-F0F062CF10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4AB3CD6-B193-ACC4-17DD-1A836E977A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3086A-F014-46A4-8149-43AF3A34B26F}" type="datetimeFigureOut">
              <a:rPr lang="pt-BR" smtClean="0"/>
              <a:t>08/12/2022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6E77051-19EF-ED79-A8AE-6075669495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B7F2141-BDED-10B7-640B-022DDE8D4B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DC0EC-6908-4C41-9A73-E4F37BF7A86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710768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E3A0E7A-4631-D669-596D-C05B419AC96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6C8EE6E0-92FB-E524-2C7D-10DAB64A54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CC3E123-2EC7-60C3-4A73-A24549BB1F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3086A-F014-46A4-8149-43AF3A34B26F}" type="datetimeFigureOut">
              <a:rPr lang="pt-BR" smtClean="0"/>
              <a:t>08/12/2022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FC4B891-71B0-29EA-8FEA-D3EE7FE88A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472E7FC-E601-9455-8A09-9325FF285D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DC0EC-6908-4C41-9A73-E4F37BF7A86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236194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5C8F116-B2BC-A486-0906-778006F790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1A2DE913-D2E5-F52F-845B-95FC8513B6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C284E4B-2476-CE2C-5D5B-52770AB75B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3086A-F014-46A4-8149-43AF3A34B26F}" type="datetimeFigureOut">
              <a:rPr lang="pt-BR" smtClean="0"/>
              <a:t>08/12/2022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FE8FECE-A252-D22F-B9AB-2CE7F04545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8C55A3C-28BE-F91F-5D4F-9EF769A455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DC0EC-6908-4C41-9A73-E4F37BF7A86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984306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698283A-799D-3223-274E-990E93374A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EFEF5CC-E4D5-A79A-3435-837AEE2B38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E1B75CC1-321C-46F2-D1B8-2F31DD1EF6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588104CB-EEFA-FB6F-1D8F-63FF2F93DF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3086A-F014-46A4-8149-43AF3A34B26F}" type="datetimeFigureOut">
              <a:rPr lang="pt-BR" smtClean="0"/>
              <a:t>08/12/2022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0F150189-76E6-804A-A58D-17C3A5F4E6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D242C353-D14E-B424-AD59-919347BD56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DC0EC-6908-4C41-9A73-E4F37BF7A86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829486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28E56F9-70ED-764B-A60E-7CD502AF5E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27001727-529D-7DD8-EF63-1CBF92949A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8E869AC5-8F8A-5BE4-459E-CD26B47A28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AD0BBFE8-D50B-F5E5-380F-26FA4FEC834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C30F9F57-9CB9-3ED1-75ED-05B2327C488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C8E6E5DF-B7CA-BB69-409D-3F9962E79D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3086A-F014-46A4-8149-43AF3A34B26F}" type="datetimeFigureOut">
              <a:rPr lang="pt-BR" smtClean="0"/>
              <a:t>08/12/2022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C0AE13A9-0CBA-EB1C-C4D3-BD14ECD319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F5FE3474-0686-8F78-335B-E66B545320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DC0EC-6908-4C41-9A73-E4F37BF7A86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23002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3118340-868C-2C34-0C49-BF0993DDED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D9CFE7F4-8F6C-7C93-EA5D-65700B57F0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3086A-F014-46A4-8149-43AF3A34B26F}" type="datetimeFigureOut">
              <a:rPr lang="pt-BR" smtClean="0"/>
              <a:t>08/12/2022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FF3D936A-693B-5491-0B53-45ACE1DF95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83A97424-DA7A-57F0-439E-D66424AD5C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DC0EC-6908-4C41-9A73-E4F37BF7A86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437163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3D399CD9-0248-BD48-19E3-DBFD5B923F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3086A-F014-46A4-8149-43AF3A34B26F}" type="datetimeFigureOut">
              <a:rPr lang="pt-BR" smtClean="0"/>
              <a:t>08/12/2022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56D5284F-E431-EC75-38EA-6E90314A5A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1D9E294A-FF84-7728-64A4-82287D146B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DC0EC-6908-4C41-9A73-E4F37BF7A86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532418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B5F9F54-0B1E-07C2-42C6-0A796A2022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9FD64FB-F5EF-7FBF-2DD0-AEBEB8D61E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57D8ED09-AA1E-267C-629B-5653A44887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88D459DF-CF82-39F2-9F2C-10B19463CF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3086A-F014-46A4-8149-43AF3A34B26F}" type="datetimeFigureOut">
              <a:rPr lang="pt-BR" smtClean="0"/>
              <a:t>08/12/2022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40C91952-D97B-6D3C-6F0D-CE7DB9B37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EF90E08B-F15B-8D83-1BA8-D0AB35A7D5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DC0EC-6908-4C41-9A73-E4F37BF7A86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79005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9CE4DD7-F45D-0CCC-9C1A-2B5BB6C5BC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9246B81C-79D7-92D4-8BFD-91811F9D767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1524B409-3477-CDFF-0D71-CC6CD74817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521D01DA-BCB4-0F14-8F03-9CECA7EC41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3086A-F014-46A4-8149-43AF3A34B26F}" type="datetimeFigureOut">
              <a:rPr lang="pt-BR" smtClean="0"/>
              <a:t>08/12/2022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350989F1-9D25-73D7-28CC-34B35F9AF8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DA3EF11E-E18C-0021-4BFD-5C66863D6D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DC0EC-6908-4C41-9A73-E4F37BF7A86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247939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945E10AE-DE31-7BFB-3D98-6E0E01A104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769F0DD0-A071-F5B8-70EA-4D5B0039F3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solidFill>
            <a:srgbClr val="0B233F">
              <a:alpha val="83000"/>
            </a:srgbClr>
          </a:solidFill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60B94AE-054E-E6E3-B08D-3C524D9E7B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43086A-F014-46A4-8149-43AF3A34B26F}" type="datetimeFigureOut">
              <a:rPr lang="pt-BR" smtClean="0"/>
              <a:t>08/12/2022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D42742E-872B-CD29-F097-B8FB9626B3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742C15F-A720-A04D-F684-267B334B6F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9DC0EC-6908-4C41-9A73-E4F37BF7A86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107091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D0A48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945E10AE-DE31-7BFB-3D98-6E0E01A104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769F0DD0-A071-F5B8-70EA-4D5B0039F3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solidFill>
            <a:schemeClr val="bg1">
              <a:alpha val="54000"/>
            </a:schemeClr>
          </a:solidFill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dirty="0"/>
              <a:t>Clique para editar os estilos de texto Mestres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60B94AE-054E-E6E3-B08D-3C524D9E7B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43086A-F014-46A4-8149-43AF3A34B26F}" type="datetimeFigureOut">
              <a:rPr lang="pt-BR" smtClean="0"/>
              <a:t>08/12/2022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D42742E-872B-CD29-F097-B8FB9626B3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742C15F-A720-A04D-F684-267B334B6F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9DC0EC-6908-4C41-9A73-E4F37BF7A86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87165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0C234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AFEBC8-E457-4652-7443-F902D934C1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964733"/>
            <a:ext cx="9144000" cy="2131587"/>
          </a:xfrm>
        </p:spPr>
        <p:txBody>
          <a:bodyPr/>
          <a:lstStyle/>
          <a:p>
            <a:r>
              <a:rPr lang="pt-BR" dirty="0"/>
              <a:t>ICMS </a:t>
            </a:r>
            <a:br>
              <a:rPr lang="pt-BR" dirty="0"/>
            </a:br>
            <a:r>
              <a:rPr lang="pt-BR" dirty="0"/>
              <a:t>Autoprodução de energia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32CE946-027A-C608-966E-4102197DA2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94407"/>
            <a:ext cx="9144000" cy="1655762"/>
          </a:xfrm>
        </p:spPr>
        <p:txBody>
          <a:bodyPr>
            <a:normAutofit lnSpcReduction="10000"/>
          </a:bodyPr>
          <a:lstStyle/>
          <a:p>
            <a:r>
              <a:rPr lang="pt-BR" sz="3600" b="1" i="1" dirty="0"/>
              <a:t>Raphael Furtado</a:t>
            </a:r>
          </a:p>
          <a:p>
            <a:r>
              <a:rPr lang="pt-BR" sz="3600" b="1" i="1" dirty="0"/>
              <a:t>Mestrando USP. LL.M London </a:t>
            </a:r>
            <a:r>
              <a:rPr lang="pt-BR" sz="3600" b="1" i="1" dirty="0" err="1"/>
              <a:t>School</a:t>
            </a:r>
            <a:r>
              <a:rPr lang="pt-BR" sz="3600" b="1" i="1" dirty="0"/>
              <a:t> </a:t>
            </a:r>
            <a:r>
              <a:rPr lang="pt-BR" sz="3600" b="1" i="1" dirty="0" err="1"/>
              <a:t>of</a:t>
            </a:r>
            <a:r>
              <a:rPr lang="pt-BR" sz="3600" b="1" i="1" dirty="0"/>
              <a:t> </a:t>
            </a:r>
            <a:r>
              <a:rPr lang="pt-BR" sz="3600" b="1" i="1" dirty="0" err="1"/>
              <a:t>Economics</a:t>
            </a:r>
            <a:r>
              <a:rPr lang="pt-BR" sz="3600" b="1" i="1" dirty="0"/>
              <a:t> (LSE). Advogado.</a:t>
            </a:r>
          </a:p>
        </p:txBody>
      </p:sp>
    </p:spTree>
    <p:extLst>
      <p:ext uri="{BB962C8B-B14F-4D97-AF65-F5344CB8AC3E}">
        <p14:creationId xmlns:p14="http://schemas.microsoft.com/office/powerpoint/2010/main" val="2629046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itle 1">
            <a:extLst>
              <a:ext uri="{FF2B5EF4-FFF2-40B4-BE49-F238E27FC236}">
                <a16:creationId xmlns:a16="http://schemas.microsoft.com/office/drawing/2014/main" id="{5835F759-D04C-4E52-BAED-C6888CA7A2A6}"/>
              </a:ext>
            </a:extLst>
          </p:cNvPr>
          <p:cNvSpPr txBox="1">
            <a:spLocks/>
          </p:cNvSpPr>
          <p:nvPr/>
        </p:nvSpPr>
        <p:spPr>
          <a:xfrm>
            <a:off x="451669" y="901965"/>
            <a:ext cx="11656910" cy="61019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0C234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600" b="1" dirty="0">
                <a:solidFill>
                  <a:srgbClr val="D0A482"/>
                </a:solidFill>
              </a:rPr>
              <a:t>3) LEGISLAÇÃO ESPECÍFICA – RESOLUÇÃO ANEEL 482</a:t>
            </a:r>
          </a:p>
        </p:txBody>
      </p:sp>
      <p:sp>
        <p:nvSpPr>
          <p:cNvPr id="21" name="TextBox 11">
            <a:extLst>
              <a:ext uri="{FF2B5EF4-FFF2-40B4-BE49-F238E27FC236}">
                <a16:creationId xmlns:a16="http://schemas.microsoft.com/office/drawing/2014/main" id="{FED37EB2-5F17-4215-9545-DC866DC6C445}"/>
              </a:ext>
            </a:extLst>
          </p:cNvPr>
          <p:cNvSpPr txBox="1"/>
          <p:nvPr/>
        </p:nvSpPr>
        <p:spPr>
          <a:xfrm>
            <a:off x="633846" y="1638151"/>
            <a:ext cx="11176352" cy="4093428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rgbClr val="D0A482"/>
            </a:solidFill>
          </a:ln>
        </p:spPr>
        <p:txBody>
          <a:bodyPr wrap="square" rtlCol="0">
            <a:spAutoFit/>
          </a:bodyPr>
          <a:lstStyle/>
          <a:p>
            <a:pPr algn="just" fontAlgn="base"/>
            <a:r>
              <a:rPr lang="pt-BR" sz="2000" dirty="0"/>
              <a:t>Art. 2º Para efeitos desta Resolução, ficam adotadas as seguintes definições:</a:t>
            </a:r>
            <a:r>
              <a:rPr lang="pt-BR" sz="2000" dirty="0">
                <a:solidFill>
                  <a:srgbClr val="041936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(...) </a:t>
            </a:r>
          </a:p>
          <a:p>
            <a:pPr algn="just" fontAlgn="base"/>
            <a:r>
              <a:rPr lang="pt-BR" sz="2000" dirty="0">
                <a:solidFill>
                  <a:srgbClr val="041936"/>
                </a:solidFill>
                <a:latin typeface="+mj-lt"/>
              </a:rPr>
              <a:t>(...)</a:t>
            </a:r>
          </a:p>
          <a:p>
            <a:pPr algn="just" fontAlgn="base"/>
            <a:r>
              <a:rPr lang="pt-BR" sz="2000" dirty="0"/>
              <a:t>III - </a:t>
            </a:r>
            <a:r>
              <a:rPr lang="pt-BR" sz="2000" b="1" dirty="0"/>
              <a:t>sistema de compensação de energia elétrica</a:t>
            </a:r>
            <a:r>
              <a:rPr lang="pt-BR" sz="2000" dirty="0"/>
              <a:t>: sistema no </a:t>
            </a:r>
            <a:r>
              <a:rPr lang="pt-BR" sz="2000" b="1" u="sng" dirty="0"/>
              <a:t>qual a energia ativa </a:t>
            </a:r>
            <a:r>
              <a:rPr lang="pt-BR" sz="2000" dirty="0"/>
              <a:t>injetada por unidade consumidora com </a:t>
            </a:r>
            <a:r>
              <a:rPr lang="pt-BR" sz="2000" dirty="0" err="1"/>
              <a:t>microgeração</a:t>
            </a:r>
            <a:r>
              <a:rPr lang="pt-BR" sz="2000" dirty="0"/>
              <a:t> ou </a:t>
            </a:r>
            <a:r>
              <a:rPr lang="pt-BR" sz="2000" dirty="0" err="1"/>
              <a:t>minigeração</a:t>
            </a:r>
            <a:r>
              <a:rPr lang="pt-BR" sz="2000" dirty="0"/>
              <a:t> distribuída </a:t>
            </a:r>
            <a:r>
              <a:rPr lang="pt-BR" sz="2000" b="1" u="sng" dirty="0"/>
              <a:t>é cedida, por meio de empréstimo gratuito, à distribuidora local</a:t>
            </a:r>
            <a:r>
              <a:rPr lang="pt-BR" sz="2000" dirty="0"/>
              <a:t> e posteriormente compensada com o consumo de energia elétrica ativa;</a:t>
            </a:r>
          </a:p>
          <a:p>
            <a:pPr algn="just" fontAlgn="base"/>
            <a:endParaRPr lang="pt-BR" sz="2000" dirty="0"/>
          </a:p>
          <a:p>
            <a:pPr algn="just" fontAlgn="base"/>
            <a:r>
              <a:rPr lang="pt-BR" sz="2000" dirty="0"/>
              <a:t>Art. 6º: Podem aderir ao sistema de compensação de energia elétrica os consumidores responsáveis por unidade consumidora: </a:t>
            </a:r>
          </a:p>
          <a:p>
            <a:pPr algn="just" fontAlgn="base"/>
            <a:r>
              <a:rPr lang="pt-BR" sz="2000" dirty="0"/>
              <a:t>(...)</a:t>
            </a:r>
          </a:p>
          <a:p>
            <a:pPr algn="just" fontAlgn="base"/>
            <a:r>
              <a:rPr lang="pt-BR" sz="2000" dirty="0"/>
              <a:t> §1º s. </a:t>
            </a:r>
            <a:r>
              <a:rPr lang="pt-BR" sz="2000" b="1" u="sng" dirty="0"/>
              <a:t>Para fins de compensação</a:t>
            </a:r>
            <a:r>
              <a:rPr lang="pt-BR" sz="2000" dirty="0"/>
              <a:t>, a energia ativa injetada no sistema de distribuição pela unidade consumidora será cedida a título de empréstimo gratuito para a distribuidora, </a:t>
            </a:r>
            <a:r>
              <a:rPr lang="pt-BR" sz="2000" b="1" dirty="0"/>
              <a:t>passando a unidade consumidora a ter um crédito em quantidade de energia ativa a ser consumida por um prazo de 60 (sessenta) meses</a:t>
            </a:r>
            <a:r>
              <a:rPr lang="pt-BR" sz="2000" dirty="0"/>
              <a:t>.</a:t>
            </a:r>
            <a:endParaRPr lang="pt-BR" sz="2000" dirty="0">
              <a:solidFill>
                <a:srgbClr val="041936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04839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itle 1">
            <a:extLst>
              <a:ext uri="{FF2B5EF4-FFF2-40B4-BE49-F238E27FC236}">
                <a16:creationId xmlns:a16="http://schemas.microsoft.com/office/drawing/2014/main" id="{5835F759-D04C-4E52-BAED-C6888CA7A2A6}"/>
              </a:ext>
            </a:extLst>
          </p:cNvPr>
          <p:cNvSpPr txBox="1">
            <a:spLocks/>
          </p:cNvSpPr>
          <p:nvPr/>
        </p:nvSpPr>
        <p:spPr>
          <a:xfrm>
            <a:off x="451669" y="901965"/>
            <a:ext cx="11656910" cy="61019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0C234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600" b="1" dirty="0">
                <a:solidFill>
                  <a:srgbClr val="D0A482"/>
                </a:solidFill>
              </a:rPr>
              <a:t>4) PRECEDENTES JUDICIAIS </a:t>
            </a:r>
          </a:p>
        </p:txBody>
      </p:sp>
      <p:graphicFrame>
        <p:nvGraphicFramePr>
          <p:cNvPr id="20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896847"/>
              </p:ext>
            </p:extLst>
          </p:nvPr>
        </p:nvGraphicFramePr>
        <p:xfrm>
          <a:off x="585019" y="1512164"/>
          <a:ext cx="10978331" cy="4439170"/>
        </p:xfrm>
        <a:graphic>
          <a:graphicData uri="http://schemas.openxmlformats.org/drawingml/2006/table">
            <a:tbl>
              <a:tblPr firstRow="1" bandRow="1"/>
              <a:tblGrid>
                <a:gridCol w="481908">
                  <a:extLst>
                    <a:ext uri="{9D8B030D-6E8A-4147-A177-3AD203B41FA5}">
                      <a16:colId xmlns:a16="http://schemas.microsoft.com/office/drawing/2014/main" val="3648303952"/>
                    </a:ext>
                  </a:extLst>
                </a:gridCol>
                <a:gridCol w="5657723">
                  <a:extLst>
                    <a:ext uri="{9D8B030D-6E8A-4147-A177-3AD203B41FA5}">
                      <a16:colId xmlns:a16="http://schemas.microsoft.com/office/drawing/2014/main" val="2733955129"/>
                    </a:ext>
                  </a:extLst>
                </a:gridCol>
                <a:gridCol w="4838700">
                  <a:extLst>
                    <a:ext uri="{9D8B030D-6E8A-4147-A177-3AD203B41FA5}">
                      <a16:colId xmlns:a16="http://schemas.microsoft.com/office/drawing/2014/main" val="3179688257"/>
                    </a:ext>
                  </a:extLst>
                </a:gridCol>
              </a:tblGrid>
              <a:tr h="11853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sz="2000" b="1" dirty="0">
                          <a:latin typeface="+mj-lt"/>
                          <a:cs typeface="+mn-cs"/>
                        </a:rPr>
                        <a:t>UF</a:t>
                      </a:r>
                      <a:endParaRPr lang="en-GB" sz="2400" b="1" dirty="0">
                        <a:latin typeface="+mj-lt"/>
                        <a:cs typeface="Segoe UI" panose="020B0502040204020203" pitchFamily="34" charset="0"/>
                      </a:endParaRPr>
                    </a:p>
                  </a:txBody>
                  <a:tcPr marL="68580" marR="68580" marT="34290" marB="34290">
                    <a:lnL w="6350" cap="flat" cmpd="sng" algn="ctr">
                      <a:solidFill>
                        <a:srgbClr val="D0A4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C52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C52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C526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cap="all" baseline="0" dirty="0">
                          <a:latin typeface="+mj-lt"/>
                        </a:rPr>
                        <a:t>Dados do </a:t>
                      </a:r>
                      <a:r>
                        <a:rPr lang="en-GB" sz="2000" cap="all" baseline="0" dirty="0" err="1">
                          <a:latin typeface="+mj-lt"/>
                        </a:rPr>
                        <a:t>Processo</a:t>
                      </a:r>
                      <a:endParaRPr lang="en-GB" sz="2000" cap="all" baseline="0" dirty="0">
                        <a:latin typeface="+mj-lt"/>
                        <a:cs typeface="Segoe UI" panose="020B0502040204020203" pitchFamily="34" charset="0"/>
                      </a:endParaRPr>
                    </a:p>
                  </a:txBody>
                  <a:tcPr marL="68580" marR="68580" marT="34290" marB="34290">
                    <a:lnL w="6350" cap="flat" cmpd="sng" algn="ctr">
                      <a:solidFill>
                        <a:srgbClr val="4C52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C52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C52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C526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sz="2000" i="0" cap="all" baseline="0" dirty="0" err="1">
                          <a:latin typeface="+mj-lt"/>
                        </a:rPr>
                        <a:t>Resultado</a:t>
                      </a:r>
                      <a:endParaRPr lang="en-GB" sz="2000" i="0" cap="all" baseline="0" dirty="0">
                        <a:latin typeface="+mj-lt"/>
                        <a:cs typeface="Segoe UI" panose="020B0502040204020203" pitchFamily="34" charset="0"/>
                      </a:endParaRPr>
                    </a:p>
                  </a:txBody>
                  <a:tcPr marL="68580" marR="68580" marT="34290" marB="34290">
                    <a:lnL w="6350" cap="flat" cmpd="sng" algn="ctr">
                      <a:solidFill>
                        <a:srgbClr val="4C52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C52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C526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4737116"/>
                  </a:ext>
                </a:extLst>
              </a:tr>
              <a:tr h="471592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+mj-lt"/>
                          <a:cs typeface="Segoe UI" panose="020B0502040204020203" pitchFamily="34" charset="0"/>
                        </a:rPr>
                        <a:t>MT</a:t>
                      </a: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rgbClr val="D0A4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A4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C52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A4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marL="177800" indent="-177800">
                        <a:buFontTx/>
                        <a:buChar char="-"/>
                      </a:pPr>
                      <a:r>
                        <a:rPr lang="en-GB" sz="2000" dirty="0">
                          <a:latin typeface="+mj-lt"/>
                          <a:cs typeface="Segoe UI" panose="020B0502040204020203" pitchFamily="34" charset="0"/>
                        </a:rPr>
                        <a:t>ADI  nº 1018481-79.2021.8.11.0000 </a:t>
                      </a:r>
                    </a:p>
                    <a:p>
                      <a:pPr marL="177800" indent="-177800">
                        <a:buFontTx/>
                        <a:buChar char="-"/>
                      </a:pPr>
                      <a:r>
                        <a:rPr lang="en-GB" sz="2000" dirty="0" err="1">
                          <a:latin typeface="+mj-lt"/>
                          <a:cs typeface="Segoe UI" panose="020B0502040204020203" pitchFamily="34" charset="0"/>
                        </a:rPr>
                        <a:t>Objeto</a:t>
                      </a:r>
                      <a:r>
                        <a:rPr lang="en-GB" sz="2000" baseline="0" dirty="0">
                          <a:latin typeface="+mj-lt"/>
                          <a:cs typeface="Segoe UI" panose="020B0502040204020203" pitchFamily="34" charset="0"/>
                        </a:rPr>
                        <a:t>: </a:t>
                      </a:r>
                      <a:r>
                        <a:rPr lang="en-GB" sz="2000" baseline="0" dirty="0" err="1">
                          <a:latin typeface="+mj-lt"/>
                          <a:cs typeface="Segoe UI" panose="020B0502040204020203" pitchFamily="34" charset="0"/>
                        </a:rPr>
                        <a:t>interpretação</a:t>
                      </a:r>
                      <a:r>
                        <a:rPr lang="en-GB" sz="2000" baseline="0" dirty="0">
                          <a:latin typeface="+mj-lt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GB" sz="2000" baseline="0" dirty="0" err="1">
                          <a:latin typeface="+mj-lt"/>
                          <a:cs typeface="Segoe UI" panose="020B0502040204020203" pitchFamily="34" charset="0"/>
                        </a:rPr>
                        <a:t>conforme</a:t>
                      </a:r>
                      <a:r>
                        <a:rPr lang="en-GB" sz="2000" baseline="0" dirty="0">
                          <a:latin typeface="+mj-lt"/>
                          <a:cs typeface="Segoe UI" panose="020B0502040204020203" pitchFamily="34" charset="0"/>
                        </a:rPr>
                        <a:t> a </a:t>
                      </a:r>
                      <a:r>
                        <a:rPr lang="en-GB" sz="2000" baseline="0" dirty="0" err="1">
                          <a:latin typeface="+mj-lt"/>
                          <a:cs typeface="Segoe UI" panose="020B0502040204020203" pitchFamily="34" charset="0"/>
                        </a:rPr>
                        <a:t>constituição</a:t>
                      </a:r>
                      <a:r>
                        <a:rPr lang="en-GB" sz="2000" baseline="0" dirty="0">
                          <a:latin typeface="+mj-lt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GB" sz="2000" dirty="0">
                          <a:latin typeface="+mj-lt"/>
                          <a:cs typeface="Segoe UI" panose="020B0502040204020203" pitchFamily="34" charset="0"/>
                        </a:rPr>
                        <a:t>para </a:t>
                      </a:r>
                      <a:r>
                        <a:rPr lang="en-GB" sz="2000" dirty="0" err="1">
                          <a:latin typeface="+mj-lt"/>
                          <a:cs typeface="Segoe UI" panose="020B0502040204020203" pitchFamily="34" charset="0"/>
                        </a:rPr>
                        <a:t>afastas</a:t>
                      </a:r>
                      <a:r>
                        <a:rPr lang="en-GB" sz="2000" dirty="0">
                          <a:latin typeface="+mj-lt"/>
                          <a:cs typeface="Segoe UI" panose="020B0502040204020203" pitchFamily="34" charset="0"/>
                        </a:rPr>
                        <a:t> o ICMS </a:t>
                      </a:r>
                      <a:r>
                        <a:rPr lang="en-GB" sz="2000" dirty="0" err="1">
                          <a:latin typeface="+mj-lt"/>
                          <a:cs typeface="Segoe UI" panose="020B0502040204020203" pitchFamily="34" charset="0"/>
                        </a:rPr>
                        <a:t>sobre</a:t>
                      </a:r>
                      <a:r>
                        <a:rPr lang="en-GB" sz="2000" baseline="0" dirty="0">
                          <a:latin typeface="+mj-lt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GB" sz="2000" baseline="0" dirty="0" err="1">
                          <a:latin typeface="+mj-lt"/>
                          <a:cs typeface="Segoe UI" panose="020B0502040204020203" pitchFamily="34" charset="0"/>
                        </a:rPr>
                        <a:t>autoconsumo</a:t>
                      </a:r>
                      <a:r>
                        <a:rPr lang="en-GB" sz="2000" baseline="0" dirty="0">
                          <a:latin typeface="+mj-lt"/>
                          <a:cs typeface="Segoe UI" panose="020B0502040204020203" pitchFamily="34" charset="0"/>
                        </a:rPr>
                        <a:t> e </a:t>
                      </a:r>
                      <a:r>
                        <a:rPr lang="en-GB" sz="2000" dirty="0">
                          <a:latin typeface="+mj-lt"/>
                          <a:cs typeface="Segoe UI" panose="020B0502040204020203" pitchFamily="34" charset="0"/>
                        </a:rPr>
                        <a:t>TUSD</a:t>
                      </a:r>
                    </a:p>
                  </a:txBody>
                  <a:tcPr marL="68580" marR="68580" marT="34290" marB="34290">
                    <a:lnL w="6350" cap="flat" cmpd="sng" algn="ctr">
                      <a:solidFill>
                        <a:srgbClr val="D0A4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A4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C52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A4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marL="177800" indent="-177800">
                        <a:buFontTx/>
                        <a:buChar char="-"/>
                        <a:tabLst>
                          <a:tab pos="177800" algn="l"/>
                          <a:tab pos="717550" algn="l"/>
                        </a:tabLst>
                      </a:pPr>
                      <a:r>
                        <a:rPr lang="en-GB" sz="2000" dirty="0" err="1">
                          <a:latin typeface="+mj-lt"/>
                          <a:cs typeface="Segoe UI" panose="020B0502040204020203" pitchFamily="34" charset="0"/>
                        </a:rPr>
                        <a:t>Medida</a:t>
                      </a:r>
                      <a:r>
                        <a:rPr lang="en-GB" sz="2000" dirty="0">
                          <a:latin typeface="+mj-lt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GB" sz="2000" dirty="0" err="1">
                          <a:latin typeface="+mj-lt"/>
                          <a:cs typeface="Segoe UI" panose="020B0502040204020203" pitchFamily="34" charset="0"/>
                        </a:rPr>
                        <a:t>Cautelar</a:t>
                      </a:r>
                      <a:r>
                        <a:rPr lang="en-GB" sz="2000" baseline="0" dirty="0">
                          <a:latin typeface="+mj-lt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GB" sz="2000" baseline="0" dirty="0" err="1">
                          <a:latin typeface="+mj-lt"/>
                          <a:cs typeface="Segoe UI" panose="020B0502040204020203" pitchFamily="34" charset="0"/>
                        </a:rPr>
                        <a:t>Deferida</a:t>
                      </a:r>
                      <a:endParaRPr lang="en-GB" sz="2000" dirty="0">
                        <a:latin typeface="+mj-lt"/>
                        <a:cs typeface="Segoe UI" panose="020B0502040204020203" pitchFamily="34" charset="0"/>
                      </a:endParaRPr>
                    </a:p>
                  </a:txBody>
                  <a:tcPr marL="68580" marR="68580" marT="34290" marB="34290">
                    <a:lnL w="6350" cap="flat" cmpd="sng" algn="ctr">
                      <a:solidFill>
                        <a:srgbClr val="D0A4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C52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A4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0011455"/>
                  </a:ext>
                </a:extLst>
              </a:tr>
              <a:tr h="123158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sz="2000" b="1" dirty="0">
                          <a:latin typeface="+mj-lt"/>
                        </a:rPr>
                        <a:t>PE</a:t>
                      </a:r>
                      <a:endParaRPr lang="en-GB" sz="2000" b="1" dirty="0">
                        <a:latin typeface="+mj-lt"/>
                        <a:cs typeface="Segoe UI" panose="020B0502040204020203" pitchFamily="34" charset="0"/>
                      </a:endParaRP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rgbClr val="D0A4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A4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A4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A4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177800" indent="-177800">
                        <a:buFontTx/>
                        <a:buChar char="-"/>
                      </a:pPr>
                      <a:r>
                        <a:rPr lang="en-GB" sz="2000" dirty="0">
                          <a:latin typeface="+mj-lt"/>
                        </a:rPr>
                        <a:t>MS  nº 0030508-91.2020.8.17.2001</a:t>
                      </a:r>
                    </a:p>
                    <a:p>
                      <a:pPr marL="177800" indent="-177800">
                        <a:buFontTx/>
                        <a:buChar char="-"/>
                      </a:pPr>
                      <a:r>
                        <a:rPr lang="en-GB" sz="2000" dirty="0" err="1">
                          <a:latin typeface="+mj-lt"/>
                        </a:rPr>
                        <a:t>Consórcio</a:t>
                      </a:r>
                      <a:r>
                        <a:rPr lang="en-GB" sz="2000" dirty="0">
                          <a:latin typeface="+mj-lt"/>
                        </a:rPr>
                        <a:t> </a:t>
                      </a:r>
                      <a:r>
                        <a:rPr lang="en-GB" sz="2000" dirty="0" err="1">
                          <a:latin typeface="+mj-lt"/>
                        </a:rPr>
                        <a:t>formado</a:t>
                      </a:r>
                      <a:r>
                        <a:rPr lang="en-GB" sz="2000" dirty="0">
                          <a:latin typeface="+mj-lt"/>
                        </a:rPr>
                        <a:t> </a:t>
                      </a:r>
                      <a:r>
                        <a:rPr lang="en-GB" sz="2000" dirty="0" err="1">
                          <a:latin typeface="+mj-lt"/>
                        </a:rPr>
                        <a:t>por</a:t>
                      </a:r>
                      <a:r>
                        <a:rPr lang="en-GB" sz="2000" dirty="0">
                          <a:latin typeface="+mj-lt"/>
                        </a:rPr>
                        <a:t> 1 </a:t>
                      </a:r>
                      <a:r>
                        <a:rPr lang="en-GB" sz="2000" dirty="0" err="1">
                          <a:latin typeface="+mj-lt"/>
                        </a:rPr>
                        <a:t>empresa</a:t>
                      </a:r>
                      <a:r>
                        <a:rPr lang="en-GB" sz="2000" dirty="0">
                          <a:latin typeface="+mj-lt"/>
                        </a:rPr>
                        <a:t> com know-how</a:t>
                      </a:r>
                      <a:r>
                        <a:rPr lang="en-GB" sz="2000" baseline="0" dirty="0">
                          <a:latin typeface="+mj-lt"/>
                        </a:rPr>
                        <a:t> </a:t>
                      </a:r>
                      <a:r>
                        <a:rPr lang="en-GB" sz="2000" dirty="0">
                          <a:latin typeface="+mj-lt"/>
                        </a:rPr>
                        <a:t>de </a:t>
                      </a:r>
                      <a:r>
                        <a:rPr lang="en-GB" sz="2000" dirty="0" err="1">
                          <a:latin typeface="+mj-lt"/>
                        </a:rPr>
                        <a:t>energia</a:t>
                      </a:r>
                      <a:r>
                        <a:rPr lang="en-GB" sz="2000" dirty="0">
                          <a:latin typeface="+mj-lt"/>
                        </a:rPr>
                        <a:t> e</a:t>
                      </a:r>
                      <a:r>
                        <a:rPr lang="en-GB" sz="2000" baseline="0" dirty="0">
                          <a:latin typeface="+mj-lt"/>
                        </a:rPr>
                        <a:t> </a:t>
                      </a:r>
                      <a:r>
                        <a:rPr lang="en-GB" sz="2000" baseline="0" dirty="0" err="1">
                          <a:latin typeface="+mj-lt"/>
                        </a:rPr>
                        <a:t>diversas</a:t>
                      </a:r>
                      <a:r>
                        <a:rPr lang="en-GB" sz="2000" baseline="0" dirty="0">
                          <a:latin typeface="+mj-lt"/>
                        </a:rPr>
                        <a:t> </a:t>
                      </a:r>
                      <a:r>
                        <a:rPr lang="en-GB" sz="2000" baseline="0" dirty="0" err="1">
                          <a:latin typeface="+mj-lt"/>
                        </a:rPr>
                        <a:t>pequenas</a:t>
                      </a:r>
                      <a:r>
                        <a:rPr lang="en-GB" sz="2000" baseline="0" dirty="0">
                          <a:latin typeface="+mj-lt"/>
                        </a:rPr>
                        <a:t> e medias </a:t>
                      </a:r>
                      <a:r>
                        <a:rPr lang="en-GB" sz="2000" baseline="0" dirty="0" err="1">
                          <a:latin typeface="+mj-lt"/>
                        </a:rPr>
                        <a:t>empresas</a:t>
                      </a:r>
                      <a:r>
                        <a:rPr lang="en-GB" sz="2000" baseline="0" dirty="0">
                          <a:latin typeface="+mj-lt"/>
                        </a:rPr>
                        <a:t> (</a:t>
                      </a:r>
                      <a:r>
                        <a:rPr lang="en-GB" sz="2000" baseline="0" dirty="0" err="1">
                          <a:latin typeface="+mj-lt"/>
                        </a:rPr>
                        <a:t>fármácias</a:t>
                      </a:r>
                      <a:r>
                        <a:rPr lang="en-GB" sz="2000" baseline="0" dirty="0">
                          <a:latin typeface="+mj-lt"/>
                        </a:rPr>
                        <a:t>, </a:t>
                      </a:r>
                      <a:r>
                        <a:rPr lang="en-GB" sz="2000" baseline="0" dirty="0" err="1">
                          <a:latin typeface="+mj-lt"/>
                        </a:rPr>
                        <a:t>postos</a:t>
                      </a:r>
                      <a:r>
                        <a:rPr lang="en-GB" sz="2000" baseline="0" dirty="0">
                          <a:latin typeface="+mj-lt"/>
                        </a:rPr>
                        <a:t> de </a:t>
                      </a:r>
                      <a:r>
                        <a:rPr lang="en-GB" sz="2000" baseline="0" dirty="0" err="1">
                          <a:latin typeface="+mj-lt"/>
                        </a:rPr>
                        <a:t>gasolina</a:t>
                      </a:r>
                      <a:r>
                        <a:rPr lang="en-GB" sz="2000" baseline="0" dirty="0">
                          <a:latin typeface="+mj-lt"/>
                        </a:rPr>
                        <a:t>, </a:t>
                      </a:r>
                      <a:r>
                        <a:rPr lang="en-GB" sz="2000" baseline="0" dirty="0" err="1">
                          <a:latin typeface="+mj-lt"/>
                        </a:rPr>
                        <a:t>restaurantes</a:t>
                      </a:r>
                      <a:r>
                        <a:rPr lang="en-GB" sz="2000" baseline="0" dirty="0">
                          <a:latin typeface="+mj-lt"/>
                        </a:rPr>
                        <a:t> etc.)</a:t>
                      </a:r>
                      <a:endParaRPr lang="en-GB" sz="2000" dirty="0">
                        <a:latin typeface="+mj-lt"/>
                      </a:endParaRPr>
                    </a:p>
                  </a:txBody>
                  <a:tcPr marL="68580" marR="68580" marT="34290" marB="34290">
                    <a:lnL w="6350" cap="flat" cmpd="sng" algn="ctr">
                      <a:solidFill>
                        <a:srgbClr val="D0A4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A4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A4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A4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177800" indent="-177800">
                        <a:buFontTx/>
                        <a:buChar char="-"/>
                      </a:pPr>
                      <a:r>
                        <a:rPr lang="pt-BR" sz="2000" dirty="0">
                          <a:latin typeface="+mj-lt"/>
                        </a:rPr>
                        <a:t>Sentença</a:t>
                      </a:r>
                      <a:r>
                        <a:rPr lang="pt-BR" sz="2000" baseline="0" dirty="0">
                          <a:latin typeface="+mj-lt"/>
                        </a:rPr>
                        <a:t> Favorável</a:t>
                      </a:r>
                      <a:endParaRPr lang="pt-BR" sz="2000" dirty="0">
                        <a:latin typeface="+mj-lt"/>
                      </a:endParaRPr>
                    </a:p>
                  </a:txBody>
                  <a:tcPr marL="68580" marR="68580" marT="34290" marB="34290">
                    <a:lnL w="6350" cap="flat" cmpd="sng" algn="ctr">
                      <a:solidFill>
                        <a:srgbClr val="D0A4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A4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A4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3618994"/>
                  </a:ext>
                </a:extLst>
              </a:tr>
              <a:tr h="83481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 dirty="0">
                          <a:latin typeface="+mj-lt"/>
                          <a:cs typeface="Segoe UI" panose="020B0502040204020203" pitchFamily="34" charset="0"/>
                        </a:rPr>
                        <a:t>SP</a:t>
                      </a: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rgbClr val="D0A4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A4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A4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A4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177800" marR="0" lvl="0" indent="-1778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pt-BR" sz="2000" kern="1200" dirty="0">
                          <a:latin typeface="+mj-lt"/>
                        </a:rPr>
                        <a:t>MS</a:t>
                      </a:r>
                      <a:r>
                        <a:rPr lang="pt-BR" sz="2000" kern="1200" baseline="0" dirty="0">
                          <a:latin typeface="+mj-lt"/>
                        </a:rPr>
                        <a:t> </a:t>
                      </a:r>
                      <a:r>
                        <a:rPr lang="pt-BR" sz="2000" kern="1200" dirty="0">
                          <a:latin typeface="+mj-lt"/>
                        </a:rPr>
                        <a:t> </a:t>
                      </a:r>
                      <a:r>
                        <a:rPr lang="pt-BR" sz="2000" kern="1200" baseline="0" dirty="0">
                          <a:latin typeface="+mj-lt"/>
                        </a:rPr>
                        <a:t>nº 1042466-77.2019.8.26.0114</a:t>
                      </a:r>
                    </a:p>
                    <a:p>
                      <a:pPr marL="177800" marR="0" lvl="0" indent="-1778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pt-BR" sz="2000" kern="1200" dirty="0">
                          <a:latin typeface="+mj-lt"/>
                        </a:rPr>
                        <a:t>Consórcio</a:t>
                      </a:r>
                      <a:r>
                        <a:rPr lang="pt-BR" sz="2000" kern="1200" baseline="0" dirty="0">
                          <a:latin typeface="+mj-lt"/>
                        </a:rPr>
                        <a:t> formado por 1 empresa com know-how de energia (15%) e uma consumidora (85%)</a:t>
                      </a:r>
                      <a:endParaRPr lang="pt-BR" sz="2000" kern="1200" dirty="0">
                        <a:latin typeface="+mj-lt"/>
                      </a:endParaRPr>
                    </a:p>
                  </a:txBody>
                  <a:tcPr marL="68580" marR="68580" marT="34290" marB="34290">
                    <a:lnL w="6350" cap="flat" cmpd="sng" algn="ctr">
                      <a:solidFill>
                        <a:srgbClr val="D0A4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A4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A4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A4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177800" marR="0" lvl="0" indent="-1778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pt-BR" sz="2000" kern="1200" dirty="0">
                          <a:latin typeface="+mj-lt"/>
                        </a:rPr>
                        <a:t>Sentença desfavorável</a:t>
                      </a:r>
                    </a:p>
                    <a:p>
                      <a:pPr marL="177800" marR="0" lvl="0" indent="-1778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pt-BR" sz="2000" kern="1200" baseline="0" dirty="0">
                          <a:latin typeface="+mj-lt"/>
                        </a:rPr>
                        <a:t>Acórdão desfavorável</a:t>
                      </a:r>
                    </a:p>
                  </a:txBody>
                  <a:tcPr marL="68580" marR="68580" marT="34290" marB="34290">
                    <a:lnL w="6350" cap="flat" cmpd="sng" algn="ctr">
                      <a:solidFill>
                        <a:srgbClr val="D0A4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A4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A4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2318020"/>
                  </a:ext>
                </a:extLst>
              </a:tr>
              <a:tr h="81205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 dirty="0">
                          <a:latin typeface="+mj-lt"/>
                        </a:rPr>
                        <a:t>RS</a:t>
                      </a:r>
                    </a:p>
                    <a:p>
                      <a:pPr algn="ctr"/>
                      <a:endParaRPr lang="en-GB" sz="2000" b="1" dirty="0">
                        <a:latin typeface="+mj-lt"/>
                        <a:cs typeface="Segoe UI" panose="020B0502040204020203" pitchFamily="34" charset="0"/>
                      </a:endParaRP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rgbClr val="D0A4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A4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A4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A4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177800" marR="0" lvl="0" indent="-1778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pt-BR" sz="2000" b="0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MS</a:t>
                      </a:r>
                      <a:r>
                        <a:rPr lang="pt-BR" sz="2000" b="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pt-BR" sz="2000" b="0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pt-BR" sz="2000" b="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nº 1042466-77.2019.8.26.0114</a:t>
                      </a:r>
                    </a:p>
                    <a:p>
                      <a:pPr marL="177800" marR="0" lvl="0" indent="-1778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pt-BR" sz="2000" b="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Central energia solar de 1,2 MW (acima da isenção)</a:t>
                      </a:r>
                    </a:p>
                  </a:txBody>
                  <a:tcPr marL="68580" marR="68580" marT="34290" marB="34290">
                    <a:lnL w="6350" cap="flat" cmpd="sng" algn="ctr">
                      <a:solidFill>
                        <a:srgbClr val="D0A4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A4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A4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A4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177800" indent="-177800">
                        <a:buFontTx/>
                        <a:buChar char="-"/>
                        <a:tabLst>
                          <a:tab pos="177800" algn="l"/>
                        </a:tabLst>
                      </a:pPr>
                      <a:r>
                        <a:rPr lang="pt-BR" sz="2000" dirty="0">
                          <a:latin typeface="+mj-lt"/>
                        </a:rPr>
                        <a:t>Sentença favorável (pela</a:t>
                      </a:r>
                      <a:r>
                        <a:rPr lang="pt-BR" sz="2000" baseline="0" dirty="0">
                          <a:latin typeface="+mj-lt"/>
                        </a:rPr>
                        <a:t> isenção)</a:t>
                      </a:r>
                      <a:endParaRPr lang="pt-BR" sz="2000" dirty="0">
                        <a:latin typeface="+mj-lt"/>
                      </a:endParaRPr>
                    </a:p>
                    <a:p>
                      <a:pPr marL="177800" indent="-177800">
                        <a:buFontTx/>
                        <a:buChar char="-"/>
                        <a:tabLst>
                          <a:tab pos="177800" algn="l"/>
                        </a:tabLst>
                      </a:pPr>
                      <a:r>
                        <a:rPr lang="pt-BR" sz="2000" dirty="0">
                          <a:solidFill>
                            <a:schemeClr val="dk1"/>
                          </a:solidFill>
                          <a:latin typeface="+mj-lt"/>
                          <a:cs typeface="+mn-cs"/>
                        </a:rPr>
                        <a:t>Acórdão</a:t>
                      </a:r>
                      <a:r>
                        <a:rPr lang="pt-BR" sz="2000" baseline="0" dirty="0">
                          <a:solidFill>
                            <a:schemeClr val="dk1"/>
                          </a:solidFill>
                          <a:latin typeface="+mj-lt"/>
                          <a:cs typeface="+mn-cs"/>
                        </a:rPr>
                        <a:t> Favorável (pela não-incidência)</a:t>
                      </a:r>
                      <a:endParaRPr lang="en-GB" sz="2000" dirty="0">
                        <a:solidFill>
                          <a:srgbClr val="FF0000"/>
                        </a:solidFill>
                        <a:latin typeface="+mj-lt"/>
                        <a:cs typeface="Segoe UI" panose="020B0502040204020203" pitchFamily="34" charset="0"/>
                      </a:endParaRPr>
                    </a:p>
                  </a:txBody>
                  <a:tcPr marL="68580" marR="68580" marT="34290" marB="34290">
                    <a:lnL w="6350" cap="flat" cmpd="sng" algn="ctr">
                      <a:solidFill>
                        <a:srgbClr val="D0A4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A4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A4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96327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030031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aixaDeTexto 28"/>
          <p:cNvSpPr txBox="1"/>
          <p:nvPr/>
        </p:nvSpPr>
        <p:spPr>
          <a:xfrm>
            <a:off x="455594" y="1584172"/>
            <a:ext cx="11393105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39750" indent="-539750">
              <a:lnSpc>
                <a:spcPts val="3600"/>
              </a:lnSpc>
              <a:spcAft>
                <a:spcPts val="1200"/>
              </a:spcAft>
              <a:buFont typeface="+mj-lt"/>
              <a:buAutoNum type="arabicPeriod"/>
            </a:pPr>
            <a:r>
              <a:rPr lang="en-GB" sz="2600" b="1" dirty="0">
                <a:solidFill>
                  <a:srgbClr val="051432"/>
                </a:solidFill>
                <a:latin typeface="+mj-lt"/>
              </a:rPr>
              <a:t>ASPECTOS GERAIS: “TRÂNSITO” ENTRE DIREITO TRIBUTÁRIO E REGULATÓRIO</a:t>
            </a:r>
          </a:p>
          <a:p>
            <a:pPr marL="539750" indent="-539750">
              <a:lnSpc>
                <a:spcPts val="3600"/>
              </a:lnSpc>
              <a:spcAft>
                <a:spcPts val="1200"/>
              </a:spcAft>
              <a:buFont typeface="+mj-lt"/>
              <a:buAutoNum type="arabicPeriod"/>
            </a:pPr>
            <a:r>
              <a:rPr lang="en-GB" sz="2600" b="1" dirty="0">
                <a:solidFill>
                  <a:srgbClr val="051432"/>
                </a:solidFill>
                <a:latin typeface="+mj-lt"/>
              </a:rPr>
              <a:t>ASPECTOS ESPECÍFICOS:</a:t>
            </a:r>
          </a:p>
          <a:p>
            <a:pPr marL="539750">
              <a:lnSpc>
                <a:spcPts val="3600"/>
              </a:lnSpc>
            </a:pPr>
            <a:r>
              <a:rPr lang="en-GB" sz="2000" b="1" dirty="0">
                <a:solidFill>
                  <a:srgbClr val="051432"/>
                </a:solidFill>
                <a:latin typeface="+mj-lt"/>
              </a:rPr>
              <a:t>2.1 HÁ INCIDÊNCIA DE ICMS NA AUTOGERAÇÃO DE ENERGIA?</a:t>
            </a:r>
          </a:p>
          <a:p>
            <a:pPr marL="539750">
              <a:lnSpc>
                <a:spcPts val="3600"/>
              </a:lnSpc>
              <a:spcAft>
                <a:spcPts val="1200"/>
              </a:spcAft>
            </a:pPr>
            <a:r>
              <a:rPr lang="en-GB" sz="2000" b="1" dirty="0">
                <a:solidFill>
                  <a:srgbClr val="051432"/>
                </a:solidFill>
                <a:latin typeface="+mj-lt"/>
              </a:rPr>
              <a:t>2.2	COMO INTERPRETAR AS ISENÇÕES DE ICMS PARA </a:t>
            </a:r>
            <a:r>
              <a:rPr lang="en-GB" sz="2000" b="1" u="sng" dirty="0">
                <a:solidFill>
                  <a:srgbClr val="051432"/>
                </a:solidFill>
                <a:latin typeface="+mj-lt"/>
              </a:rPr>
              <a:t>ALGUMAS </a:t>
            </a:r>
            <a:r>
              <a:rPr lang="en-GB" sz="2000" b="1" dirty="0">
                <a:solidFill>
                  <a:srgbClr val="051432"/>
                </a:solidFill>
                <a:latin typeface="+mj-lt"/>
              </a:rPr>
              <a:t>MODALIDADES?</a:t>
            </a:r>
          </a:p>
          <a:p>
            <a:pPr marL="539750">
              <a:lnSpc>
                <a:spcPts val="3600"/>
              </a:lnSpc>
              <a:spcAft>
                <a:spcPts val="1200"/>
              </a:spcAft>
            </a:pPr>
            <a:r>
              <a:rPr lang="pt-BR" sz="2000" dirty="0">
                <a:solidFill>
                  <a:srgbClr val="051432"/>
                </a:solidFill>
              </a:rPr>
              <a:t>2.3 COMO INTERPRETAR AS MANIFESTAÇÕES TÉCNICAS DAS AGÊNCIA REGULADORA.</a:t>
            </a:r>
          </a:p>
          <a:p>
            <a:pPr marL="539750" lvl="0" indent="-539750">
              <a:lnSpc>
                <a:spcPts val="3600"/>
              </a:lnSpc>
              <a:buFont typeface="+mj-lt"/>
              <a:buAutoNum type="arabicPeriod" startAt="3"/>
            </a:pPr>
            <a:r>
              <a:rPr lang="en-GB" sz="2600" b="1" dirty="0">
                <a:solidFill>
                  <a:srgbClr val="051432"/>
                </a:solidFill>
                <a:latin typeface="+mj-lt"/>
              </a:rPr>
              <a:t>PERSPECTIVAS LEGISLATIVA E JURISPRUDENCIAL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835F759-D04C-4E52-BAED-C6888CA7A2A6}"/>
              </a:ext>
            </a:extLst>
          </p:cNvPr>
          <p:cNvSpPr txBox="1">
            <a:spLocks/>
          </p:cNvSpPr>
          <p:nvPr/>
        </p:nvSpPr>
        <p:spPr>
          <a:xfrm>
            <a:off x="451669" y="901965"/>
            <a:ext cx="11656910" cy="61019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0C234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600" b="1" dirty="0">
                <a:solidFill>
                  <a:srgbClr val="D0A482"/>
                </a:solidFill>
              </a:rPr>
              <a:t>5) CONCLUSÕES</a:t>
            </a:r>
          </a:p>
        </p:txBody>
      </p:sp>
    </p:spTree>
    <p:extLst>
      <p:ext uri="{BB962C8B-B14F-4D97-AF65-F5344CB8AC3E}">
        <p14:creationId xmlns:p14="http://schemas.microsoft.com/office/powerpoint/2010/main" val="11166014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AFEBC8-E457-4652-7443-F902D934C1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964733"/>
            <a:ext cx="9144000" cy="2131587"/>
          </a:xfrm>
        </p:spPr>
        <p:txBody>
          <a:bodyPr/>
          <a:lstStyle/>
          <a:p>
            <a:r>
              <a:rPr lang="pt-BR" dirty="0"/>
              <a:t>Obrigado!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32CE946-027A-C608-966E-4102197DA2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94407"/>
            <a:ext cx="9144000" cy="1655762"/>
          </a:xfrm>
        </p:spPr>
        <p:txBody>
          <a:bodyPr>
            <a:normAutofit/>
          </a:bodyPr>
          <a:lstStyle/>
          <a:p>
            <a:r>
              <a:rPr lang="pt-BR" sz="3600" b="1" i="1" dirty="0"/>
              <a:t>Raphael Furtado</a:t>
            </a:r>
          </a:p>
          <a:p>
            <a:r>
              <a:rPr lang="pt-BR" sz="3600" b="1" i="1" dirty="0"/>
              <a:t>rfurtado@mayerbrown.com</a:t>
            </a:r>
          </a:p>
        </p:txBody>
      </p:sp>
    </p:spTree>
    <p:extLst>
      <p:ext uri="{BB962C8B-B14F-4D97-AF65-F5344CB8AC3E}">
        <p14:creationId xmlns:p14="http://schemas.microsoft.com/office/powerpoint/2010/main" val="14943340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23">
            <a:extLst>
              <a:ext uri="{FF2B5EF4-FFF2-40B4-BE49-F238E27FC236}">
                <a16:creationId xmlns:a16="http://schemas.microsoft.com/office/drawing/2014/main" id="{90304DC5-FB1C-A74A-889F-F28D258758B4}"/>
              </a:ext>
            </a:extLst>
          </p:cNvPr>
          <p:cNvSpPr/>
          <p:nvPr/>
        </p:nvSpPr>
        <p:spPr>
          <a:xfrm>
            <a:off x="2168281" y="2517760"/>
            <a:ext cx="2788402" cy="4240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pt-BR" sz="2400" b="1" dirty="0">
                <a:solidFill>
                  <a:srgbClr val="D49700"/>
                </a:solidFill>
                <a:latin typeface="+mj-lt"/>
                <a:cs typeface="Segoe UI" panose="020B0502040204020203" pitchFamily="34" charset="0"/>
              </a:rPr>
              <a:t>DESENVOLVEDOR</a:t>
            </a:r>
          </a:p>
        </p:txBody>
      </p:sp>
      <p:sp>
        <p:nvSpPr>
          <p:cNvPr id="15" name="Rectangle 23">
            <a:extLst>
              <a:ext uri="{FF2B5EF4-FFF2-40B4-BE49-F238E27FC236}">
                <a16:creationId xmlns:a16="http://schemas.microsoft.com/office/drawing/2014/main" id="{E9CEEBAC-73FD-5140-BFA0-CE92743ADF87}"/>
              </a:ext>
            </a:extLst>
          </p:cNvPr>
          <p:cNvSpPr/>
          <p:nvPr/>
        </p:nvSpPr>
        <p:spPr>
          <a:xfrm>
            <a:off x="7004648" y="2599079"/>
            <a:ext cx="3091856" cy="2913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pt-BR" sz="2400" b="1" dirty="0">
                <a:solidFill>
                  <a:srgbClr val="1D4999"/>
                </a:solidFill>
                <a:latin typeface="+mj-lt"/>
                <a:cs typeface="Segoe UI" panose="020B0502040204020203" pitchFamily="34" charset="0"/>
              </a:rPr>
              <a:t>AUTOPRODUTOR</a:t>
            </a:r>
          </a:p>
        </p:txBody>
      </p:sp>
      <p:sp>
        <p:nvSpPr>
          <p:cNvPr id="17" name="Rectangle 26">
            <a:extLst>
              <a:ext uri="{FF2B5EF4-FFF2-40B4-BE49-F238E27FC236}">
                <a16:creationId xmlns:a16="http://schemas.microsoft.com/office/drawing/2014/main" id="{89A0E164-EBE8-414A-A538-F65E1FD41809}"/>
              </a:ext>
            </a:extLst>
          </p:cNvPr>
          <p:cNvSpPr/>
          <p:nvPr/>
        </p:nvSpPr>
        <p:spPr>
          <a:xfrm>
            <a:off x="7007363" y="2941789"/>
            <a:ext cx="2850252" cy="2664667"/>
          </a:xfrm>
          <a:prstGeom prst="rect">
            <a:avLst/>
          </a:prstGeom>
          <a:noFill/>
          <a:ln w="19050">
            <a:solidFill>
              <a:schemeClr val="bg1">
                <a:lumMod val="6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pt-BR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9" name="Rectangle 23">
            <a:extLst>
              <a:ext uri="{FF2B5EF4-FFF2-40B4-BE49-F238E27FC236}">
                <a16:creationId xmlns:a16="http://schemas.microsoft.com/office/drawing/2014/main" id="{E9CEEBAC-73FD-5140-BFA0-CE92743ADF87}"/>
              </a:ext>
            </a:extLst>
          </p:cNvPr>
          <p:cNvSpPr/>
          <p:nvPr/>
        </p:nvSpPr>
        <p:spPr>
          <a:xfrm>
            <a:off x="7029433" y="5257590"/>
            <a:ext cx="2477686" cy="2913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pt-BR" sz="2400" b="1" i="1" dirty="0">
                <a:solidFill>
                  <a:srgbClr val="1D4999"/>
                </a:solidFill>
                <a:latin typeface="+mj-lt"/>
                <a:cs typeface="Segoe UI" panose="020B0502040204020203" pitchFamily="34" charset="0"/>
              </a:rPr>
              <a:t>São Paulo (capital)</a:t>
            </a:r>
          </a:p>
        </p:txBody>
      </p:sp>
      <p:pic>
        <p:nvPicPr>
          <p:cNvPr id="41" name="Imagem 40"/>
          <p:cNvPicPr>
            <a:picLocks noChangeAspect="1"/>
          </p:cNvPicPr>
          <p:nvPr/>
        </p:nvPicPr>
        <p:blipFill rotWithShape="1">
          <a:blip r:embed="rId2" cstate="hq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633"/>
          <a:stretch/>
        </p:blipFill>
        <p:spPr>
          <a:xfrm>
            <a:off x="3656397" y="3518137"/>
            <a:ext cx="1315283" cy="1070198"/>
          </a:xfrm>
          <a:prstGeom prst="rect">
            <a:avLst/>
          </a:prstGeom>
        </p:spPr>
      </p:pic>
      <p:sp>
        <p:nvSpPr>
          <p:cNvPr id="42" name="Rectangle 26">
            <a:extLst>
              <a:ext uri="{FF2B5EF4-FFF2-40B4-BE49-F238E27FC236}">
                <a16:creationId xmlns:a16="http://schemas.microsoft.com/office/drawing/2014/main" id="{89A0E164-EBE8-414A-A538-F65E1FD41809}"/>
              </a:ext>
            </a:extLst>
          </p:cNvPr>
          <p:cNvSpPr/>
          <p:nvPr/>
        </p:nvSpPr>
        <p:spPr>
          <a:xfrm>
            <a:off x="2106431" y="2941789"/>
            <a:ext cx="2850252" cy="2664667"/>
          </a:xfrm>
          <a:prstGeom prst="rect">
            <a:avLst/>
          </a:prstGeom>
          <a:noFill/>
          <a:ln w="19050">
            <a:solidFill>
              <a:schemeClr val="bg1">
                <a:lumMod val="6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pt-BR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5" name="Rectangle 23">
            <a:extLst>
              <a:ext uri="{FF2B5EF4-FFF2-40B4-BE49-F238E27FC236}">
                <a16:creationId xmlns:a16="http://schemas.microsoft.com/office/drawing/2014/main" id="{E9CEEBAC-73FD-5140-BFA0-CE92743ADF87}"/>
              </a:ext>
            </a:extLst>
          </p:cNvPr>
          <p:cNvSpPr/>
          <p:nvPr/>
        </p:nvSpPr>
        <p:spPr>
          <a:xfrm>
            <a:off x="2106431" y="5257590"/>
            <a:ext cx="2477686" cy="2913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/>
            <a:r>
              <a:rPr lang="pt-BR" sz="2400" b="1" i="1" dirty="0">
                <a:solidFill>
                  <a:srgbClr val="D69800"/>
                </a:solidFill>
                <a:latin typeface="+mj-lt"/>
                <a:cs typeface="Segoe UI" panose="020B0502040204020203" pitchFamily="34" charset="0"/>
              </a:rPr>
              <a:t>São Paulo (interior)</a:t>
            </a:r>
          </a:p>
        </p:txBody>
      </p:sp>
      <p:sp>
        <p:nvSpPr>
          <p:cNvPr id="49" name="Rectangle 112"/>
          <p:cNvSpPr/>
          <p:nvPr/>
        </p:nvSpPr>
        <p:spPr>
          <a:xfrm>
            <a:off x="4044043" y="6135684"/>
            <a:ext cx="41994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800"/>
            <a:r>
              <a:rPr lang="pt-BR" sz="2400" b="1" dirty="0">
                <a:solidFill>
                  <a:srgbClr val="0D456A"/>
                </a:solidFill>
                <a:latin typeface="+mj-lt"/>
                <a:cs typeface="Segoe UI" panose="020B0502040204020203" pitchFamily="34" charset="0"/>
              </a:rPr>
              <a:t>ARRENDAMENTO + O&amp;M</a:t>
            </a:r>
          </a:p>
        </p:txBody>
      </p:sp>
      <p:pic>
        <p:nvPicPr>
          <p:cNvPr id="18" name="Picture 29" descr="Shape&#10;&#10;Description automatically generated with low confidence">
            <a:extLst>
              <a:ext uri="{FF2B5EF4-FFF2-40B4-BE49-F238E27FC236}">
                <a16:creationId xmlns:a16="http://schemas.microsoft.com/office/drawing/2014/main" id="{B084FB96-6794-49A4-97F6-CA4887B3A59E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2821" y="3223113"/>
            <a:ext cx="1612036" cy="1612036"/>
          </a:xfrm>
          <a:prstGeom prst="rect">
            <a:avLst/>
          </a:prstGeom>
        </p:spPr>
      </p:pic>
      <p:sp>
        <p:nvSpPr>
          <p:cNvPr id="20" name="Rectangle 23">
            <a:extLst>
              <a:ext uri="{FF2B5EF4-FFF2-40B4-BE49-F238E27FC236}">
                <a16:creationId xmlns:a16="http://schemas.microsoft.com/office/drawing/2014/main" id="{90304DC5-FB1C-A74A-889F-F28D258758B4}"/>
              </a:ext>
            </a:extLst>
          </p:cNvPr>
          <p:cNvSpPr/>
          <p:nvPr/>
        </p:nvSpPr>
        <p:spPr>
          <a:xfrm>
            <a:off x="7447319" y="1645912"/>
            <a:ext cx="2152276" cy="5427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pt-BR" sz="2400" b="1" dirty="0">
                <a:solidFill>
                  <a:srgbClr val="D0A482"/>
                </a:solidFill>
                <a:latin typeface="+mj-lt"/>
                <a:cs typeface="Segoe UI" panose="020B0502040204020203" pitchFamily="34" charset="0"/>
              </a:rPr>
              <a:t>[</a:t>
            </a:r>
            <a:r>
              <a:rPr lang="pt-BR" sz="2400" b="1" cap="all" dirty="0">
                <a:solidFill>
                  <a:srgbClr val="D0A482"/>
                </a:solidFill>
                <a:latin typeface="+mj-lt"/>
                <a:cs typeface="Segoe UI" panose="020B0502040204020203" pitchFamily="34" charset="0"/>
              </a:rPr>
              <a:t>Associação</a:t>
            </a:r>
            <a:r>
              <a:rPr lang="pt-BR" sz="2400" b="1" dirty="0">
                <a:solidFill>
                  <a:srgbClr val="D0A482"/>
                </a:solidFill>
                <a:latin typeface="+mj-lt"/>
                <a:cs typeface="Segoe UI" panose="020B0502040204020203" pitchFamily="34" charset="0"/>
              </a:rPr>
              <a:t>]</a:t>
            </a:r>
          </a:p>
        </p:txBody>
      </p:sp>
      <p:sp>
        <p:nvSpPr>
          <p:cNvPr id="21" name="Chave Esquerda 20"/>
          <p:cNvSpPr/>
          <p:nvPr/>
        </p:nvSpPr>
        <p:spPr>
          <a:xfrm rot="5400000" flipV="1">
            <a:off x="8274951" y="777528"/>
            <a:ext cx="367683" cy="3275423"/>
          </a:xfrm>
          <a:prstGeom prst="leftBrace">
            <a:avLst>
              <a:gd name="adj1" fmla="val 8333"/>
              <a:gd name="adj2" fmla="val 50398"/>
            </a:avLst>
          </a:prstGeom>
          <a:ln w="28575">
            <a:solidFill>
              <a:srgbClr val="D0A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2" name="Imagem 21"/>
          <p:cNvPicPr>
            <a:picLocks noChangeAspect="1"/>
          </p:cNvPicPr>
          <p:nvPr/>
        </p:nvPicPr>
        <p:blipFill rotWithShape="1">
          <a:blip r:embed="rId2" cstate="hq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587" r="34904" b="18633"/>
          <a:stretch/>
        </p:blipFill>
        <p:spPr>
          <a:xfrm>
            <a:off x="2064805" y="3972559"/>
            <a:ext cx="856195" cy="628427"/>
          </a:xfrm>
          <a:prstGeom prst="rect">
            <a:avLst/>
          </a:prstGeom>
        </p:spPr>
      </p:pic>
      <p:pic>
        <p:nvPicPr>
          <p:cNvPr id="23" name="Imagem 22"/>
          <p:cNvPicPr>
            <a:picLocks noChangeAspect="1"/>
          </p:cNvPicPr>
          <p:nvPr/>
        </p:nvPicPr>
        <p:blipFill rotWithShape="1">
          <a:blip r:embed="rId2" cstate="hq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587" r="34904" b="18633"/>
          <a:stretch/>
        </p:blipFill>
        <p:spPr>
          <a:xfrm>
            <a:off x="2865468" y="3959908"/>
            <a:ext cx="856195" cy="628427"/>
          </a:xfrm>
          <a:prstGeom prst="rect">
            <a:avLst/>
          </a:prstGeom>
        </p:spPr>
      </p:pic>
      <p:sp>
        <p:nvSpPr>
          <p:cNvPr id="26" name="Title 1">
            <a:extLst>
              <a:ext uri="{FF2B5EF4-FFF2-40B4-BE49-F238E27FC236}">
                <a16:creationId xmlns:a16="http://schemas.microsoft.com/office/drawing/2014/main" id="{5835F759-D04C-4E52-BAED-C6888CA7A2A6}"/>
              </a:ext>
            </a:extLst>
          </p:cNvPr>
          <p:cNvSpPr txBox="1">
            <a:spLocks/>
          </p:cNvSpPr>
          <p:nvPr/>
        </p:nvSpPr>
        <p:spPr>
          <a:xfrm>
            <a:off x="453600" y="903600"/>
            <a:ext cx="10515600" cy="61019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0C234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600" b="1" dirty="0">
                <a:solidFill>
                  <a:srgbClr val="D0A482"/>
                </a:solidFill>
              </a:rPr>
              <a:t>1) GERAÇÃO DISTRIBUIDA – MESMO ESTADO</a:t>
            </a:r>
          </a:p>
        </p:txBody>
      </p:sp>
      <p:sp>
        <p:nvSpPr>
          <p:cNvPr id="19" name="Rectangle 23">
            <a:extLst>
              <a:ext uri="{FF2B5EF4-FFF2-40B4-BE49-F238E27FC236}">
                <a16:creationId xmlns:a16="http://schemas.microsoft.com/office/drawing/2014/main" id="{90304DC5-FB1C-A74A-889F-F28D258758B4}"/>
              </a:ext>
            </a:extLst>
          </p:cNvPr>
          <p:cNvSpPr/>
          <p:nvPr/>
        </p:nvSpPr>
        <p:spPr>
          <a:xfrm>
            <a:off x="2740365" y="4707769"/>
            <a:ext cx="1582383" cy="4240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pt-BR" sz="2400" b="1" dirty="0">
                <a:solidFill>
                  <a:srgbClr val="D49700"/>
                </a:solidFill>
                <a:latin typeface="+mj-lt"/>
                <a:cs typeface="Segoe UI" panose="020B0502040204020203" pitchFamily="34" charset="0"/>
              </a:rPr>
              <a:t>1,1 MW</a:t>
            </a:r>
          </a:p>
        </p:txBody>
      </p:sp>
      <p:cxnSp>
        <p:nvCxnSpPr>
          <p:cNvPr id="24" name="Elbow Connector 35"/>
          <p:cNvCxnSpPr/>
          <p:nvPr/>
        </p:nvCxnSpPr>
        <p:spPr>
          <a:xfrm rot="5400000">
            <a:off x="5991649" y="3162340"/>
            <a:ext cx="12700" cy="4900932"/>
          </a:xfrm>
          <a:prstGeom prst="bentConnector3">
            <a:avLst>
              <a:gd name="adj1" fmla="val 4300000"/>
            </a:avLst>
          </a:prstGeom>
          <a:ln w="19050">
            <a:solidFill>
              <a:srgbClr val="0D456A"/>
            </a:solidFill>
            <a:headEnd type="triangle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37380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23">
            <a:extLst>
              <a:ext uri="{FF2B5EF4-FFF2-40B4-BE49-F238E27FC236}">
                <a16:creationId xmlns:a16="http://schemas.microsoft.com/office/drawing/2014/main" id="{90304DC5-FB1C-A74A-889F-F28D258758B4}"/>
              </a:ext>
            </a:extLst>
          </p:cNvPr>
          <p:cNvSpPr/>
          <p:nvPr/>
        </p:nvSpPr>
        <p:spPr>
          <a:xfrm>
            <a:off x="2168281" y="2517760"/>
            <a:ext cx="2788402" cy="4240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pt-BR" sz="2400" b="1" dirty="0">
                <a:solidFill>
                  <a:srgbClr val="D49700"/>
                </a:solidFill>
                <a:latin typeface="+mj-lt"/>
                <a:cs typeface="Segoe UI" panose="020B0502040204020203" pitchFamily="34" charset="0"/>
              </a:rPr>
              <a:t>DESENVOLVEDOR</a:t>
            </a:r>
          </a:p>
        </p:txBody>
      </p:sp>
      <p:sp>
        <p:nvSpPr>
          <p:cNvPr id="15" name="Rectangle 23">
            <a:extLst>
              <a:ext uri="{FF2B5EF4-FFF2-40B4-BE49-F238E27FC236}">
                <a16:creationId xmlns:a16="http://schemas.microsoft.com/office/drawing/2014/main" id="{E9CEEBAC-73FD-5140-BFA0-CE92743ADF87}"/>
              </a:ext>
            </a:extLst>
          </p:cNvPr>
          <p:cNvSpPr/>
          <p:nvPr/>
        </p:nvSpPr>
        <p:spPr>
          <a:xfrm>
            <a:off x="7004648" y="2599079"/>
            <a:ext cx="2477686" cy="2913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pt-BR" sz="2400" b="1" dirty="0">
                <a:solidFill>
                  <a:srgbClr val="1D4999"/>
                </a:solidFill>
                <a:latin typeface="+mj-lt"/>
                <a:cs typeface="Segoe UI" panose="020B0502040204020203" pitchFamily="34" charset="0"/>
              </a:rPr>
              <a:t>AUTOPRODUTOR</a:t>
            </a:r>
          </a:p>
        </p:txBody>
      </p:sp>
      <p:sp>
        <p:nvSpPr>
          <p:cNvPr id="17" name="Rectangle 26">
            <a:extLst>
              <a:ext uri="{FF2B5EF4-FFF2-40B4-BE49-F238E27FC236}">
                <a16:creationId xmlns:a16="http://schemas.microsoft.com/office/drawing/2014/main" id="{89A0E164-EBE8-414A-A538-F65E1FD41809}"/>
              </a:ext>
            </a:extLst>
          </p:cNvPr>
          <p:cNvSpPr/>
          <p:nvPr/>
        </p:nvSpPr>
        <p:spPr>
          <a:xfrm>
            <a:off x="7007363" y="2941789"/>
            <a:ext cx="2850252" cy="2664667"/>
          </a:xfrm>
          <a:prstGeom prst="rect">
            <a:avLst/>
          </a:prstGeom>
          <a:noFill/>
          <a:ln w="19050">
            <a:solidFill>
              <a:schemeClr val="bg1">
                <a:lumMod val="6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pt-BR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9" name="Rectangle 23">
            <a:extLst>
              <a:ext uri="{FF2B5EF4-FFF2-40B4-BE49-F238E27FC236}">
                <a16:creationId xmlns:a16="http://schemas.microsoft.com/office/drawing/2014/main" id="{90304DC5-FB1C-A74A-889F-F28D258758B4}"/>
              </a:ext>
            </a:extLst>
          </p:cNvPr>
          <p:cNvSpPr/>
          <p:nvPr/>
        </p:nvSpPr>
        <p:spPr>
          <a:xfrm>
            <a:off x="4956683" y="1580650"/>
            <a:ext cx="2152276" cy="5427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pt-BR" sz="2400" b="1" dirty="0">
                <a:solidFill>
                  <a:srgbClr val="D0A482"/>
                </a:solidFill>
                <a:latin typeface="+mj-lt"/>
                <a:cs typeface="Segoe UI" panose="020B0502040204020203" pitchFamily="34" charset="0"/>
              </a:rPr>
              <a:t>[CONSÓRCIO]</a:t>
            </a:r>
          </a:p>
        </p:txBody>
      </p:sp>
      <p:pic>
        <p:nvPicPr>
          <p:cNvPr id="34" name="Imagem 33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2643" y="3138954"/>
            <a:ext cx="2099691" cy="2099691"/>
          </a:xfrm>
          <a:prstGeom prst="rect">
            <a:avLst/>
          </a:prstGeom>
        </p:spPr>
      </p:pic>
      <p:sp>
        <p:nvSpPr>
          <p:cNvPr id="39" name="Rectangle 23">
            <a:extLst>
              <a:ext uri="{FF2B5EF4-FFF2-40B4-BE49-F238E27FC236}">
                <a16:creationId xmlns:a16="http://schemas.microsoft.com/office/drawing/2014/main" id="{E9CEEBAC-73FD-5140-BFA0-CE92743ADF87}"/>
              </a:ext>
            </a:extLst>
          </p:cNvPr>
          <p:cNvSpPr/>
          <p:nvPr/>
        </p:nvSpPr>
        <p:spPr>
          <a:xfrm>
            <a:off x="7888822" y="5273680"/>
            <a:ext cx="2477686" cy="2913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pt-BR" sz="2400" b="1" i="1" dirty="0">
                <a:solidFill>
                  <a:srgbClr val="1D4999"/>
                </a:solidFill>
                <a:latin typeface="+mj-lt"/>
                <a:cs typeface="Segoe UI" panose="020B0502040204020203" pitchFamily="34" charset="0"/>
              </a:rPr>
              <a:t>São Paulo</a:t>
            </a:r>
          </a:p>
        </p:txBody>
      </p:sp>
      <p:sp>
        <p:nvSpPr>
          <p:cNvPr id="42" name="Rectangle 26">
            <a:extLst>
              <a:ext uri="{FF2B5EF4-FFF2-40B4-BE49-F238E27FC236}">
                <a16:creationId xmlns:a16="http://schemas.microsoft.com/office/drawing/2014/main" id="{89A0E164-EBE8-414A-A538-F65E1FD41809}"/>
              </a:ext>
            </a:extLst>
          </p:cNvPr>
          <p:cNvSpPr/>
          <p:nvPr/>
        </p:nvSpPr>
        <p:spPr>
          <a:xfrm>
            <a:off x="2106431" y="2941789"/>
            <a:ext cx="2850252" cy="2664667"/>
          </a:xfrm>
          <a:prstGeom prst="rect">
            <a:avLst/>
          </a:prstGeom>
          <a:noFill/>
          <a:ln w="19050">
            <a:solidFill>
              <a:schemeClr val="bg1">
                <a:lumMod val="6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pt-BR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5" name="Rectangle 23">
            <a:extLst>
              <a:ext uri="{FF2B5EF4-FFF2-40B4-BE49-F238E27FC236}">
                <a16:creationId xmlns:a16="http://schemas.microsoft.com/office/drawing/2014/main" id="{E9CEEBAC-73FD-5140-BFA0-CE92743ADF87}"/>
              </a:ext>
            </a:extLst>
          </p:cNvPr>
          <p:cNvSpPr/>
          <p:nvPr/>
        </p:nvSpPr>
        <p:spPr>
          <a:xfrm>
            <a:off x="3259640" y="5273680"/>
            <a:ext cx="2477686" cy="2913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pt-BR" sz="2400" b="1" i="1" dirty="0" err="1">
                <a:solidFill>
                  <a:srgbClr val="D69800"/>
                </a:solidFill>
                <a:latin typeface="+mj-lt"/>
                <a:cs typeface="Segoe UI" panose="020B0502040204020203" pitchFamily="34" charset="0"/>
              </a:rPr>
              <a:t>Piaui</a:t>
            </a:r>
            <a:endParaRPr lang="pt-BR" sz="2400" b="1" i="1" dirty="0">
              <a:solidFill>
                <a:srgbClr val="D69800"/>
              </a:solidFill>
              <a:latin typeface="+mj-lt"/>
              <a:cs typeface="Segoe UI" panose="020B0502040204020203" pitchFamily="34" charset="0"/>
            </a:endParaRPr>
          </a:p>
        </p:txBody>
      </p:sp>
      <p:cxnSp>
        <p:nvCxnSpPr>
          <p:cNvPr id="48" name="Elbow Connector 35"/>
          <p:cNvCxnSpPr/>
          <p:nvPr/>
        </p:nvCxnSpPr>
        <p:spPr>
          <a:xfrm rot="5400000">
            <a:off x="5991649" y="3162340"/>
            <a:ext cx="12700" cy="4900932"/>
          </a:xfrm>
          <a:prstGeom prst="bentConnector3">
            <a:avLst>
              <a:gd name="adj1" fmla="val 4300000"/>
            </a:avLst>
          </a:prstGeom>
          <a:ln w="19050">
            <a:solidFill>
              <a:srgbClr val="0D456A"/>
            </a:solidFill>
            <a:headEnd type="triangle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9" name="Rectangle 112"/>
          <p:cNvSpPr/>
          <p:nvPr/>
        </p:nvSpPr>
        <p:spPr>
          <a:xfrm>
            <a:off x="4044043" y="6198283"/>
            <a:ext cx="41994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800"/>
            <a:r>
              <a:rPr lang="pt-BR" sz="2400" b="1" dirty="0">
                <a:solidFill>
                  <a:srgbClr val="0D456A"/>
                </a:solidFill>
                <a:latin typeface="+mj-lt"/>
                <a:cs typeface="Segoe UI" panose="020B0502040204020203" pitchFamily="34" charset="0"/>
              </a:rPr>
              <a:t>ARRENDAMENTO + O&amp;M</a:t>
            </a:r>
          </a:p>
        </p:txBody>
      </p:sp>
      <p:sp>
        <p:nvSpPr>
          <p:cNvPr id="60" name="Chave Esquerda 59"/>
          <p:cNvSpPr/>
          <p:nvPr/>
        </p:nvSpPr>
        <p:spPr>
          <a:xfrm rot="5400000" flipV="1">
            <a:off x="5798676" y="-1188998"/>
            <a:ext cx="463103" cy="7247823"/>
          </a:xfrm>
          <a:prstGeom prst="leftBrace">
            <a:avLst>
              <a:gd name="adj1" fmla="val 8333"/>
              <a:gd name="adj2" fmla="val 50398"/>
            </a:avLst>
          </a:prstGeom>
          <a:ln w="28575">
            <a:solidFill>
              <a:srgbClr val="D0A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62" name="Imagem 61"/>
          <p:cNvPicPr>
            <a:picLocks noChangeAspect="1"/>
          </p:cNvPicPr>
          <p:nvPr/>
        </p:nvPicPr>
        <p:blipFill rotWithShape="1"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633"/>
          <a:stretch/>
        </p:blipFill>
        <p:spPr>
          <a:xfrm>
            <a:off x="1822938" y="2941791"/>
            <a:ext cx="2113072" cy="1719330"/>
          </a:xfrm>
          <a:prstGeom prst="rect">
            <a:avLst/>
          </a:prstGeom>
        </p:spPr>
      </p:pic>
      <p:pic>
        <p:nvPicPr>
          <p:cNvPr id="63" name="Graphic 3" descr="Wind Turbines with solid fill">
            <a:extLst>
              <a:ext uri="{FF2B5EF4-FFF2-40B4-BE49-F238E27FC236}">
                <a16:creationId xmlns:a16="http://schemas.microsoft.com/office/drawing/2014/main" id="{47FC2346-9799-8F4A-A39C-32E5A2191AB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399407" y="3138954"/>
            <a:ext cx="1553142" cy="1433847"/>
          </a:xfrm>
          <a:prstGeom prst="rect">
            <a:avLst/>
          </a:prstGeom>
        </p:spPr>
      </p:pic>
      <p:sp>
        <p:nvSpPr>
          <p:cNvPr id="66" name="Title 1">
            <a:extLst>
              <a:ext uri="{FF2B5EF4-FFF2-40B4-BE49-F238E27FC236}">
                <a16:creationId xmlns:a16="http://schemas.microsoft.com/office/drawing/2014/main" id="{5835F759-D04C-4E52-BAED-C6888CA7A2A6}"/>
              </a:ext>
            </a:extLst>
          </p:cNvPr>
          <p:cNvSpPr txBox="1">
            <a:spLocks/>
          </p:cNvSpPr>
          <p:nvPr/>
        </p:nvSpPr>
        <p:spPr>
          <a:xfrm>
            <a:off x="453600" y="903600"/>
            <a:ext cx="11499696" cy="61019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0C234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600" b="1" dirty="0">
                <a:solidFill>
                  <a:srgbClr val="D0A482"/>
                </a:solidFill>
              </a:rPr>
              <a:t>1) AUTOPRODUÇÃO VIA CONSÓRCIO – ESTADOS DIFERENTES</a:t>
            </a:r>
          </a:p>
        </p:txBody>
      </p:sp>
      <p:sp>
        <p:nvSpPr>
          <p:cNvPr id="16" name="Rectangle 23">
            <a:extLst>
              <a:ext uri="{FF2B5EF4-FFF2-40B4-BE49-F238E27FC236}">
                <a16:creationId xmlns:a16="http://schemas.microsoft.com/office/drawing/2014/main" id="{90304DC5-FB1C-A74A-889F-F28D258758B4}"/>
              </a:ext>
            </a:extLst>
          </p:cNvPr>
          <p:cNvSpPr/>
          <p:nvPr/>
        </p:nvSpPr>
        <p:spPr>
          <a:xfrm>
            <a:off x="2740365" y="4707769"/>
            <a:ext cx="1582383" cy="4240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pt-BR" sz="2400" b="1" dirty="0">
                <a:solidFill>
                  <a:srgbClr val="D49700"/>
                </a:solidFill>
                <a:latin typeface="+mj-lt"/>
                <a:cs typeface="Segoe UI" panose="020B0502040204020203" pitchFamily="34" charset="0"/>
              </a:rPr>
              <a:t>20 MW</a:t>
            </a:r>
          </a:p>
        </p:txBody>
      </p:sp>
    </p:spTree>
    <p:extLst>
      <p:ext uri="{BB962C8B-B14F-4D97-AF65-F5344CB8AC3E}">
        <p14:creationId xmlns:p14="http://schemas.microsoft.com/office/powerpoint/2010/main" val="23315907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Imagem 27"/>
          <p:cNvPicPr>
            <a:picLocks noChangeAspect="1"/>
          </p:cNvPicPr>
          <p:nvPr/>
        </p:nvPicPr>
        <p:blipFill>
          <a:blip r:embed="rId2" cstate="hq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298" y="1989100"/>
            <a:ext cx="3208542" cy="3208542"/>
          </a:xfrm>
          <a:prstGeom prst="rect">
            <a:avLst/>
          </a:prstGeom>
        </p:spPr>
      </p:pic>
      <p:sp>
        <p:nvSpPr>
          <p:cNvPr id="29" name="CaixaDeTexto 28"/>
          <p:cNvSpPr txBox="1"/>
          <p:nvPr/>
        </p:nvSpPr>
        <p:spPr>
          <a:xfrm>
            <a:off x="3677651" y="1835097"/>
            <a:ext cx="832505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5600" indent="-355600">
              <a:buAutoNum type="arabicPeriod"/>
            </a:pPr>
            <a:r>
              <a:rPr lang="en-GB" sz="2500" b="1" dirty="0">
                <a:solidFill>
                  <a:srgbClr val="041936"/>
                </a:solidFill>
                <a:latin typeface="+mj-lt"/>
              </a:rPr>
              <a:t>HÁ INCIDÊNCIA DE ICMS NA AUTOGERAÇÃO DE ENERGIA?</a:t>
            </a:r>
          </a:p>
          <a:p>
            <a:pPr marL="355600" indent="-355600">
              <a:buAutoNum type="arabicPeriod"/>
            </a:pPr>
            <a:endParaRPr lang="en-GB" sz="2500" b="1" dirty="0">
              <a:solidFill>
                <a:srgbClr val="041936"/>
              </a:solidFill>
              <a:latin typeface="+mj-lt"/>
            </a:endParaRPr>
          </a:p>
          <a:p>
            <a:pPr marL="355600" indent="-355600">
              <a:buAutoNum type="arabicPeriod" startAt="2"/>
            </a:pPr>
            <a:r>
              <a:rPr lang="en-GB" sz="2500" b="1" dirty="0">
                <a:solidFill>
                  <a:srgbClr val="041936"/>
                </a:solidFill>
                <a:latin typeface="+mj-lt"/>
              </a:rPr>
              <a:t>COMO INTERPRETAR AS ISENÇÕES DE ICMS PARA </a:t>
            </a:r>
            <a:r>
              <a:rPr lang="en-GB" sz="2500" b="1" u="sng" dirty="0">
                <a:solidFill>
                  <a:srgbClr val="041936"/>
                </a:solidFill>
                <a:latin typeface="+mj-lt"/>
              </a:rPr>
              <a:t>ALGUMAS MODALIDADES</a:t>
            </a:r>
            <a:r>
              <a:rPr lang="en-GB" sz="2500" b="1" dirty="0">
                <a:solidFill>
                  <a:srgbClr val="041936"/>
                </a:solidFill>
                <a:latin typeface="+mj-lt"/>
              </a:rPr>
              <a:t>?</a:t>
            </a:r>
          </a:p>
          <a:p>
            <a:pPr marL="355600" indent="-355600">
              <a:buAutoNum type="arabicPeriod" startAt="2"/>
            </a:pPr>
            <a:endParaRPr lang="en-GB" sz="2500" b="1" dirty="0">
              <a:solidFill>
                <a:srgbClr val="041936"/>
              </a:solidFill>
              <a:latin typeface="+mj-lt"/>
            </a:endParaRPr>
          </a:p>
          <a:p>
            <a:pPr marL="355600" indent="-355600">
              <a:buAutoNum type="arabicPeriod" startAt="2"/>
            </a:pPr>
            <a:r>
              <a:rPr lang="en-GB" sz="2500" b="1" dirty="0">
                <a:solidFill>
                  <a:srgbClr val="041936"/>
                </a:solidFill>
                <a:latin typeface="+mj-lt"/>
              </a:rPr>
              <a:t>COMO INTERPRETAR AS MANIFESTAÇÕES TÉCNICAS DAS AGÊNCIA REGULADORA.</a:t>
            </a:r>
          </a:p>
          <a:p>
            <a:pPr marL="355600" indent="-355600">
              <a:buAutoNum type="arabicPeriod" startAt="2"/>
            </a:pPr>
            <a:endParaRPr lang="en-GB" sz="2500" b="1" dirty="0">
              <a:solidFill>
                <a:srgbClr val="041936"/>
              </a:solidFill>
              <a:latin typeface="+mj-lt"/>
            </a:endParaRPr>
          </a:p>
        </p:txBody>
      </p:sp>
      <p:sp>
        <p:nvSpPr>
          <p:cNvPr id="31" name="Title 1">
            <a:extLst>
              <a:ext uri="{FF2B5EF4-FFF2-40B4-BE49-F238E27FC236}">
                <a16:creationId xmlns:a16="http://schemas.microsoft.com/office/drawing/2014/main" id="{5835F759-D04C-4E52-BAED-C6888CA7A2A6}"/>
              </a:ext>
            </a:extLst>
          </p:cNvPr>
          <p:cNvSpPr txBox="1">
            <a:spLocks/>
          </p:cNvSpPr>
          <p:nvPr/>
        </p:nvSpPr>
        <p:spPr>
          <a:xfrm>
            <a:off x="453600" y="903600"/>
            <a:ext cx="10515600" cy="61019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0C234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600" b="1" dirty="0">
                <a:solidFill>
                  <a:srgbClr val="D0A482"/>
                </a:solidFill>
              </a:rPr>
              <a:t>1) PRINCIPAIS QUESTIONAMENTOS</a:t>
            </a:r>
          </a:p>
        </p:txBody>
      </p:sp>
    </p:spTree>
    <p:extLst>
      <p:ext uri="{BB962C8B-B14F-4D97-AF65-F5344CB8AC3E}">
        <p14:creationId xmlns:p14="http://schemas.microsoft.com/office/powerpoint/2010/main" val="15382145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>
            <a:extLst>
              <a:ext uri="{FF2B5EF4-FFF2-40B4-BE49-F238E27FC236}">
                <a16:creationId xmlns:a16="http://schemas.microsoft.com/office/drawing/2014/main" id="{5835F759-D04C-4E52-BAED-C6888CA7A2A6}"/>
              </a:ext>
            </a:extLst>
          </p:cNvPr>
          <p:cNvSpPr txBox="1">
            <a:spLocks/>
          </p:cNvSpPr>
          <p:nvPr/>
        </p:nvSpPr>
        <p:spPr>
          <a:xfrm>
            <a:off x="453600" y="903600"/>
            <a:ext cx="10515600" cy="61019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0C234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600" b="1" dirty="0">
                <a:solidFill>
                  <a:srgbClr val="D0A482"/>
                </a:solidFill>
              </a:rPr>
              <a:t>2) ICMS – ENERGIA COMO MERCADORIA</a:t>
            </a:r>
          </a:p>
        </p:txBody>
      </p:sp>
      <p:sp>
        <p:nvSpPr>
          <p:cNvPr id="13" name="TextBox 11">
            <a:extLst>
              <a:ext uri="{FF2B5EF4-FFF2-40B4-BE49-F238E27FC236}">
                <a16:creationId xmlns:a16="http://schemas.microsoft.com/office/drawing/2014/main" id="{FED37EB2-5F17-4215-9545-DC866DC6C445}"/>
              </a:ext>
            </a:extLst>
          </p:cNvPr>
          <p:cNvSpPr txBox="1"/>
          <p:nvPr/>
        </p:nvSpPr>
        <p:spPr>
          <a:xfrm>
            <a:off x="633846" y="1638151"/>
            <a:ext cx="4712854" cy="4401205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rgbClr val="D0A482"/>
            </a:solidFill>
          </a:ln>
        </p:spPr>
        <p:txBody>
          <a:bodyPr wrap="square" rtlCol="0">
            <a:spAutoFit/>
          </a:bodyPr>
          <a:lstStyle/>
          <a:p>
            <a:pPr algn="just" fontAlgn="base"/>
            <a:r>
              <a:rPr lang="pt-BR" sz="2000" b="1" dirty="0">
                <a:solidFill>
                  <a:srgbClr val="0070C0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[CF/88] </a:t>
            </a:r>
            <a:r>
              <a:rPr lang="pt-BR" sz="2000" dirty="0">
                <a:solidFill>
                  <a:srgbClr val="041936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Art. 155. Compete aos Estados e ao Distrito Federal instituir impostos sobre: (...)</a:t>
            </a:r>
          </a:p>
          <a:p>
            <a:pPr algn="just" fontAlgn="base"/>
            <a:r>
              <a:rPr lang="pt-BR" sz="2000" dirty="0">
                <a:solidFill>
                  <a:srgbClr val="041936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II - </a:t>
            </a:r>
            <a:r>
              <a:rPr lang="pt-BR" sz="2000" b="1" u="sng" dirty="0">
                <a:solidFill>
                  <a:srgbClr val="041936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operações relativas à circulação de mercadorias </a:t>
            </a:r>
            <a:r>
              <a:rPr lang="pt-BR" sz="2000" dirty="0">
                <a:solidFill>
                  <a:srgbClr val="041936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e sobre prestações de serviços de transporte interestadual e intermunicipal e de comunicação, ainda que as operações e as prestações se iniciem no exterior (...)</a:t>
            </a:r>
          </a:p>
          <a:p>
            <a:pPr algn="just" fontAlgn="base"/>
            <a:r>
              <a:rPr lang="pt-BR" sz="2000" dirty="0">
                <a:solidFill>
                  <a:srgbClr val="041936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Parágrafo 3º À </a:t>
            </a:r>
            <a:r>
              <a:rPr lang="pt-BR" sz="2000" b="1" u="sng" dirty="0">
                <a:solidFill>
                  <a:srgbClr val="041936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exceção dos impostos de que tratam o inciso II </a:t>
            </a:r>
            <a:r>
              <a:rPr lang="pt-BR" sz="2000" dirty="0">
                <a:solidFill>
                  <a:srgbClr val="041936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do caput deste artigo e o art. 153, I e II, </a:t>
            </a:r>
            <a:r>
              <a:rPr lang="pt-BR" sz="2000" b="1" u="sng" dirty="0">
                <a:solidFill>
                  <a:srgbClr val="041936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nenhum outro imposto poderá incidir sobre operações relativas a energia elétrica,</a:t>
            </a:r>
            <a:r>
              <a:rPr lang="pt-BR" sz="2000" dirty="0">
                <a:solidFill>
                  <a:srgbClr val="041936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 serviços de telecomunicações, derivados de petróleo, combustíveis e minerais do País.”</a:t>
            </a:r>
          </a:p>
        </p:txBody>
      </p:sp>
      <p:sp>
        <p:nvSpPr>
          <p:cNvPr id="14" name="TextBox 12">
            <a:extLst>
              <a:ext uri="{FF2B5EF4-FFF2-40B4-BE49-F238E27FC236}">
                <a16:creationId xmlns:a16="http://schemas.microsoft.com/office/drawing/2014/main" id="{76EA2B87-9A56-48BA-A80D-10B7DA7C5BE0}"/>
              </a:ext>
            </a:extLst>
          </p:cNvPr>
          <p:cNvSpPr txBox="1"/>
          <p:nvPr/>
        </p:nvSpPr>
        <p:spPr>
          <a:xfrm>
            <a:off x="5515276" y="1638151"/>
            <a:ext cx="6448926" cy="4401205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rgbClr val="D0A482"/>
            </a:solidFill>
          </a:ln>
        </p:spPr>
        <p:txBody>
          <a:bodyPr wrap="square" rtlCol="0">
            <a:spAutoFit/>
          </a:bodyPr>
          <a:lstStyle/>
          <a:p>
            <a:pPr algn="just" fontAlgn="base"/>
            <a:r>
              <a:rPr lang="pt-BR" sz="2000" b="1" dirty="0">
                <a:solidFill>
                  <a:srgbClr val="0070C0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[LC 87/96] </a:t>
            </a:r>
            <a:r>
              <a:rPr lang="pt-BR" sz="2000" dirty="0">
                <a:solidFill>
                  <a:srgbClr val="041936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Art. 9. A adoção do regime de substituição tributária (...).</a:t>
            </a:r>
          </a:p>
          <a:p>
            <a:pPr algn="just" fontAlgn="base"/>
            <a:r>
              <a:rPr lang="pt-BR" sz="2000" dirty="0">
                <a:solidFill>
                  <a:srgbClr val="041936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Parágrafo 1º A responsabilidade a que se refere o art. 6º poderá ser atribuída:</a:t>
            </a:r>
          </a:p>
          <a:p>
            <a:pPr algn="just" fontAlgn="base"/>
            <a:r>
              <a:rPr lang="pt-BR" sz="2000" dirty="0">
                <a:solidFill>
                  <a:srgbClr val="041936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(...)</a:t>
            </a:r>
          </a:p>
          <a:p>
            <a:pPr algn="just" fontAlgn="base"/>
            <a:r>
              <a:rPr lang="pt-BR" sz="2000" dirty="0">
                <a:solidFill>
                  <a:srgbClr val="041936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II - </a:t>
            </a:r>
            <a:r>
              <a:rPr lang="pt-BR" sz="2000" b="1" u="sng" dirty="0">
                <a:solidFill>
                  <a:srgbClr val="041936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às empresas geradoras ou distribuidoras de energia elétrica</a:t>
            </a:r>
            <a:r>
              <a:rPr lang="pt-BR" sz="2000" dirty="0">
                <a:solidFill>
                  <a:srgbClr val="041936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, nas operações internas e interestaduais, na condição de contribuinte ou de substituto tributário(...)</a:t>
            </a:r>
          </a:p>
          <a:p>
            <a:pPr algn="just" fontAlgn="base"/>
            <a:endParaRPr lang="pt-BR" sz="2000" dirty="0">
              <a:solidFill>
                <a:srgbClr val="041936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 fontAlgn="base"/>
            <a:r>
              <a:rPr lang="pt-BR" sz="2000" dirty="0">
                <a:solidFill>
                  <a:srgbClr val="041936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Parágrafo 2º </a:t>
            </a:r>
            <a:r>
              <a:rPr lang="pt-BR" sz="2000" b="1" dirty="0">
                <a:solidFill>
                  <a:srgbClr val="041936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Nas operações interestaduais com as </a:t>
            </a:r>
            <a:r>
              <a:rPr lang="pt-BR" sz="2000" b="1" u="sng" dirty="0">
                <a:solidFill>
                  <a:srgbClr val="041936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mercadorias</a:t>
            </a:r>
            <a:r>
              <a:rPr lang="pt-BR" sz="2000" b="1" dirty="0">
                <a:solidFill>
                  <a:srgbClr val="041936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 de que tratam os incisos I e II do parágrafo anteri</a:t>
            </a:r>
            <a:r>
              <a:rPr lang="pt-BR" sz="2000" dirty="0">
                <a:solidFill>
                  <a:srgbClr val="041936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or, que tenham como destinatário consumidor final, o imposto incidente na operação será devido ao Estado onde estiver localizado o adquirente e será pago pelo remetente.”</a:t>
            </a:r>
          </a:p>
        </p:txBody>
      </p:sp>
    </p:spTree>
    <p:extLst>
      <p:ext uri="{BB962C8B-B14F-4D97-AF65-F5344CB8AC3E}">
        <p14:creationId xmlns:p14="http://schemas.microsoft.com/office/powerpoint/2010/main" val="31783617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FED37EB2-5F17-4215-9545-DC866DC6C445}"/>
              </a:ext>
            </a:extLst>
          </p:cNvPr>
          <p:cNvSpPr txBox="1"/>
          <p:nvPr/>
        </p:nvSpPr>
        <p:spPr>
          <a:xfrm>
            <a:off x="616016" y="2150958"/>
            <a:ext cx="4427622" cy="3913892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rgbClr val="D0A482"/>
            </a:solidFill>
          </a:ln>
        </p:spPr>
        <p:txBody>
          <a:bodyPr wrap="square" rtlCol="0">
            <a:spAutoFit/>
          </a:bodyPr>
          <a:lstStyle/>
          <a:p>
            <a:pPr algn="just" fontAlgn="base">
              <a:lnSpc>
                <a:spcPts val="2600"/>
              </a:lnSpc>
            </a:pPr>
            <a:r>
              <a:rPr lang="pt-BR" sz="2000" i="1" dirty="0">
                <a:solidFill>
                  <a:srgbClr val="041936"/>
                </a:solidFill>
                <a:latin typeface="+mj-lt"/>
              </a:rPr>
              <a:t>“Em suma: o ICMS pode alcançar também as operações relativas a energia elétrica. Noutros termos: </a:t>
            </a:r>
            <a:r>
              <a:rPr lang="pt-BR" sz="2000" b="1" i="1" u="sng" dirty="0">
                <a:solidFill>
                  <a:srgbClr val="041936"/>
                </a:solidFill>
                <a:latin typeface="+mj-lt"/>
              </a:rPr>
              <a:t>a energia elétrica, para fins de tributação por via de ICMS, foi considerada pela Constituição uma mercadoria</a:t>
            </a:r>
            <a:r>
              <a:rPr lang="pt-BR" sz="2000" i="1" dirty="0">
                <a:solidFill>
                  <a:srgbClr val="041936"/>
                </a:solidFill>
                <a:latin typeface="+mj-lt"/>
              </a:rPr>
              <a:t> – o que aliás, não é novidade em nosso direito positivo</a:t>
            </a:r>
            <a:r>
              <a:rPr lang="pt-BR" sz="2000" dirty="0">
                <a:solidFill>
                  <a:srgbClr val="041936"/>
                </a:solidFill>
                <a:latin typeface="+mj-lt"/>
              </a:rPr>
              <a:t>“  </a:t>
            </a:r>
          </a:p>
          <a:p>
            <a:pPr algn="just" fontAlgn="base">
              <a:lnSpc>
                <a:spcPts val="2600"/>
              </a:lnSpc>
            </a:pPr>
            <a:endParaRPr lang="pt-BR" sz="2000" dirty="0">
              <a:solidFill>
                <a:srgbClr val="041936"/>
              </a:solidFill>
              <a:latin typeface="+mj-lt"/>
            </a:endParaRPr>
          </a:p>
          <a:p>
            <a:pPr algn="just" fontAlgn="base">
              <a:lnSpc>
                <a:spcPts val="2600"/>
              </a:lnSpc>
            </a:pPr>
            <a:r>
              <a:rPr lang="pt-BR" sz="2000" dirty="0">
                <a:solidFill>
                  <a:srgbClr val="041936"/>
                </a:solidFill>
                <a:latin typeface="+mj-lt"/>
              </a:rPr>
              <a:t>(CARRAZZA, Roque </a:t>
            </a:r>
            <a:r>
              <a:rPr lang="pt-BR" sz="2000" dirty="0" err="1">
                <a:solidFill>
                  <a:srgbClr val="041936"/>
                </a:solidFill>
                <a:latin typeface="+mj-lt"/>
              </a:rPr>
              <a:t>Antonio</a:t>
            </a:r>
            <a:r>
              <a:rPr lang="pt-BR" sz="2000" dirty="0">
                <a:solidFill>
                  <a:srgbClr val="041936"/>
                </a:solidFill>
                <a:latin typeface="+mj-lt"/>
              </a:rPr>
              <a:t>. ICMS – 19ª ed., rev. e </a:t>
            </a:r>
            <a:r>
              <a:rPr lang="pt-BR" sz="2000" dirty="0" err="1">
                <a:solidFill>
                  <a:srgbClr val="041936"/>
                </a:solidFill>
                <a:latin typeface="+mj-lt"/>
              </a:rPr>
              <a:t>ampl</a:t>
            </a:r>
            <a:r>
              <a:rPr lang="pt-BR" sz="2000" dirty="0">
                <a:solidFill>
                  <a:srgbClr val="041936"/>
                </a:solidFill>
                <a:latin typeface="+mj-lt"/>
              </a:rPr>
              <a:t> – São Paulo: Malheiros Editores/</a:t>
            </a:r>
            <a:r>
              <a:rPr lang="pt-BR" sz="2000" dirty="0" err="1">
                <a:solidFill>
                  <a:srgbClr val="041936"/>
                </a:solidFill>
                <a:latin typeface="+mj-lt"/>
              </a:rPr>
              <a:t>Juspodivm</a:t>
            </a:r>
            <a:r>
              <a:rPr lang="pt-BR" sz="2000" dirty="0">
                <a:solidFill>
                  <a:srgbClr val="041936"/>
                </a:solidFill>
                <a:latin typeface="+mj-lt"/>
              </a:rPr>
              <a:t>, 2022, p. 200.)</a:t>
            </a:r>
            <a:r>
              <a:rPr lang="pt-BR" sz="2000" dirty="0">
                <a:solidFill>
                  <a:srgbClr val="041936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  <a:p>
            <a:pPr algn="just" fontAlgn="base"/>
            <a:endParaRPr lang="pt-BR" sz="1000" b="0" i="0" dirty="0">
              <a:solidFill>
                <a:srgbClr val="041936"/>
              </a:solidFill>
              <a:effectLst/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1" name="CaixaDeTexto 30"/>
          <p:cNvSpPr txBox="1"/>
          <p:nvPr/>
        </p:nvSpPr>
        <p:spPr>
          <a:xfrm>
            <a:off x="616016" y="1627664"/>
            <a:ext cx="479258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500" b="1" dirty="0">
                <a:solidFill>
                  <a:srgbClr val="041936"/>
                </a:solidFill>
                <a:latin typeface="+mj-lt"/>
              </a:rPr>
              <a:t>DOUTRINA</a:t>
            </a:r>
            <a:endParaRPr lang="en-GB" sz="2400" i="1" dirty="0">
              <a:solidFill>
                <a:srgbClr val="041936"/>
              </a:solidFill>
            </a:endParaRPr>
          </a:p>
        </p:txBody>
      </p:sp>
      <p:sp>
        <p:nvSpPr>
          <p:cNvPr id="35" name="CaixaDeTexto 34"/>
          <p:cNvSpPr txBox="1"/>
          <p:nvPr/>
        </p:nvSpPr>
        <p:spPr>
          <a:xfrm>
            <a:off x="5245768" y="1650784"/>
            <a:ext cx="479258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041936"/>
                </a:solidFill>
              </a:rPr>
              <a:t>JURISPRUDÊNCIA</a:t>
            </a:r>
          </a:p>
        </p:txBody>
      </p:sp>
      <p:sp>
        <p:nvSpPr>
          <p:cNvPr id="38" name="TextBox 11">
            <a:extLst>
              <a:ext uri="{FF2B5EF4-FFF2-40B4-BE49-F238E27FC236}">
                <a16:creationId xmlns:a16="http://schemas.microsoft.com/office/drawing/2014/main" id="{FED37EB2-5F17-4215-9545-DC866DC6C445}"/>
              </a:ext>
            </a:extLst>
          </p:cNvPr>
          <p:cNvSpPr txBox="1"/>
          <p:nvPr/>
        </p:nvSpPr>
        <p:spPr>
          <a:xfrm>
            <a:off x="5245768" y="2150958"/>
            <a:ext cx="6699184" cy="3913892"/>
          </a:xfrm>
          <a:prstGeom prst="rect">
            <a:avLst/>
          </a:prstGeom>
          <a:gradFill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rgbClr val="D0A482"/>
            </a:solidFill>
          </a:ln>
        </p:spPr>
        <p:txBody>
          <a:bodyPr wrap="square" rtlCol="0">
            <a:spAutoFit/>
          </a:bodyPr>
          <a:lstStyle/>
          <a:p>
            <a:pPr algn="just" fontAlgn="base">
              <a:lnSpc>
                <a:spcPts val="2600"/>
              </a:lnSpc>
            </a:pPr>
            <a:r>
              <a:rPr lang="pt-BR" sz="2000" i="1" dirty="0">
                <a:solidFill>
                  <a:srgbClr val="041936"/>
                </a:solidFill>
                <a:latin typeface="+mj-lt"/>
              </a:rPr>
              <a:t>“13. </a:t>
            </a:r>
            <a:r>
              <a:rPr lang="pt-BR" sz="2000" b="1" i="1" u="sng" dirty="0">
                <a:solidFill>
                  <a:srgbClr val="041936"/>
                </a:solidFill>
                <a:latin typeface="+mj-lt"/>
              </a:rPr>
              <a:t>A afirmação de que a energia elétrica é mercadoria, também para fins tributários, encontra respaldo na Constituição de 1988. O art. 155, §2º, "</a:t>
            </a:r>
            <a:r>
              <a:rPr lang="pt-BR" sz="2000" i="1" dirty="0">
                <a:solidFill>
                  <a:srgbClr val="041936"/>
                </a:solidFill>
                <a:latin typeface="+mj-lt"/>
              </a:rPr>
              <a:t>b" determina que o ICMS incida nas operações relativas à circulação de energia elétrica, ressalvadas as operações em que o destinatário esteja localizado em outro Estado-membro. Os únicos serviços tributados pelo imposto são os de comunicação e o de transporte interestadual e intermunicipal. Qualquer outra operação tributada pelo ICMS enquadra-se no conceito de circulação de mercadoria.” </a:t>
            </a:r>
          </a:p>
          <a:p>
            <a:pPr algn="just" fontAlgn="base"/>
            <a:endParaRPr lang="pt-BR" sz="1000" i="1" dirty="0">
              <a:solidFill>
                <a:srgbClr val="041936"/>
              </a:solidFill>
              <a:latin typeface="+mj-lt"/>
            </a:endParaRPr>
          </a:p>
          <a:p>
            <a:pPr algn="just" fontAlgn="base">
              <a:lnSpc>
                <a:spcPts val="2600"/>
              </a:lnSpc>
            </a:pPr>
            <a:r>
              <a:rPr lang="pt-BR" sz="2000" dirty="0">
                <a:solidFill>
                  <a:srgbClr val="041936"/>
                </a:solidFill>
                <a:latin typeface="+mj-lt"/>
              </a:rPr>
              <a:t>(AR n. 1607, Relator Ministro Joaquim Barbosa, Redator para Acórdão Ministro Eros Grau, Plenário, julgado em 30/03/2006).</a:t>
            </a:r>
            <a:endParaRPr lang="pt-BR" sz="2000" b="0" dirty="0">
              <a:solidFill>
                <a:srgbClr val="041936"/>
              </a:solidFill>
              <a:effectLst/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5" name="Title 1">
            <a:extLst>
              <a:ext uri="{FF2B5EF4-FFF2-40B4-BE49-F238E27FC236}">
                <a16:creationId xmlns:a16="http://schemas.microsoft.com/office/drawing/2014/main" id="{5835F759-D04C-4E52-BAED-C6888CA7A2A6}"/>
              </a:ext>
            </a:extLst>
          </p:cNvPr>
          <p:cNvSpPr txBox="1">
            <a:spLocks/>
          </p:cNvSpPr>
          <p:nvPr/>
        </p:nvSpPr>
        <p:spPr>
          <a:xfrm>
            <a:off x="453600" y="903600"/>
            <a:ext cx="10515600" cy="61019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0C234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600" b="1" dirty="0">
                <a:solidFill>
                  <a:srgbClr val="D0A482"/>
                </a:solidFill>
              </a:rPr>
              <a:t>2) ICMS – ENERGIA COMO MERCADORIA</a:t>
            </a:r>
          </a:p>
        </p:txBody>
      </p:sp>
    </p:spTree>
    <p:extLst>
      <p:ext uri="{BB962C8B-B14F-4D97-AF65-F5344CB8AC3E}">
        <p14:creationId xmlns:p14="http://schemas.microsoft.com/office/powerpoint/2010/main" val="27106955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FED37EB2-5F17-4215-9545-DC866DC6C445}"/>
              </a:ext>
            </a:extLst>
          </p:cNvPr>
          <p:cNvSpPr txBox="1"/>
          <p:nvPr/>
        </p:nvSpPr>
        <p:spPr>
          <a:xfrm>
            <a:off x="616016" y="2359499"/>
            <a:ext cx="5334087" cy="2814617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rgbClr val="D0A482"/>
            </a:solidFill>
          </a:ln>
        </p:spPr>
        <p:txBody>
          <a:bodyPr wrap="square" rtlCol="0">
            <a:spAutoFit/>
          </a:bodyPr>
          <a:lstStyle/>
          <a:p>
            <a:pPr algn="just" fontAlgn="base">
              <a:lnSpc>
                <a:spcPts val="3600"/>
              </a:lnSpc>
            </a:pPr>
            <a:r>
              <a:rPr lang="pt-BR" sz="2000" b="1" i="1" u="sng" dirty="0">
                <a:solidFill>
                  <a:srgbClr val="041936"/>
                </a:solidFill>
                <a:latin typeface="+mj-lt"/>
              </a:rPr>
              <a:t>Tema: 1099 – Tese:</a:t>
            </a:r>
            <a:r>
              <a:rPr lang="pt-BR" sz="2000" b="1" i="1" dirty="0">
                <a:solidFill>
                  <a:srgbClr val="041936"/>
                </a:solidFill>
                <a:latin typeface="+mj-lt"/>
              </a:rPr>
              <a:t> </a:t>
            </a:r>
            <a:r>
              <a:rPr lang="pt-BR" sz="2000" i="1" dirty="0">
                <a:solidFill>
                  <a:srgbClr val="041936"/>
                </a:solidFill>
                <a:latin typeface="+mj-lt"/>
              </a:rPr>
              <a:t>“Não incide ICMS no deslocamento de bens de um estabelecimento para outro do mesmo contribuinte localizados em estados distintos, visto </a:t>
            </a:r>
            <a:r>
              <a:rPr lang="pt-BR" sz="2000" b="1" i="1" u="sng" dirty="0">
                <a:solidFill>
                  <a:srgbClr val="041936"/>
                </a:solidFill>
                <a:latin typeface="+mj-lt"/>
              </a:rPr>
              <a:t>não haver a transferência da titularidade ou a realização de ato de mercancia</a:t>
            </a:r>
            <a:r>
              <a:rPr lang="pt-BR" sz="2000" i="1" dirty="0">
                <a:solidFill>
                  <a:srgbClr val="041936"/>
                </a:solidFill>
                <a:latin typeface="+mj-lt"/>
              </a:rPr>
              <a:t>.” (julgado em 10.10.2020)</a:t>
            </a:r>
            <a:endParaRPr lang="pt-BR" sz="2000" b="0" i="0" dirty="0">
              <a:solidFill>
                <a:srgbClr val="041936"/>
              </a:solidFill>
              <a:effectLst/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30" name="Conector reto 29"/>
          <p:cNvCxnSpPr/>
          <p:nvPr/>
        </p:nvCxnSpPr>
        <p:spPr>
          <a:xfrm flipV="1">
            <a:off x="6112887" y="1673907"/>
            <a:ext cx="1" cy="453600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itle 1">
            <a:extLst>
              <a:ext uri="{FF2B5EF4-FFF2-40B4-BE49-F238E27FC236}">
                <a16:creationId xmlns:a16="http://schemas.microsoft.com/office/drawing/2014/main" id="{5835F759-D04C-4E52-BAED-C6888CA7A2A6}"/>
              </a:ext>
            </a:extLst>
          </p:cNvPr>
          <p:cNvSpPr txBox="1">
            <a:spLocks/>
          </p:cNvSpPr>
          <p:nvPr/>
        </p:nvSpPr>
        <p:spPr>
          <a:xfrm>
            <a:off x="453600" y="903600"/>
            <a:ext cx="10515600" cy="61019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0C234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600" b="1" dirty="0">
                <a:solidFill>
                  <a:srgbClr val="D0A482"/>
                </a:solidFill>
              </a:rPr>
              <a:t>2) ICMS – TRANSFERENCIA ENTRE ESTABELECIMENTOS</a:t>
            </a:r>
          </a:p>
        </p:txBody>
      </p:sp>
      <p:sp>
        <p:nvSpPr>
          <p:cNvPr id="38" name="TextBox 11">
            <a:extLst>
              <a:ext uri="{FF2B5EF4-FFF2-40B4-BE49-F238E27FC236}">
                <a16:creationId xmlns:a16="http://schemas.microsoft.com/office/drawing/2014/main" id="{FED37EB2-5F17-4215-9545-DC866DC6C445}"/>
              </a:ext>
            </a:extLst>
          </p:cNvPr>
          <p:cNvSpPr txBox="1"/>
          <p:nvPr/>
        </p:nvSpPr>
        <p:spPr>
          <a:xfrm>
            <a:off x="6275672" y="2333841"/>
            <a:ext cx="5669279" cy="2862322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rgbClr val="D0A482"/>
            </a:solidFill>
          </a:ln>
        </p:spPr>
        <p:txBody>
          <a:bodyPr wrap="square" rtlCol="0">
            <a:spAutoFit/>
          </a:bodyPr>
          <a:lstStyle/>
          <a:p>
            <a:pPr algn="just" fontAlgn="base">
              <a:lnSpc>
                <a:spcPts val="3600"/>
              </a:lnSpc>
            </a:pPr>
            <a:r>
              <a:rPr lang="pt-BR" sz="2000" i="1" dirty="0">
                <a:solidFill>
                  <a:srgbClr val="041936"/>
                </a:solidFill>
                <a:latin typeface="+mj-lt"/>
              </a:rPr>
              <a:t>“</a:t>
            </a:r>
            <a:r>
              <a:rPr lang="pt-BR" sz="2000" b="1" i="1" u="sng" dirty="0">
                <a:solidFill>
                  <a:srgbClr val="041936"/>
                </a:solidFill>
                <a:latin typeface="+mj-lt"/>
              </a:rPr>
              <a:t>Súmula 166 </a:t>
            </a:r>
            <a:r>
              <a:rPr lang="pt-BR" sz="2000" i="1" dirty="0">
                <a:solidFill>
                  <a:srgbClr val="041936"/>
                </a:solidFill>
                <a:latin typeface="+mj-lt"/>
              </a:rPr>
              <a:t>(14.08.1996): Não constitui fato gerador do ICMS </a:t>
            </a:r>
            <a:r>
              <a:rPr lang="pt-BR" sz="2000" b="1" i="1" u="sng" dirty="0">
                <a:solidFill>
                  <a:srgbClr val="041936"/>
                </a:solidFill>
                <a:latin typeface="+mj-lt"/>
              </a:rPr>
              <a:t>o simples deslocamento</a:t>
            </a:r>
            <a:r>
              <a:rPr lang="pt-BR" sz="2000" i="1" dirty="0">
                <a:solidFill>
                  <a:srgbClr val="041936"/>
                </a:solidFill>
                <a:latin typeface="+mj-lt"/>
              </a:rPr>
              <a:t> de mercadoria </a:t>
            </a:r>
            <a:r>
              <a:rPr lang="pt-BR" sz="2000" i="1" u="sng" dirty="0">
                <a:solidFill>
                  <a:srgbClr val="041936"/>
                </a:solidFill>
                <a:latin typeface="+mj-lt"/>
              </a:rPr>
              <a:t>de um para outro estabelecimento</a:t>
            </a:r>
            <a:r>
              <a:rPr lang="pt-BR" sz="2000" i="1" dirty="0">
                <a:solidFill>
                  <a:srgbClr val="041936"/>
                </a:solidFill>
                <a:latin typeface="+mj-lt"/>
              </a:rPr>
              <a:t> do mesmo contribuinte. (aprovada em 14.08.1996)</a:t>
            </a:r>
          </a:p>
          <a:p>
            <a:pPr algn="just" fontAlgn="base">
              <a:lnSpc>
                <a:spcPts val="3600"/>
              </a:lnSpc>
            </a:pPr>
            <a:endParaRPr lang="pt-BR" sz="2000" i="1" dirty="0">
              <a:solidFill>
                <a:srgbClr val="041936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 fontAlgn="base">
              <a:lnSpc>
                <a:spcPts val="3600"/>
              </a:lnSpc>
            </a:pPr>
            <a:endParaRPr lang="pt-BR" sz="2400" b="0" dirty="0">
              <a:solidFill>
                <a:srgbClr val="041936"/>
              </a:solidFill>
              <a:effectLst/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616016" y="1627664"/>
            <a:ext cx="413182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500" b="1" dirty="0">
                <a:solidFill>
                  <a:srgbClr val="041936"/>
                </a:solidFill>
                <a:latin typeface="+mj-lt"/>
              </a:rPr>
              <a:t>SUPREMO TRIBUNAL FEDERAL</a:t>
            </a:r>
            <a:endParaRPr lang="en-GB" sz="2400" i="1" dirty="0">
              <a:solidFill>
                <a:srgbClr val="041936"/>
              </a:solidFill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6275672" y="1627664"/>
            <a:ext cx="501476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500" b="1" dirty="0">
                <a:solidFill>
                  <a:srgbClr val="041936"/>
                </a:solidFill>
                <a:latin typeface="+mj-lt"/>
              </a:rPr>
              <a:t>SUPERIOR TRIBUNAL DE JUSTIÇA</a:t>
            </a:r>
            <a:endParaRPr lang="en-GB" sz="2400" i="1" dirty="0">
              <a:solidFill>
                <a:srgbClr val="04193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53891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itle 1">
            <a:extLst>
              <a:ext uri="{FF2B5EF4-FFF2-40B4-BE49-F238E27FC236}">
                <a16:creationId xmlns:a16="http://schemas.microsoft.com/office/drawing/2014/main" id="{5835F759-D04C-4E52-BAED-C6888CA7A2A6}"/>
              </a:ext>
            </a:extLst>
          </p:cNvPr>
          <p:cNvSpPr txBox="1">
            <a:spLocks/>
          </p:cNvSpPr>
          <p:nvPr/>
        </p:nvSpPr>
        <p:spPr>
          <a:xfrm>
            <a:off x="451669" y="901965"/>
            <a:ext cx="11656910" cy="61019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0C234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600" b="1" dirty="0">
                <a:solidFill>
                  <a:srgbClr val="D0A482"/>
                </a:solidFill>
              </a:rPr>
              <a:t>3) LEGISLAÇÃO ESPECÍFICA - REGULATÓRIA (GD) E TRIBUTÁRIA</a:t>
            </a:r>
          </a:p>
        </p:txBody>
      </p:sp>
      <p:cxnSp>
        <p:nvCxnSpPr>
          <p:cNvPr id="4" name="Conector reto 3"/>
          <p:cNvCxnSpPr/>
          <p:nvPr/>
        </p:nvCxnSpPr>
        <p:spPr>
          <a:xfrm>
            <a:off x="336166" y="3496264"/>
            <a:ext cx="11551034" cy="51264"/>
          </a:xfrm>
          <a:prstGeom prst="line">
            <a:avLst/>
          </a:prstGeom>
          <a:ln w="28575">
            <a:solidFill>
              <a:srgbClr val="D0A48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Elipse 4"/>
          <p:cNvSpPr/>
          <p:nvPr/>
        </p:nvSpPr>
        <p:spPr>
          <a:xfrm>
            <a:off x="1664452" y="3419090"/>
            <a:ext cx="173255" cy="173254"/>
          </a:xfrm>
          <a:prstGeom prst="ellipse">
            <a:avLst/>
          </a:prstGeom>
          <a:solidFill>
            <a:srgbClr val="D8B59A"/>
          </a:solidFill>
          <a:ln>
            <a:solidFill>
              <a:srgbClr val="D0A4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TextBox 51">
            <a:extLst>
              <a:ext uri="{FF2B5EF4-FFF2-40B4-BE49-F238E27FC236}">
                <a16:creationId xmlns:a16="http://schemas.microsoft.com/office/drawing/2014/main" id="{79D63C4D-8205-40EA-AC06-A944897E30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6166" y="4019298"/>
            <a:ext cx="3664872" cy="1000274"/>
          </a:xfrm>
          <a:prstGeom prst="rect">
            <a:avLst/>
          </a:prstGeom>
          <a:solidFill>
            <a:srgbClr val="BCBDC0">
              <a:lumMod val="40000"/>
              <a:lumOff val="60000"/>
            </a:srgbClr>
          </a:solidFill>
          <a:ln w="12700">
            <a:solidFill>
              <a:srgbClr val="D0A482"/>
            </a:solidFill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268288" indent="-1730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725488" indent="-1730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95250" lvl="1" indent="0" algn="ctr" fontAlgn="auto">
              <a:lnSpc>
                <a:spcPts val="2600"/>
              </a:lnSpc>
              <a:buClr>
                <a:schemeClr val="tx1">
                  <a:lumMod val="50000"/>
                </a:schemeClr>
              </a:buClr>
              <a:defRPr/>
            </a:pPr>
            <a:r>
              <a:rPr lang="pt-BR" sz="2000" i="1" dirty="0">
                <a:latin typeface="+mj-lt"/>
              </a:rPr>
              <a:t>ANEEL - Resolução nº 482</a:t>
            </a:r>
          </a:p>
          <a:p>
            <a:pPr marL="95250" lvl="1" indent="0" fontAlgn="auto">
              <a:lnSpc>
                <a:spcPts val="2600"/>
              </a:lnSpc>
              <a:buClr>
                <a:schemeClr val="tx1">
                  <a:lumMod val="50000"/>
                </a:schemeClr>
              </a:buClr>
              <a:defRPr/>
            </a:pPr>
            <a:r>
              <a:rPr lang="pt-BR" sz="2000" dirty="0" err="1">
                <a:latin typeface="+mj-lt"/>
              </a:rPr>
              <a:t>Microgeração</a:t>
            </a:r>
            <a:r>
              <a:rPr lang="pt-BR" sz="2000" b="1" dirty="0">
                <a:latin typeface="+mj-lt"/>
              </a:rPr>
              <a:t>: </a:t>
            </a:r>
            <a:r>
              <a:rPr lang="pt-BR" sz="2000" dirty="0">
                <a:latin typeface="+mj-lt"/>
              </a:rPr>
              <a:t>≤ 100 kW</a:t>
            </a:r>
          </a:p>
          <a:p>
            <a:pPr marL="95250" lvl="1" indent="0">
              <a:lnSpc>
                <a:spcPts val="2600"/>
              </a:lnSpc>
              <a:buClr>
                <a:schemeClr val="tx1">
                  <a:lumMod val="50000"/>
                </a:schemeClr>
              </a:buClr>
              <a:defRPr/>
            </a:pPr>
            <a:r>
              <a:rPr lang="pt-BR" sz="2000" dirty="0" err="1">
                <a:latin typeface="+mj-lt"/>
              </a:rPr>
              <a:t>Minigeração</a:t>
            </a:r>
            <a:r>
              <a:rPr lang="pt-BR" sz="2000" b="1" dirty="0">
                <a:latin typeface="+mj-lt"/>
              </a:rPr>
              <a:t>:  </a:t>
            </a:r>
            <a:r>
              <a:rPr lang="pt-BR" sz="2000" dirty="0">
                <a:latin typeface="+mj-lt"/>
              </a:rPr>
              <a:t>≤ 1 MW</a:t>
            </a:r>
            <a:endParaRPr lang="pt-BR" altLang="pt-BR" sz="2000" dirty="0">
              <a:latin typeface="+mj-lt"/>
            </a:endParaRPr>
          </a:p>
        </p:txBody>
      </p:sp>
      <p:sp>
        <p:nvSpPr>
          <p:cNvPr id="19" name="Rectangle 23">
            <a:extLst>
              <a:ext uri="{FF2B5EF4-FFF2-40B4-BE49-F238E27FC236}">
                <a16:creationId xmlns:a16="http://schemas.microsoft.com/office/drawing/2014/main" id="{90304DC5-FB1C-A74A-889F-F28D258758B4}"/>
              </a:ext>
            </a:extLst>
          </p:cNvPr>
          <p:cNvSpPr/>
          <p:nvPr/>
        </p:nvSpPr>
        <p:spPr>
          <a:xfrm>
            <a:off x="748859" y="3481394"/>
            <a:ext cx="2152276" cy="5427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pt-BR" sz="2400" b="1" dirty="0">
                <a:solidFill>
                  <a:srgbClr val="D0A482"/>
                </a:solidFill>
                <a:latin typeface="+mj-lt"/>
                <a:cs typeface="Segoe UI" panose="020B0502040204020203" pitchFamily="34" charset="0"/>
              </a:rPr>
              <a:t>17.04.2012</a:t>
            </a:r>
          </a:p>
        </p:txBody>
      </p:sp>
      <p:sp>
        <p:nvSpPr>
          <p:cNvPr id="22" name="Elipse 21"/>
          <p:cNvSpPr/>
          <p:nvPr/>
        </p:nvSpPr>
        <p:spPr>
          <a:xfrm>
            <a:off x="3277831" y="3444483"/>
            <a:ext cx="173255" cy="173254"/>
          </a:xfrm>
          <a:prstGeom prst="ellipse">
            <a:avLst/>
          </a:prstGeom>
          <a:solidFill>
            <a:srgbClr val="0C2441"/>
          </a:solidFill>
          <a:ln>
            <a:solidFill>
              <a:srgbClr val="0C24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3" name="Rectangle 23">
            <a:extLst>
              <a:ext uri="{FF2B5EF4-FFF2-40B4-BE49-F238E27FC236}">
                <a16:creationId xmlns:a16="http://schemas.microsoft.com/office/drawing/2014/main" id="{90304DC5-FB1C-A74A-889F-F28D258758B4}"/>
              </a:ext>
            </a:extLst>
          </p:cNvPr>
          <p:cNvSpPr/>
          <p:nvPr/>
        </p:nvSpPr>
        <p:spPr>
          <a:xfrm>
            <a:off x="2168602" y="3004942"/>
            <a:ext cx="2152276" cy="5427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pt-BR" sz="2400" b="1" dirty="0">
                <a:solidFill>
                  <a:srgbClr val="0C2441"/>
                </a:solidFill>
                <a:latin typeface="+mj-lt"/>
                <a:cs typeface="Segoe UI" panose="020B0502040204020203" pitchFamily="34" charset="0"/>
              </a:rPr>
              <a:t>22.04.2015</a:t>
            </a:r>
          </a:p>
        </p:txBody>
      </p:sp>
      <p:sp>
        <p:nvSpPr>
          <p:cNvPr id="24" name="TextBox 51">
            <a:extLst>
              <a:ext uri="{FF2B5EF4-FFF2-40B4-BE49-F238E27FC236}">
                <a16:creationId xmlns:a16="http://schemas.microsoft.com/office/drawing/2014/main" id="{79D63C4D-8205-40EA-AC06-A944897E30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2581" y="1920728"/>
            <a:ext cx="4190499" cy="1000274"/>
          </a:xfrm>
          <a:prstGeom prst="rect">
            <a:avLst/>
          </a:prstGeom>
          <a:solidFill>
            <a:srgbClr val="BCBDC0">
              <a:lumMod val="40000"/>
              <a:lumOff val="60000"/>
            </a:srgbClr>
          </a:solidFill>
          <a:ln w="12700">
            <a:solidFill>
              <a:srgbClr val="0C2441"/>
            </a:solidFill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268288" indent="-1730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725488" indent="-1730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95250" lvl="1" indent="0" algn="ctr" fontAlgn="auto">
              <a:lnSpc>
                <a:spcPts val="2600"/>
              </a:lnSpc>
              <a:buClr>
                <a:schemeClr val="tx1">
                  <a:lumMod val="50000"/>
                </a:schemeClr>
              </a:buClr>
              <a:defRPr/>
            </a:pPr>
            <a:r>
              <a:rPr lang="pt-BR" sz="2000" i="1" dirty="0">
                <a:latin typeface="+mj-lt"/>
              </a:rPr>
              <a:t>Convênio ICMS 16- 22.04.2015</a:t>
            </a:r>
          </a:p>
          <a:p>
            <a:pPr marL="95250" lvl="1" indent="0" fontAlgn="auto">
              <a:lnSpc>
                <a:spcPts val="2600"/>
              </a:lnSpc>
              <a:buClr>
                <a:schemeClr val="tx1">
                  <a:lumMod val="50000"/>
                </a:schemeClr>
              </a:buClr>
              <a:defRPr/>
            </a:pPr>
            <a:r>
              <a:rPr lang="pt-BR" sz="2000" dirty="0">
                <a:latin typeface="+mj-lt"/>
              </a:rPr>
              <a:t>“</a:t>
            </a:r>
            <a:r>
              <a:rPr lang="pt-BR" sz="2000" dirty="0" err="1">
                <a:latin typeface="+mj-lt"/>
              </a:rPr>
              <a:t>microgeração</a:t>
            </a:r>
            <a:r>
              <a:rPr lang="pt-BR" sz="2000" dirty="0">
                <a:latin typeface="+mj-lt"/>
              </a:rPr>
              <a:t> e </a:t>
            </a:r>
            <a:r>
              <a:rPr lang="pt-BR" sz="2000" dirty="0" err="1">
                <a:latin typeface="+mj-lt"/>
              </a:rPr>
              <a:t>minigeração</a:t>
            </a:r>
            <a:r>
              <a:rPr lang="pt-BR" sz="2000" dirty="0">
                <a:latin typeface="+mj-lt"/>
              </a:rPr>
              <a:t>, conforme definidas na referida resolução” (482)</a:t>
            </a:r>
          </a:p>
        </p:txBody>
      </p:sp>
      <p:sp>
        <p:nvSpPr>
          <p:cNvPr id="25" name="Elipse 24"/>
          <p:cNvSpPr/>
          <p:nvPr/>
        </p:nvSpPr>
        <p:spPr>
          <a:xfrm>
            <a:off x="6755338" y="3436488"/>
            <a:ext cx="173255" cy="173254"/>
          </a:xfrm>
          <a:prstGeom prst="ellipse">
            <a:avLst/>
          </a:prstGeom>
          <a:solidFill>
            <a:srgbClr val="D8B59A"/>
          </a:solidFill>
          <a:ln>
            <a:solidFill>
              <a:srgbClr val="D0A4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6" name="Rectangle 23">
            <a:extLst>
              <a:ext uri="{FF2B5EF4-FFF2-40B4-BE49-F238E27FC236}">
                <a16:creationId xmlns:a16="http://schemas.microsoft.com/office/drawing/2014/main" id="{90304DC5-FB1C-A74A-889F-F28D258758B4}"/>
              </a:ext>
            </a:extLst>
          </p:cNvPr>
          <p:cNvSpPr/>
          <p:nvPr/>
        </p:nvSpPr>
        <p:spPr>
          <a:xfrm>
            <a:off x="5267936" y="3582891"/>
            <a:ext cx="2152276" cy="5427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pt-BR" sz="2400" b="1" dirty="0">
                <a:solidFill>
                  <a:srgbClr val="D0A482"/>
                </a:solidFill>
                <a:latin typeface="+mj-lt"/>
                <a:cs typeface="Segoe UI" panose="020B0502040204020203" pitchFamily="34" charset="0"/>
              </a:rPr>
              <a:t>24.11.2015</a:t>
            </a:r>
          </a:p>
        </p:txBody>
      </p:sp>
      <p:sp>
        <p:nvSpPr>
          <p:cNvPr id="29" name="TextBox 51">
            <a:extLst>
              <a:ext uri="{FF2B5EF4-FFF2-40B4-BE49-F238E27FC236}">
                <a16:creationId xmlns:a16="http://schemas.microsoft.com/office/drawing/2014/main" id="{79D63C4D-8205-40EA-AC06-A944897E30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74982" y="4019604"/>
            <a:ext cx="3812115" cy="1333698"/>
          </a:xfrm>
          <a:prstGeom prst="rect">
            <a:avLst/>
          </a:prstGeom>
          <a:solidFill>
            <a:srgbClr val="BCBDC0">
              <a:lumMod val="40000"/>
              <a:lumOff val="60000"/>
            </a:srgbClr>
          </a:solidFill>
          <a:ln w="12700">
            <a:solidFill>
              <a:srgbClr val="D0A482"/>
            </a:solidFill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268288" indent="-1730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725488" indent="-1730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95250" lvl="1" indent="0" algn="ctr" fontAlgn="auto">
              <a:lnSpc>
                <a:spcPts val="2600"/>
              </a:lnSpc>
              <a:buClr>
                <a:schemeClr val="tx1">
                  <a:lumMod val="50000"/>
                </a:schemeClr>
              </a:buClr>
              <a:defRPr/>
            </a:pPr>
            <a:r>
              <a:rPr lang="pt-BR" sz="2000" i="1" dirty="0">
                <a:latin typeface="+mj-lt"/>
              </a:rPr>
              <a:t>ANEEL - alteração na Res. nº 482</a:t>
            </a:r>
          </a:p>
          <a:p>
            <a:pPr marL="95250" lvl="1" indent="0" fontAlgn="auto">
              <a:lnSpc>
                <a:spcPts val="2600"/>
              </a:lnSpc>
              <a:buClr>
                <a:schemeClr val="tx1">
                  <a:lumMod val="50000"/>
                </a:schemeClr>
              </a:buClr>
              <a:defRPr/>
            </a:pPr>
            <a:r>
              <a:rPr lang="pt-BR" sz="2000" dirty="0" err="1">
                <a:latin typeface="+mj-lt"/>
              </a:rPr>
              <a:t>Microgeração</a:t>
            </a:r>
            <a:r>
              <a:rPr lang="pt-BR" sz="2000" b="1" dirty="0">
                <a:latin typeface="+mj-lt"/>
              </a:rPr>
              <a:t>: </a:t>
            </a:r>
            <a:r>
              <a:rPr lang="pt-BR" sz="2000" dirty="0">
                <a:latin typeface="+mj-lt"/>
              </a:rPr>
              <a:t>≤ 75 kW</a:t>
            </a:r>
          </a:p>
          <a:p>
            <a:pPr marL="95250" lvl="1" indent="0">
              <a:lnSpc>
                <a:spcPts val="2600"/>
              </a:lnSpc>
              <a:buClr>
                <a:schemeClr val="tx1">
                  <a:lumMod val="50000"/>
                </a:schemeClr>
              </a:buClr>
              <a:defRPr/>
            </a:pPr>
            <a:r>
              <a:rPr lang="pt-BR" sz="2000" dirty="0" err="1">
                <a:latin typeface="+mj-lt"/>
              </a:rPr>
              <a:t>Minigeração</a:t>
            </a:r>
            <a:r>
              <a:rPr lang="pt-BR" sz="2000" b="1" dirty="0">
                <a:latin typeface="+mj-lt"/>
              </a:rPr>
              <a:t>:  </a:t>
            </a:r>
            <a:r>
              <a:rPr lang="pt-BR" sz="2000" dirty="0">
                <a:latin typeface="+mj-lt"/>
              </a:rPr>
              <a:t>≤ 3 MW (fonte hídrica) ≤ 5 MW (outras renováveis)</a:t>
            </a:r>
          </a:p>
        </p:txBody>
      </p:sp>
      <p:sp>
        <p:nvSpPr>
          <p:cNvPr id="31" name="Rectangle 23">
            <a:extLst>
              <a:ext uri="{FF2B5EF4-FFF2-40B4-BE49-F238E27FC236}">
                <a16:creationId xmlns:a16="http://schemas.microsoft.com/office/drawing/2014/main" id="{90304DC5-FB1C-A74A-889F-F28D258758B4}"/>
              </a:ext>
            </a:extLst>
          </p:cNvPr>
          <p:cNvSpPr/>
          <p:nvPr/>
        </p:nvSpPr>
        <p:spPr>
          <a:xfrm>
            <a:off x="5290102" y="3012490"/>
            <a:ext cx="2152276" cy="5427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pt-BR" sz="2400" b="1" dirty="0">
                <a:solidFill>
                  <a:srgbClr val="0C2441"/>
                </a:solidFill>
                <a:latin typeface="+mj-lt"/>
                <a:cs typeface="Segoe UI" panose="020B0502040204020203" pitchFamily="34" charset="0"/>
              </a:rPr>
              <a:t>04.11.2015</a:t>
            </a:r>
          </a:p>
        </p:txBody>
      </p:sp>
      <p:sp>
        <p:nvSpPr>
          <p:cNvPr id="32" name="TextBox 51">
            <a:extLst>
              <a:ext uri="{FF2B5EF4-FFF2-40B4-BE49-F238E27FC236}">
                <a16:creationId xmlns:a16="http://schemas.microsoft.com/office/drawing/2014/main" id="{79D63C4D-8205-40EA-AC06-A944897E30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63569" y="1930743"/>
            <a:ext cx="2854936" cy="1000274"/>
          </a:xfrm>
          <a:prstGeom prst="rect">
            <a:avLst/>
          </a:prstGeom>
          <a:solidFill>
            <a:srgbClr val="BCBDC0">
              <a:lumMod val="40000"/>
              <a:lumOff val="60000"/>
            </a:srgbClr>
          </a:solidFill>
          <a:ln w="12700">
            <a:solidFill>
              <a:srgbClr val="0C2441"/>
            </a:solidFill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268288" indent="-1730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725488" indent="-1730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95250" lvl="1" indent="0" algn="ctr" fontAlgn="auto">
              <a:lnSpc>
                <a:spcPts val="2600"/>
              </a:lnSpc>
              <a:buClr>
                <a:schemeClr val="tx1">
                  <a:lumMod val="50000"/>
                </a:schemeClr>
              </a:buClr>
              <a:defRPr/>
            </a:pPr>
            <a:r>
              <a:rPr lang="pt-BR" sz="2000" i="1" dirty="0" err="1">
                <a:latin typeface="+mj-lt"/>
              </a:rPr>
              <a:t>Conv</a:t>
            </a:r>
            <a:r>
              <a:rPr lang="pt-BR" sz="2000" i="1" dirty="0">
                <a:latin typeface="+mj-lt"/>
              </a:rPr>
              <a:t>. 130 altera o </a:t>
            </a:r>
            <a:r>
              <a:rPr lang="pt-BR" sz="2000" i="1" dirty="0" err="1">
                <a:latin typeface="+mj-lt"/>
              </a:rPr>
              <a:t>Conv</a:t>
            </a:r>
            <a:r>
              <a:rPr lang="pt-BR" sz="2000" i="1" dirty="0">
                <a:latin typeface="+mj-lt"/>
              </a:rPr>
              <a:t>. 16</a:t>
            </a:r>
          </a:p>
          <a:p>
            <a:pPr marL="95250" lvl="1" indent="0" fontAlgn="auto">
              <a:lnSpc>
                <a:spcPts val="2600"/>
              </a:lnSpc>
              <a:buClr>
                <a:schemeClr val="tx1">
                  <a:lumMod val="50000"/>
                </a:schemeClr>
              </a:buClr>
              <a:defRPr/>
            </a:pPr>
            <a:r>
              <a:rPr lang="pt-BR" sz="2000" dirty="0" err="1">
                <a:latin typeface="+mj-lt"/>
              </a:rPr>
              <a:t>Microgeração</a:t>
            </a:r>
            <a:r>
              <a:rPr lang="pt-BR" sz="2000" dirty="0">
                <a:latin typeface="+mj-lt"/>
              </a:rPr>
              <a:t>: ≤ 100 kW</a:t>
            </a:r>
          </a:p>
          <a:p>
            <a:pPr marL="95250" lvl="1" indent="0" fontAlgn="auto">
              <a:lnSpc>
                <a:spcPts val="2600"/>
              </a:lnSpc>
              <a:buClr>
                <a:schemeClr val="tx1">
                  <a:lumMod val="50000"/>
                </a:schemeClr>
              </a:buClr>
              <a:defRPr/>
            </a:pPr>
            <a:r>
              <a:rPr lang="pt-BR" sz="2000" dirty="0" err="1">
                <a:latin typeface="+mj-lt"/>
              </a:rPr>
              <a:t>Minigeração</a:t>
            </a:r>
            <a:r>
              <a:rPr lang="pt-BR" sz="2000" dirty="0">
                <a:latin typeface="+mj-lt"/>
              </a:rPr>
              <a:t>:  ≤ 1 MW</a:t>
            </a:r>
          </a:p>
        </p:txBody>
      </p:sp>
      <p:sp>
        <p:nvSpPr>
          <p:cNvPr id="33" name="Elipse 32"/>
          <p:cNvSpPr/>
          <p:nvPr/>
        </p:nvSpPr>
        <p:spPr>
          <a:xfrm>
            <a:off x="6406201" y="3436488"/>
            <a:ext cx="173255" cy="173254"/>
          </a:xfrm>
          <a:prstGeom prst="ellipse">
            <a:avLst/>
          </a:prstGeom>
          <a:solidFill>
            <a:srgbClr val="0C2441"/>
          </a:solidFill>
          <a:ln>
            <a:solidFill>
              <a:srgbClr val="0C24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6" name="Conector reto 15"/>
          <p:cNvCxnSpPr/>
          <p:nvPr/>
        </p:nvCxnSpPr>
        <p:spPr>
          <a:xfrm flipV="1">
            <a:off x="7892716" y="3393689"/>
            <a:ext cx="211756" cy="302411"/>
          </a:xfrm>
          <a:prstGeom prst="line">
            <a:avLst/>
          </a:prstGeom>
          <a:ln w="28575">
            <a:solidFill>
              <a:srgbClr val="D0A482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5" name="Conector reto 34"/>
          <p:cNvCxnSpPr/>
          <p:nvPr/>
        </p:nvCxnSpPr>
        <p:spPr>
          <a:xfrm flipV="1">
            <a:off x="7998594" y="3415737"/>
            <a:ext cx="211756" cy="302411"/>
          </a:xfrm>
          <a:prstGeom prst="line">
            <a:avLst/>
          </a:prstGeom>
          <a:ln w="28575">
            <a:solidFill>
              <a:srgbClr val="D0A482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1" name="Rectangle 23">
            <a:extLst>
              <a:ext uri="{FF2B5EF4-FFF2-40B4-BE49-F238E27FC236}">
                <a16:creationId xmlns:a16="http://schemas.microsoft.com/office/drawing/2014/main" id="{90304DC5-FB1C-A74A-889F-F28D258758B4}"/>
              </a:ext>
            </a:extLst>
          </p:cNvPr>
          <p:cNvSpPr/>
          <p:nvPr/>
        </p:nvSpPr>
        <p:spPr>
          <a:xfrm>
            <a:off x="8565479" y="3591217"/>
            <a:ext cx="2152276" cy="5427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 defTabSz="685800"/>
            <a:r>
              <a:rPr lang="pt-BR" sz="2400" b="1" dirty="0">
                <a:solidFill>
                  <a:srgbClr val="D0A482"/>
                </a:solidFill>
                <a:latin typeface="+mj-lt"/>
                <a:cs typeface="Segoe UI" panose="020B0502040204020203" pitchFamily="34" charset="0"/>
              </a:rPr>
              <a:t>17.10.2017</a:t>
            </a:r>
          </a:p>
        </p:txBody>
      </p:sp>
      <p:sp>
        <p:nvSpPr>
          <p:cNvPr id="42" name="Elipse 41"/>
          <p:cNvSpPr/>
          <p:nvPr/>
        </p:nvSpPr>
        <p:spPr>
          <a:xfrm>
            <a:off x="9474816" y="3437673"/>
            <a:ext cx="173255" cy="173254"/>
          </a:xfrm>
          <a:prstGeom prst="ellipse">
            <a:avLst/>
          </a:prstGeom>
          <a:solidFill>
            <a:srgbClr val="D8B59A"/>
          </a:solidFill>
          <a:ln>
            <a:solidFill>
              <a:srgbClr val="D0A4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4" name="TextBox 51">
            <a:extLst>
              <a:ext uri="{FF2B5EF4-FFF2-40B4-BE49-F238E27FC236}">
                <a16:creationId xmlns:a16="http://schemas.microsoft.com/office/drawing/2014/main" id="{79D63C4D-8205-40EA-AC06-A944897E30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10350" y="4018528"/>
            <a:ext cx="3812115" cy="1333698"/>
          </a:xfrm>
          <a:prstGeom prst="rect">
            <a:avLst/>
          </a:prstGeom>
          <a:solidFill>
            <a:srgbClr val="BCBDC0">
              <a:lumMod val="40000"/>
              <a:lumOff val="60000"/>
            </a:srgbClr>
          </a:solidFill>
          <a:ln w="12700">
            <a:solidFill>
              <a:srgbClr val="D0A482"/>
            </a:solidFill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268288" indent="-1730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725488" indent="-1730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95250" lvl="1" indent="0" algn="ctr" fontAlgn="auto">
              <a:lnSpc>
                <a:spcPts val="2600"/>
              </a:lnSpc>
              <a:buClr>
                <a:schemeClr val="tx1">
                  <a:lumMod val="50000"/>
                </a:schemeClr>
              </a:buClr>
              <a:defRPr/>
            </a:pPr>
            <a:r>
              <a:rPr lang="pt-BR" sz="2000" i="1" dirty="0">
                <a:latin typeface="+mj-lt"/>
              </a:rPr>
              <a:t>ANEEL - alteração na Res. nº 482</a:t>
            </a:r>
          </a:p>
          <a:p>
            <a:pPr marL="95250" lvl="1" indent="0" fontAlgn="auto">
              <a:lnSpc>
                <a:spcPts val="2600"/>
              </a:lnSpc>
              <a:buClr>
                <a:schemeClr val="tx1">
                  <a:lumMod val="50000"/>
                </a:schemeClr>
              </a:buClr>
              <a:defRPr/>
            </a:pPr>
            <a:r>
              <a:rPr lang="pt-BR" sz="2000" dirty="0" err="1">
                <a:latin typeface="+mj-lt"/>
              </a:rPr>
              <a:t>Microgeração</a:t>
            </a:r>
            <a:r>
              <a:rPr lang="pt-BR" sz="2000" b="1" dirty="0">
                <a:latin typeface="+mj-lt"/>
              </a:rPr>
              <a:t>: </a:t>
            </a:r>
            <a:r>
              <a:rPr lang="pt-BR" sz="2000" dirty="0">
                <a:latin typeface="+mj-lt"/>
              </a:rPr>
              <a:t>≤ 75 kW</a:t>
            </a:r>
          </a:p>
          <a:p>
            <a:pPr marL="95250" lvl="1" indent="0">
              <a:lnSpc>
                <a:spcPts val="2600"/>
              </a:lnSpc>
              <a:buClr>
                <a:schemeClr val="tx1">
                  <a:lumMod val="50000"/>
                </a:schemeClr>
              </a:buClr>
              <a:defRPr/>
            </a:pPr>
            <a:r>
              <a:rPr lang="pt-BR" sz="2000" dirty="0" err="1">
                <a:latin typeface="+mj-lt"/>
              </a:rPr>
              <a:t>Minigeração</a:t>
            </a:r>
            <a:r>
              <a:rPr lang="pt-BR" sz="2000" b="1" dirty="0">
                <a:latin typeface="+mj-lt"/>
              </a:rPr>
              <a:t>:  </a:t>
            </a:r>
            <a:r>
              <a:rPr lang="pt-BR" sz="2000" dirty="0">
                <a:latin typeface="+mj-lt"/>
              </a:rPr>
              <a:t>≤ 5 MW (cogeração qualificada e fontes renováveis)</a:t>
            </a:r>
            <a:endParaRPr lang="pt-BR" altLang="pt-BR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667106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itle 1">
            <a:extLst>
              <a:ext uri="{FF2B5EF4-FFF2-40B4-BE49-F238E27FC236}">
                <a16:creationId xmlns:a16="http://schemas.microsoft.com/office/drawing/2014/main" id="{5835F759-D04C-4E52-BAED-C6888CA7A2A6}"/>
              </a:ext>
            </a:extLst>
          </p:cNvPr>
          <p:cNvSpPr txBox="1">
            <a:spLocks/>
          </p:cNvSpPr>
          <p:nvPr/>
        </p:nvSpPr>
        <p:spPr>
          <a:xfrm>
            <a:off x="451669" y="901965"/>
            <a:ext cx="11656910" cy="61019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0C234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600" b="1" dirty="0">
                <a:solidFill>
                  <a:srgbClr val="D0A482"/>
                </a:solidFill>
              </a:rPr>
              <a:t>3) LEGISLAÇÃO ESPECÍFICA - REGULATÓRIA (GD) E TRIBUTÁRIA</a:t>
            </a:r>
          </a:p>
        </p:txBody>
      </p:sp>
      <p:cxnSp>
        <p:nvCxnSpPr>
          <p:cNvPr id="4" name="Conector reto 3"/>
          <p:cNvCxnSpPr/>
          <p:nvPr/>
        </p:nvCxnSpPr>
        <p:spPr>
          <a:xfrm>
            <a:off x="336166" y="3496264"/>
            <a:ext cx="11474834" cy="91905"/>
          </a:xfrm>
          <a:prstGeom prst="line">
            <a:avLst/>
          </a:prstGeom>
          <a:ln w="28575">
            <a:solidFill>
              <a:srgbClr val="D0A48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51">
            <a:extLst>
              <a:ext uri="{FF2B5EF4-FFF2-40B4-BE49-F238E27FC236}">
                <a16:creationId xmlns:a16="http://schemas.microsoft.com/office/drawing/2014/main" id="{79D63C4D-8205-40EA-AC06-A944897E30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56685" y="1965965"/>
            <a:ext cx="2854936" cy="1000274"/>
          </a:xfrm>
          <a:prstGeom prst="rect">
            <a:avLst/>
          </a:prstGeom>
          <a:solidFill>
            <a:srgbClr val="BCBDC0">
              <a:lumMod val="40000"/>
              <a:lumOff val="60000"/>
            </a:srgbClr>
          </a:solidFill>
          <a:ln w="12700">
            <a:solidFill>
              <a:srgbClr val="0C2441"/>
            </a:solidFill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268288" indent="-1730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725488" indent="-1730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95250" lvl="1" indent="0" algn="ctr" fontAlgn="auto">
              <a:lnSpc>
                <a:spcPts val="2600"/>
              </a:lnSpc>
              <a:buClr>
                <a:schemeClr val="tx1">
                  <a:lumMod val="50000"/>
                </a:schemeClr>
              </a:buClr>
              <a:defRPr/>
            </a:pPr>
            <a:r>
              <a:rPr lang="pt-BR" sz="2000" i="1" dirty="0" err="1">
                <a:latin typeface="+mj-lt"/>
              </a:rPr>
              <a:t>Conv</a:t>
            </a:r>
            <a:r>
              <a:rPr lang="pt-BR" sz="2000" i="1" dirty="0">
                <a:latin typeface="+mj-lt"/>
              </a:rPr>
              <a:t>. 18 altera o </a:t>
            </a:r>
            <a:r>
              <a:rPr lang="pt-BR" sz="2000" i="1" dirty="0" err="1">
                <a:latin typeface="+mj-lt"/>
              </a:rPr>
              <a:t>Conv</a:t>
            </a:r>
            <a:r>
              <a:rPr lang="pt-BR" sz="2000" i="1" dirty="0">
                <a:latin typeface="+mj-lt"/>
              </a:rPr>
              <a:t>. 16</a:t>
            </a:r>
          </a:p>
          <a:p>
            <a:pPr marL="95250" lvl="1" indent="0" fontAlgn="auto">
              <a:lnSpc>
                <a:spcPts val="2600"/>
              </a:lnSpc>
              <a:buClr>
                <a:schemeClr val="tx1">
                  <a:lumMod val="50000"/>
                </a:schemeClr>
              </a:buClr>
              <a:defRPr/>
            </a:pPr>
            <a:r>
              <a:rPr lang="pt-BR" sz="2000" dirty="0" err="1">
                <a:latin typeface="+mj-lt"/>
              </a:rPr>
              <a:t>Microgeração</a:t>
            </a:r>
            <a:r>
              <a:rPr lang="pt-BR" sz="2000" dirty="0">
                <a:latin typeface="+mj-lt"/>
              </a:rPr>
              <a:t>: ≤ 75 kW</a:t>
            </a:r>
          </a:p>
          <a:p>
            <a:pPr marL="95250" lvl="1" indent="0" fontAlgn="auto">
              <a:lnSpc>
                <a:spcPts val="2600"/>
              </a:lnSpc>
              <a:buClr>
                <a:schemeClr val="tx1">
                  <a:lumMod val="50000"/>
                </a:schemeClr>
              </a:buClr>
              <a:defRPr/>
            </a:pPr>
            <a:r>
              <a:rPr lang="pt-BR" sz="2000" dirty="0" err="1">
                <a:latin typeface="+mj-lt"/>
              </a:rPr>
              <a:t>Minigeração</a:t>
            </a:r>
            <a:r>
              <a:rPr lang="pt-BR" sz="2000" dirty="0">
                <a:latin typeface="+mj-lt"/>
              </a:rPr>
              <a:t>:  ≤ 1 MW</a:t>
            </a:r>
          </a:p>
        </p:txBody>
      </p:sp>
      <p:sp>
        <p:nvSpPr>
          <p:cNvPr id="39" name="Elipse 38"/>
          <p:cNvSpPr/>
          <p:nvPr/>
        </p:nvSpPr>
        <p:spPr>
          <a:xfrm>
            <a:off x="2917676" y="3436488"/>
            <a:ext cx="173255" cy="173254"/>
          </a:xfrm>
          <a:prstGeom prst="ellipse">
            <a:avLst/>
          </a:prstGeom>
          <a:solidFill>
            <a:srgbClr val="0C2441"/>
          </a:solidFill>
          <a:ln>
            <a:solidFill>
              <a:srgbClr val="0C24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0" name="Rectangle 23">
            <a:extLst>
              <a:ext uri="{FF2B5EF4-FFF2-40B4-BE49-F238E27FC236}">
                <a16:creationId xmlns:a16="http://schemas.microsoft.com/office/drawing/2014/main" id="{90304DC5-FB1C-A74A-889F-F28D258758B4}"/>
              </a:ext>
            </a:extLst>
          </p:cNvPr>
          <p:cNvSpPr/>
          <p:nvPr/>
        </p:nvSpPr>
        <p:spPr>
          <a:xfrm>
            <a:off x="2229622" y="2994297"/>
            <a:ext cx="1722618" cy="5427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pt-BR" sz="2400" b="1" dirty="0">
                <a:solidFill>
                  <a:srgbClr val="0C2441"/>
                </a:solidFill>
                <a:latin typeface="+mj-lt"/>
                <a:cs typeface="Segoe UI" panose="020B0502040204020203" pitchFamily="34" charset="0"/>
              </a:rPr>
              <a:t>03.04.2018</a:t>
            </a:r>
          </a:p>
        </p:txBody>
      </p:sp>
      <p:sp>
        <p:nvSpPr>
          <p:cNvPr id="66" name="Elipse 65"/>
          <p:cNvSpPr/>
          <p:nvPr/>
        </p:nvSpPr>
        <p:spPr>
          <a:xfrm>
            <a:off x="1436552" y="3417963"/>
            <a:ext cx="173255" cy="173254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ED1C24"/>
              </a:solidFill>
            </a:endParaRPr>
          </a:p>
        </p:txBody>
      </p:sp>
      <p:sp>
        <p:nvSpPr>
          <p:cNvPr id="67" name="TextBox 51">
            <a:extLst>
              <a:ext uri="{FF2B5EF4-FFF2-40B4-BE49-F238E27FC236}">
                <a16:creationId xmlns:a16="http://schemas.microsoft.com/office/drawing/2014/main" id="{79D63C4D-8205-40EA-AC06-A944897E30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614" y="3960989"/>
            <a:ext cx="3052194" cy="1333698"/>
          </a:xfrm>
          <a:prstGeom prst="rect">
            <a:avLst/>
          </a:prstGeom>
          <a:solidFill>
            <a:srgbClr val="BCBDC0">
              <a:lumMod val="40000"/>
              <a:lumOff val="60000"/>
            </a:srgbClr>
          </a:solidFill>
          <a:ln w="12700">
            <a:solidFill>
              <a:srgbClr val="7030A0"/>
            </a:solidFill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268288" indent="-1730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725488" indent="-1730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95250" lvl="1" indent="0" algn="ctr" fontAlgn="auto">
              <a:lnSpc>
                <a:spcPts val="2600"/>
              </a:lnSpc>
              <a:buClr>
                <a:schemeClr val="tx1">
                  <a:lumMod val="50000"/>
                </a:schemeClr>
              </a:buClr>
              <a:defRPr/>
            </a:pPr>
            <a:r>
              <a:rPr lang="pt-BR" sz="2000" i="1" dirty="0">
                <a:latin typeface="+mj-lt"/>
              </a:rPr>
              <a:t>Minas Gerais - Lei nº 22.549</a:t>
            </a:r>
          </a:p>
          <a:p>
            <a:pPr marL="95250" lvl="1" indent="0" fontAlgn="auto">
              <a:lnSpc>
                <a:spcPts val="2600"/>
              </a:lnSpc>
              <a:buClr>
                <a:schemeClr val="tx1">
                  <a:lumMod val="50000"/>
                </a:schemeClr>
              </a:buClr>
              <a:defRPr/>
            </a:pPr>
            <a:r>
              <a:rPr lang="pt-BR" sz="2000" dirty="0" err="1">
                <a:latin typeface="+mj-lt"/>
              </a:rPr>
              <a:t>Microgeração</a:t>
            </a:r>
            <a:r>
              <a:rPr lang="pt-BR" sz="2000" dirty="0">
                <a:latin typeface="+mj-lt"/>
              </a:rPr>
              <a:t>: ≤ 75 kW</a:t>
            </a:r>
          </a:p>
          <a:p>
            <a:pPr marL="95250" lvl="1" indent="0" fontAlgn="auto">
              <a:lnSpc>
                <a:spcPts val="2600"/>
              </a:lnSpc>
              <a:buClr>
                <a:schemeClr val="tx1">
                  <a:lumMod val="50000"/>
                </a:schemeClr>
              </a:buClr>
              <a:defRPr/>
            </a:pPr>
            <a:r>
              <a:rPr lang="pt-BR" sz="2000" dirty="0" err="1">
                <a:latin typeface="+mj-lt"/>
              </a:rPr>
              <a:t>Minigeração</a:t>
            </a:r>
            <a:r>
              <a:rPr lang="pt-BR" sz="2000" dirty="0">
                <a:latin typeface="+mj-lt"/>
              </a:rPr>
              <a:t>:  </a:t>
            </a:r>
            <a:r>
              <a:rPr lang="pt-BR" sz="2000" b="1" u="sng" dirty="0">
                <a:latin typeface="+mj-lt"/>
              </a:rPr>
              <a:t>≤ 5 MW </a:t>
            </a:r>
            <a:r>
              <a:rPr lang="pt-BR" sz="2000" dirty="0">
                <a:latin typeface="+mj-lt"/>
              </a:rPr>
              <a:t>(apenas </a:t>
            </a:r>
            <a:r>
              <a:rPr lang="pt-BR" sz="2000" dirty="0" err="1">
                <a:latin typeface="+mj-lt"/>
              </a:rPr>
              <a:t>fotovoltáica</a:t>
            </a:r>
            <a:r>
              <a:rPr lang="pt-BR" sz="2000" dirty="0">
                <a:latin typeface="+mj-lt"/>
              </a:rPr>
              <a:t>)</a:t>
            </a:r>
          </a:p>
        </p:txBody>
      </p:sp>
      <p:sp>
        <p:nvSpPr>
          <p:cNvPr id="73" name="TextBox 19">
            <a:extLst>
              <a:ext uri="{FF2B5EF4-FFF2-40B4-BE49-F238E27FC236}">
                <a16:creationId xmlns:a16="http://schemas.microsoft.com/office/drawing/2014/main" id="{FED4F0AB-F472-4271-BA13-341B10036AE5}"/>
              </a:ext>
            </a:extLst>
          </p:cNvPr>
          <p:cNvSpPr txBox="1"/>
          <p:nvPr/>
        </p:nvSpPr>
        <p:spPr>
          <a:xfrm>
            <a:off x="261870" y="5534947"/>
            <a:ext cx="2695874" cy="1015663"/>
          </a:xfrm>
          <a:prstGeom prst="rect">
            <a:avLst/>
          </a:prstGeom>
          <a:solidFill>
            <a:srgbClr val="D0A482">
              <a:alpha val="80000"/>
            </a:srgbClr>
          </a:solidFill>
          <a:ln>
            <a:solidFill>
              <a:srgbClr val="D0A482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pt-BR" sz="2000" b="1" dirty="0">
                <a:latin typeface="+mj-lt"/>
              </a:rPr>
              <a:t>Isenção mais ampla do que prevê o Convenio Confaz nº 18/2015</a:t>
            </a:r>
          </a:p>
        </p:txBody>
      </p:sp>
      <p:sp>
        <p:nvSpPr>
          <p:cNvPr id="74" name="Seta para Cima 73"/>
          <p:cNvSpPr/>
          <p:nvPr/>
        </p:nvSpPr>
        <p:spPr>
          <a:xfrm>
            <a:off x="1456586" y="5261418"/>
            <a:ext cx="180975" cy="220853"/>
          </a:xfrm>
          <a:prstGeom prst="upArrow">
            <a:avLst/>
          </a:prstGeom>
          <a:solidFill>
            <a:srgbClr val="FAA818"/>
          </a:solidFill>
          <a:ln w="28575">
            <a:solidFill>
              <a:srgbClr val="0C24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/>
              </a:solidFill>
            </a:endParaRPr>
          </a:p>
        </p:txBody>
      </p:sp>
      <p:sp>
        <p:nvSpPr>
          <p:cNvPr id="75" name="Rectangle 23">
            <a:extLst>
              <a:ext uri="{FF2B5EF4-FFF2-40B4-BE49-F238E27FC236}">
                <a16:creationId xmlns:a16="http://schemas.microsoft.com/office/drawing/2014/main" id="{90304DC5-FB1C-A74A-889F-F28D258758B4}"/>
              </a:ext>
            </a:extLst>
          </p:cNvPr>
          <p:cNvSpPr/>
          <p:nvPr/>
        </p:nvSpPr>
        <p:spPr>
          <a:xfrm>
            <a:off x="703439" y="3451503"/>
            <a:ext cx="1722618" cy="5427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pt-BR" sz="2400" b="1" dirty="0">
                <a:solidFill>
                  <a:srgbClr val="7030A0"/>
                </a:solidFill>
                <a:latin typeface="+mj-lt"/>
                <a:cs typeface="Segoe UI" panose="020B0502040204020203" pitchFamily="34" charset="0"/>
              </a:rPr>
              <a:t>30.06.2017</a:t>
            </a:r>
          </a:p>
        </p:txBody>
      </p:sp>
      <p:sp>
        <p:nvSpPr>
          <p:cNvPr id="78" name="Elipse 77"/>
          <p:cNvSpPr/>
          <p:nvPr/>
        </p:nvSpPr>
        <p:spPr>
          <a:xfrm>
            <a:off x="6620729" y="3436488"/>
            <a:ext cx="173255" cy="173254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ED1C24"/>
              </a:solidFill>
            </a:endParaRPr>
          </a:p>
        </p:txBody>
      </p:sp>
      <p:sp>
        <p:nvSpPr>
          <p:cNvPr id="79" name="Rectangle 23">
            <a:extLst>
              <a:ext uri="{FF2B5EF4-FFF2-40B4-BE49-F238E27FC236}">
                <a16:creationId xmlns:a16="http://schemas.microsoft.com/office/drawing/2014/main" id="{90304DC5-FB1C-A74A-889F-F28D258758B4}"/>
              </a:ext>
            </a:extLst>
          </p:cNvPr>
          <p:cNvSpPr/>
          <p:nvPr/>
        </p:nvSpPr>
        <p:spPr>
          <a:xfrm>
            <a:off x="5846048" y="3519030"/>
            <a:ext cx="1722618" cy="5427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pt-BR" sz="2400" b="1" dirty="0">
                <a:solidFill>
                  <a:srgbClr val="7030A0"/>
                </a:solidFill>
                <a:latin typeface="+mj-lt"/>
                <a:cs typeface="Segoe UI" panose="020B0502040204020203" pitchFamily="34" charset="0"/>
              </a:rPr>
              <a:t>06.01.2021</a:t>
            </a:r>
          </a:p>
        </p:txBody>
      </p:sp>
      <p:sp>
        <p:nvSpPr>
          <p:cNvPr id="80" name="TextBox 51">
            <a:extLst>
              <a:ext uri="{FF2B5EF4-FFF2-40B4-BE49-F238E27FC236}">
                <a16:creationId xmlns:a16="http://schemas.microsoft.com/office/drawing/2014/main" id="{79D63C4D-8205-40EA-AC06-A944897E30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94144" y="3961414"/>
            <a:ext cx="3838647" cy="1333698"/>
          </a:xfrm>
          <a:prstGeom prst="rect">
            <a:avLst/>
          </a:prstGeom>
          <a:solidFill>
            <a:srgbClr val="BCBDC0">
              <a:lumMod val="40000"/>
              <a:lumOff val="60000"/>
            </a:srgbClr>
          </a:solidFill>
          <a:ln w="12700">
            <a:solidFill>
              <a:srgbClr val="7030A0"/>
            </a:solidFill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268288" indent="-1730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725488" indent="-1730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95250" lvl="1" indent="0" algn="ctr" fontAlgn="auto">
              <a:lnSpc>
                <a:spcPts val="2600"/>
              </a:lnSpc>
              <a:buClr>
                <a:schemeClr val="tx1">
                  <a:lumMod val="50000"/>
                </a:schemeClr>
              </a:buClr>
              <a:defRPr/>
            </a:pPr>
            <a:r>
              <a:rPr lang="pt-BR" sz="2000" i="1" dirty="0">
                <a:latin typeface="+mj-lt"/>
              </a:rPr>
              <a:t>Minas Gerais - Lei nº 23.762</a:t>
            </a:r>
          </a:p>
          <a:p>
            <a:pPr marL="95250" lvl="1" indent="0" fontAlgn="auto">
              <a:lnSpc>
                <a:spcPts val="2600"/>
              </a:lnSpc>
              <a:buClr>
                <a:schemeClr val="tx1">
                  <a:lumMod val="50000"/>
                </a:schemeClr>
              </a:buClr>
              <a:defRPr/>
            </a:pPr>
            <a:r>
              <a:rPr lang="pt-BR" sz="2000" dirty="0" err="1">
                <a:latin typeface="+mj-lt"/>
              </a:rPr>
              <a:t>Microgeração</a:t>
            </a:r>
            <a:r>
              <a:rPr lang="pt-BR" sz="2000" dirty="0">
                <a:latin typeface="+mj-lt"/>
              </a:rPr>
              <a:t>: ≤ 75 kW</a:t>
            </a:r>
          </a:p>
          <a:p>
            <a:pPr marL="95250" lvl="1" indent="0" fontAlgn="auto">
              <a:lnSpc>
                <a:spcPts val="2600"/>
              </a:lnSpc>
              <a:buClr>
                <a:schemeClr val="tx1">
                  <a:lumMod val="50000"/>
                </a:schemeClr>
              </a:buClr>
              <a:defRPr/>
            </a:pPr>
            <a:r>
              <a:rPr lang="pt-BR" sz="2000" dirty="0" err="1">
                <a:latin typeface="+mj-lt"/>
              </a:rPr>
              <a:t>Minigeração</a:t>
            </a:r>
            <a:r>
              <a:rPr lang="pt-BR" sz="2000" dirty="0">
                <a:latin typeface="+mj-lt"/>
              </a:rPr>
              <a:t>:  </a:t>
            </a:r>
            <a:r>
              <a:rPr lang="pt-BR" sz="2000" b="1" u="sng" dirty="0">
                <a:latin typeface="+mj-lt"/>
              </a:rPr>
              <a:t>≤ 5 MW </a:t>
            </a:r>
            <a:r>
              <a:rPr lang="pt-BR" sz="2000" dirty="0">
                <a:latin typeface="+mj-lt"/>
              </a:rPr>
              <a:t>(cogeração qualificada e fontes renováveis)</a:t>
            </a:r>
          </a:p>
        </p:txBody>
      </p:sp>
      <p:sp>
        <p:nvSpPr>
          <p:cNvPr id="81" name="Seta para Cima 80"/>
          <p:cNvSpPr/>
          <p:nvPr/>
        </p:nvSpPr>
        <p:spPr>
          <a:xfrm>
            <a:off x="6080379" y="5314094"/>
            <a:ext cx="180975" cy="220853"/>
          </a:xfrm>
          <a:prstGeom prst="upArrow">
            <a:avLst/>
          </a:prstGeom>
          <a:solidFill>
            <a:srgbClr val="FAA818"/>
          </a:solidFill>
          <a:ln w="28575">
            <a:solidFill>
              <a:srgbClr val="0C24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/>
              </a:solidFill>
            </a:endParaRPr>
          </a:p>
        </p:txBody>
      </p:sp>
      <p:sp>
        <p:nvSpPr>
          <p:cNvPr id="82" name="TextBox 19">
            <a:extLst>
              <a:ext uri="{FF2B5EF4-FFF2-40B4-BE49-F238E27FC236}">
                <a16:creationId xmlns:a16="http://schemas.microsoft.com/office/drawing/2014/main" id="{FED4F0AB-F472-4271-BA13-341B10036AE5}"/>
              </a:ext>
            </a:extLst>
          </p:cNvPr>
          <p:cNvSpPr txBox="1"/>
          <p:nvPr/>
        </p:nvSpPr>
        <p:spPr>
          <a:xfrm>
            <a:off x="4586275" y="5587008"/>
            <a:ext cx="3169184" cy="1015663"/>
          </a:xfrm>
          <a:prstGeom prst="rect">
            <a:avLst/>
          </a:prstGeom>
          <a:solidFill>
            <a:srgbClr val="D0A482">
              <a:alpha val="80000"/>
            </a:srgbClr>
          </a:solidFill>
          <a:ln>
            <a:solidFill>
              <a:srgbClr val="D0A482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pt-BR" sz="2000" b="1" i="1" dirty="0">
                <a:latin typeface="+mj-lt"/>
              </a:rPr>
              <a:t>“desde que haja autorização em convênio celebrado e ratificado pelos estados e DF”</a:t>
            </a:r>
          </a:p>
        </p:txBody>
      </p:sp>
      <p:sp>
        <p:nvSpPr>
          <p:cNvPr id="17" name="Rectangle 23">
            <a:extLst>
              <a:ext uri="{FF2B5EF4-FFF2-40B4-BE49-F238E27FC236}">
                <a16:creationId xmlns:a16="http://schemas.microsoft.com/office/drawing/2014/main" id="{90304DC5-FB1C-A74A-889F-F28D258758B4}"/>
              </a:ext>
            </a:extLst>
          </p:cNvPr>
          <p:cNvSpPr/>
          <p:nvPr/>
        </p:nvSpPr>
        <p:spPr>
          <a:xfrm>
            <a:off x="8157447" y="3043583"/>
            <a:ext cx="1722618" cy="5427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pt-BR" sz="2400" b="1" dirty="0">
                <a:solidFill>
                  <a:schemeClr val="accent1"/>
                </a:solidFill>
                <a:latin typeface="+mj-lt"/>
                <a:cs typeface="Segoe UI" panose="020B0502040204020203" pitchFamily="34" charset="0"/>
              </a:rPr>
              <a:t>22.11.2022</a:t>
            </a:r>
          </a:p>
        </p:txBody>
      </p:sp>
      <p:sp>
        <p:nvSpPr>
          <p:cNvPr id="18" name="Elipse 17"/>
          <p:cNvSpPr/>
          <p:nvPr/>
        </p:nvSpPr>
        <p:spPr>
          <a:xfrm>
            <a:off x="8932129" y="3496264"/>
            <a:ext cx="173255" cy="17325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ED1C24"/>
              </a:solidFill>
            </a:endParaRPr>
          </a:p>
        </p:txBody>
      </p:sp>
      <p:sp>
        <p:nvSpPr>
          <p:cNvPr id="19" name="TextBox 51">
            <a:extLst>
              <a:ext uri="{FF2B5EF4-FFF2-40B4-BE49-F238E27FC236}">
                <a16:creationId xmlns:a16="http://schemas.microsoft.com/office/drawing/2014/main" id="{79D63C4D-8205-40EA-AC06-A944897E30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51066" y="1807477"/>
            <a:ext cx="5585610" cy="1333698"/>
          </a:xfrm>
          <a:prstGeom prst="rect">
            <a:avLst/>
          </a:prstGeom>
          <a:solidFill>
            <a:srgbClr val="BCBDC0">
              <a:lumMod val="40000"/>
              <a:lumOff val="60000"/>
            </a:srgbClr>
          </a:solidFill>
          <a:ln w="12700">
            <a:solidFill>
              <a:schemeClr val="accent1"/>
            </a:solidFill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268288" indent="-1730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725488" indent="-1730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95250" lvl="1" indent="0" algn="ctr" fontAlgn="auto">
              <a:lnSpc>
                <a:spcPts val="2600"/>
              </a:lnSpc>
              <a:buClr>
                <a:schemeClr val="tx1">
                  <a:lumMod val="50000"/>
                </a:schemeClr>
              </a:buClr>
              <a:defRPr/>
            </a:pPr>
            <a:r>
              <a:rPr lang="pt-BR" sz="2000" i="1" dirty="0">
                <a:latin typeface="+mj-lt"/>
              </a:rPr>
              <a:t>São Paulo: Decreto-legislativo 2.531</a:t>
            </a:r>
          </a:p>
          <a:p>
            <a:pPr marL="95250" lvl="1" indent="0" fontAlgn="auto">
              <a:lnSpc>
                <a:spcPts val="2600"/>
              </a:lnSpc>
              <a:buClr>
                <a:schemeClr val="tx1">
                  <a:lumMod val="50000"/>
                </a:schemeClr>
              </a:buClr>
              <a:defRPr/>
            </a:pPr>
            <a:r>
              <a:rPr lang="pt-BR" sz="2000" dirty="0">
                <a:latin typeface="+mj-lt"/>
              </a:rPr>
              <a:t>Estende Convenio ICMS 16 a outras modalidades de GD (geração compartilhada e autoconsumo remoto) e centrais de </a:t>
            </a:r>
            <a:r>
              <a:rPr lang="pt-BR" sz="2000" dirty="0" err="1">
                <a:latin typeface="+mj-lt"/>
              </a:rPr>
              <a:t>fotovoltáica</a:t>
            </a:r>
            <a:r>
              <a:rPr lang="pt-BR" sz="2000" dirty="0">
                <a:latin typeface="+mj-lt"/>
              </a:rPr>
              <a:t> de até 5 MW</a:t>
            </a:r>
          </a:p>
        </p:txBody>
      </p:sp>
    </p:spTree>
    <p:extLst>
      <p:ext uri="{BB962C8B-B14F-4D97-AF65-F5344CB8AC3E}">
        <p14:creationId xmlns:p14="http://schemas.microsoft.com/office/powerpoint/2010/main" val="17060074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/>
      <a:lstStyle>
        <a:defPPr>
          <a:defRPr sz="3600" b="1" dirty="0" smtClean="0">
            <a:solidFill>
              <a:srgbClr val="D0A48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1204</Words>
  <Application>Microsoft Office PowerPoint</Application>
  <PresentationFormat>Widescreen</PresentationFormat>
  <Paragraphs>127</Paragraphs>
  <Slides>13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Tema do Office</vt:lpstr>
      <vt:lpstr>1_Tema do Office</vt:lpstr>
      <vt:lpstr>ICMS  Autoprodução de energia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Obrigado!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Caca de Oliveira</dc:creator>
  <cp:lastModifiedBy>Congresso IBET</cp:lastModifiedBy>
  <cp:revision>66</cp:revision>
  <dcterms:created xsi:type="dcterms:W3CDTF">2022-11-18T18:20:41Z</dcterms:created>
  <dcterms:modified xsi:type="dcterms:W3CDTF">2022-12-08T13:07:33Z</dcterms:modified>
</cp:coreProperties>
</file>