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2" r:id="rId5"/>
    <p:sldId id="260" r:id="rId6"/>
    <p:sldId id="261" r:id="rId7"/>
    <p:sldId id="263" r:id="rId8"/>
    <p:sldId id="264" r:id="rId9"/>
    <p:sldId id="273" r:id="rId10"/>
    <p:sldId id="266" r:id="rId11"/>
    <p:sldId id="267" r:id="rId12"/>
    <p:sldId id="274" r:id="rId13"/>
    <p:sldId id="268" r:id="rId14"/>
    <p:sldId id="269" r:id="rId15"/>
    <p:sldId id="270" r:id="rId16"/>
    <p:sldId id="265" r:id="rId17"/>
    <p:sldId id="271" r:id="rId18"/>
    <p:sldId id="272" r:id="rId19"/>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2342"/>
    <a:srgbClr val="0B233F"/>
    <a:srgbClr val="D0A4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3" d="100"/>
          <a:sy n="113" d="100"/>
        </p:scale>
        <p:origin x="51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CB5E9E-5012-0EE1-2798-4673F9DFB373}"/>
              </a:ext>
            </a:extLst>
          </p:cNvPr>
          <p:cNvSpPr>
            <a:spLocks noGrp="1"/>
          </p:cNvSpPr>
          <p:nvPr>
            <p:ph type="ctrTitle"/>
          </p:nvPr>
        </p:nvSpPr>
        <p:spPr>
          <a:xfrm>
            <a:off x="1524000" y="1122363"/>
            <a:ext cx="9144000" cy="2387600"/>
          </a:xfrm>
          <a:solidFill>
            <a:schemeClr val="bg1">
              <a:alpha val="47000"/>
            </a:schemeClr>
          </a:solidFill>
        </p:spPr>
        <p:txBody>
          <a:bodyPr anchor="b"/>
          <a:lstStyle>
            <a:lvl1pPr algn="ctr">
              <a:defRPr sz="6000">
                <a:solidFill>
                  <a:srgbClr val="0C2342"/>
                </a:solidFill>
              </a:defRPr>
            </a:lvl1pPr>
          </a:lstStyle>
          <a:p>
            <a:r>
              <a:rPr lang="pt-BR" dirty="0"/>
              <a:t>Clique para editar o título Mestre</a:t>
            </a:r>
          </a:p>
        </p:txBody>
      </p:sp>
      <p:sp>
        <p:nvSpPr>
          <p:cNvPr id="3" name="Subtítulo 2">
            <a:extLst>
              <a:ext uri="{FF2B5EF4-FFF2-40B4-BE49-F238E27FC236}">
                <a16:creationId xmlns:a16="http://schemas.microsoft.com/office/drawing/2014/main" id="{E1633A5C-2ED7-F24E-B940-CDE0C455A413}"/>
              </a:ext>
            </a:extLst>
          </p:cNvPr>
          <p:cNvSpPr>
            <a:spLocks noGrp="1"/>
          </p:cNvSpPr>
          <p:nvPr>
            <p:ph type="subTitle" idx="1"/>
          </p:nvPr>
        </p:nvSpPr>
        <p:spPr>
          <a:xfrm>
            <a:off x="1524000" y="3602038"/>
            <a:ext cx="9144000" cy="1655762"/>
          </a:xfrm>
          <a:solidFill>
            <a:schemeClr val="bg1">
              <a:alpha val="49000"/>
            </a:schemeClr>
          </a:solidFill>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dirty="0"/>
              <a:t>Clique para editar o estilo do subtítulo Mestre</a:t>
            </a:r>
          </a:p>
        </p:txBody>
      </p:sp>
      <p:sp>
        <p:nvSpPr>
          <p:cNvPr id="4" name="Espaço Reservado para Data 3">
            <a:extLst>
              <a:ext uri="{FF2B5EF4-FFF2-40B4-BE49-F238E27FC236}">
                <a16:creationId xmlns:a16="http://schemas.microsoft.com/office/drawing/2014/main" id="{11CA8E0A-BBBE-ED7D-2ABA-D3E5EF124856}"/>
              </a:ext>
            </a:extLst>
          </p:cNvPr>
          <p:cNvSpPr>
            <a:spLocks noGrp="1"/>
          </p:cNvSpPr>
          <p:nvPr>
            <p:ph type="dt" sz="half" idx="10"/>
          </p:nvPr>
        </p:nvSpPr>
        <p:spPr/>
        <p:txBody>
          <a:bodyPr/>
          <a:lstStyle/>
          <a:p>
            <a:fld id="{6443086A-F014-46A4-8149-43AF3A34B26F}" type="datetimeFigureOut">
              <a:rPr lang="pt-BR" smtClean="0"/>
              <a:t>07/12/2022</a:t>
            </a:fld>
            <a:endParaRPr lang="pt-BR"/>
          </a:p>
        </p:txBody>
      </p:sp>
      <p:sp>
        <p:nvSpPr>
          <p:cNvPr id="5" name="Espaço Reservado para Rodapé 4">
            <a:extLst>
              <a:ext uri="{FF2B5EF4-FFF2-40B4-BE49-F238E27FC236}">
                <a16:creationId xmlns:a16="http://schemas.microsoft.com/office/drawing/2014/main" id="{4892F5CA-113D-7460-F203-A165BB28224B}"/>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5AD67A33-DD1A-7DFD-A633-733E634A9CCA}"/>
              </a:ext>
            </a:extLst>
          </p:cNvPr>
          <p:cNvSpPr>
            <a:spLocks noGrp="1"/>
          </p:cNvSpPr>
          <p:nvPr>
            <p:ph type="sldNum" sz="quarter" idx="12"/>
          </p:nvPr>
        </p:nvSpPr>
        <p:spPr/>
        <p:txBody>
          <a:bodyPr/>
          <a:lstStyle/>
          <a:p>
            <a:fld id="{6B9DC0EC-6908-4C41-9A73-E4F37BF7A866}" type="slidenum">
              <a:rPr lang="pt-BR" smtClean="0"/>
              <a:t>‹nº›</a:t>
            </a:fld>
            <a:endParaRPr lang="pt-BR"/>
          </a:p>
        </p:txBody>
      </p:sp>
    </p:spTree>
    <p:extLst>
      <p:ext uri="{BB962C8B-B14F-4D97-AF65-F5344CB8AC3E}">
        <p14:creationId xmlns:p14="http://schemas.microsoft.com/office/powerpoint/2010/main" val="4147386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EAAA2B-5609-DC53-3642-B0E14B05807A}"/>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8FB11D44-EF41-D28E-3F68-F0F062CF104D}"/>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84AB3CD6-B193-ACC4-17DD-1A836E977A3E}"/>
              </a:ext>
            </a:extLst>
          </p:cNvPr>
          <p:cNvSpPr>
            <a:spLocks noGrp="1"/>
          </p:cNvSpPr>
          <p:nvPr>
            <p:ph type="dt" sz="half" idx="10"/>
          </p:nvPr>
        </p:nvSpPr>
        <p:spPr/>
        <p:txBody>
          <a:bodyPr/>
          <a:lstStyle/>
          <a:p>
            <a:fld id="{6443086A-F014-46A4-8149-43AF3A34B26F}" type="datetimeFigureOut">
              <a:rPr lang="pt-BR" smtClean="0"/>
              <a:t>07/12/2022</a:t>
            </a:fld>
            <a:endParaRPr lang="pt-BR"/>
          </a:p>
        </p:txBody>
      </p:sp>
      <p:sp>
        <p:nvSpPr>
          <p:cNvPr id="5" name="Espaço Reservado para Rodapé 4">
            <a:extLst>
              <a:ext uri="{FF2B5EF4-FFF2-40B4-BE49-F238E27FC236}">
                <a16:creationId xmlns:a16="http://schemas.microsoft.com/office/drawing/2014/main" id="{C6E77051-19EF-ED79-A8AE-6075669495A0}"/>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FB7F2141-BDED-10B7-640B-022DDE8D4B36}"/>
              </a:ext>
            </a:extLst>
          </p:cNvPr>
          <p:cNvSpPr>
            <a:spLocks noGrp="1"/>
          </p:cNvSpPr>
          <p:nvPr>
            <p:ph type="sldNum" sz="quarter" idx="12"/>
          </p:nvPr>
        </p:nvSpPr>
        <p:spPr/>
        <p:txBody>
          <a:bodyPr/>
          <a:lstStyle/>
          <a:p>
            <a:fld id="{6B9DC0EC-6908-4C41-9A73-E4F37BF7A866}" type="slidenum">
              <a:rPr lang="pt-BR" smtClean="0"/>
              <a:t>‹nº›</a:t>
            </a:fld>
            <a:endParaRPr lang="pt-BR"/>
          </a:p>
        </p:txBody>
      </p:sp>
    </p:spTree>
    <p:extLst>
      <p:ext uri="{BB962C8B-B14F-4D97-AF65-F5344CB8AC3E}">
        <p14:creationId xmlns:p14="http://schemas.microsoft.com/office/powerpoint/2010/main" val="1519449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E3A0E7A-4631-D669-596D-C05B419AC96B}"/>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6C8EE6E0-92FB-E524-2C7D-10DAB64A54B9}"/>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9CC3E123-2EC7-60C3-4A73-A24549BB1F21}"/>
              </a:ext>
            </a:extLst>
          </p:cNvPr>
          <p:cNvSpPr>
            <a:spLocks noGrp="1"/>
          </p:cNvSpPr>
          <p:nvPr>
            <p:ph type="dt" sz="half" idx="10"/>
          </p:nvPr>
        </p:nvSpPr>
        <p:spPr/>
        <p:txBody>
          <a:bodyPr/>
          <a:lstStyle/>
          <a:p>
            <a:fld id="{6443086A-F014-46A4-8149-43AF3A34B26F}" type="datetimeFigureOut">
              <a:rPr lang="pt-BR" smtClean="0"/>
              <a:t>07/12/2022</a:t>
            </a:fld>
            <a:endParaRPr lang="pt-BR"/>
          </a:p>
        </p:txBody>
      </p:sp>
      <p:sp>
        <p:nvSpPr>
          <p:cNvPr id="5" name="Espaço Reservado para Rodapé 4">
            <a:extLst>
              <a:ext uri="{FF2B5EF4-FFF2-40B4-BE49-F238E27FC236}">
                <a16:creationId xmlns:a16="http://schemas.microsoft.com/office/drawing/2014/main" id="{2FC4B891-71B0-29EA-8FEA-D3EE7FE88AB1}"/>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8472E7FC-E601-9455-8A09-9325FF285DDF}"/>
              </a:ext>
            </a:extLst>
          </p:cNvPr>
          <p:cNvSpPr>
            <a:spLocks noGrp="1"/>
          </p:cNvSpPr>
          <p:nvPr>
            <p:ph type="sldNum" sz="quarter" idx="12"/>
          </p:nvPr>
        </p:nvSpPr>
        <p:spPr/>
        <p:txBody>
          <a:bodyPr/>
          <a:lstStyle/>
          <a:p>
            <a:fld id="{6B9DC0EC-6908-4C41-9A73-E4F37BF7A866}" type="slidenum">
              <a:rPr lang="pt-BR" smtClean="0"/>
              <a:t>‹nº›</a:t>
            </a:fld>
            <a:endParaRPr lang="pt-BR"/>
          </a:p>
        </p:txBody>
      </p:sp>
    </p:spTree>
    <p:extLst>
      <p:ext uri="{BB962C8B-B14F-4D97-AF65-F5344CB8AC3E}">
        <p14:creationId xmlns:p14="http://schemas.microsoft.com/office/powerpoint/2010/main" val="3271325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8699C6-6167-B96D-F3D1-E2D9F5DC89DA}"/>
              </a:ext>
            </a:extLst>
          </p:cNvPr>
          <p:cNvSpPr>
            <a:spLocks noGrp="1"/>
          </p:cNvSpPr>
          <p:nvPr>
            <p:ph type="title"/>
          </p:nvPr>
        </p:nvSpPr>
        <p:spPr>
          <a:xfrm>
            <a:off x="838200" y="681037"/>
            <a:ext cx="10515600" cy="1325563"/>
          </a:xfrm>
        </p:spPr>
        <p:txBody>
          <a:bodyPr/>
          <a:lstStyle>
            <a:lvl1pPr>
              <a:defRPr>
                <a:solidFill>
                  <a:srgbClr val="0B233F"/>
                </a:solidFill>
              </a:defRPr>
            </a:lvl1pPr>
          </a:lstStyle>
          <a:p>
            <a:r>
              <a:rPr lang="pt-BR" dirty="0"/>
              <a:t>Clique para editar o título Mestre</a:t>
            </a:r>
          </a:p>
        </p:txBody>
      </p:sp>
      <p:sp>
        <p:nvSpPr>
          <p:cNvPr id="3" name="Espaço Reservado para Conteúdo 2">
            <a:extLst>
              <a:ext uri="{FF2B5EF4-FFF2-40B4-BE49-F238E27FC236}">
                <a16:creationId xmlns:a16="http://schemas.microsoft.com/office/drawing/2014/main" id="{5F551148-3B9E-2584-F9B3-135A7F3D5FF7}"/>
              </a:ext>
            </a:extLst>
          </p:cNvPr>
          <p:cNvSpPr>
            <a:spLocks noGrp="1"/>
          </p:cNvSpPr>
          <p:nvPr>
            <p:ph idx="1"/>
          </p:nvPr>
        </p:nvSpPr>
        <p:spPr>
          <a:solidFill>
            <a:schemeClr val="bg1">
              <a:alpha val="7000"/>
            </a:schemeClr>
          </a:solidFill>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Data 3">
            <a:extLst>
              <a:ext uri="{FF2B5EF4-FFF2-40B4-BE49-F238E27FC236}">
                <a16:creationId xmlns:a16="http://schemas.microsoft.com/office/drawing/2014/main" id="{3F95C0E7-FF09-72EB-4332-D1E0696D102D}"/>
              </a:ext>
            </a:extLst>
          </p:cNvPr>
          <p:cNvSpPr>
            <a:spLocks noGrp="1"/>
          </p:cNvSpPr>
          <p:nvPr>
            <p:ph type="dt" sz="half" idx="10"/>
          </p:nvPr>
        </p:nvSpPr>
        <p:spPr/>
        <p:txBody>
          <a:bodyPr/>
          <a:lstStyle/>
          <a:p>
            <a:fld id="{6443086A-F014-46A4-8149-43AF3A34B26F}" type="datetimeFigureOut">
              <a:rPr lang="pt-BR" smtClean="0"/>
              <a:t>07/12/2022</a:t>
            </a:fld>
            <a:endParaRPr lang="pt-BR"/>
          </a:p>
        </p:txBody>
      </p:sp>
      <p:sp>
        <p:nvSpPr>
          <p:cNvPr id="5" name="Espaço Reservado para Rodapé 4">
            <a:extLst>
              <a:ext uri="{FF2B5EF4-FFF2-40B4-BE49-F238E27FC236}">
                <a16:creationId xmlns:a16="http://schemas.microsoft.com/office/drawing/2014/main" id="{DA2A6B57-AA43-4631-95E9-FB032EF43E99}"/>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95F32F89-74CA-CE09-5F5E-6CB29B300C31}"/>
              </a:ext>
            </a:extLst>
          </p:cNvPr>
          <p:cNvSpPr>
            <a:spLocks noGrp="1"/>
          </p:cNvSpPr>
          <p:nvPr>
            <p:ph type="sldNum" sz="quarter" idx="12"/>
          </p:nvPr>
        </p:nvSpPr>
        <p:spPr/>
        <p:txBody>
          <a:bodyPr/>
          <a:lstStyle/>
          <a:p>
            <a:fld id="{6B9DC0EC-6908-4C41-9A73-E4F37BF7A866}" type="slidenum">
              <a:rPr lang="pt-BR" smtClean="0"/>
              <a:t>‹nº›</a:t>
            </a:fld>
            <a:endParaRPr lang="pt-BR"/>
          </a:p>
        </p:txBody>
      </p:sp>
    </p:spTree>
    <p:extLst>
      <p:ext uri="{BB962C8B-B14F-4D97-AF65-F5344CB8AC3E}">
        <p14:creationId xmlns:p14="http://schemas.microsoft.com/office/powerpoint/2010/main" val="81202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C8F116-B2BC-A486-0906-778006F79039}"/>
              </a:ext>
            </a:extLst>
          </p:cNvPr>
          <p:cNvSpPr>
            <a:spLocks noGrp="1"/>
          </p:cNvSpPr>
          <p:nvPr>
            <p:ph type="title"/>
          </p:nvPr>
        </p:nvSpPr>
        <p:spPr>
          <a:xfrm>
            <a:off x="831850" y="1709738"/>
            <a:ext cx="10515600" cy="2852737"/>
          </a:xfrm>
        </p:spPr>
        <p:txBody>
          <a:bodyPr anchor="b"/>
          <a:lstStyle>
            <a:lvl1pPr>
              <a:defRPr sz="6000">
                <a:solidFill>
                  <a:srgbClr val="0C2342"/>
                </a:solidFill>
              </a:defRPr>
            </a:lvl1pPr>
          </a:lstStyle>
          <a:p>
            <a:r>
              <a:rPr lang="pt-BR" dirty="0"/>
              <a:t>Clique para editar o título Mestre</a:t>
            </a:r>
          </a:p>
        </p:txBody>
      </p:sp>
      <p:sp>
        <p:nvSpPr>
          <p:cNvPr id="3" name="Espaço Reservado para Texto 2">
            <a:extLst>
              <a:ext uri="{FF2B5EF4-FFF2-40B4-BE49-F238E27FC236}">
                <a16:creationId xmlns:a16="http://schemas.microsoft.com/office/drawing/2014/main" id="{1A2DE913-D2E5-F52F-845B-95FC8513B6C8}"/>
              </a:ext>
            </a:extLst>
          </p:cNvPr>
          <p:cNvSpPr>
            <a:spLocks noGrp="1"/>
          </p:cNvSpPr>
          <p:nvPr>
            <p:ph type="body" idx="1"/>
          </p:nvPr>
        </p:nvSpPr>
        <p:spPr>
          <a:xfrm>
            <a:off x="831850" y="4589463"/>
            <a:ext cx="10515600" cy="1500187"/>
          </a:xfrm>
          <a:solidFill>
            <a:schemeClr val="bg1">
              <a:alpha val="18000"/>
            </a:schemeClr>
          </a:solidFill>
        </p:spPr>
        <p:txBody>
          <a:bodyPr/>
          <a:lstStyle>
            <a:lvl1pPr marL="0" indent="0">
              <a:buNone/>
              <a:defRPr sz="2400">
                <a:solidFill>
                  <a:srgbClr val="0C234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3C284E4B-2476-CE2C-5D5B-52770AB75B82}"/>
              </a:ext>
            </a:extLst>
          </p:cNvPr>
          <p:cNvSpPr>
            <a:spLocks noGrp="1"/>
          </p:cNvSpPr>
          <p:nvPr>
            <p:ph type="dt" sz="half" idx="10"/>
          </p:nvPr>
        </p:nvSpPr>
        <p:spPr/>
        <p:txBody>
          <a:bodyPr/>
          <a:lstStyle/>
          <a:p>
            <a:fld id="{6443086A-F014-46A4-8149-43AF3A34B26F}" type="datetimeFigureOut">
              <a:rPr lang="pt-BR" smtClean="0"/>
              <a:t>07/12/2022</a:t>
            </a:fld>
            <a:endParaRPr lang="pt-BR"/>
          </a:p>
        </p:txBody>
      </p:sp>
      <p:sp>
        <p:nvSpPr>
          <p:cNvPr id="5" name="Espaço Reservado para Rodapé 4">
            <a:extLst>
              <a:ext uri="{FF2B5EF4-FFF2-40B4-BE49-F238E27FC236}">
                <a16:creationId xmlns:a16="http://schemas.microsoft.com/office/drawing/2014/main" id="{7FE8FECE-A252-D22F-B9AB-2CE7F0454586}"/>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18C55A3C-28BE-F91F-5D4F-9EF769A45549}"/>
              </a:ext>
            </a:extLst>
          </p:cNvPr>
          <p:cNvSpPr>
            <a:spLocks noGrp="1"/>
          </p:cNvSpPr>
          <p:nvPr>
            <p:ph type="sldNum" sz="quarter" idx="12"/>
          </p:nvPr>
        </p:nvSpPr>
        <p:spPr/>
        <p:txBody>
          <a:bodyPr/>
          <a:lstStyle/>
          <a:p>
            <a:fld id="{6B9DC0EC-6908-4C41-9A73-E4F37BF7A866}" type="slidenum">
              <a:rPr lang="pt-BR" smtClean="0"/>
              <a:t>‹nº›</a:t>
            </a:fld>
            <a:endParaRPr lang="pt-BR"/>
          </a:p>
        </p:txBody>
      </p:sp>
    </p:spTree>
    <p:extLst>
      <p:ext uri="{BB962C8B-B14F-4D97-AF65-F5344CB8AC3E}">
        <p14:creationId xmlns:p14="http://schemas.microsoft.com/office/powerpoint/2010/main" val="2998430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98283A-799D-3223-274E-990E93374A3C}"/>
              </a:ext>
            </a:extLst>
          </p:cNvPr>
          <p:cNvSpPr>
            <a:spLocks noGrp="1"/>
          </p:cNvSpPr>
          <p:nvPr>
            <p:ph type="title"/>
          </p:nvPr>
        </p:nvSpPr>
        <p:spPr>
          <a:xfrm>
            <a:off x="838200" y="681037"/>
            <a:ext cx="10515600" cy="1325563"/>
          </a:xfrm>
        </p:spPr>
        <p:txBody>
          <a:bodyPr/>
          <a:lstStyle>
            <a:lvl1pPr>
              <a:defRPr>
                <a:solidFill>
                  <a:srgbClr val="0C2342"/>
                </a:solidFill>
              </a:defRPr>
            </a:lvl1pPr>
          </a:lstStyle>
          <a:p>
            <a:r>
              <a:rPr lang="pt-BR" dirty="0"/>
              <a:t>Clique para editar o título Mestre</a:t>
            </a:r>
          </a:p>
        </p:txBody>
      </p:sp>
      <p:sp>
        <p:nvSpPr>
          <p:cNvPr id="3" name="Espaço Reservado para Conteúdo 2">
            <a:extLst>
              <a:ext uri="{FF2B5EF4-FFF2-40B4-BE49-F238E27FC236}">
                <a16:creationId xmlns:a16="http://schemas.microsoft.com/office/drawing/2014/main" id="{CEFEF5CC-E4D5-A79A-3435-837AEE2B38A3}"/>
              </a:ext>
            </a:extLst>
          </p:cNvPr>
          <p:cNvSpPr>
            <a:spLocks noGrp="1"/>
          </p:cNvSpPr>
          <p:nvPr>
            <p:ph sz="half" idx="1"/>
          </p:nvPr>
        </p:nvSpPr>
        <p:spPr>
          <a:xfrm>
            <a:off x="838200" y="1825625"/>
            <a:ext cx="5181600" cy="4351338"/>
          </a:xfrm>
          <a:noFill/>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Conteúdo 3">
            <a:extLst>
              <a:ext uri="{FF2B5EF4-FFF2-40B4-BE49-F238E27FC236}">
                <a16:creationId xmlns:a16="http://schemas.microsoft.com/office/drawing/2014/main" id="{E1B75CC1-321C-46F2-D1B8-2F31DD1EF64E}"/>
              </a:ext>
            </a:extLst>
          </p:cNvPr>
          <p:cNvSpPr>
            <a:spLocks noGrp="1"/>
          </p:cNvSpPr>
          <p:nvPr>
            <p:ph sz="half" idx="2"/>
          </p:nvPr>
        </p:nvSpPr>
        <p:spPr>
          <a:xfrm>
            <a:off x="6172200" y="1825625"/>
            <a:ext cx="5181600" cy="4351338"/>
          </a:xfrm>
          <a:noFill/>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5" name="Espaço Reservado para Data 4">
            <a:extLst>
              <a:ext uri="{FF2B5EF4-FFF2-40B4-BE49-F238E27FC236}">
                <a16:creationId xmlns:a16="http://schemas.microsoft.com/office/drawing/2014/main" id="{588104CB-EEFA-FB6F-1D8F-63FF2F93DFE6}"/>
              </a:ext>
            </a:extLst>
          </p:cNvPr>
          <p:cNvSpPr>
            <a:spLocks noGrp="1"/>
          </p:cNvSpPr>
          <p:nvPr>
            <p:ph type="dt" sz="half" idx="10"/>
          </p:nvPr>
        </p:nvSpPr>
        <p:spPr/>
        <p:txBody>
          <a:bodyPr/>
          <a:lstStyle/>
          <a:p>
            <a:fld id="{6443086A-F014-46A4-8149-43AF3A34B26F}" type="datetimeFigureOut">
              <a:rPr lang="pt-BR" smtClean="0"/>
              <a:t>07/12/2022</a:t>
            </a:fld>
            <a:endParaRPr lang="pt-BR"/>
          </a:p>
        </p:txBody>
      </p:sp>
      <p:sp>
        <p:nvSpPr>
          <p:cNvPr id="6" name="Espaço Reservado para Rodapé 5">
            <a:extLst>
              <a:ext uri="{FF2B5EF4-FFF2-40B4-BE49-F238E27FC236}">
                <a16:creationId xmlns:a16="http://schemas.microsoft.com/office/drawing/2014/main" id="{0F150189-76E6-804A-A58D-17C3A5F4E63E}"/>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D242C353-D14E-B424-AD59-919347BD566E}"/>
              </a:ext>
            </a:extLst>
          </p:cNvPr>
          <p:cNvSpPr>
            <a:spLocks noGrp="1"/>
          </p:cNvSpPr>
          <p:nvPr>
            <p:ph type="sldNum" sz="quarter" idx="12"/>
          </p:nvPr>
        </p:nvSpPr>
        <p:spPr/>
        <p:txBody>
          <a:bodyPr/>
          <a:lstStyle/>
          <a:p>
            <a:fld id="{6B9DC0EC-6908-4C41-9A73-E4F37BF7A866}" type="slidenum">
              <a:rPr lang="pt-BR" smtClean="0"/>
              <a:t>‹nº›</a:t>
            </a:fld>
            <a:endParaRPr lang="pt-BR"/>
          </a:p>
        </p:txBody>
      </p:sp>
    </p:spTree>
    <p:extLst>
      <p:ext uri="{BB962C8B-B14F-4D97-AF65-F5344CB8AC3E}">
        <p14:creationId xmlns:p14="http://schemas.microsoft.com/office/powerpoint/2010/main" val="4182948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8E56F9-70ED-764B-A60E-7CD502AF5EBB}"/>
              </a:ext>
            </a:extLst>
          </p:cNvPr>
          <p:cNvSpPr>
            <a:spLocks noGrp="1"/>
          </p:cNvSpPr>
          <p:nvPr>
            <p:ph type="title"/>
          </p:nvPr>
        </p:nvSpPr>
        <p:spPr>
          <a:xfrm>
            <a:off x="827088" y="661377"/>
            <a:ext cx="10515600" cy="1325563"/>
          </a:xfrm>
        </p:spPr>
        <p:txBody>
          <a:bodyPr/>
          <a:lstStyle/>
          <a:p>
            <a:r>
              <a:rPr lang="pt-BR" dirty="0"/>
              <a:t>Clique para editar o título Mestre</a:t>
            </a:r>
          </a:p>
        </p:txBody>
      </p:sp>
      <p:sp>
        <p:nvSpPr>
          <p:cNvPr id="3" name="Espaço Reservado para Texto 2">
            <a:extLst>
              <a:ext uri="{FF2B5EF4-FFF2-40B4-BE49-F238E27FC236}">
                <a16:creationId xmlns:a16="http://schemas.microsoft.com/office/drawing/2014/main" id="{27001727-529D-7DD8-EF63-1CBF92949A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8E869AC5-8F8A-5BE4-459E-CD26B47A2831}"/>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AD0BBFE8-D50B-F5E5-380F-26FA4FEC83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C30F9F57-9CB9-3ED1-75ED-05B2327C4884}"/>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C8E6E5DF-B7CA-BB69-409D-3F9962E79D88}"/>
              </a:ext>
            </a:extLst>
          </p:cNvPr>
          <p:cNvSpPr>
            <a:spLocks noGrp="1"/>
          </p:cNvSpPr>
          <p:nvPr>
            <p:ph type="dt" sz="half" idx="10"/>
          </p:nvPr>
        </p:nvSpPr>
        <p:spPr/>
        <p:txBody>
          <a:bodyPr/>
          <a:lstStyle/>
          <a:p>
            <a:fld id="{6443086A-F014-46A4-8149-43AF3A34B26F}" type="datetimeFigureOut">
              <a:rPr lang="pt-BR" smtClean="0"/>
              <a:t>07/12/2022</a:t>
            </a:fld>
            <a:endParaRPr lang="pt-BR"/>
          </a:p>
        </p:txBody>
      </p:sp>
      <p:sp>
        <p:nvSpPr>
          <p:cNvPr id="8" name="Espaço Reservado para Rodapé 7">
            <a:extLst>
              <a:ext uri="{FF2B5EF4-FFF2-40B4-BE49-F238E27FC236}">
                <a16:creationId xmlns:a16="http://schemas.microsoft.com/office/drawing/2014/main" id="{C0AE13A9-0CBA-EB1C-C4D3-BD14ECD319B1}"/>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F5FE3474-0686-8F78-335B-E66B54532057}"/>
              </a:ext>
            </a:extLst>
          </p:cNvPr>
          <p:cNvSpPr>
            <a:spLocks noGrp="1"/>
          </p:cNvSpPr>
          <p:nvPr>
            <p:ph type="sldNum" sz="quarter" idx="12"/>
          </p:nvPr>
        </p:nvSpPr>
        <p:spPr/>
        <p:txBody>
          <a:bodyPr/>
          <a:lstStyle/>
          <a:p>
            <a:fld id="{6B9DC0EC-6908-4C41-9A73-E4F37BF7A866}" type="slidenum">
              <a:rPr lang="pt-BR" smtClean="0"/>
              <a:t>‹nº›</a:t>
            </a:fld>
            <a:endParaRPr lang="pt-BR"/>
          </a:p>
        </p:txBody>
      </p:sp>
    </p:spTree>
    <p:extLst>
      <p:ext uri="{BB962C8B-B14F-4D97-AF65-F5344CB8AC3E}">
        <p14:creationId xmlns:p14="http://schemas.microsoft.com/office/powerpoint/2010/main" val="3923002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118340-868C-2C34-0C49-BF0993DDED3A}"/>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D9CFE7F4-8F6C-7C93-EA5D-65700B57F063}"/>
              </a:ext>
            </a:extLst>
          </p:cNvPr>
          <p:cNvSpPr>
            <a:spLocks noGrp="1"/>
          </p:cNvSpPr>
          <p:nvPr>
            <p:ph type="dt" sz="half" idx="10"/>
          </p:nvPr>
        </p:nvSpPr>
        <p:spPr/>
        <p:txBody>
          <a:bodyPr/>
          <a:lstStyle/>
          <a:p>
            <a:fld id="{6443086A-F014-46A4-8149-43AF3A34B26F}" type="datetimeFigureOut">
              <a:rPr lang="pt-BR" smtClean="0"/>
              <a:t>07/12/2022</a:t>
            </a:fld>
            <a:endParaRPr lang="pt-BR"/>
          </a:p>
        </p:txBody>
      </p:sp>
      <p:sp>
        <p:nvSpPr>
          <p:cNvPr id="4" name="Espaço Reservado para Rodapé 3">
            <a:extLst>
              <a:ext uri="{FF2B5EF4-FFF2-40B4-BE49-F238E27FC236}">
                <a16:creationId xmlns:a16="http://schemas.microsoft.com/office/drawing/2014/main" id="{FF3D936A-693B-5491-0B53-45ACE1DF9542}"/>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83A97424-DA7A-57F0-439E-D66424AD5C49}"/>
              </a:ext>
            </a:extLst>
          </p:cNvPr>
          <p:cNvSpPr>
            <a:spLocks noGrp="1"/>
          </p:cNvSpPr>
          <p:nvPr>
            <p:ph type="sldNum" sz="quarter" idx="12"/>
          </p:nvPr>
        </p:nvSpPr>
        <p:spPr/>
        <p:txBody>
          <a:bodyPr/>
          <a:lstStyle/>
          <a:p>
            <a:fld id="{6B9DC0EC-6908-4C41-9A73-E4F37BF7A866}" type="slidenum">
              <a:rPr lang="pt-BR" smtClean="0"/>
              <a:t>‹nº›</a:t>
            </a:fld>
            <a:endParaRPr lang="pt-BR"/>
          </a:p>
        </p:txBody>
      </p:sp>
    </p:spTree>
    <p:extLst>
      <p:ext uri="{BB962C8B-B14F-4D97-AF65-F5344CB8AC3E}">
        <p14:creationId xmlns:p14="http://schemas.microsoft.com/office/powerpoint/2010/main" val="2743716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3D399CD9-0248-BD48-19E3-DBFD5B923F45}"/>
              </a:ext>
            </a:extLst>
          </p:cNvPr>
          <p:cNvSpPr>
            <a:spLocks noGrp="1"/>
          </p:cNvSpPr>
          <p:nvPr>
            <p:ph type="dt" sz="half" idx="10"/>
          </p:nvPr>
        </p:nvSpPr>
        <p:spPr/>
        <p:txBody>
          <a:bodyPr/>
          <a:lstStyle/>
          <a:p>
            <a:fld id="{6443086A-F014-46A4-8149-43AF3A34B26F}" type="datetimeFigureOut">
              <a:rPr lang="pt-BR" smtClean="0"/>
              <a:t>07/12/2022</a:t>
            </a:fld>
            <a:endParaRPr lang="pt-BR"/>
          </a:p>
        </p:txBody>
      </p:sp>
      <p:sp>
        <p:nvSpPr>
          <p:cNvPr id="3" name="Espaço Reservado para Rodapé 2">
            <a:extLst>
              <a:ext uri="{FF2B5EF4-FFF2-40B4-BE49-F238E27FC236}">
                <a16:creationId xmlns:a16="http://schemas.microsoft.com/office/drawing/2014/main" id="{56D5284F-E431-EC75-38EA-6E90314A5AE6}"/>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1D9E294A-FF84-7728-64A4-82287D146BAD}"/>
              </a:ext>
            </a:extLst>
          </p:cNvPr>
          <p:cNvSpPr>
            <a:spLocks noGrp="1"/>
          </p:cNvSpPr>
          <p:nvPr>
            <p:ph type="sldNum" sz="quarter" idx="12"/>
          </p:nvPr>
        </p:nvSpPr>
        <p:spPr/>
        <p:txBody>
          <a:bodyPr/>
          <a:lstStyle/>
          <a:p>
            <a:fld id="{6B9DC0EC-6908-4C41-9A73-E4F37BF7A866}" type="slidenum">
              <a:rPr lang="pt-BR" smtClean="0"/>
              <a:t>‹nº›</a:t>
            </a:fld>
            <a:endParaRPr lang="pt-BR"/>
          </a:p>
        </p:txBody>
      </p:sp>
    </p:spTree>
    <p:extLst>
      <p:ext uri="{BB962C8B-B14F-4D97-AF65-F5344CB8AC3E}">
        <p14:creationId xmlns:p14="http://schemas.microsoft.com/office/powerpoint/2010/main" val="2253241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5F9F54-0B1E-07C2-42C6-0A796A2022E1}"/>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89FD64FB-F5EF-7FBF-2DD0-AEBEB8D61E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57D8ED09-AA1E-267C-629B-5653A44887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88D459DF-CF82-39F2-9F2C-10B19463CF3B}"/>
              </a:ext>
            </a:extLst>
          </p:cNvPr>
          <p:cNvSpPr>
            <a:spLocks noGrp="1"/>
          </p:cNvSpPr>
          <p:nvPr>
            <p:ph type="dt" sz="half" idx="10"/>
          </p:nvPr>
        </p:nvSpPr>
        <p:spPr/>
        <p:txBody>
          <a:bodyPr/>
          <a:lstStyle/>
          <a:p>
            <a:fld id="{6443086A-F014-46A4-8149-43AF3A34B26F}" type="datetimeFigureOut">
              <a:rPr lang="pt-BR" smtClean="0"/>
              <a:t>07/12/2022</a:t>
            </a:fld>
            <a:endParaRPr lang="pt-BR"/>
          </a:p>
        </p:txBody>
      </p:sp>
      <p:sp>
        <p:nvSpPr>
          <p:cNvPr id="6" name="Espaço Reservado para Rodapé 5">
            <a:extLst>
              <a:ext uri="{FF2B5EF4-FFF2-40B4-BE49-F238E27FC236}">
                <a16:creationId xmlns:a16="http://schemas.microsoft.com/office/drawing/2014/main" id="{40C91952-D97B-6D3C-6F0D-CE7DB9B37167}"/>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EF90E08B-F15B-8D83-1BA8-D0AB35A7D595}"/>
              </a:ext>
            </a:extLst>
          </p:cNvPr>
          <p:cNvSpPr>
            <a:spLocks noGrp="1"/>
          </p:cNvSpPr>
          <p:nvPr>
            <p:ph type="sldNum" sz="quarter" idx="12"/>
          </p:nvPr>
        </p:nvSpPr>
        <p:spPr/>
        <p:txBody>
          <a:bodyPr/>
          <a:lstStyle/>
          <a:p>
            <a:fld id="{6B9DC0EC-6908-4C41-9A73-E4F37BF7A866}" type="slidenum">
              <a:rPr lang="pt-BR" smtClean="0"/>
              <a:t>‹nº›</a:t>
            </a:fld>
            <a:endParaRPr lang="pt-BR"/>
          </a:p>
        </p:txBody>
      </p:sp>
    </p:spTree>
    <p:extLst>
      <p:ext uri="{BB962C8B-B14F-4D97-AF65-F5344CB8AC3E}">
        <p14:creationId xmlns:p14="http://schemas.microsoft.com/office/powerpoint/2010/main" val="1979005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CE4DD7-F45D-0CCC-9C1A-2B5BB6C5BCE8}"/>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9246B81C-79D7-92D4-8BFD-91811F9D76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1524B409-3477-CDFF-0D71-CC6CD74817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521D01DA-BCB4-0F14-8F03-9CECA7EC4181}"/>
              </a:ext>
            </a:extLst>
          </p:cNvPr>
          <p:cNvSpPr>
            <a:spLocks noGrp="1"/>
          </p:cNvSpPr>
          <p:nvPr>
            <p:ph type="dt" sz="half" idx="10"/>
          </p:nvPr>
        </p:nvSpPr>
        <p:spPr/>
        <p:txBody>
          <a:bodyPr/>
          <a:lstStyle/>
          <a:p>
            <a:fld id="{6443086A-F014-46A4-8149-43AF3A34B26F}" type="datetimeFigureOut">
              <a:rPr lang="pt-BR" smtClean="0"/>
              <a:t>07/12/2022</a:t>
            </a:fld>
            <a:endParaRPr lang="pt-BR"/>
          </a:p>
        </p:txBody>
      </p:sp>
      <p:sp>
        <p:nvSpPr>
          <p:cNvPr id="6" name="Espaço Reservado para Rodapé 5">
            <a:extLst>
              <a:ext uri="{FF2B5EF4-FFF2-40B4-BE49-F238E27FC236}">
                <a16:creationId xmlns:a16="http://schemas.microsoft.com/office/drawing/2014/main" id="{350989F1-9D25-73D7-28CC-34B35F9AF8C6}"/>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DA3EF11E-E18C-0021-4BFD-5C66863D6DA5}"/>
              </a:ext>
            </a:extLst>
          </p:cNvPr>
          <p:cNvSpPr>
            <a:spLocks noGrp="1"/>
          </p:cNvSpPr>
          <p:nvPr>
            <p:ph type="sldNum" sz="quarter" idx="12"/>
          </p:nvPr>
        </p:nvSpPr>
        <p:spPr/>
        <p:txBody>
          <a:bodyPr/>
          <a:lstStyle/>
          <a:p>
            <a:fld id="{6B9DC0EC-6908-4C41-9A73-E4F37BF7A866}" type="slidenum">
              <a:rPr lang="pt-BR" smtClean="0"/>
              <a:t>‹nº›</a:t>
            </a:fld>
            <a:endParaRPr lang="pt-BR"/>
          </a:p>
        </p:txBody>
      </p:sp>
    </p:spTree>
    <p:extLst>
      <p:ext uri="{BB962C8B-B14F-4D97-AF65-F5344CB8AC3E}">
        <p14:creationId xmlns:p14="http://schemas.microsoft.com/office/powerpoint/2010/main" val="724793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945E10AE-DE31-7BFB-3D98-6E0E01A10451}"/>
              </a:ext>
            </a:extLst>
          </p:cNvPr>
          <p:cNvSpPr>
            <a:spLocks noGrp="1"/>
          </p:cNvSpPr>
          <p:nvPr>
            <p:ph type="title"/>
          </p:nvPr>
        </p:nvSpPr>
        <p:spPr>
          <a:xfrm>
            <a:off x="838200" y="681037"/>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769F0DD0-A071-F5B8-70EA-4D5B0039F319}"/>
              </a:ext>
            </a:extLst>
          </p:cNvPr>
          <p:cNvSpPr>
            <a:spLocks noGrp="1"/>
          </p:cNvSpPr>
          <p:nvPr>
            <p:ph type="body" idx="1"/>
          </p:nvPr>
        </p:nvSpPr>
        <p:spPr>
          <a:xfrm>
            <a:off x="838200" y="1825625"/>
            <a:ext cx="10515600" cy="4351338"/>
          </a:xfrm>
          <a:prstGeom prst="rect">
            <a:avLst/>
          </a:prstGeom>
          <a:solidFill>
            <a:schemeClr val="bg1">
              <a:alpha val="54000"/>
            </a:schemeClr>
          </a:solidFill>
        </p:spPr>
        <p:txBody>
          <a:bodyPr vert="horz" lIns="91440" tIns="45720" rIns="91440" bIns="45720" rtlCol="0">
            <a:normAutofit/>
          </a:body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Data 3">
            <a:extLst>
              <a:ext uri="{FF2B5EF4-FFF2-40B4-BE49-F238E27FC236}">
                <a16:creationId xmlns:a16="http://schemas.microsoft.com/office/drawing/2014/main" id="{460B94AE-054E-E6E3-B08D-3C524D9E7B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43086A-F014-46A4-8149-43AF3A34B26F}" type="datetimeFigureOut">
              <a:rPr lang="pt-BR" smtClean="0"/>
              <a:t>07/12/2022</a:t>
            </a:fld>
            <a:endParaRPr lang="pt-BR"/>
          </a:p>
        </p:txBody>
      </p:sp>
      <p:sp>
        <p:nvSpPr>
          <p:cNvPr id="5" name="Espaço Reservado para Rodapé 4">
            <a:extLst>
              <a:ext uri="{FF2B5EF4-FFF2-40B4-BE49-F238E27FC236}">
                <a16:creationId xmlns:a16="http://schemas.microsoft.com/office/drawing/2014/main" id="{8D42742E-872B-CD29-F097-B8FB9626B3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D742C15F-A720-A04D-F684-267B334B6F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9DC0EC-6908-4C41-9A73-E4F37BF7A866}" type="slidenum">
              <a:rPr lang="pt-BR" smtClean="0"/>
              <a:t>‹nº›</a:t>
            </a:fld>
            <a:endParaRPr lang="pt-BR"/>
          </a:p>
        </p:txBody>
      </p:sp>
    </p:spTree>
    <p:extLst>
      <p:ext uri="{BB962C8B-B14F-4D97-AF65-F5344CB8AC3E}">
        <p14:creationId xmlns:p14="http://schemas.microsoft.com/office/powerpoint/2010/main" val="21107091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rgbClr val="0C234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ahmed.sameer@unifesp.br"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mailto:ahmed.sameer@unifesp.br"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planalto.gov.br/ccivil_03/_Ato2007-2010/2009/Lei/L11941.htm#art37"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api.mziq.com/mzfilemanager/v2/d/25fdf098-34f5-4608-b7fa-17d60b2de47d/62a9ccc2-cc8b-8819-a870-44204e2f97c8?origin=1" TargetMode="Externa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AFEBC8-E457-4652-7443-F902D934C149}"/>
              </a:ext>
            </a:extLst>
          </p:cNvPr>
          <p:cNvSpPr>
            <a:spLocks noGrp="1"/>
          </p:cNvSpPr>
          <p:nvPr>
            <p:ph type="ctrTitle"/>
          </p:nvPr>
        </p:nvSpPr>
        <p:spPr>
          <a:xfrm>
            <a:off x="1524000" y="1041400"/>
            <a:ext cx="9144000" cy="2387600"/>
          </a:xfrm>
        </p:spPr>
        <p:txBody>
          <a:bodyPr>
            <a:normAutofit/>
          </a:bodyPr>
          <a:lstStyle/>
          <a:p>
            <a:r>
              <a:rPr lang="pt-BR" sz="4400" b="1" dirty="0"/>
              <a:t>O que explicam as notas explicativas? Uma visão pragmática</a:t>
            </a:r>
          </a:p>
        </p:txBody>
      </p:sp>
      <p:sp>
        <p:nvSpPr>
          <p:cNvPr id="3" name="Subtítulo 2">
            <a:extLst>
              <a:ext uri="{FF2B5EF4-FFF2-40B4-BE49-F238E27FC236}">
                <a16:creationId xmlns:a16="http://schemas.microsoft.com/office/drawing/2014/main" id="{432CE946-027A-C608-966E-4102197DA282}"/>
              </a:ext>
            </a:extLst>
          </p:cNvPr>
          <p:cNvSpPr>
            <a:spLocks noGrp="1"/>
          </p:cNvSpPr>
          <p:nvPr>
            <p:ph type="subTitle" idx="1"/>
          </p:nvPr>
        </p:nvSpPr>
        <p:spPr>
          <a:xfrm>
            <a:off x="1524000" y="4094407"/>
            <a:ext cx="9144000" cy="1655762"/>
          </a:xfrm>
        </p:spPr>
        <p:txBody>
          <a:bodyPr>
            <a:normAutofit fontScale="92500" lnSpcReduction="10000"/>
          </a:bodyPr>
          <a:lstStyle/>
          <a:p>
            <a:pPr algn="l"/>
            <a:r>
              <a:rPr lang="pt-BR" b="1" i="1" dirty="0">
                <a:solidFill>
                  <a:srgbClr val="0C2342"/>
                </a:solidFill>
                <a:latin typeface="+mj-lt"/>
                <a:ea typeface="+mj-ea"/>
                <a:cs typeface="+mj-cs"/>
              </a:rPr>
              <a:t>Ahmed </a:t>
            </a:r>
            <a:r>
              <a:rPr lang="pt-BR" b="1" i="1" dirty="0" err="1">
                <a:solidFill>
                  <a:srgbClr val="0C2342"/>
                </a:solidFill>
                <a:latin typeface="+mj-lt"/>
                <a:ea typeface="+mj-ea"/>
                <a:cs typeface="+mj-cs"/>
              </a:rPr>
              <a:t>Sameer</a:t>
            </a:r>
            <a:r>
              <a:rPr lang="pt-BR" b="1" i="1" dirty="0">
                <a:solidFill>
                  <a:srgbClr val="0C2342"/>
                </a:solidFill>
                <a:latin typeface="+mj-lt"/>
                <a:ea typeface="+mj-ea"/>
                <a:cs typeface="+mj-cs"/>
              </a:rPr>
              <a:t> El Khatib</a:t>
            </a:r>
          </a:p>
          <a:p>
            <a:pPr algn="l"/>
            <a:r>
              <a:rPr lang="pt-BR" sz="1600" b="1" i="1" dirty="0">
                <a:solidFill>
                  <a:srgbClr val="0C2342"/>
                </a:solidFill>
                <a:latin typeface="+mj-lt"/>
                <a:ea typeface="+mj-ea"/>
                <a:cs typeface="+mj-cs"/>
              </a:rPr>
              <a:t>Graduado e Pós-Doutor em Contabilidade pela FEA/USP</a:t>
            </a:r>
          </a:p>
          <a:p>
            <a:pPr algn="l"/>
            <a:r>
              <a:rPr lang="pt-BR" sz="1600" b="1" i="1" dirty="0">
                <a:solidFill>
                  <a:srgbClr val="0C2342"/>
                </a:solidFill>
                <a:latin typeface="+mj-lt"/>
                <a:ea typeface="+mj-ea"/>
                <a:cs typeface="+mj-cs"/>
              </a:rPr>
              <a:t>Professor do IBET e Professor Adjunto de Finanças na UNIFESP</a:t>
            </a:r>
          </a:p>
          <a:p>
            <a:pPr algn="l"/>
            <a:r>
              <a:rPr lang="pt-BR" sz="1600" b="1" i="1" dirty="0">
                <a:solidFill>
                  <a:srgbClr val="0C2342"/>
                </a:solidFill>
                <a:latin typeface="+mj-lt"/>
                <a:ea typeface="+mj-ea"/>
                <a:cs typeface="+mj-cs"/>
              </a:rPr>
              <a:t>Gerente Técnico do Ibracon (Instituto de Auditoria Independente do Brasil)</a:t>
            </a:r>
          </a:p>
          <a:p>
            <a:pPr algn="l"/>
            <a:r>
              <a:rPr lang="pt-BR" sz="1600" b="1" i="1" dirty="0">
                <a:solidFill>
                  <a:srgbClr val="0C2342"/>
                </a:solidFill>
                <a:latin typeface="+mj-lt"/>
                <a:ea typeface="+mj-ea"/>
                <a:cs typeface="+mj-cs"/>
                <a:hlinkClick r:id="rId2"/>
              </a:rPr>
              <a:t>ahmed.sameer@unifesp.br</a:t>
            </a:r>
            <a:r>
              <a:rPr lang="pt-BR" sz="1600" b="1" i="1" dirty="0">
                <a:solidFill>
                  <a:srgbClr val="0C2342"/>
                </a:solidFill>
                <a:latin typeface="+mj-lt"/>
                <a:ea typeface="+mj-ea"/>
                <a:cs typeface="+mj-cs"/>
              </a:rPr>
              <a:t> </a:t>
            </a:r>
          </a:p>
        </p:txBody>
      </p:sp>
    </p:spTree>
    <p:extLst>
      <p:ext uri="{BB962C8B-B14F-4D97-AF65-F5344CB8AC3E}">
        <p14:creationId xmlns:p14="http://schemas.microsoft.com/office/powerpoint/2010/main" val="2629046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71BC5D-2EC4-D65B-39C0-F02BFFEE3F43}"/>
              </a:ext>
            </a:extLst>
          </p:cNvPr>
          <p:cNvSpPr>
            <a:spLocks noGrp="1"/>
          </p:cNvSpPr>
          <p:nvPr>
            <p:ph type="title"/>
          </p:nvPr>
        </p:nvSpPr>
        <p:spPr>
          <a:xfrm>
            <a:off x="838199" y="681037"/>
            <a:ext cx="11192435" cy="1325563"/>
          </a:xfrm>
        </p:spPr>
        <p:txBody>
          <a:bodyPr/>
          <a:lstStyle/>
          <a:p>
            <a:r>
              <a:rPr lang="pt-BR" b="1" dirty="0"/>
              <a:t>Excessos de Informação? Vieses? Insegurança?</a:t>
            </a:r>
          </a:p>
        </p:txBody>
      </p:sp>
      <p:sp>
        <p:nvSpPr>
          <p:cNvPr id="3" name="Espaço Reservado para Conteúdo 2">
            <a:extLst>
              <a:ext uri="{FF2B5EF4-FFF2-40B4-BE49-F238E27FC236}">
                <a16:creationId xmlns:a16="http://schemas.microsoft.com/office/drawing/2014/main" id="{68175313-E1F0-9F44-4FF6-3F9809EEB6AB}"/>
              </a:ext>
            </a:extLst>
          </p:cNvPr>
          <p:cNvSpPr>
            <a:spLocks noGrp="1"/>
          </p:cNvSpPr>
          <p:nvPr>
            <p:ph idx="1"/>
          </p:nvPr>
        </p:nvSpPr>
        <p:spPr>
          <a:xfrm>
            <a:off x="838200" y="1825625"/>
            <a:ext cx="10515600" cy="4351338"/>
          </a:xfrm>
        </p:spPr>
        <p:txBody>
          <a:bodyPr>
            <a:normAutofit/>
          </a:bodyPr>
          <a:lstStyle/>
          <a:p>
            <a:pPr marL="0" indent="0" algn="just">
              <a:buNone/>
            </a:pPr>
            <a:r>
              <a:rPr lang="pt-BR" b="1" u="sng" dirty="0"/>
              <a:t>Inserção de explicações de atos legais ou normativos: </a:t>
            </a:r>
          </a:p>
          <a:p>
            <a:pPr marL="0" indent="0" algn="just">
              <a:buNone/>
            </a:pPr>
            <a:endParaRPr lang="pt-BR" b="1" dirty="0"/>
          </a:p>
          <a:p>
            <a:pPr marL="0" indent="0" algn="just">
              <a:buNone/>
            </a:pPr>
            <a:r>
              <a:rPr lang="pt-BR" b="1" dirty="0"/>
              <a:t>Origens: </a:t>
            </a:r>
          </a:p>
          <a:p>
            <a:pPr marL="0" indent="0" algn="just">
              <a:buNone/>
            </a:pPr>
            <a:r>
              <a:rPr lang="pt-BR" dirty="0"/>
              <a:t>Comparação de notas explicativas com parecer jurídico, buscando adicionalmente se esquivar quanto a questionamentos acerca do </a:t>
            </a:r>
            <a:r>
              <a:rPr lang="pt-BR" i="1" dirty="0"/>
              <a:t>modus operandi. </a:t>
            </a:r>
          </a:p>
          <a:p>
            <a:pPr marL="0" indent="0" algn="just">
              <a:buNone/>
            </a:pPr>
            <a:r>
              <a:rPr lang="pt-BR" b="1" dirty="0"/>
              <a:t>Consequências:</a:t>
            </a:r>
          </a:p>
          <a:p>
            <a:pPr marL="0" indent="0" algn="just">
              <a:buNone/>
            </a:pPr>
            <a:r>
              <a:rPr lang="pt-BR" dirty="0"/>
              <a:t>Geração de textos prolixos e/ou diminutos em termos informativos, bem como o aumento não necessário de páginas. </a:t>
            </a:r>
          </a:p>
          <a:p>
            <a:pPr marL="0" indent="0" algn="just">
              <a:buNone/>
            </a:pPr>
            <a:endParaRPr lang="pt-BR" b="1" dirty="0"/>
          </a:p>
          <a:p>
            <a:pPr marL="0" indent="0" algn="just">
              <a:buNone/>
            </a:pPr>
            <a:endParaRPr lang="pt-BR" b="1" dirty="0"/>
          </a:p>
          <a:p>
            <a:pPr marL="0" indent="0" algn="just">
              <a:buNone/>
            </a:pPr>
            <a:endParaRPr lang="pt-BR" dirty="0"/>
          </a:p>
          <a:p>
            <a:pPr marL="0" indent="0" algn="just">
              <a:buNone/>
            </a:pPr>
            <a:endParaRPr lang="pt-BR" dirty="0"/>
          </a:p>
          <a:p>
            <a:pPr algn="just"/>
            <a:endParaRPr lang="pt-BR" b="1" dirty="0"/>
          </a:p>
        </p:txBody>
      </p:sp>
    </p:spTree>
    <p:extLst>
      <p:ext uri="{BB962C8B-B14F-4D97-AF65-F5344CB8AC3E}">
        <p14:creationId xmlns:p14="http://schemas.microsoft.com/office/powerpoint/2010/main" val="3190723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71BC5D-2EC4-D65B-39C0-F02BFFEE3F43}"/>
              </a:ext>
            </a:extLst>
          </p:cNvPr>
          <p:cNvSpPr>
            <a:spLocks noGrp="1"/>
          </p:cNvSpPr>
          <p:nvPr>
            <p:ph type="title"/>
          </p:nvPr>
        </p:nvSpPr>
        <p:spPr>
          <a:xfrm>
            <a:off x="838199" y="681037"/>
            <a:ext cx="11192435" cy="1325563"/>
          </a:xfrm>
        </p:spPr>
        <p:txBody>
          <a:bodyPr/>
          <a:lstStyle/>
          <a:p>
            <a:r>
              <a:rPr lang="pt-BR" b="1" dirty="0"/>
              <a:t>Excessos de Informação? Vieses? Insegurança?</a:t>
            </a:r>
          </a:p>
        </p:txBody>
      </p:sp>
      <p:pic>
        <p:nvPicPr>
          <p:cNvPr id="9" name="Imagem 8">
            <a:extLst>
              <a:ext uri="{FF2B5EF4-FFF2-40B4-BE49-F238E27FC236}">
                <a16:creationId xmlns:a16="http://schemas.microsoft.com/office/drawing/2014/main" id="{B3B6DE7C-5920-BED9-F09C-47C7717B17B1}"/>
              </a:ext>
            </a:extLst>
          </p:cNvPr>
          <p:cNvPicPr>
            <a:picLocks noChangeAspect="1"/>
          </p:cNvPicPr>
          <p:nvPr/>
        </p:nvPicPr>
        <p:blipFill rotWithShape="1">
          <a:blip r:embed="rId2"/>
          <a:srcRect l="7647" t="18040" r="56397" b="8758"/>
          <a:stretch/>
        </p:blipFill>
        <p:spPr>
          <a:xfrm>
            <a:off x="3693456" y="1559858"/>
            <a:ext cx="4410637" cy="5051038"/>
          </a:xfrm>
          <a:prstGeom prst="rect">
            <a:avLst/>
          </a:prstGeom>
        </p:spPr>
      </p:pic>
      <p:sp>
        <p:nvSpPr>
          <p:cNvPr id="11" name="Retângulo 10">
            <a:extLst>
              <a:ext uri="{FF2B5EF4-FFF2-40B4-BE49-F238E27FC236}">
                <a16:creationId xmlns:a16="http://schemas.microsoft.com/office/drawing/2014/main" id="{AD2DC817-0344-5449-2D5C-3AF1229D6EA3}"/>
              </a:ext>
            </a:extLst>
          </p:cNvPr>
          <p:cNvSpPr/>
          <p:nvPr/>
        </p:nvSpPr>
        <p:spPr>
          <a:xfrm>
            <a:off x="3572433" y="5423646"/>
            <a:ext cx="4531660" cy="112955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471900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71BC5D-2EC4-D65B-39C0-F02BFFEE3F43}"/>
              </a:ext>
            </a:extLst>
          </p:cNvPr>
          <p:cNvSpPr>
            <a:spLocks noGrp="1"/>
          </p:cNvSpPr>
          <p:nvPr>
            <p:ph type="title"/>
          </p:nvPr>
        </p:nvSpPr>
        <p:spPr>
          <a:xfrm>
            <a:off x="838199" y="681037"/>
            <a:ext cx="11192435" cy="1325563"/>
          </a:xfrm>
        </p:spPr>
        <p:txBody>
          <a:bodyPr/>
          <a:lstStyle/>
          <a:p>
            <a:r>
              <a:rPr lang="pt-BR" b="1" dirty="0"/>
              <a:t>Excessos de Informação? Vieses? Insegurança?</a:t>
            </a:r>
          </a:p>
        </p:txBody>
      </p:sp>
      <p:pic>
        <p:nvPicPr>
          <p:cNvPr id="4" name="Imagem 3">
            <a:extLst>
              <a:ext uri="{FF2B5EF4-FFF2-40B4-BE49-F238E27FC236}">
                <a16:creationId xmlns:a16="http://schemas.microsoft.com/office/drawing/2014/main" id="{FE39A8A9-A934-BD8A-E6B8-3B27A8E6E09A}"/>
              </a:ext>
            </a:extLst>
          </p:cNvPr>
          <p:cNvPicPr>
            <a:picLocks noChangeAspect="1"/>
          </p:cNvPicPr>
          <p:nvPr/>
        </p:nvPicPr>
        <p:blipFill rotWithShape="1">
          <a:blip r:embed="rId2"/>
          <a:srcRect l="2132" t="20392" r="57941" b="13856"/>
          <a:stretch/>
        </p:blipFill>
        <p:spPr>
          <a:xfrm rot="21436614">
            <a:off x="3036344" y="1660610"/>
            <a:ext cx="5160505" cy="4780357"/>
          </a:xfrm>
          <a:prstGeom prst="rect">
            <a:avLst/>
          </a:prstGeom>
        </p:spPr>
      </p:pic>
    </p:spTree>
    <p:extLst>
      <p:ext uri="{BB962C8B-B14F-4D97-AF65-F5344CB8AC3E}">
        <p14:creationId xmlns:p14="http://schemas.microsoft.com/office/powerpoint/2010/main" val="29295006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71BC5D-2EC4-D65B-39C0-F02BFFEE3F43}"/>
              </a:ext>
            </a:extLst>
          </p:cNvPr>
          <p:cNvSpPr>
            <a:spLocks noGrp="1"/>
          </p:cNvSpPr>
          <p:nvPr>
            <p:ph type="title"/>
          </p:nvPr>
        </p:nvSpPr>
        <p:spPr>
          <a:xfrm>
            <a:off x="838199" y="681037"/>
            <a:ext cx="11192435" cy="1325563"/>
          </a:xfrm>
        </p:spPr>
        <p:txBody>
          <a:bodyPr/>
          <a:lstStyle/>
          <a:p>
            <a:r>
              <a:rPr lang="pt-BR" b="1" dirty="0"/>
              <a:t>Excessos de Informação? Vieses? Insegurança?</a:t>
            </a:r>
          </a:p>
        </p:txBody>
      </p:sp>
      <p:sp>
        <p:nvSpPr>
          <p:cNvPr id="3" name="Espaço Reservado para Conteúdo 2">
            <a:extLst>
              <a:ext uri="{FF2B5EF4-FFF2-40B4-BE49-F238E27FC236}">
                <a16:creationId xmlns:a16="http://schemas.microsoft.com/office/drawing/2014/main" id="{68175313-E1F0-9F44-4FF6-3F9809EEB6AB}"/>
              </a:ext>
            </a:extLst>
          </p:cNvPr>
          <p:cNvSpPr>
            <a:spLocks noGrp="1"/>
          </p:cNvSpPr>
          <p:nvPr>
            <p:ph idx="1"/>
          </p:nvPr>
        </p:nvSpPr>
        <p:spPr>
          <a:xfrm>
            <a:off x="838200" y="1825625"/>
            <a:ext cx="10515600" cy="4351338"/>
          </a:xfrm>
        </p:spPr>
        <p:txBody>
          <a:bodyPr>
            <a:normAutofit/>
          </a:bodyPr>
          <a:lstStyle/>
          <a:p>
            <a:pPr marL="0" indent="0" algn="just">
              <a:buNone/>
            </a:pPr>
            <a:r>
              <a:rPr lang="pt-BR" b="1" u="sng" dirty="0"/>
              <a:t>Diagramação precária de quadros analíticos:</a:t>
            </a:r>
          </a:p>
          <a:p>
            <a:pPr marL="0" indent="0" algn="just">
              <a:buNone/>
            </a:pPr>
            <a:endParaRPr lang="pt-BR" b="1" dirty="0"/>
          </a:p>
          <a:p>
            <a:pPr marL="0" indent="0" algn="just">
              <a:buNone/>
            </a:pPr>
            <a:r>
              <a:rPr lang="pt-BR" b="1" dirty="0"/>
              <a:t>Origens: </a:t>
            </a:r>
          </a:p>
          <a:p>
            <a:pPr marL="0" indent="0" algn="just">
              <a:buNone/>
            </a:pPr>
            <a:r>
              <a:rPr lang="pt-BR" dirty="0"/>
              <a:t>Réplica deliberada de quadros de anos anteriores com pouca reflexão acerca do melhor formato funcional para exposição de dados.</a:t>
            </a:r>
            <a:endParaRPr lang="pt-BR" i="1" dirty="0"/>
          </a:p>
          <a:p>
            <a:pPr marL="0" indent="0" algn="just">
              <a:buNone/>
            </a:pPr>
            <a:r>
              <a:rPr lang="pt-BR" b="1" dirty="0"/>
              <a:t>Consequências:</a:t>
            </a:r>
          </a:p>
          <a:p>
            <a:pPr marL="0" indent="0" algn="just">
              <a:buNone/>
            </a:pPr>
            <a:r>
              <a:rPr lang="pt-BR" dirty="0"/>
              <a:t>Elaboração da quantidade de páginas e quebra de interação entre informações textuais e recursos gráficos. </a:t>
            </a:r>
          </a:p>
          <a:p>
            <a:pPr marL="0" indent="0" algn="just">
              <a:buNone/>
            </a:pPr>
            <a:endParaRPr lang="pt-BR" b="1" dirty="0"/>
          </a:p>
          <a:p>
            <a:pPr marL="0" indent="0" algn="just">
              <a:buNone/>
            </a:pPr>
            <a:endParaRPr lang="pt-BR" b="1" dirty="0"/>
          </a:p>
          <a:p>
            <a:pPr marL="0" indent="0" algn="just">
              <a:buNone/>
            </a:pPr>
            <a:endParaRPr lang="pt-BR" dirty="0"/>
          </a:p>
          <a:p>
            <a:pPr marL="0" indent="0" algn="just">
              <a:buNone/>
            </a:pPr>
            <a:endParaRPr lang="pt-BR" dirty="0"/>
          </a:p>
          <a:p>
            <a:pPr algn="just"/>
            <a:endParaRPr lang="pt-BR" b="1" dirty="0"/>
          </a:p>
        </p:txBody>
      </p:sp>
    </p:spTree>
    <p:extLst>
      <p:ext uri="{BB962C8B-B14F-4D97-AF65-F5344CB8AC3E}">
        <p14:creationId xmlns:p14="http://schemas.microsoft.com/office/powerpoint/2010/main" val="2860836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71BC5D-2EC4-D65B-39C0-F02BFFEE3F43}"/>
              </a:ext>
            </a:extLst>
          </p:cNvPr>
          <p:cNvSpPr>
            <a:spLocks noGrp="1"/>
          </p:cNvSpPr>
          <p:nvPr>
            <p:ph type="title"/>
          </p:nvPr>
        </p:nvSpPr>
        <p:spPr>
          <a:xfrm>
            <a:off x="838199" y="681037"/>
            <a:ext cx="11192435" cy="1325563"/>
          </a:xfrm>
        </p:spPr>
        <p:txBody>
          <a:bodyPr/>
          <a:lstStyle/>
          <a:p>
            <a:r>
              <a:rPr lang="pt-BR" b="1" dirty="0"/>
              <a:t>Excessos de Informação? Vieses? Insegurança?</a:t>
            </a:r>
          </a:p>
        </p:txBody>
      </p:sp>
      <p:pic>
        <p:nvPicPr>
          <p:cNvPr id="7" name="Imagem 6">
            <a:extLst>
              <a:ext uri="{FF2B5EF4-FFF2-40B4-BE49-F238E27FC236}">
                <a16:creationId xmlns:a16="http://schemas.microsoft.com/office/drawing/2014/main" id="{1DFE9AF3-78DF-0AA7-A5CF-C47693B86962}"/>
              </a:ext>
            </a:extLst>
          </p:cNvPr>
          <p:cNvPicPr>
            <a:picLocks noChangeAspect="1"/>
          </p:cNvPicPr>
          <p:nvPr/>
        </p:nvPicPr>
        <p:blipFill rotWithShape="1">
          <a:blip r:embed="rId2"/>
          <a:srcRect t="8105" r="28015" b="11373"/>
          <a:stretch/>
        </p:blipFill>
        <p:spPr>
          <a:xfrm>
            <a:off x="2115672" y="1739153"/>
            <a:ext cx="7503458" cy="4721277"/>
          </a:xfrm>
          <a:prstGeom prst="rect">
            <a:avLst/>
          </a:prstGeom>
        </p:spPr>
      </p:pic>
      <p:sp>
        <p:nvSpPr>
          <p:cNvPr id="8" name="Elipse 7">
            <a:extLst>
              <a:ext uri="{FF2B5EF4-FFF2-40B4-BE49-F238E27FC236}">
                <a16:creationId xmlns:a16="http://schemas.microsoft.com/office/drawing/2014/main" id="{FF08ECA2-AB84-F11A-EFF2-87351DB04FF1}"/>
              </a:ext>
            </a:extLst>
          </p:cNvPr>
          <p:cNvSpPr/>
          <p:nvPr/>
        </p:nvSpPr>
        <p:spPr>
          <a:xfrm>
            <a:off x="1927412" y="1595718"/>
            <a:ext cx="1757082" cy="600635"/>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pt-BR"/>
          </a:p>
        </p:txBody>
      </p:sp>
    </p:spTree>
    <p:extLst>
      <p:ext uri="{BB962C8B-B14F-4D97-AF65-F5344CB8AC3E}">
        <p14:creationId xmlns:p14="http://schemas.microsoft.com/office/powerpoint/2010/main" val="390966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71BC5D-2EC4-D65B-39C0-F02BFFEE3F43}"/>
              </a:ext>
            </a:extLst>
          </p:cNvPr>
          <p:cNvSpPr>
            <a:spLocks noGrp="1"/>
          </p:cNvSpPr>
          <p:nvPr>
            <p:ph type="title"/>
          </p:nvPr>
        </p:nvSpPr>
        <p:spPr>
          <a:xfrm>
            <a:off x="838199" y="681037"/>
            <a:ext cx="11192435" cy="1325563"/>
          </a:xfrm>
        </p:spPr>
        <p:txBody>
          <a:bodyPr/>
          <a:lstStyle/>
          <a:p>
            <a:r>
              <a:rPr lang="pt-BR" b="1" dirty="0"/>
              <a:t>Excessos de Informação? Vieses? Insegurança?</a:t>
            </a:r>
          </a:p>
        </p:txBody>
      </p:sp>
      <p:pic>
        <p:nvPicPr>
          <p:cNvPr id="6" name="Imagem 5">
            <a:extLst>
              <a:ext uri="{FF2B5EF4-FFF2-40B4-BE49-F238E27FC236}">
                <a16:creationId xmlns:a16="http://schemas.microsoft.com/office/drawing/2014/main" id="{D9F142FB-D7AB-3F5F-12B3-66479FE54B61}"/>
              </a:ext>
            </a:extLst>
          </p:cNvPr>
          <p:cNvPicPr>
            <a:picLocks noChangeAspect="1"/>
          </p:cNvPicPr>
          <p:nvPr/>
        </p:nvPicPr>
        <p:blipFill rotWithShape="1">
          <a:blip r:embed="rId2"/>
          <a:srcRect t="7973" r="34485" b="6014"/>
          <a:stretch/>
        </p:blipFill>
        <p:spPr>
          <a:xfrm>
            <a:off x="2545978" y="1550006"/>
            <a:ext cx="6653449" cy="4913547"/>
          </a:xfrm>
          <a:prstGeom prst="rect">
            <a:avLst/>
          </a:prstGeom>
        </p:spPr>
      </p:pic>
      <p:sp>
        <p:nvSpPr>
          <p:cNvPr id="9" name="Elipse 8">
            <a:extLst>
              <a:ext uri="{FF2B5EF4-FFF2-40B4-BE49-F238E27FC236}">
                <a16:creationId xmlns:a16="http://schemas.microsoft.com/office/drawing/2014/main" id="{3B2714BD-728E-DD71-4B56-C7BD354A5238}"/>
              </a:ext>
            </a:extLst>
          </p:cNvPr>
          <p:cNvSpPr/>
          <p:nvPr/>
        </p:nvSpPr>
        <p:spPr>
          <a:xfrm>
            <a:off x="2223247" y="1550006"/>
            <a:ext cx="1757082" cy="600635"/>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pt-BR"/>
          </a:p>
        </p:txBody>
      </p:sp>
    </p:spTree>
    <p:extLst>
      <p:ext uri="{BB962C8B-B14F-4D97-AF65-F5344CB8AC3E}">
        <p14:creationId xmlns:p14="http://schemas.microsoft.com/office/powerpoint/2010/main" val="169605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71BC5D-2EC4-D65B-39C0-F02BFFEE3F43}"/>
              </a:ext>
            </a:extLst>
          </p:cNvPr>
          <p:cNvSpPr>
            <a:spLocks noGrp="1"/>
          </p:cNvSpPr>
          <p:nvPr>
            <p:ph type="title"/>
          </p:nvPr>
        </p:nvSpPr>
        <p:spPr>
          <a:xfrm>
            <a:off x="838199" y="681037"/>
            <a:ext cx="11192435" cy="1325563"/>
          </a:xfrm>
        </p:spPr>
        <p:txBody>
          <a:bodyPr/>
          <a:lstStyle/>
          <a:p>
            <a:r>
              <a:rPr lang="pt-BR" b="1" dirty="0"/>
              <a:t>Algumas sugestões de melhoria</a:t>
            </a:r>
          </a:p>
        </p:txBody>
      </p:sp>
      <p:sp>
        <p:nvSpPr>
          <p:cNvPr id="3" name="Espaço Reservado para Conteúdo 2">
            <a:extLst>
              <a:ext uri="{FF2B5EF4-FFF2-40B4-BE49-F238E27FC236}">
                <a16:creationId xmlns:a16="http://schemas.microsoft.com/office/drawing/2014/main" id="{68175313-E1F0-9F44-4FF6-3F9809EEB6AB}"/>
              </a:ext>
            </a:extLst>
          </p:cNvPr>
          <p:cNvSpPr>
            <a:spLocks noGrp="1"/>
          </p:cNvSpPr>
          <p:nvPr>
            <p:ph idx="1"/>
          </p:nvPr>
        </p:nvSpPr>
        <p:spPr>
          <a:xfrm>
            <a:off x="838200" y="1825625"/>
            <a:ext cx="10515600" cy="4351338"/>
          </a:xfrm>
        </p:spPr>
        <p:txBody>
          <a:bodyPr>
            <a:normAutofit/>
          </a:bodyPr>
          <a:lstStyle/>
          <a:p>
            <a:pPr algn="just"/>
            <a:r>
              <a:rPr lang="pt-BR" dirty="0"/>
              <a:t>Definir internamente o que são informações materiais, bem como eliminação de notas que discorram sobre procedimentos contábeis aplicados. </a:t>
            </a:r>
          </a:p>
          <a:p>
            <a:pPr algn="just"/>
            <a:r>
              <a:rPr lang="pt-BR" dirty="0"/>
              <a:t>Indicação da lei ou norma à qual esteja fazendo menção.</a:t>
            </a:r>
          </a:p>
          <a:p>
            <a:pPr algn="just"/>
            <a:r>
              <a:rPr lang="pt-BR" dirty="0"/>
              <a:t>Revisão periódica dos quadros.</a:t>
            </a:r>
          </a:p>
          <a:p>
            <a:pPr algn="just"/>
            <a:r>
              <a:rPr lang="pt-BR" dirty="0"/>
              <a:t>Elaboração de um texto autorreferenciado utilizando-se de outras partes .</a:t>
            </a:r>
          </a:p>
          <a:p>
            <a:pPr algn="just"/>
            <a:endParaRPr lang="pt-BR" dirty="0"/>
          </a:p>
          <a:p>
            <a:pPr algn="just"/>
            <a:endParaRPr lang="pt-BR" dirty="0"/>
          </a:p>
          <a:p>
            <a:pPr algn="just"/>
            <a:endParaRPr lang="pt-BR" dirty="0"/>
          </a:p>
        </p:txBody>
      </p:sp>
    </p:spTree>
    <p:extLst>
      <p:ext uri="{BB962C8B-B14F-4D97-AF65-F5344CB8AC3E}">
        <p14:creationId xmlns:p14="http://schemas.microsoft.com/office/powerpoint/2010/main" val="1648385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71BC5D-2EC4-D65B-39C0-F02BFFEE3F43}"/>
              </a:ext>
            </a:extLst>
          </p:cNvPr>
          <p:cNvSpPr>
            <a:spLocks noGrp="1"/>
          </p:cNvSpPr>
          <p:nvPr>
            <p:ph type="title"/>
          </p:nvPr>
        </p:nvSpPr>
        <p:spPr>
          <a:xfrm>
            <a:off x="838199" y="681037"/>
            <a:ext cx="11192435" cy="1325563"/>
          </a:xfrm>
        </p:spPr>
        <p:txBody>
          <a:bodyPr/>
          <a:lstStyle/>
          <a:p>
            <a:r>
              <a:rPr lang="pt-BR" b="1" dirty="0"/>
              <a:t>Considerações Finais</a:t>
            </a:r>
          </a:p>
        </p:txBody>
      </p:sp>
      <p:sp>
        <p:nvSpPr>
          <p:cNvPr id="3" name="Espaço Reservado para Conteúdo 2">
            <a:extLst>
              <a:ext uri="{FF2B5EF4-FFF2-40B4-BE49-F238E27FC236}">
                <a16:creationId xmlns:a16="http://schemas.microsoft.com/office/drawing/2014/main" id="{68175313-E1F0-9F44-4FF6-3F9809EEB6AB}"/>
              </a:ext>
            </a:extLst>
          </p:cNvPr>
          <p:cNvSpPr>
            <a:spLocks noGrp="1"/>
          </p:cNvSpPr>
          <p:nvPr>
            <p:ph idx="1"/>
          </p:nvPr>
        </p:nvSpPr>
        <p:spPr>
          <a:xfrm>
            <a:off x="838200" y="1825625"/>
            <a:ext cx="10515600" cy="4351338"/>
          </a:xfrm>
        </p:spPr>
        <p:txBody>
          <a:bodyPr>
            <a:normAutofit/>
          </a:bodyPr>
          <a:lstStyle/>
          <a:p>
            <a:pPr algn="just"/>
            <a:r>
              <a:rPr lang="pt-BR" dirty="0"/>
              <a:t>É notório o fato de que as notas explicativas, bem como as demonstrações contábeis em termos amplos necessitam de maior atenção em campos qualitativos da informação.</a:t>
            </a:r>
          </a:p>
          <a:p>
            <a:pPr algn="just"/>
            <a:r>
              <a:rPr lang="pt-BR" dirty="0"/>
              <a:t>O momento é propício para repensar as Notas Explicativas no contexto da criação do ISSB (mundo) e CBPS (Brasil).</a:t>
            </a:r>
          </a:p>
          <a:p>
            <a:pPr algn="just"/>
            <a:r>
              <a:rPr lang="pt-BR" dirty="0"/>
              <a:t>Torna-se necessária uma reformulação integral das notas explicativas, visando melhores padrões comunicacionais, que não se resume à eventual possibilidade de otimização de recursos. </a:t>
            </a:r>
          </a:p>
          <a:p>
            <a:pPr algn="just"/>
            <a:endParaRPr lang="pt-BR" dirty="0"/>
          </a:p>
          <a:p>
            <a:pPr algn="just"/>
            <a:endParaRPr lang="pt-BR" dirty="0"/>
          </a:p>
          <a:p>
            <a:pPr algn="just"/>
            <a:endParaRPr lang="pt-BR" dirty="0"/>
          </a:p>
        </p:txBody>
      </p:sp>
    </p:spTree>
    <p:extLst>
      <p:ext uri="{BB962C8B-B14F-4D97-AF65-F5344CB8AC3E}">
        <p14:creationId xmlns:p14="http://schemas.microsoft.com/office/powerpoint/2010/main" val="3418871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AFEBC8-E457-4652-7443-F902D934C149}"/>
              </a:ext>
            </a:extLst>
          </p:cNvPr>
          <p:cNvSpPr>
            <a:spLocks noGrp="1"/>
          </p:cNvSpPr>
          <p:nvPr>
            <p:ph type="ctrTitle"/>
          </p:nvPr>
        </p:nvSpPr>
        <p:spPr>
          <a:xfrm>
            <a:off x="1524000" y="1041400"/>
            <a:ext cx="9144000" cy="2387600"/>
          </a:xfrm>
        </p:spPr>
        <p:txBody>
          <a:bodyPr>
            <a:normAutofit/>
          </a:bodyPr>
          <a:lstStyle/>
          <a:p>
            <a:r>
              <a:rPr lang="pt-BR" sz="4400" b="1" dirty="0"/>
              <a:t>O que explicam as notas explicativas? Uma visão pragmática</a:t>
            </a:r>
          </a:p>
        </p:txBody>
      </p:sp>
      <p:sp>
        <p:nvSpPr>
          <p:cNvPr id="3" name="Subtítulo 2">
            <a:extLst>
              <a:ext uri="{FF2B5EF4-FFF2-40B4-BE49-F238E27FC236}">
                <a16:creationId xmlns:a16="http://schemas.microsoft.com/office/drawing/2014/main" id="{432CE946-027A-C608-966E-4102197DA282}"/>
              </a:ext>
            </a:extLst>
          </p:cNvPr>
          <p:cNvSpPr>
            <a:spLocks noGrp="1"/>
          </p:cNvSpPr>
          <p:nvPr>
            <p:ph type="subTitle" idx="1"/>
          </p:nvPr>
        </p:nvSpPr>
        <p:spPr>
          <a:xfrm>
            <a:off x="1524000" y="4094407"/>
            <a:ext cx="9144000" cy="1655762"/>
          </a:xfrm>
        </p:spPr>
        <p:txBody>
          <a:bodyPr>
            <a:normAutofit fontScale="92500" lnSpcReduction="10000"/>
          </a:bodyPr>
          <a:lstStyle/>
          <a:p>
            <a:pPr algn="l"/>
            <a:r>
              <a:rPr lang="pt-BR" b="1" i="1" dirty="0">
                <a:solidFill>
                  <a:srgbClr val="0C2342"/>
                </a:solidFill>
                <a:latin typeface="+mj-lt"/>
                <a:ea typeface="+mj-ea"/>
                <a:cs typeface="+mj-cs"/>
              </a:rPr>
              <a:t>Ahmed </a:t>
            </a:r>
            <a:r>
              <a:rPr lang="pt-BR" b="1" i="1" dirty="0" err="1">
                <a:solidFill>
                  <a:srgbClr val="0C2342"/>
                </a:solidFill>
                <a:latin typeface="+mj-lt"/>
                <a:ea typeface="+mj-ea"/>
                <a:cs typeface="+mj-cs"/>
              </a:rPr>
              <a:t>Sameer</a:t>
            </a:r>
            <a:r>
              <a:rPr lang="pt-BR" b="1" i="1" dirty="0">
                <a:solidFill>
                  <a:srgbClr val="0C2342"/>
                </a:solidFill>
                <a:latin typeface="+mj-lt"/>
                <a:ea typeface="+mj-ea"/>
                <a:cs typeface="+mj-cs"/>
              </a:rPr>
              <a:t> El Khatib</a:t>
            </a:r>
          </a:p>
          <a:p>
            <a:pPr algn="l"/>
            <a:r>
              <a:rPr lang="pt-BR" sz="1600" b="1" i="1" dirty="0">
                <a:solidFill>
                  <a:srgbClr val="0C2342"/>
                </a:solidFill>
                <a:latin typeface="+mj-lt"/>
                <a:ea typeface="+mj-ea"/>
                <a:cs typeface="+mj-cs"/>
              </a:rPr>
              <a:t>Graduado e Pós-Doutor em Contabilidade pela FEA/USP</a:t>
            </a:r>
          </a:p>
          <a:p>
            <a:pPr algn="l"/>
            <a:r>
              <a:rPr lang="pt-BR" sz="1600" b="1" i="1" dirty="0">
                <a:solidFill>
                  <a:srgbClr val="0C2342"/>
                </a:solidFill>
                <a:latin typeface="+mj-lt"/>
                <a:ea typeface="+mj-ea"/>
                <a:cs typeface="+mj-cs"/>
              </a:rPr>
              <a:t>Professor do IBET e Professor Adjunto de Finanças na UNIFESP</a:t>
            </a:r>
          </a:p>
          <a:p>
            <a:pPr algn="l"/>
            <a:r>
              <a:rPr lang="pt-BR" sz="1600" b="1" i="1" dirty="0">
                <a:solidFill>
                  <a:srgbClr val="0C2342"/>
                </a:solidFill>
                <a:latin typeface="+mj-lt"/>
                <a:ea typeface="+mj-ea"/>
                <a:cs typeface="+mj-cs"/>
              </a:rPr>
              <a:t>Gerente Técnico do Ibracon (Instituto de Auditoria Independente do Brasil)</a:t>
            </a:r>
          </a:p>
          <a:p>
            <a:pPr algn="l"/>
            <a:r>
              <a:rPr lang="pt-BR" sz="1600" b="1" i="1" dirty="0">
                <a:solidFill>
                  <a:srgbClr val="0C2342"/>
                </a:solidFill>
                <a:latin typeface="+mj-lt"/>
                <a:ea typeface="+mj-ea"/>
                <a:cs typeface="+mj-cs"/>
                <a:hlinkClick r:id="rId2"/>
              </a:rPr>
              <a:t>ahmed.sameer@unifesp.br</a:t>
            </a:r>
            <a:r>
              <a:rPr lang="pt-BR" sz="1600" b="1" i="1" dirty="0">
                <a:solidFill>
                  <a:srgbClr val="0C2342"/>
                </a:solidFill>
                <a:latin typeface="+mj-lt"/>
                <a:ea typeface="+mj-ea"/>
                <a:cs typeface="+mj-cs"/>
              </a:rPr>
              <a:t> </a:t>
            </a:r>
          </a:p>
        </p:txBody>
      </p:sp>
    </p:spTree>
    <p:extLst>
      <p:ext uri="{BB962C8B-B14F-4D97-AF65-F5344CB8AC3E}">
        <p14:creationId xmlns:p14="http://schemas.microsoft.com/office/powerpoint/2010/main" val="2633078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71BC5D-2EC4-D65B-39C0-F02BFFEE3F43}"/>
              </a:ext>
            </a:extLst>
          </p:cNvPr>
          <p:cNvSpPr>
            <a:spLocks noGrp="1"/>
          </p:cNvSpPr>
          <p:nvPr>
            <p:ph type="title"/>
          </p:nvPr>
        </p:nvSpPr>
        <p:spPr/>
        <p:txBody>
          <a:bodyPr/>
          <a:lstStyle/>
          <a:p>
            <a:r>
              <a:rPr lang="pt-BR" b="1" dirty="0"/>
              <a:t>Contexto</a:t>
            </a:r>
          </a:p>
        </p:txBody>
      </p:sp>
      <p:sp>
        <p:nvSpPr>
          <p:cNvPr id="3" name="Espaço Reservado para Conteúdo 2">
            <a:extLst>
              <a:ext uri="{FF2B5EF4-FFF2-40B4-BE49-F238E27FC236}">
                <a16:creationId xmlns:a16="http://schemas.microsoft.com/office/drawing/2014/main" id="{786A7190-EA0E-846E-A6D0-02BC4614A3D5}"/>
              </a:ext>
            </a:extLst>
          </p:cNvPr>
          <p:cNvSpPr>
            <a:spLocks noGrp="1"/>
          </p:cNvSpPr>
          <p:nvPr>
            <p:ph idx="1"/>
          </p:nvPr>
        </p:nvSpPr>
        <p:spPr/>
        <p:txBody>
          <a:bodyPr/>
          <a:lstStyle/>
          <a:p>
            <a:pPr algn="just"/>
            <a:r>
              <a:rPr lang="pt-BR" dirty="0"/>
              <a:t>De acordo com o “CPC 00”, o objetivo primário das Demonstrações Financeiras é, sobretudo, fornecer informações úteis para a tomada de decisões dos alocadores de recursos econômico-financeiros. </a:t>
            </a:r>
          </a:p>
          <a:p>
            <a:pPr algn="just"/>
            <a:endParaRPr lang="pt-BR" dirty="0"/>
          </a:p>
          <a:p>
            <a:pPr algn="just"/>
            <a:r>
              <a:rPr lang="pt-BR" dirty="0"/>
              <a:t>Sob essa perspectiva, diferentes organismos nacionais e internacionais vem sinalizando a necessidade de uma compreensão mais ampla e robusta por parte dos indivíduos participantes da estrutura lógica da informação contábil e financeira, mais apropriadamente no que condiz à elaboração das notas explicativas. </a:t>
            </a:r>
          </a:p>
          <a:p>
            <a:pPr algn="just"/>
            <a:endParaRPr lang="pt-BR" dirty="0"/>
          </a:p>
          <a:p>
            <a:endParaRPr lang="pt-BR" dirty="0"/>
          </a:p>
        </p:txBody>
      </p:sp>
    </p:spTree>
    <p:extLst>
      <p:ext uri="{BB962C8B-B14F-4D97-AF65-F5344CB8AC3E}">
        <p14:creationId xmlns:p14="http://schemas.microsoft.com/office/powerpoint/2010/main" val="3612393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71BC5D-2EC4-D65B-39C0-F02BFFEE3F43}"/>
              </a:ext>
            </a:extLst>
          </p:cNvPr>
          <p:cNvSpPr>
            <a:spLocks noGrp="1"/>
          </p:cNvSpPr>
          <p:nvPr>
            <p:ph type="title"/>
          </p:nvPr>
        </p:nvSpPr>
        <p:spPr/>
        <p:txBody>
          <a:bodyPr/>
          <a:lstStyle/>
          <a:p>
            <a:r>
              <a:rPr lang="pt-BR" b="1" dirty="0"/>
              <a:t>Contexto</a:t>
            </a:r>
          </a:p>
        </p:txBody>
      </p:sp>
      <p:sp>
        <p:nvSpPr>
          <p:cNvPr id="3" name="Espaço Reservado para Conteúdo 2">
            <a:extLst>
              <a:ext uri="{FF2B5EF4-FFF2-40B4-BE49-F238E27FC236}">
                <a16:creationId xmlns:a16="http://schemas.microsoft.com/office/drawing/2014/main" id="{786A7190-EA0E-846E-A6D0-02BC4614A3D5}"/>
              </a:ext>
            </a:extLst>
          </p:cNvPr>
          <p:cNvSpPr>
            <a:spLocks noGrp="1"/>
          </p:cNvSpPr>
          <p:nvPr>
            <p:ph idx="1"/>
          </p:nvPr>
        </p:nvSpPr>
        <p:spPr/>
        <p:txBody>
          <a:bodyPr>
            <a:normAutofit/>
          </a:bodyPr>
          <a:lstStyle/>
          <a:p>
            <a:pPr algn="just"/>
            <a:r>
              <a:rPr lang="pt-BR" dirty="0"/>
              <a:t>Em síntese, a função básica das notas explicativas reside numa comunicação de ordem qualitativa que permita ao leitor dos relatórios financeiros entenderem quais os principais eventos que afetam patrimonialmente uma entidade durante um exercício ou em decorrência dos quais poderão vir a afetá-la num futuro previsível.</a:t>
            </a:r>
          </a:p>
          <a:p>
            <a:pPr algn="just"/>
            <a:r>
              <a:rPr lang="pt-BR" dirty="0"/>
              <a:t>Nesse sentido, as notas explicativas também servem para prestar esclarecimentos sobre itens que não necessariamente impactaram a estrutura financeira de uma organização, mas que a administração reconhece que eventualmente poderão fazê-lo no futuro, a exemplo de litígios considerados possíveis ou inadimplências previstas. </a:t>
            </a:r>
          </a:p>
          <a:p>
            <a:pPr algn="just"/>
            <a:endParaRPr lang="pt-BR" dirty="0"/>
          </a:p>
          <a:p>
            <a:endParaRPr lang="pt-BR" dirty="0"/>
          </a:p>
        </p:txBody>
      </p:sp>
    </p:spTree>
    <p:extLst>
      <p:ext uri="{BB962C8B-B14F-4D97-AF65-F5344CB8AC3E}">
        <p14:creationId xmlns:p14="http://schemas.microsoft.com/office/powerpoint/2010/main" val="412232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71BC5D-2EC4-D65B-39C0-F02BFFEE3F43}"/>
              </a:ext>
            </a:extLst>
          </p:cNvPr>
          <p:cNvSpPr>
            <a:spLocks noGrp="1"/>
          </p:cNvSpPr>
          <p:nvPr>
            <p:ph type="title"/>
          </p:nvPr>
        </p:nvSpPr>
        <p:spPr/>
        <p:txBody>
          <a:bodyPr/>
          <a:lstStyle/>
          <a:p>
            <a:r>
              <a:rPr lang="pt-BR" b="1" dirty="0"/>
              <a:t>O que diz a Lei? Art. 176 (Lei 6.404/73)</a:t>
            </a:r>
          </a:p>
        </p:txBody>
      </p:sp>
      <p:sp>
        <p:nvSpPr>
          <p:cNvPr id="3" name="Espaço Reservado para Conteúdo 2">
            <a:extLst>
              <a:ext uri="{FF2B5EF4-FFF2-40B4-BE49-F238E27FC236}">
                <a16:creationId xmlns:a16="http://schemas.microsoft.com/office/drawing/2014/main" id="{786A7190-EA0E-846E-A6D0-02BC4614A3D5}"/>
              </a:ext>
            </a:extLst>
          </p:cNvPr>
          <p:cNvSpPr>
            <a:spLocks noGrp="1"/>
          </p:cNvSpPr>
          <p:nvPr>
            <p:ph idx="1"/>
          </p:nvPr>
        </p:nvSpPr>
        <p:spPr/>
        <p:txBody>
          <a:bodyPr>
            <a:normAutofit fontScale="40000" lnSpcReduction="20000"/>
          </a:bodyPr>
          <a:lstStyle/>
          <a:p>
            <a:pPr algn="just"/>
            <a:r>
              <a:rPr lang="pt-BR" b="0" i="0" dirty="0">
                <a:solidFill>
                  <a:srgbClr val="000000"/>
                </a:solidFill>
                <a:effectLst/>
                <a:latin typeface="Arial" panose="020B0604020202020204" pitchFamily="34" charset="0"/>
              </a:rPr>
              <a:t>§ 5</a:t>
            </a:r>
            <a:r>
              <a:rPr lang="pt-BR" b="0" i="0" u="sng" baseline="30000" dirty="0">
                <a:solidFill>
                  <a:srgbClr val="000000"/>
                </a:solidFill>
                <a:effectLst/>
                <a:latin typeface="Arial" panose="020B0604020202020204" pitchFamily="34" charset="0"/>
              </a:rPr>
              <a:t>o</a:t>
            </a:r>
            <a:r>
              <a:rPr lang="pt-BR" b="0" i="0" dirty="0">
                <a:solidFill>
                  <a:srgbClr val="000000"/>
                </a:solidFill>
                <a:effectLst/>
                <a:latin typeface="Arial" panose="020B0604020202020204" pitchFamily="34" charset="0"/>
              </a:rPr>
              <a:t>  As notas explicativas devem:                       </a:t>
            </a:r>
            <a:r>
              <a:rPr lang="pt-BR" b="0" i="0" dirty="0">
                <a:solidFill>
                  <a:srgbClr val="000000"/>
                </a:solidFill>
                <a:effectLst/>
                <a:latin typeface="Arial" panose="020B0604020202020204" pitchFamily="34" charset="0"/>
                <a:hlinkClick r:id="rId2"/>
              </a:rPr>
              <a:t>(Redação dada pela Lei nº 11.941, de 2009)</a:t>
            </a:r>
            <a:endParaRPr lang="pt-BR" b="0" i="0" dirty="0">
              <a:solidFill>
                <a:srgbClr val="000000"/>
              </a:solidFill>
              <a:effectLst/>
              <a:latin typeface="Arial" panose="020B0604020202020204" pitchFamily="34" charset="0"/>
            </a:endParaRPr>
          </a:p>
          <a:p>
            <a:pPr algn="just"/>
            <a:r>
              <a:rPr lang="pt-BR" b="0" i="0" dirty="0">
                <a:solidFill>
                  <a:srgbClr val="000000"/>
                </a:solidFill>
                <a:effectLst/>
                <a:latin typeface="Arial" panose="020B0604020202020204" pitchFamily="34" charset="0"/>
              </a:rPr>
              <a:t>I – apresentar informações sobre a base de preparação das demonstrações financeiras e das práticas contábeis específicas selecionadas e aplicadas para negócios e eventos significativos;                              </a:t>
            </a:r>
            <a:r>
              <a:rPr lang="pt-BR" b="0" i="0" dirty="0">
                <a:solidFill>
                  <a:srgbClr val="000000"/>
                </a:solidFill>
                <a:effectLst/>
                <a:latin typeface="Arial" panose="020B0604020202020204" pitchFamily="34" charset="0"/>
                <a:hlinkClick r:id="rId2"/>
              </a:rPr>
              <a:t>(Incluído pela Lei nº 11.941, de 2009)</a:t>
            </a:r>
            <a:endParaRPr lang="pt-BR" b="0" i="0" dirty="0">
              <a:solidFill>
                <a:srgbClr val="000000"/>
              </a:solidFill>
              <a:effectLst/>
              <a:latin typeface="Arial" panose="020B0604020202020204" pitchFamily="34" charset="0"/>
            </a:endParaRPr>
          </a:p>
          <a:p>
            <a:pPr algn="just"/>
            <a:r>
              <a:rPr lang="pt-BR" b="0" i="0" dirty="0">
                <a:solidFill>
                  <a:srgbClr val="000000"/>
                </a:solidFill>
                <a:effectLst/>
                <a:latin typeface="Arial" panose="020B0604020202020204" pitchFamily="34" charset="0"/>
              </a:rPr>
              <a:t>II – divulgar as informações exigidas pelas práticas contábeis adotadas no Brasil que não estejam apresentadas em nenhuma outra parte das demonstrações financeiras;                           </a:t>
            </a:r>
            <a:r>
              <a:rPr lang="pt-BR" b="0" i="0" dirty="0">
                <a:solidFill>
                  <a:srgbClr val="000000"/>
                </a:solidFill>
                <a:effectLst/>
                <a:latin typeface="Arial" panose="020B0604020202020204" pitchFamily="34" charset="0"/>
                <a:hlinkClick r:id="rId2"/>
              </a:rPr>
              <a:t>(Incluído pela Lei nº 11.941, de 2009)</a:t>
            </a:r>
            <a:endParaRPr lang="pt-BR" b="0" i="0" dirty="0">
              <a:solidFill>
                <a:srgbClr val="000000"/>
              </a:solidFill>
              <a:effectLst/>
              <a:latin typeface="Arial" panose="020B0604020202020204" pitchFamily="34" charset="0"/>
            </a:endParaRPr>
          </a:p>
          <a:p>
            <a:pPr algn="just"/>
            <a:r>
              <a:rPr lang="pt-BR" b="0" i="0" dirty="0">
                <a:solidFill>
                  <a:srgbClr val="000000"/>
                </a:solidFill>
                <a:effectLst/>
                <a:latin typeface="Arial" panose="020B0604020202020204" pitchFamily="34" charset="0"/>
              </a:rPr>
              <a:t>III – fornecer informações adicionais não indicadas nas próprias demonstrações financeiras e consideradas necessárias para uma apresentação adequada; e                        </a:t>
            </a:r>
            <a:r>
              <a:rPr lang="pt-BR" b="0" i="0" dirty="0">
                <a:solidFill>
                  <a:srgbClr val="000000"/>
                </a:solidFill>
                <a:effectLst/>
                <a:latin typeface="Arial" panose="020B0604020202020204" pitchFamily="34" charset="0"/>
                <a:hlinkClick r:id="rId2"/>
              </a:rPr>
              <a:t>(Incluído pela Lei nº 11.941, de 2009)</a:t>
            </a:r>
            <a:endParaRPr lang="pt-BR" b="0" i="0" dirty="0">
              <a:solidFill>
                <a:srgbClr val="000000"/>
              </a:solidFill>
              <a:effectLst/>
              <a:latin typeface="Arial" panose="020B0604020202020204" pitchFamily="34" charset="0"/>
            </a:endParaRPr>
          </a:p>
          <a:p>
            <a:pPr algn="just"/>
            <a:r>
              <a:rPr lang="pt-BR" b="0" i="0" dirty="0">
                <a:solidFill>
                  <a:srgbClr val="000000"/>
                </a:solidFill>
                <a:effectLst/>
                <a:latin typeface="Arial" panose="020B0604020202020204" pitchFamily="34" charset="0"/>
              </a:rPr>
              <a:t>IV – indicar:                        </a:t>
            </a:r>
            <a:r>
              <a:rPr lang="pt-BR" b="0" i="0" dirty="0">
                <a:solidFill>
                  <a:srgbClr val="000000"/>
                </a:solidFill>
                <a:effectLst/>
                <a:latin typeface="Arial" panose="020B0604020202020204" pitchFamily="34" charset="0"/>
                <a:hlinkClick r:id="rId2"/>
              </a:rPr>
              <a:t>(Incluído pela Lei nº 11.941, de 2009)</a:t>
            </a:r>
            <a:endParaRPr lang="pt-BR" b="0" i="0" dirty="0">
              <a:solidFill>
                <a:srgbClr val="000000"/>
              </a:solidFill>
              <a:effectLst/>
              <a:latin typeface="Arial" panose="020B0604020202020204" pitchFamily="34" charset="0"/>
            </a:endParaRPr>
          </a:p>
          <a:p>
            <a:pPr algn="just"/>
            <a:r>
              <a:rPr lang="pt-BR" b="0" i="0" dirty="0">
                <a:solidFill>
                  <a:srgbClr val="000000"/>
                </a:solidFill>
                <a:effectLst/>
                <a:latin typeface="Arial" panose="020B0604020202020204" pitchFamily="34" charset="0"/>
              </a:rPr>
              <a:t>a) os principais critérios de avaliação dos elementos patrimoniais, especialmente estoques, dos cálculos de depreciação, amortização e exaustão, de constituição de provisões para encargos ou riscos, e dos ajustes para atender a perdas prováveis na realização de elementos do ativo;                          </a:t>
            </a:r>
            <a:r>
              <a:rPr lang="pt-BR" b="0" i="0" dirty="0">
                <a:solidFill>
                  <a:srgbClr val="000000"/>
                </a:solidFill>
                <a:effectLst/>
                <a:latin typeface="Arial" panose="020B0604020202020204" pitchFamily="34" charset="0"/>
                <a:hlinkClick r:id="rId2"/>
              </a:rPr>
              <a:t>(Incluído pela Lei nº 11.941, de 2009)</a:t>
            </a:r>
            <a:endParaRPr lang="pt-BR" b="0" i="0" dirty="0">
              <a:solidFill>
                <a:srgbClr val="000000"/>
              </a:solidFill>
              <a:effectLst/>
              <a:latin typeface="Arial" panose="020B0604020202020204" pitchFamily="34" charset="0"/>
            </a:endParaRPr>
          </a:p>
          <a:p>
            <a:pPr algn="just"/>
            <a:r>
              <a:rPr lang="pt-BR" b="0" i="0" dirty="0">
                <a:solidFill>
                  <a:srgbClr val="000000"/>
                </a:solidFill>
                <a:effectLst/>
                <a:latin typeface="Arial" panose="020B0604020202020204" pitchFamily="34" charset="0"/>
              </a:rPr>
              <a:t>b) os investimentos em outras sociedades, quando relevantes (art. 247, parágrafo único);                         </a:t>
            </a:r>
            <a:r>
              <a:rPr lang="pt-BR" b="0" i="0" dirty="0">
                <a:solidFill>
                  <a:srgbClr val="000000"/>
                </a:solidFill>
                <a:effectLst/>
                <a:latin typeface="Arial" panose="020B0604020202020204" pitchFamily="34" charset="0"/>
                <a:hlinkClick r:id="rId2"/>
              </a:rPr>
              <a:t>(Incluído pela Lei nº 11.941, de 2009)</a:t>
            </a:r>
            <a:endParaRPr lang="pt-BR" b="0" i="0" dirty="0">
              <a:solidFill>
                <a:srgbClr val="000000"/>
              </a:solidFill>
              <a:effectLst/>
              <a:latin typeface="Arial" panose="020B0604020202020204" pitchFamily="34" charset="0"/>
            </a:endParaRPr>
          </a:p>
          <a:p>
            <a:pPr algn="just"/>
            <a:r>
              <a:rPr lang="pt-BR" b="0" i="0" dirty="0">
                <a:solidFill>
                  <a:srgbClr val="000000"/>
                </a:solidFill>
                <a:effectLst/>
                <a:latin typeface="Arial" panose="020B0604020202020204" pitchFamily="34" charset="0"/>
              </a:rPr>
              <a:t>c) o aumento de valor de elementos do ativo resultante de novas avaliações (art. 182, § 3</a:t>
            </a:r>
            <a:r>
              <a:rPr lang="pt-BR" b="0" i="0" u="sng" baseline="30000" dirty="0">
                <a:solidFill>
                  <a:srgbClr val="000000"/>
                </a:solidFill>
                <a:effectLst/>
                <a:latin typeface="Arial" panose="020B0604020202020204" pitchFamily="34" charset="0"/>
              </a:rPr>
              <a:t>o</a:t>
            </a:r>
            <a:r>
              <a:rPr lang="pt-BR" b="0" i="0" dirty="0">
                <a:solidFill>
                  <a:srgbClr val="000000"/>
                </a:solidFill>
                <a:effectLst/>
                <a:latin typeface="Arial" panose="020B0604020202020204" pitchFamily="34" charset="0"/>
              </a:rPr>
              <a:t> );                           </a:t>
            </a:r>
            <a:r>
              <a:rPr lang="pt-BR" b="0" i="0" dirty="0">
                <a:solidFill>
                  <a:srgbClr val="000000"/>
                </a:solidFill>
                <a:effectLst/>
                <a:latin typeface="Arial" panose="020B0604020202020204" pitchFamily="34" charset="0"/>
                <a:hlinkClick r:id="rId2"/>
              </a:rPr>
              <a:t>(Incluído pela Lei nº 11.941, de 2009)</a:t>
            </a:r>
            <a:endParaRPr lang="pt-BR" b="0" i="0" dirty="0">
              <a:solidFill>
                <a:srgbClr val="000000"/>
              </a:solidFill>
              <a:effectLst/>
              <a:latin typeface="Arial" panose="020B0604020202020204" pitchFamily="34" charset="0"/>
            </a:endParaRPr>
          </a:p>
          <a:p>
            <a:pPr algn="just"/>
            <a:r>
              <a:rPr lang="pt-BR" b="0" i="0" dirty="0">
                <a:solidFill>
                  <a:srgbClr val="000000"/>
                </a:solidFill>
                <a:effectLst/>
                <a:latin typeface="Arial" panose="020B0604020202020204" pitchFamily="34" charset="0"/>
              </a:rPr>
              <a:t>d) os ônus reais constituídos sobre elementos do ativo, as garantias prestadas a terceiros e outras responsabilidades eventuais ou contingentes;              </a:t>
            </a:r>
            <a:r>
              <a:rPr lang="pt-BR" b="0" i="0" dirty="0">
                <a:solidFill>
                  <a:srgbClr val="000000"/>
                </a:solidFill>
                <a:effectLst/>
                <a:latin typeface="Arial" panose="020B0604020202020204" pitchFamily="34" charset="0"/>
                <a:hlinkClick r:id="rId2"/>
              </a:rPr>
              <a:t>(Incluído pela Lei nº 11.941, de 2009)</a:t>
            </a:r>
            <a:endParaRPr lang="pt-BR" b="0" i="0" dirty="0">
              <a:solidFill>
                <a:srgbClr val="000000"/>
              </a:solidFill>
              <a:effectLst/>
              <a:latin typeface="Arial" panose="020B0604020202020204" pitchFamily="34" charset="0"/>
            </a:endParaRPr>
          </a:p>
          <a:p>
            <a:pPr algn="just"/>
            <a:r>
              <a:rPr lang="pt-BR" b="0" i="0" dirty="0">
                <a:solidFill>
                  <a:srgbClr val="000000"/>
                </a:solidFill>
                <a:effectLst/>
                <a:latin typeface="Arial" panose="020B0604020202020204" pitchFamily="34" charset="0"/>
              </a:rPr>
              <a:t>e) a taxa de juros, as datas de vencimento e as garantias das obrigações a longo prazo;             </a:t>
            </a:r>
            <a:r>
              <a:rPr lang="pt-BR" b="0" i="0" dirty="0">
                <a:solidFill>
                  <a:srgbClr val="000000"/>
                </a:solidFill>
                <a:effectLst/>
                <a:latin typeface="Arial" panose="020B0604020202020204" pitchFamily="34" charset="0"/>
                <a:hlinkClick r:id="rId2"/>
              </a:rPr>
              <a:t>(Incluído pela Lei nº 11.941, de 2009)</a:t>
            </a:r>
            <a:endParaRPr lang="pt-BR" b="0" i="0" dirty="0">
              <a:solidFill>
                <a:srgbClr val="000000"/>
              </a:solidFill>
              <a:effectLst/>
              <a:latin typeface="Arial" panose="020B0604020202020204" pitchFamily="34" charset="0"/>
            </a:endParaRPr>
          </a:p>
          <a:p>
            <a:pPr algn="just"/>
            <a:r>
              <a:rPr lang="pt-BR" b="0" i="0" dirty="0">
                <a:solidFill>
                  <a:srgbClr val="000000"/>
                </a:solidFill>
                <a:effectLst/>
                <a:latin typeface="Arial" panose="020B0604020202020204" pitchFamily="34" charset="0"/>
              </a:rPr>
              <a:t>f) o número, espécies e classes das ações do capital social;              </a:t>
            </a:r>
            <a:r>
              <a:rPr lang="pt-BR" b="0" i="0" dirty="0">
                <a:solidFill>
                  <a:srgbClr val="000000"/>
                </a:solidFill>
                <a:effectLst/>
                <a:latin typeface="Arial" panose="020B0604020202020204" pitchFamily="34" charset="0"/>
                <a:hlinkClick r:id="rId2"/>
              </a:rPr>
              <a:t>(Incluído pela Lei nº 11.941, de 2009)</a:t>
            </a:r>
            <a:endParaRPr lang="pt-BR" b="0" i="0" dirty="0">
              <a:solidFill>
                <a:srgbClr val="000000"/>
              </a:solidFill>
              <a:effectLst/>
              <a:latin typeface="Arial" panose="020B0604020202020204" pitchFamily="34" charset="0"/>
            </a:endParaRPr>
          </a:p>
          <a:p>
            <a:pPr algn="just"/>
            <a:r>
              <a:rPr lang="pt-BR" b="0" i="0" dirty="0">
                <a:solidFill>
                  <a:srgbClr val="000000"/>
                </a:solidFill>
                <a:effectLst/>
                <a:latin typeface="Arial" panose="020B0604020202020204" pitchFamily="34" charset="0"/>
              </a:rPr>
              <a:t>g) as opções de compra de ações outorgadas e exercidas no exercício;               </a:t>
            </a:r>
            <a:r>
              <a:rPr lang="pt-BR" b="0" i="0" dirty="0">
                <a:solidFill>
                  <a:srgbClr val="000000"/>
                </a:solidFill>
                <a:effectLst/>
                <a:latin typeface="Arial" panose="020B0604020202020204" pitchFamily="34" charset="0"/>
                <a:hlinkClick r:id="rId2"/>
              </a:rPr>
              <a:t>(Incluído pela Lei nº 11.941, de 2009)</a:t>
            </a:r>
            <a:endParaRPr lang="pt-BR" b="0" i="0" dirty="0">
              <a:solidFill>
                <a:srgbClr val="000000"/>
              </a:solidFill>
              <a:effectLst/>
              <a:latin typeface="Arial" panose="020B0604020202020204" pitchFamily="34" charset="0"/>
            </a:endParaRPr>
          </a:p>
          <a:p>
            <a:pPr algn="just"/>
            <a:r>
              <a:rPr lang="pt-BR" b="0" i="0" dirty="0">
                <a:solidFill>
                  <a:srgbClr val="000000"/>
                </a:solidFill>
                <a:effectLst/>
                <a:latin typeface="Arial" panose="020B0604020202020204" pitchFamily="34" charset="0"/>
              </a:rPr>
              <a:t>h) os ajustes de exercícios anteriores (art. 186, § 1</a:t>
            </a:r>
            <a:r>
              <a:rPr lang="pt-BR" b="0" i="0" u="sng" baseline="30000" dirty="0">
                <a:solidFill>
                  <a:srgbClr val="000000"/>
                </a:solidFill>
                <a:effectLst/>
                <a:latin typeface="Arial" panose="020B0604020202020204" pitchFamily="34" charset="0"/>
              </a:rPr>
              <a:t>o</a:t>
            </a:r>
            <a:r>
              <a:rPr lang="pt-BR" b="0" i="0" dirty="0">
                <a:solidFill>
                  <a:srgbClr val="000000"/>
                </a:solidFill>
                <a:effectLst/>
                <a:latin typeface="Arial" panose="020B0604020202020204" pitchFamily="34" charset="0"/>
              </a:rPr>
              <a:t>); e               </a:t>
            </a:r>
            <a:r>
              <a:rPr lang="pt-BR" b="0" i="0" dirty="0">
                <a:solidFill>
                  <a:srgbClr val="000000"/>
                </a:solidFill>
                <a:effectLst/>
                <a:latin typeface="Arial" panose="020B0604020202020204" pitchFamily="34" charset="0"/>
                <a:hlinkClick r:id="rId2"/>
              </a:rPr>
              <a:t>(Incluído pela Lei nº 11.941, de 2009)</a:t>
            </a:r>
            <a:endParaRPr lang="pt-BR" b="0" i="0" dirty="0">
              <a:solidFill>
                <a:srgbClr val="000000"/>
              </a:solidFill>
              <a:effectLst/>
              <a:latin typeface="Arial" panose="020B0604020202020204" pitchFamily="34" charset="0"/>
            </a:endParaRPr>
          </a:p>
          <a:p>
            <a:pPr algn="just"/>
            <a:r>
              <a:rPr lang="pt-BR" b="0" i="0" dirty="0">
                <a:solidFill>
                  <a:srgbClr val="000000"/>
                </a:solidFill>
                <a:effectLst/>
                <a:latin typeface="Arial" panose="020B0604020202020204" pitchFamily="34" charset="0"/>
              </a:rPr>
              <a:t>i) os eventos subsequentes à data de encerramento do exercício que tenham, ou possam vir a ter, efeito relevante sobre a situação financeira e os resultados futuros da companhia.              </a:t>
            </a:r>
          </a:p>
          <a:p>
            <a:pPr algn="just"/>
            <a:endParaRPr lang="pt-BR" dirty="0"/>
          </a:p>
          <a:p>
            <a:endParaRPr lang="pt-BR" dirty="0"/>
          </a:p>
        </p:txBody>
      </p:sp>
    </p:spTree>
    <p:extLst>
      <p:ext uri="{BB962C8B-B14F-4D97-AF65-F5344CB8AC3E}">
        <p14:creationId xmlns:p14="http://schemas.microsoft.com/office/powerpoint/2010/main" val="10752598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71BC5D-2EC4-D65B-39C0-F02BFFEE3F43}"/>
              </a:ext>
            </a:extLst>
          </p:cNvPr>
          <p:cNvSpPr>
            <a:spLocks noGrp="1"/>
          </p:cNvSpPr>
          <p:nvPr>
            <p:ph type="title"/>
          </p:nvPr>
        </p:nvSpPr>
        <p:spPr/>
        <p:txBody>
          <a:bodyPr/>
          <a:lstStyle/>
          <a:p>
            <a:r>
              <a:rPr lang="pt-BR" b="1" dirty="0"/>
              <a:t>Informação Contábil</a:t>
            </a:r>
          </a:p>
        </p:txBody>
      </p:sp>
      <p:sp>
        <p:nvSpPr>
          <p:cNvPr id="3" name="Espaço Reservado para Conteúdo 2">
            <a:extLst>
              <a:ext uri="{FF2B5EF4-FFF2-40B4-BE49-F238E27FC236}">
                <a16:creationId xmlns:a16="http://schemas.microsoft.com/office/drawing/2014/main" id="{786A7190-EA0E-846E-A6D0-02BC4614A3D5}"/>
              </a:ext>
            </a:extLst>
          </p:cNvPr>
          <p:cNvSpPr>
            <a:spLocks noGrp="1"/>
          </p:cNvSpPr>
          <p:nvPr>
            <p:ph idx="1"/>
          </p:nvPr>
        </p:nvSpPr>
        <p:spPr/>
        <p:txBody>
          <a:bodyPr>
            <a:normAutofit/>
          </a:bodyPr>
          <a:lstStyle/>
          <a:p>
            <a:pPr algn="just"/>
            <a:r>
              <a:rPr lang="pt-BR" dirty="0"/>
              <a:t>Para </a:t>
            </a:r>
            <a:r>
              <a:rPr lang="pt-BR" dirty="0" err="1"/>
              <a:t>Kam</a:t>
            </a:r>
            <a:r>
              <a:rPr lang="pt-BR" dirty="0"/>
              <a:t> (1986) a informação existe quando ela é relevante para a tomada de decisão e se a informação é capaz de reduzir a incerteza sobre um evento, ou seja, baseado em dados históricos é possível prever resultados futuros. </a:t>
            </a:r>
          </a:p>
          <a:p>
            <a:pPr algn="just"/>
            <a:r>
              <a:rPr lang="pt-BR" dirty="0"/>
              <a:t>A informação também tem como requisito a oportunidade (tempestividade), pois ela deve estar disponível no momento ideal, sendo útil para a tomada de decisões, caso contrário, a informação perderá sua relevância, não sendo considerada informação útil.</a:t>
            </a:r>
          </a:p>
          <a:p>
            <a:endParaRPr lang="pt-BR" dirty="0"/>
          </a:p>
        </p:txBody>
      </p:sp>
    </p:spTree>
    <p:extLst>
      <p:ext uri="{BB962C8B-B14F-4D97-AF65-F5344CB8AC3E}">
        <p14:creationId xmlns:p14="http://schemas.microsoft.com/office/powerpoint/2010/main" val="3742244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71BC5D-2EC4-D65B-39C0-F02BFFEE3F43}"/>
              </a:ext>
            </a:extLst>
          </p:cNvPr>
          <p:cNvSpPr>
            <a:spLocks noGrp="1"/>
          </p:cNvSpPr>
          <p:nvPr>
            <p:ph type="title"/>
          </p:nvPr>
        </p:nvSpPr>
        <p:spPr/>
        <p:txBody>
          <a:bodyPr/>
          <a:lstStyle/>
          <a:p>
            <a:r>
              <a:rPr lang="pt-BR" b="1" dirty="0"/>
              <a:t>Exemplo de Desinformação Contábil</a:t>
            </a:r>
          </a:p>
        </p:txBody>
      </p:sp>
      <p:pic>
        <p:nvPicPr>
          <p:cNvPr id="7" name="Imagem 6">
            <a:extLst>
              <a:ext uri="{FF2B5EF4-FFF2-40B4-BE49-F238E27FC236}">
                <a16:creationId xmlns:a16="http://schemas.microsoft.com/office/drawing/2014/main" id="{E698DCC7-5E7B-9A3C-5B0D-D1C0518BAA4C}"/>
              </a:ext>
            </a:extLst>
          </p:cNvPr>
          <p:cNvPicPr>
            <a:picLocks noChangeAspect="1"/>
          </p:cNvPicPr>
          <p:nvPr/>
        </p:nvPicPr>
        <p:blipFill rotWithShape="1">
          <a:blip r:embed="rId2"/>
          <a:srcRect l="7941" t="21830" r="41985" b="39739"/>
          <a:stretch/>
        </p:blipFill>
        <p:spPr>
          <a:xfrm>
            <a:off x="1891553" y="2051704"/>
            <a:ext cx="8223015" cy="3550023"/>
          </a:xfrm>
          <a:prstGeom prst="rect">
            <a:avLst/>
          </a:prstGeom>
        </p:spPr>
      </p:pic>
    </p:spTree>
    <p:extLst>
      <p:ext uri="{BB962C8B-B14F-4D97-AF65-F5344CB8AC3E}">
        <p14:creationId xmlns:p14="http://schemas.microsoft.com/office/powerpoint/2010/main" val="27738669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71BC5D-2EC4-D65B-39C0-F02BFFEE3F43}"/>
              </a:ext>
            </a:extLst>
          </p:cNvPr>
          <p:cNvSpPr>
            <a:spLocks noGrp="1"/>
          </p:cNvSpPr>
          <p:nvPr>
            <p:ph type="title"/>
          </p:nvPr>
        </p:nvSpPr>
        <p:spPr>
          <a:xfrm>
            <a:off x="838199" y="681037"/>
            <a:ext cx="11192435" cy="1325563"/>
          </a:xfrm>
        </p:spPr>
        <p:txBody>
          <a:bodyPr/>
          <a:lstStyle/>
          <a:p>
            <a:r>
              <a:rPr lang="pt-BR" b="1" dirty="0"/>
              <a:t>Excessos de Informação? Vieses? Insegurança?</a:t>
            </a:r>
          </a:p>
        </p:txBody>
      </p:sp>
      <p:sp>
        <p:nvSpPr>
          <p:cNvPr id="3" name="Espaço Reservado para Conteúdo 2">
            <a:extLst>
              <a:ext uri="{FF2B5EF4-FFF2-40B4-BE49-F238E27FC236}">
                <a16:creationId xmlns:a16="http://schemas.microsoft.com/office/drawing/2014/main" id="{68175313-E1F0-9F44-4FF6-3F9809EEB6AB}"/>
              </a:ext>
            </a:extLst>
          </p:cNvPr>
          <p:cNvSpPr>
            <a:spLocks noGrp="1"/>
          </p:cNvSpPr>
          <p:nvPr>
            <p:ph idx="1"/>
          </p:nvPr>
        </p:nvSpPr>
        <p:spPr>
          <a:xfrm>
            <a:off x="838200" y="1825625"/>
            <a:ext cx="10515600" cy="4351338"/>
          </a:xfrm>
        </p:spPr>
        <p:txBody>
          <a:bodyPr>
            <a:normAutofit/>
          </a:bodyPr>
          <a:lstStyle/>
          <a:p>
            <a:pPr marL="0" indent="0" algn="just">
              <a:buNone/>
            </a:pPr>
            <a:r>
              <a:rPr lang="pt-BR" b="1" u="sng" dirty="0"/>
              <a:t>Excesso de informações para itens sem relevância: </a:t>
            </a:r>
          </a:p>
          <a:p>
            <a:pPr marL="0" indent="0" algn="just">
              <a:buNone/>
            </a:pPr>
            <a:endParaRPr lang="pt-BR" b="1" dirty="0"/>
          </a:p>
          <a:p>
            <a:pPr marL="0" indent="0" algn="just">
              <a:buNone/>
            </a:pPr>
            <a:r>
              <a:rPr lang="pt-BR" b="1" dirty="0"/>
              <a:t>Origens: </a:t>
            </a:r>
          </a:p>
          <a:p>
            <a:pPr marL="0" indent="0" algn="just">
              <a:buNone/>
            </a:pPr>
            <a:r>
              <a:rPr lang="pt-BR" dirty="0"/>
              <a:t>Tentativa de se assegurar quanto à eventuais questionamentos futuros relacionados a um assunto. (</a:t>
            </a:r>
            <a:r>
              <a:rPr lang="pt-BR" i="1" dirty="0" err="1"/>
              <a:t>Assurance</a:t>
            </a:r>
            <a:r>
              <a:rPr lang="pt-BR" i="1" dirty="0"/>
              <a:t> versus </a:t>
            </a:r>
            <a:r>
              <a:rPr lang="pt-BR" i="1" dirty="0" err="1"/>
              <a:t>Insurance</a:t>
            </a:r>
            <a:r>
              <a:rPr lang="pt-BR" dirty="0"/>
              <a:t>). </a:t>
            </a:r>
          </a:p>
          <a:p>
            <a:pPr marL="0" indent="0" algn="just">
              <a:buNone/>
            </a:pPr>
            <a:r>
              <a:rPr lang="pt-BR" b="1" dirty="0"/>
              <a:t>Consequências:</a:t>
            </a:r>
          </a:p>
          <a:p>
            <a:pPr marL="0" indent="0" algn="just">
              <a:buNone/>
            </a:pPr>
            <a:r>
              <a:rPr lang="pt-BR" dirty="0"/>
              <a:t>Excesso de páginas e desvirtuamento do foco de leitura, geração de uma verdadeira “aula” de contabilidade financeira/societária. </a:t>
            </a:r>
          </a:p>
          <a:p>
            <a:pPr marL="0" indent="0" algn="just">
              <a:buNone/>
            </a:pPr>
            <a:endParaRPr lang="pt-BR" b="1" dirty="0"/>
          </a:p>
          <a:p>
            <a:pPr marL="0" indent="0" algn="just">
              <a:buNone/>
            </a:pPr>
            <a:endParaRPr lang="pt-BR" b="1" dirty="0"/>
          </a:p>
          <a:p>
            <a:pPr marL="0" indent="0" algn="just">
              <a:buNone/>
            </a:pPr>
            <a:endParaRPr lang="pt-BR" dirty="0"/>
          </a:p>
          <a:p>
            <a:pPr marL="0" indent="0" algn="just">
              <a:buNone/>
            </a:pPr>
            <a:endParaRPr lang="pt-BR" dirty="0"/>
          </a:p>
          <a:p>
            <a:pPr algn="just"/>
            <a:endParaRPr lang="pt-BR" b="1" dirty="0"/>
          </a:p>
        </p:txBody>
      </p:sp>
    </p:spTree>
    <p:extLst>
      <p:ext uri="{BB962C8B-B14F-4D97-AF65-F5344CB8AC3E}">
        <p14:creationId xmlns:p14="http://schemas.microsoft.com/office/powerpoint/2010/main" val="239350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71BC5D-2EC4-D65B-39C0-F02BFFEE3F43}"/>
              </a:ext>
            </a:extLst>
          </p:cNvPr>
          <p:cNvSpPr>
            <a:spLocks noGrp="1"/>
          </p:cNvSpPr>
          <p:nvPr>
            <p:ph type="title"/>
          </p:nvPr>
        </p:nvSpPr>
        <p:spPr>
          <a:xfrm>
            <a:off x="838199" y="681037"/>
            <a:ext cx="11192435" cy="1325563"/>
          </a:xfrm>
        </p:spPr>
        <p:txBody>
          <a:bodyPr/>
          <a:lstStyle/>
          <a:p>
            <a:r>
              <a:rPr lang="pt-BR" b="1" dirty="0"/>
              <a:t>Excessos de Informação? Vieses? Insegurança?</a:t>
            </a:r>
          </a:p>
        </p:txBody>
      </p:sp>
      <p:pic>
        <p:nvPicPr>
          <p:cNvPr id="7" name="Imagem 6">
            <a:extLst>
              <a:ext uri="{FF2B5EF4-FFF2-40B4-BE49-F238E27FC236}">
                <a16:creationId xmlns:a16="http://schemas.microsoft.com/office/drawing/2014/main" id="{D6382B92-F592-038F-2772-2B928BA096C4}"/>
              </a:ext>
            </a:extLst>
          </p:cNvPr>
          <p:cNvPicPr>
            <a:picLocks noChangeAspect="1"/>
          </p:cNvPicPr>
          <p:nvPr/>
        </p:nvPicPr>
        <p:blipFill rotWithShape="1">
          <a:blip r:embed="rId2"/>
          <a:srcRect l="21912" t="13333" r="26323" b="7582"/>
          <a:stretch/>
        </p:blipFill>
        <p:spPr>
          <a:xfrm>
            <a:off x="914400" y="1712259"/>
            <a:ext cx="4986333" cy="4285130"/>
          </a:xfrm>
          <a:prstGeom prst="rect">
            <a:avLst/>
          </a:prstGeom>
        </p:spPr>
      </p:pic>
      <p:sp>
        <p:nvSpPr>
          <p:cNvPr id="9" name="CaixaDeTexto 8">
            <a:extLst>
              <a:ext uri="{FF2B5EF4-FFF2-40B4-BE49-F238E27FC236}">
                <a16:creationId xmlns:a16="http://schemas.microsoft.com/office/drawing/2014/main" id="{186B3DE1-ED9E-CF47-9955-0EAD4AFBAF55}"/>
              </a:ext>
            </a:extLst>
          </p:cNvPr>
          <p:cNvSpPr txBox="1"/>
          <p:nvPr/>
        </p:nvSpPr>
        <p:spPr>
          <a:xfrm>
            <a:off x="914400" y="6077181"/>
            <a:ext cx="6096000" cy="338554"/>
          </a:xfrm>
          <a:prstGeom prst="rect">
            <a:avLst/>
          </a:prstGeom>
          <a:noFill/>
        </p:spPr>
        <p:txBody>
          <a:bodyPr wrap="square">
            <a:spAutoFit/>
          </a:bodyPr>
          <a:lstStyle/>
          <a:p>
            <a:r>
              <a:rPr lang="pt-BR" sz="1600" b="1" dirty="0"/>
              <a:t>Fonte: </a:t>
            </a:r>
            <a:r>
              <a:rPr lang="pt-BR" sz="1600" dirty="0">
                <a:hlinkClick r:id="rId3"/>
              </a:rPr>
              <a:t>Microsoft Word - DFP - Reais - 2021 - SITE (mziq.com)</a:t>
            </a:r>
            <a:endParaRPr lang="pt-BR" sz="1600" dirty="0"/>
          </a:p>
        </p:txBody>
      </p:sp>
      <p:pic>
        <p:nvPicPr>
          <p:cNvPr id="11" name="Imagem 10">
            <a:extLst>
              <a:ext uri="{FF2B5EF4-FFF2-40B4-BE49-F238E27FC236}">
                <a16:creationId xmlns:a16="http://schemas.microsoft.com/office/drawing/2014/main" id="{67169401-7B80-96FC-4D81-A1C91FC39A36}"/>
              </a:ext>
            </a:extLst>
          </p:cNvPr>
          <p:cNvPicPr>
            <a:picLocks noChangeAspect="1"/>
          </p:cNvPicPr>
          <p:nvPr/>
        </p:nvPicPr>
        <p:blipFill rotWithShape="1">
          <a:blip r:embed="rId4"/>
          <a:srcRect l="24853" t="17516" r="29044" b="59216"/>
          <a:stretch/>
        </p:blipFill>
        <p:spPr>
          <a:xfrm>
            <a:off x="5976934" y="1728694"/>
            <a:ext cx="5620870" cy="1595718"/>
          </a:xfrm>
          <a:prstGeom prst="rect">
            <a:avLst/>
          </a:prstGeom>
        </p:spPr>
      </p:pic>
      <p:pic>
        <p:nvPicPr>
          <p:cNvPr id="15" name="Imagem 14">
            <a:extLst>
              <a:ext uri="{FF2B5EF4-FFF2-40B4-BE49-F238E27FC236}">
                <a16:creationId xmlns:a16="http://schemas.microsoft.com/office/drawing/2014/main" id="{64F2B8A1-6F2F-989C-AADC-CD522B7C5F2A}"/>
              </a:ext>
            </a:extLst>
          </p:cNvPr>
          <p:cNvPicPr>
            <a:picLocks noChangeAspect="1"/>
          </p:cNvPicPr>
          <p:nvPr/>
        </p:nvPicPr>
        <p:blipFill rotWithShape="1">
          <a:blip r:embed="rId5"/>
          <a:srcRect l="29338" t="20132" r="33161" b="5490"/>
          <a:stretch/>
        </p:blipFill>
        <p:spPr>
          <a:xfrm>
            <a:off x="6012565" y="3417328"/>
            <a:ext cx="2774804" cy="3095811"/>
          </a:xfrm>
          <a:prstGeom prst="rect">
            <a:avLst/>
          </a:prstGeom>
        </p:spPr>
      </p:pic>
      <p:sp>
        <p:nvSpPr>
          <p:cNvPr id="16" name="Elipse 15">
            <a:extLst>
              <a:ext uri="{FF2B5EF4-FFF2-40B4-BE49-F238E27FC236}">
                <a16:creationId xmlns:a16="http://schemas.microsoft.com/office/drawing/2014/main" id="{0DC9894A-96A3-131D-2C3B-085D6F7E4CB8}"/>
              </a:ext>
            </a:extLst>
          </p:cNvPr>
          <p:cNvSpPr/>
          <p:nvPr/>
        </p:nvSpPr>
        <p:spPr>
          <a:xfrm>
            <a:off x="8973671" y="3998259"/>
            <a:ext cx="2940424" cy="12012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Páginas 10 a 114!</a:t>
            </a:r>
          </a:p>
        </p:txBody>
      </p:sp>
    </p:spTree>
    <p:extLst>
      <p:ext uri="{BB962C8B-B14F-4D97-AF65-F5344CB8AC3E}">
        <p14:creationId xmlns:p14="http://schemas.microsoft.com/office/powerpoint/2010/main" val="2597305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71BC5D-2EC4-D65B-39C0-F02BFFEE3F43}"/>
              </a:ext>
            </a:extLst>
          </p:cNvPr>
          <p:cNvSpPr>
            <a:spLocks noGrp="1"/>
          </p:cNvSpPr>
          <p:nvPr>
            <p:ph type="title"/>
          </p:nvPr>
        </p:nvSpPr>
        <p:spPr>
          <a:xfrm>
            <a:off x="838199" y="681037"/>
            <a:ext cx="11192435" cy="1325563"/>
          </a:xfrm>
        </p:spPr>
        <p:txBody>
          <a:bodyPr/>
          <a:lstStyle/>
          <a:p>
            <a:r>
              <a:rPr lang="pt-BR" b="1" dirty="0"/>
              <a:t>Excessos de Informação? Vieses? Insegurança?</a:t>
            </a:r>
          </a:p>
        </p:txBody>
      </p:sp>
      <p:pic>
        <p:nvPicPr>
          <p:cNvPr id="4" name="Imagem 3">
            <a:extLst>
              <a:ext uri="{FF2B5EF4-FFF2-40B4-BE49-F238E27FC236}">
                <a16:creationId xmlns:a16="http://schemas.microsoft.com/office/drawing/2014/main" id="{68A0349D-B094-AE99-35AA-5C60D10178AA}"/>
              </a:ext>
            </a:extLst>
          </p:cNvPr>
          <p:cNvPicPr>
            <a:picLocks noChangeAspect="1"/>
          </p:cNvPicPr>
          <p:nvPr/>
        </p:nvPicPr>
        <p:blipFill rotWithShape="1">
          <a:blip r:embed="rId2"/>
          <a:srcRect l="883" t="57445" r="59338" b="15950"/>
          <a:stretch/>
        </p:blipFill>
        <p:spPr>
          <a:xfrm rot="21447792">
            <a:off x="387090" y="1771660"/>
            <a:ext cx="5611880" cy="2111166"/>
          </a:xfrm>
          <a:prstGeom prst="rect">
            <a:avLst/>
          </a:prstGeom>
        </p:spPr>
      </p:pic>
      <p:pic>
        <p:nvPicPr>
          <p:cNvPr id="6" name="Imagem 5">
            <a:extLst>
              <a:ext uri="{FF2B5EF4-FFF2-40B4-BE49-F238E27FC236}">
                <a16:creationId xmlns:a16="http://schemas.microsoft.com/office/drawing/2014/main" id="{AEA54102-8FFD-8AE7-21CB-DF17DAA87176}"/>
              </a:ext>
            </a:extLst>
          </p:cNvPr>
          <p:cNvPicPr>
            <a:picLocks noChangeAspect="1"/>
          </p:cNvPicPr>
          <p:nvPr/>
        </p:nvPicPr>
        <p:blipFill rotWithShape="1">
          <a:blip r:embed="rId3"/>
          <a:srcRect l="54853" t="25229" r="8897" b="50000"/>
          <a:stretch/>
        </p:blipFill>
        <p:spPr>
          <a:xfrm>
            <a:off x="6042942" y="2384613"/>
            <a:ext cx="5958875" cy="2290482"/>
          </a:xfrm>
          <a:prstGeom prst="rect">
            <a:avLst/>
          </a:prstGeom>
        </p:spPr>
      </p:pic>
    </p:spTree>
    <p:extLst>
      <p:ext uri="{BB962C8B-B14F-4D97-AF65-F5344CB8AC3E}">
        <p14:creationId xmlns:p14="http://schemas.microsoft.com/office/powerpoint/2010/main" val="209289618"/>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574</TotalTime>
  <Words>1179</Words>
  <Application>Microsoft Office PowerPoint</Application>
  <PresentationFormat>Widescreen</PresentationFormat>
  <Paragraphs>87</Paragraphs>
  <Slides>18</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18</vt:i4>
      </vt:variant>
    </vt:vector>
  </HeadingPairs>
  <TitlesOfParts>
    <vt:vector size="22" baseType="lpstr">
      <vt:lpstr>Arial</vt:lpstr>
      <vt:lpstr>Calibri</vt:lpstr>
      <vt:lpstr>Calibri Light</vt:lpstr>
      <vt:lpstr>Tema do Office</vt:lpstr>
      <vt:lpstr>O que explicam as notas explicativas? Uma visão pragmática</vt:lpstr>
      <vt:lpstr>Contexto</vt:lpstr>
      <vt:lpstr>Contexto</vt:lpstr>
      <vt:lpstr>O que diz a Lei? Art. 176 (Lei 6.404/73)</vt:lpstr>
      <vt:lpstr>Informação Contábil</vt:lpstr>
      <vt:lpstr>Exemplo de Desinformação Contábil</vt:lpstr>
      <vt:lpstr>Excessos de Informação? Vieses? Insegurança?</vt:lpstr>
      <vt:lpstr>Excessos de Informação? Vieses? Insegurança?</vt:lpstr>
      <vt:lpstr>Excessos de Informação? Vieses? Insegurança?</vt:lpstr>
      <vt:lpstr>Excessos de Informação? Vieses? Insegurança?</vt:lpstr>
      <vt:lpstr>Excessos de Informação? Vieses? Insegurança?</vt:lpstr>
      <vt:lpstr>Excessos de Informação? Vieses? Insegurança?</vt:lpstr>
      <vt:lpstr>Excessos de Informação? Vieses? Insegurança?</vt:lpstr>
      <vt:lpstr>Excessos de Informação? Vieses? Insegurança?</vt:lpstr>
      <vt:lpstr>Excessos de Informação? Vieses? Insegurança?</vt:lpstr>
      <vt:lpstr>Algumas sugestões de melhoria</vt:lpstr>
      <vt:lpstr>Considerações Finais</vt:lpstr>
      <vt:lpstr>O que explicam as notas explicativas? Uma visão pragmática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Caca de Oliveira</dc:creator>
  <cp:lastModifiedBy>Congresso IBET</cp:lastModifiedBy>
  <cp:revision>26</cp:revision>
  <dcterms:created xsi:type="dcterms:W3CDTF">2022-11-18T18:20:41Z</dcterms:created>
  <dcterms:modified xsi:type="dcterms:W3CDTF">2022-12-07T11:07:04Z</dcterms:modified>
</cp:coreProperties>
</file>