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3" r:id="rId6"/>
    <p:sldId id="260" r:id="rId7"/>
    <p:sldId id="261" r:id="rId8"/>
    <p:sldId id="262" r:id="rId9"/>
    <p:sldId id="264" r:id="rId10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C2342"/>
    <a:srgbClr val="0B233F"/>
    <a:srgbClr val="D0A4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0A1A1FB-8F98-4560-A3AB-D09FFF99859A}" v="1622" dt="2022-12-07T13:30:46.40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51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6CB5E9E-5012-0EE1-2798-4673F9DFB3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solidFill>
            <a:schemeClr val="bg1">
              <a:alpha val="47000"/>
            </a:schemeClr>
          </a:solidFill>
        </p:spPr>
        <p:txBody>
          <a:bodyPr anchor="b"/>
          <a:lstStyle>
            <a:lvl1pPr algn="ctr">
              <a:defRPr sz="6000">
                <a:solidFill>
                  <a:srgbClr val="0C2342"/>
                </a:solidFill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1633A5C-2ED7-F24E-B940-CDE0C455A4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solidFill>
            <a:schemeClr val="bg1">
              <a:alpha val="49000"/>
            </a:schemeClr>
          </a:solidFill>
        </p:spPr>
        <p:txBody>
          <a:bodyPr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dirty="0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1CA8E0A-BBBE-ED7D-2ABA-D3E5EF1248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3086A-F014-46A4-8149-43AF3A34B26F}" type="datetimeFigureOut">
              <a:rPr lang="pt-BR" smtClean="0"/>
              <a:t>07/12/2022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892F5CA-113D-7460-F203-A165BB2822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AD67A33-DD1A-7DFD-A633-733E634A9C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DC0EC-6908-4C41-9A73-E4F37BF7A8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473862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BEAAA2B-5609-DC53-3642-B0E14B0580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8FB11D44-EF41-D28E-3F68-F0F062CF10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4AB3CD6-B193-ACC4-17DD-1A836E977A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3086A-F014-46A4-8149-43AF3A34B26F}" type="datetimeFigureOut">
              <a:rPr lang="pt-BR" smtClean="0"/>
              <a:t>07/12/2022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6E77051-19EF-ED79-A8AE-6075669495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B7F2141-BDED-10B7-640B-022DDE8D4B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DC0EC-6908-4C41-9A73-E4F37BF7A8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194498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EE3A0E7A-4631-D669-596D-C05B419AC96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6C8EE6E0-92FB-E524-2C7D-10DAB64A54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CC3E123-2EC7-60C3-4A73-A24549BB1F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3086A-F014-46A4-8149-43AF3A34B26F}" type="datetimeFigureOut">
              <a:rPr lang="pt-BR" smtClean="0"/>
              <a:t>07/12/2022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FC4B891-71B0-29EA-8FEA-D3EE7FE88A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472E7FC-E601-9455-8A09-9325FF285D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DC0EC-6908-4C41-9A73-E4F37BF7A8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713259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8699C6-6167-B96D-F3D1-E2D9F5DC89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10515600" cy="1325563"/>
          </a:xfrm>
        </p:spPr>
        <p:txBody>
          <a:bodyPr/>
          <a:lstStyle>
            <a:lvl1pPr>
              <a:defRPr>
                <a:solidFill>
                  <a:srgbClr val="0B233F"/>
                </a:solidFill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F551148-3B9E-2584-F9B3-135A7F3D5FF7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bg1">
              <a:alpha val="7000"/>
            </a:schemeClr>
          </a:solidFill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pt-BR" dirty="0"/>
              <a:t>Clique para editar os estilos de texto Mestres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F95C0E7-FF09-72EB-4332-D1E0696D10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3086A-F014-46A4-8149-43AF3A34B26F}" type="datetimeFigureOut">
              <a:rPr lang="pt-BR" smtClean="0"/>
              <a:t>07/12/2022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A2A6B57-AA43-4631-95E9-FB032EF43E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5F32F89-74CA-CE09-5F5E-6CB29B300C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DC0EC-6908-4C41-9A73-E4F37BF7A8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202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5C8F116-B2BC-A486-0906-778006F790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rgbClr val="0C2342"/>
                </a:solidFill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1A2DE913-D2E5-F52F-845B-95FC8513B6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solidFill>
            <a:schemeClr val="bg1">
              <a:alpha val="18000"/>
            </a:schemeClr>
          </a:solidFill>
        </p:spPr>
        <p:txBody>
          <a:bodyPr/>
          <a:lstStyle>
            <a:lvl1pPr marL="0" indent="0">
              <a:buNone/>
              <a:defRPr sz="2400">
                <a:solidFill>
                  <a:srgbClr val="0C234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C284E4B-2476-CE2C-5D5B-52770AB75B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3086A-F014-46A4-8149-43AF3A34B26F}" type="datetimeFigureOut">
              <a:rPr lang="pt-BR" smtClean="0"/>
              <a:t>07/12/2022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FE8FECE-A252-D22F-B9AB-2CE7F04545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8C55A3C-28BE-F91F-5D4F-9EF769A455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DC0EC-6908-4C41-9A73-E4F37BF7A8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984306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698283A-799D-3223-274E-990E93374A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10515600" cy="1325563"/>
          </a:xfrm>
        </p:spPr>
        <p:txBody>
          <a:bodyPr/>
          <a:lstStyle>
            <a:lvl1pPr>
              <a:defRPr>
                <a:solidFill>
                  <a:srgbClr val="0C2342"/>
                </a:solidFill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EFEF5CC-E4D5-A79A-3435-837AEE2B38A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pt-BR" dirty="0"/>
              <a:t>Clique para editar os estilos de texto Mestres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E1B75CC1-321C-46F2-D1B8-2F31DD1EF6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pt-BR" dirty="0"/>
              <a:t>Clique para editar os estilos de texto Mestres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88104CB-EEFA-FB6F-1D8F-63FF2F93DF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3086A-F014-46A4-8149-43AF3A34B26F}" type="datetimeFigureOut">
              <a:rPr lang="pt-BR" smtClean="0"/>
              <a:t>07/12/2022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0F150189-76E6-804A-A58D-17C3A5F4E6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D242C353-D14E-B424-AD59-919347BD56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DC0EC-6908-4C41-9A73-E4F37BF7A8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829486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28E56F9-70ED-764B-A60E-7CD502AF5E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7088" y="661377"/>
            <a:ext cx="10515600" cy="1325563"/>
          </a:xfrm>
        </p:spPr>
        <p:txBody>
          <a:bodyPr/>
          <a:lstStyle/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27001727-529D-7DD8-EF63-1CBF92949A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8E869AC5-8F8A-5BE4-459E-CD26B47A28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AD0BBFE8-D50B-F5E5-380F-26FA4FEC834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C30F9F57-9CB9-3ED1-75ED-05B2327C488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C8E6E5DF-B7CA-BB69-409D-3F9962E79D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3086A-F014-46A4-8149-43AF3A34B26F}" type="datetimeFigureOut">
              <a:rPr lang="pt-BR" smtClean="0"/>
              <a:t>07/12/2022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C0AE13A9-0CBA-EB1C-C4D3-BD14ECD319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F5FE3474-0686-8F78-335B-E66B545320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DC0EC-6908-4C41-9A73-E4F37BF7A8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230025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3118340-868C-2C34-0C49-BF0993DDED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D9CFE7F4-8F6C-7C93-EA5D-65700B57F0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3086A-F014-46A4-8149-43AF3A34B26F}" type="datetimeFigureOut">
              <a:rPr lang="pt-BR" smtClean="0"/>
              <a:t>07/12/2022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FF3D936A-693B-5491-0B53-45ACE1DF95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83A97424-DA7A-57F0-439E-D66424AD5C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DC0EC-6908-4C41-9A73-E4F37BF7A8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437163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3D399CD9-0248-BD48-19E3-DBFD5B923F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3086A-F014-46A4-8149-43AF3A34B26F}" type="datetimeFigureOut">
              <a:rPr lang="pt-BR" smtClean="0"/>
              <a:t>07/12/2022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56D5284F-E431-EC75-38EA-6E90314A5A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1D9E294A-FF84-7728-64A4-82287D146B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DC0EC-6908-4C41-9A73-E4F37BF7A8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532418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B5F9F54-0B1E-07C2-42C6-0A796A2022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9FD64FB-F5EF-7FBF-2DD0-AEBEB8D61E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57D8ED09-AA1E-267C-629B-5653A44887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88D459DF-CF82-39F2-9F2C-10B19463CF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3086A-F014-46A4-8149-43AF3A34B26F}" type="datetimeFigureOut">
              <a:rPr lang="pt-BR" smtClean="0"/>
              <a:t>07/12/2022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40C91952-D97B-6D3C-6F0D-CE7DB9B371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EF90E08B-F15B-8D83-1BA8-D0AB35A7D5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DC0EC-6908-4C41-9A73-E4F37BF7A8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790050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9CE4DD7-F45D-0CCC-9C1A-2B5BB6C5BC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9246B81C-79D7-92D4-8BFD-91811F9D767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1524B409-3477-CDFF-0D71-CC6CD74817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21D01DA-BCB4-0F14-8F03-9CECA7EC41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3086A-F014-46A4-8149-43AF3A34B26F}" type="datetimeFigureOut">
              <a:rPr lang="pt-BR" smtClean="0"/>
              <a:t>07/12/2022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350989F1-9D25-73D7-28CC-34B35F9AF8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DA3EF11E-E18C-0021-4BFD-5C66863D6D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DC0EC-6908-4C41-9A73-E4F37BF7A8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247939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945E10AE-DE31-7BFB-3D98-6E0E01A104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769F0DD0-A071-F5B8-70EA-4D5B0039F3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solidFill>
            <a:schemeClr val="bg1">
              <a:alpha val="54000"/>
            </a:schemeClr>
          </a:solidFill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dirty="0"/>
              <a:t>Clique para editar os estilos de texto Mestres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60B94AE-054E-E6E3-B08D-3C524D9E7B8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43086A-F014-46A4-8149-43AF3A34B26F}" type="datetimeFigureOut">
              <a:rPr lang="pt-BR" smtClean="0"/>
              <a:t>07/12/2022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D42742E-872B-CD29-F097-B8FB9626B3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742C15F-A720-A04D-F684-267B334B6F8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9DC0EC-6908-4C41-9A73-E4F37BF7A8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107091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0C234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5AFEBC8-E457-4652-7443-F902D934C14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041400"/>
            <a:ext cx="9144000" cy="2387600"/>
          </a:xfrm>
        </p:spPr>
        <p:txBody>
          <a:bodyPr>
            <a:normAutofit/>
          </a:bodyPr>
          <a:lstStyle/>
          <a:p>
            <a:r>
              <a:rPr lang="pt-BR" sz="4400" dirty="0"/>
              <a:t>Sanções Tributárias e o </a:t>
            </a:r>
            <a:r>
              <a:rPr lang="pt-BR" sz="4400" i="1" dirty="0" err="1"/>
              <a:t>Compliance</a:t>
            </a:r>
            <a:r>
              <a:rPr lang="pt-BR" sz="4400" dirty="0"/>
              <a:t> Cooperativo	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32CE946-027A-C608-966E-4102197DA2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094407"/>
            <a:ext cx="9144000" cy="1655762"/>
          </a:xfrm>
        </p:spPr>
        <p:txBody>
          <a:bodyPr>
            <a:normAutofit/>
          </a:bodyPr>
          <a:lstStyle/>
          <a:p>
            <a:r>
              <a:rPr lang="pt-BR" b="1" dirty="0">
                <a:solidFill>
                  <a:srgbClr val="0C2342"/>
                </a:solidFill>
                <a:latin typeface="+mj-lt"/>
                <a:ea typeface="+mj-ea"/>
                <a:cs typeface="+mj-cs"/>
              </a:rPr>
              <a:t>Aldo de Paula Junior</a:t>
            </a:r>
          </a:p>
          <a:p>
            <a:pPr>
              <a:lnSpc>
                <a:spcPct val="100000"/>
              </a:lnSpc>
            </a:pPr>
            <a:r>
              <a:rPr lang="pt-BR" b="1" dirty="0">
                <a:solidFill>
                  <a:srgbClr val="0C2342"/>
                </a:solidFill>
                <a:latin typeface="+mj-lt"/>
                <a:ea typeface="+mj-ea"/>
                <a:cs typeface="+mj-cs"/>
              </a:rPr>
              <a:t>Mestre e Doutor em Direito Tributário pela PUC/SP</a:t>
            </a:r>
            <a:br>
              <a:rPr lang="pt-BR" b="1" dirty="0">
                <a:solidFill>
                  <a:srgbClr val="0C2342"/>
                </a:solidFill>
                <a:latin typeface="+mj-lt"/>
                <a:ea typeface="+mj-ea"/>
                <a:cs typeface="+mj-cs"/>
              </a:rPr>
            </a:br>
            <a:r>
              <a:rPr lang="pt-BR" b="1" dirty="0">
                <a:solidFill>
                  <a:srgbClr val="0C2342"/>
                </a:solidFill>
                <a:latin typeface="+mj-lt"/>
                <a:ea typeface="+mj-ea"/>
                <a:cs typeface="+mj-cs"/>
              </a:rPr>
              <a:t>Professor IBET,  FGV Direito SP</a:t>
            </a:r>
            <a:br>
              <a:rPr lang="pt-BR" b="1" dirty="0">
                <a:solidFill>
                  <a:srgbClr val="0C2342"/>
                </a:solidFill>
                <a:latin typeface="+mj-lt"/>
                <a:ea typeface="+mj-ea"/>
                <a:cs typeface="+mj-cs"/>
              </a:rPr>
            </a:br>
            <a:r>
              <a:rPr lang="pt-BR" b="1" dirty="0">
                <a:solidFill>
                  <a:srgbClr val="0C2342"/>
                </a:solidFill>
                <a:latin typeface="+mj-lt"/>
                <a:ea typeface="+mj-ea"/>
                <a:cs typeface="+mj-cs"/>
              </a:rPr>
              <a:t>Advogado sócio de APJ Advogados</a:t>
            </a:r>
          </a:p>
        </p:txBody>
      </p:sp>
    </p:spTree>
    <p:extLst>
      <p:ext uri="{BB962C8B-B14F-4D97-AF65-F5344CB8AC3E}">
        <p14:creationId xmlns:p14="http://schemas.microsoft.com/office/powerpoint/2010/main" val="2629046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63B6F6-43FB-4233-9B9B-AD1A31D75D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err="1"/>
              <a:t>Roteiro</a:t>
            </a:r>
            <a:endParaRPr 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C31743-6E21-41F6-ADBE-46A8D3AD58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O contexto </a:t>
            </a:r>
          </a:p>
          <a:p>
            <a:r>
              <a:rPr lang="pt-BR" dirty="0"/>
              <a:t>As sanções como mecanismos de conservação do Sistema Jurídico (Bobbio)</a:t>
            </a:r>
          </a:p>
          <a:p>
            <a:r>
              <a:rPr lang="pt-BR" dirty="0"/>
              <a:t>Os princípios e características do </a:t>
            </a:r>
            <a:r>
              <a:rPr lang="pt-BR" dirty="0" err="1"/>
              <a:t>Compliance</a:t>
            </a:r>
            <a:r>
              <a:rPr lang="pt-BR" dirty="0"/>
              <a:t> Cooperativo (CC)</a:t>
            </a:r>
          </a:p>
          <a:p>
            <a:r>
              <a:rPr lang="pt-BR" dirty="0"/>
              <a:t>As multas e o </a:t>
            </a:r>
            <a:r>
              <a:rPr lang="pt-BR" dirty="0" err="1"/>
              <a:t>Compliance</a:t>
            </a:r>
            <a:r>
              <a:rPr lang="pt-BR" dirty="0"/>
              <a:t> Cooperativo:</a:t>
            </a:r>
          </a:p>
          <a:p>
            <a:pPr lvl="1"/>
            <a:r>
              <a:rPr lang="pt-BR" dirty="0"/>
              <a:t>Soluções com o cenário normativo atual</a:t>
            </a:r>
          </a:p>
          <a:p>
            <a:pPr lvl="1"/>
            <a:r>
              <a:rPr lang="pt-BR" dirty="0"/>
              <a:t>Questões que dependem de alteração normativa</a:t>
            </a:r>
          </a:p>
          <a:p>
            <a:endParaRPr lang="pt-BR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0FD75CB-761A-400A-8012-895F73AA5788}"/>
              </a:ext>
            </a:extLst>
          </p:cNvPr>
          <p:cNvSpPr txBox="1"/>
          <p:nvPr/>
        </p:nvSpPr>
        <p:spPr>
          <a:xfrm>
            <a:off x="588819" y="6107057"/>
            <a:ext cx="17253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2"/>
                </a:solidFill>
              </a:rPr>
              <a:t>www.APJ.adv.br</a:t>
            </a:r>
          </a:p>
        </p:txBody>
      </p:sp>
    </p:spTree>
    <p:extLst>
      <p:ext uri="{BB962C8B-B14F-4D97-AF65-F5344CB8AC3E}">
        <p14:creationId xmlns:p14="http://schemas.microsoft.com/office/powerpoint/2010/main" val="6761998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63B6F6-43FB-4233-9B9B-AD1A31D75D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94794"/>
            <a:ext cx="10515600" cy="640343"/>
          </a:xfrm>
        </p:spPr>
        <p:txBody>
          <a:bodyPr>
            <a:normAutofit/>
          </a:bodyPr>
          <a:lstStyle/>
          <a:p>
            <a:pPr algn="ctr"/>
            <a:r>
              <a:rPr lang="en-US" sz="2400" b="1" dirty="0" err="1"/>
              <a:t>Sanções</a:t>
            </a:r>
            <a:r>
              <a:rPr lang="en-US" sz="2400" b="1" dirty="0"/>
              <a:t> (</a:t>
            </a:r>
            <a:r>
              <a:rPr lang="en-US" sz="2400" b="1" dirty="0" err="1"/>
              <a:t>Bobbio</a:t>
            </a:r>
            <a:r>
              <a:rPr lang="en-US" sz="2400" b="1" dirty="0"/>
              <a:t>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635D369-440B-4E6F-9EEE-4B731C6A8C40}"/>
              </a:ext>
            </a:extLst>
          </p:cNvPr>
          <p:cNvSpPr txBox="1"/>
          <p:nvPr/>
        </p:nvSpPr>
        <p:spPr>
          <a:xfrm>
            <a:off x="1084188" y="2256312"/>
            <a:ext cx="17504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Reparadoras</a:t>
            </a:r>
            <a:endParaRPr lang="en-US" sz="24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838947C-01E8-4838-BEEC-F0F387ACCC89}"/>
              </a:ext>
            </a:extLst>
          </p:cNvPr>
          <p:cNvSpPr txBox="1"/>
          <p:nvPr/>
        </p:nvSpPr>
        <p:spPr>
          <a:xfrm>
            <a:off x="9090601" y="2225533"/>
            <a:ext cx="12546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Premiais</a:t>
            </a:r>
            <a:endParaRPr lang="en-US" sz="24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44E8D1C-FB1B-4EE2-9EB6-38ACC978EC37}"/>
              </a:ext>
            </a:extLst>
          </p:cNvPr>
          <p:cNvSpPr txBox="1"/>
          <p:nvPr/>
        </p:nvSpPr>
        <p:spPr>
          <a:xfrm>
            <a:off x="5285923" y="2256312"/>
            <a:ext cx="16783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Retributivas</a:t>
            </a:r>
            <a:endParaRPr lang="en-US" sz="24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8D5CB7F-9AB7-4BFB-BA62-0410A5661891}"/>
              </a:ext>
            </a:extLst>
          </p:cNvPr>
          <p:cNvSpPr txBox="1"/>
          <p:nvPr/>
        </p:nvSpPr>
        <p:spPr>
          <a:xfrm>
            <a:off x="3160953" y="1535137"/>
            <a:ext cx="14850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Sucessivas</a:t>
            </a:r>
            <a:endParaRPr lang="en-US" sz="240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EDB2434-1293-4C60-9435-97AA8D91BFA7}"/>
              </a:ext>
            </a:extLst>
          </p:cNvPr>
          <p:cNvSpPr/>
          <p:nvPr/>
        </p:nvSpPr>
        <p:spPr>
          <a:xfrm>
            <a:off x="961901" y="2162234"/>
            <a:ext cx="1995055" cy="640343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AED616D-FDFF-428A-AAC2-F806F016FC8C}"/>
              </a:ext>
            </a:extLst>
          </p:cNvPr>
          <p:cNvSpPr/>
          <p:nvPr/>
        </p:nvSpPr>
        <p:spPr>
          <a:xfrm>
            <a:off x="8720394" y="2136195"/>
            <a:ext cx="1995055" cy="640343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3891FED-D2CE-4CD3-897D-39F9DF54CA85}"/>
              </a:ext>
            </a:extLst>
          </p:cNvPr>
          <p:cNvSpPr/>
          <p:nvPr/>
        </p:nvSpPr>
        <p:spPr>
          <a:xfrm>
            <a:off x="5064214" y="2162234"/>
            <a:ext cx="1995055" cy="640343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5C7C246-1F07-48D0-A8DA-8AA17EC68A44}"/>
              </a:ext>
            </a:extLst>
          </p:cNvPr>
          <p:cNvCxnSpPr>
            <a:cxnSpLocks/>
          </p:cNvCxnSpPr>
          <p:nvPr/>
        </p:nvCxnSpPr>
        <p:spPr>
          <a:xfrm>
            <a:off x="7820015" y="1847077"/>
            <a:ext cx="0" cy="3009931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D2D7AD4D-BCCD-4845-97B9-71BE77076F6A}"/>
              </a:ext>
            </a:extLst>
          </p:cNvPr>
          <p:cNvSpPr txBox="1"/>
          <p:nvPr/>
        </p:nvSpPr>
        <p:spPr>
          <a:xfrm>
            <a:off x="4754476" y="3114517"/>
            <a:ext cx="214956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err="1"/>
              <a:t>Multa</a:t>
            </a:r>
            <a:r>
              <a:rPr lang="en-US" sz="2000" dirty="0"/>
              <a:t> de </a:t>
            </a:r>
            <a:r>
              <a:rPr lang="en-US" sz="2000" dirty="0" err="1"/>
              <a:t>ofício</a:t>
            </a:r>
            <a:endParaRPr lang="en-US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err="1"/>
              <a:t>Multa</a:t>
            </a:r>
            <a:r>
              <a:rPr lang="en-US" sz="2000" dirty="0"/>
              <a:t> </a:t>
            </a:r>
            <a:r>
              <a:rPr lang="en-US" sz="2000" dirty="0" err="1"/>
              <a:t>agravada</a:t>
            </a:r>
            <a:endParaRPr lang="en-US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err="1"/>
              <a:t>Multa</a:t>
            </a:r>
            <a:r>
              <a:rPr lang="en-US" sz="2000" dirty="0"/>
              <a:t> de mora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err="1"/>
              <a:t>Arrolamento</a:t>
            </a:r>
            <a:r>
              <a:rPr lang="en-US" sz="2000" dirty="0"/>
              <a:t> 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393AD01-22C9-4AEB-9600-C39EA82AA28B}"/>
              </a:ext>
            </a:extLst>
          </p:cNvPr>
          <p:cNvSpPr txBox="1"/>
          <p:nvPr/>
        </p:nvSpPr>
        <p:spPr>
          <a:xfrm>
            <a:off x="707572" y="3114517"/>
            <a:ext cx="261776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err="1"/>
              <a:t>Cobrança</a:t>
            </a:r>
            <a:r>
              <a:rPr lang="en-US" sz="2000" dirty="0"/>
              <a:t> do </a:t>
            </a:r>
            <a:r>
              <a:rPr lang="pt-BR" sz="2000" dirty="0"/>
              <a:t>tributo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err="1"/>
              <a:t>Juros</a:t>
            </a:r>
            <a:endParaRPr lang="en-US" sz="200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80ED37B-0982-459D-B8EF-4AE452DA78D5}"/>
              </a:ext>
            </a:extLst>
          </p:cNvPr>
          <p:cNvSpPr txBox="1"/>
          <p:nvPr/>
        </p:nvSpPr>
        <p:spPr>
          <a:xfrm>
            <a:off x="8349548" y="3114517"/>
            <a:ext cx="333072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NF </a:t>
            </a:r>
            <a:r>
              <a:rPr lang="en-US" sz="2000" dirty="0" err="1"/>
              <a:t>Paulista</a:t>
            </a:r>
            <a:endParaRPr lang="en-US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Conformidade </a:t>
            </a:r>
            <a:r>
              <a:rPr lang="en-US" sz="2000" dirty="0" err="1"/>
              <a:t>Cooperativa</a:t>
            </a:r>
            <a:endParaRPr lang="en-US" sz="200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95F5F8A-AA95-4D71-9BB7-61C178C20D13}"/>
              </a:ext>
            </a:extLst>
          </p:cNvPr>
          <p:cNvSpPr txBox="1"/>
          <p:nvPr/>
        </p:nvSpPr>
        <p:spPr>
          <a:xfrm>
            <a:off x="680286" y="4857008"/>
            <a:ext cx="25372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err="1"/>
              <a:t>Reparação</a:t>
            </a:r>
            <a:r>
              <a:rPr lang="en-US" sz="2000" dirty="0"/>
              <a:t> do </a:t>
            </a:r>
            <a:r>
              <a:rPr lang="en-US" sz="2000" dirty="0" err="1"/>
              <a:t>dano</a:t>
            </a:r>
            <a:endParaRPr lang="en-US" sz="2000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9ED8B35-0E38-4124-BF75-B85C328729CB}"/>
              </a:ext>
            </a:extLst>
          </p:cNvPr>
          <p:cNvSpPr txBox="1"/>
          <p:nvPr/>
        </p:nvSpPr>
        <p:spPr>
          <a:xfrm>
            <a:off x="4691359" y="4835640"/>
            <a:ext cx="22629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err="1"/>
              <a:t>Punição</a:t>
            </a:r>
            <a:r>
              <a:rPr lang="en-US" sz="2000" dirty="0"/>
              <a:t>/</a:t>
            </a:r>
            <a:r>
              <a:rPr lang="en-US" sz="2000" dirty="0" err="1"/>
              <a:t>ameaça</a:t>
            </a:r>
            <a:endParaRPr lang="en-US" sz="2000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D2E3E0E-E4FA-426A-A9B7-E88FB17F07F9}"/>
              </a:ext>
            </a:extLst>
          </p:cNvPr>
          <p:cNvSpPr txBox="1"/>
          <p:nvPr/>
        </p:nvSpPr>
        <p:spPr>
          <a:xfrm>
            <a:off x="8349548" y="4857008"/>
            <a:ext cx="237366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err="1"/>
              <a:t>Incentivo</a:t>
            </a:r>
            <a:r>
              <a:rPr lang="en-US" sz="2000" dirty="0"/>
              <a:t> </a:t>
            </a:r>
            <a:r>
              <a:rPr lang="en-US" sz="2000" dirty="0" err="1"/>
              <a:t>positivo</a:t>
            </a:r>
            <a:endParaRPr lang="en-US" sz="2000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599307C8-6631-4DC1-B439-5A00A9F78134}"/>
              </a:ext>
            </a:extLst>
          </p:cNvPr>
          <p:cNvSpPr txBox="1"/>
          <p:nvPr/>
        </p:nvSpPr>
        <p:spPr>
          <a:xfrm>
            <a:off x="8196285" y="1542547"/>
            <a:ext cx="30432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Preventivas</a:t>
            </a:r>
            <a:r>
              <a:rPr lang="en-US" sz="2400" dirty="0"/>
              <a:t>/</a:t>
            </a:r>
            <a:r>
              <a:rPr lang="en-US" sz="2400" dirty="0" err="1"/>
              <a:t>Sucessivas</a:t>
            </a:r>
            <a:endParaRPr lang="en-US" sz="2400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A8577BA3-F278-4C7C-9707-34167BF6F42B}"/>
              </a:ext>
            </a:extLst>
          </p:cNvPr>
          <p:cNvSpPr txBox="1"/>
          <p:nvPr/>
        </p:nvSpPr>
        <p:spPr>
          <a:xfrm>
            <a:off x="588819" y="6107057"/>
            <a:ext cx="17253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2"/>
                </a:solidFill>
              </a:rPr>
              <a:t>www.APJ.adv.br</a:t>
            </a:r>
          </a:p>
        </p:txBody>
      </p:sp>
    </p:spTree>
    <p:extLst>
      <p:ext uri="{BB962C8B-B14F-4D97-AF65-F5344CB8AC3E}">
        <p14:creationId xmlns:p14="http://schemas.microsoft.com/office/powerpoint/2010/main" val="12494916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  <p:bldP spid="7" grpId="0"/>
      <p:bldP spid="8" grpId="0" animBg="1"/>
      <p:bldP spid="9" grpId="0" animBg="1"/>
      <p:bldP spid="10" grpId="0" animBg="1"/>
      <p:bldP spid="13" grpId="0"/>
      <p:bldP spid="14" grpId="0" build="p"/>
      <p:bldP spid="15" grpId="0"/>
      <p:bldP spid="17" grpId="0"/>
      <p:bldP spid="18" grpId="0"/>
      <p:bldP spid="19" grpId="0"/>
      <p:bldP spid="2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E9A877-D9D2-45CA-AF32-F2A3570462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32241"/>
            <a:ext cx="10515600" cy="993384"/>
          </a:xfrm>
        </p:spPr>
        <p:txBody>
          <a:bodyPr>
            <a:normAutofit/>
          </a:bodyPr>
          <a:lstStyle/>
          <a:p>
            <a:r>
              <a:rPr lang="en-US" sz="3200" dirty="0"/>
              <a:t>O Compliance </a:t>
            </a:r>
            <a:r>
              <a:rPr lang="en-US" sz="3200" dirty="0" err="1"/>
              <a:t>Cooperativo</a:t>
            </a:r>
            <a:endParaRPr lang="en-US" sz="32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C640DB9-BFC3-4580-9AE3-0C0A9DAC8AA4}"/>
              </a:ext>
            </a:extLst>
          </p:cNvPr>
          <p:cNvSpPr txBox="1"/>
          <p:nvPr/>
        </p:nvSpPr>
        <p:spPr>
          <a:xfrm>
            <a:off x="838200" y="1825625"/>
            <a:ext cx="26620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Pilares</a:t>
            </a:r>
            <a:r>
              <a:rPr lang="en-US" sz="2400" dirty="0"/>
              <a:t> OCDE (2013)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9D8935-4467-437B-A94D-B5A5501A4B24}"/>
              </a:ext>
            </a:extLst>
          </p:cNvPr>
          <p:cNvSpPr txBox="1"/>
          <p:nvPr/>
        </p:nvSpPr>
        <p:spPr>
          <a:xfrm>
            <a:off x="588819" y="6107057"/>
            <a:ext cx="17253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2"/>
                </a:solidFill>
              </a:rPr>
              <a:t>www.APJ.adv.br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9185CFE-B2BE-4993-988B-D8374C8D3D73}"/>
              </a:ext>
            </a:extLst>
          </p:cNvPr>
          <p:cNvSpPr txBox="1"/>
          <p:nvPr/>
        </p:nvSpPr>
        <p:spPr>
          <a:xfrm>
            <a:off x="838200" y="2381292"/>
            <a:ext cx="2724397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Commercial awareness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Impartiality (AT)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Proportionality (AT)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Openness trough disclosure and transparency (AT)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Responsiveness (AT)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Disclosure (CT)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Transparency (CT)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DCC0627-A268-4ABC-96A8-C4791C05415D}"/>
              </a:ext>
            </a:extLst>
          </p:cNvPr>
          <p:cNvCxnSpPr/>
          <p:nvPr/>
        </p:nvCxnSpPr>
        <p:spPr>
          <a:xfrm>
            <a:off x="3918857" y="1947553"/>
            <a:ext cx="0" cy="3697839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A89377B5-C9F8-42EF-B885-430017D68729}"/>
              </a:ext>
            </a:extLst>
          </p:cNvPr>
          <p:cNvSpPr txBox="1"/>
          <p:nvPr/>
        </p:nvSpPr>
        <p:spPr>
          <a:xfrm>
            <a:off x="4149436" y="1825624"/>
            <a:ext cx="38692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Características</a:t>
            </a:r>
            <a:r>
              <a:rPr lang="en-US" sz="2400" dirty="0"/>
              <a:t> (Owens, 2021)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3C479EA-E395-45AA-BBC2-62FE85655D6F}"/>
              </a:ext>
            </a:extLst>
          </p:cNvPr>
          <p:cNvSpPr txBox="1"/>
          <p:nvPr/>
        </p:nvSpPr>
        <p:spPr>
          <a:xfrm>
            <a:off x="4275118" y="2381292"/>
            <a:ext cx="2724397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err="1"/>
              <a:t>Voluntariedade</a:t>
            </a:r>
            <a:endParaRPr lang="en-US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err="1"/>
              <a:t>Bilateralidade</a:t>
            </a:r>
            <a:r>
              <a:rPr lang="en-US" sz="2000" dirty="0"/>
              <a:t> (</a:t>
            </a:r>
            <a:r>
              <a:rPr lang="en-US" sz="2000" dirty="0" err="1"/>
              <a:t>transparencia</a:t>
            </a:r>
            <a:r>
              <a:rPr lang="en-US" sz="2000" dirty="0"/>
              <a:t> por </a:t>
            </a:r>
            <a:r>
              <a:rPr lang="en-US" sz="2000" dirty="0" err="1"/>
              <a:t>segurança</a:t>
            </a:r>
            <a:r>
              <a:rPr lang="en-US" sz="2000" dirty="0"/>
              <a:t> </a:t>
            </a:r>
            <a:r>
              <a:rPr lang="en-US" sz="2000" dirty="0" err="1"/>
              <a:t>jurídica</a:t>
            </a:r>
            <a:r>
              <a:rPr lang="en-US" sz="2000" dirty="0"/>
              <a:t>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Marco de </a:t>
            </a:r>
            <a:r>
              <a:rPr lang="en-US" sz="2000" dirty="0" err="1"/>
              <a:t>Controle</a:t>
            </a:r>
            <a:r>
              <a:rPr lang="en-US" sz="2000" dirty="0"/>
              <a:t> Fiscal (TCF) – </a:t>
            </a:r>
            <a:r>
              <a:rPr lang="en-US" sz="2000" dirty="0" err="1"/>
              <a:t>melhoria</a:t>
            </a:r>
            <a:r>
              <a:rPr lang="en-US" sz="2000" dirty="0"/>
              <a:t> de </a:t>
            </a:r>
            <a:r>
              <a:rPr lang="en-US" sz="2000" dirty="0" err="1"/>
              <a:t>governança</a:t>
            </a:r>
            <a:r>
              <a:rPr lang="en-US" sz="2000" dirty="0"/>
              <a:t> </a:t>
            </a:r>
            <a:r>
              <a:rPr lang="en-US" sz="2000" dirty="0" err="1"/>
              <a:t>tributária</a:t>
            </a:r>
            <a:endParaRPr lang="en-US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Código de Boas </a:t>
            </a:r>
            <a:r>
              <a:rPr lang="en-US" sz="2000" dirty="0" err="1"/>
              <a:t>Práticas</a:t>
            </a:r>
            <a:r>
              <a:rPr lang="en-US" sz="2000" dirty="0"/>
              <a:t> </a:t>
            </a:r>
            <a:r>
              <a:rPr lang="en-US" sz="2000" dirty="0" err="1"/>
              <a:t>Tributárias</a:t>
            </a:r>
            <a:endParaRPr lang="en-US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err="1"/>
              <a:t>Diálogo</a:t>
            </a:r>
            <a:r>
              <a:rPr lang="en-US" sz="2000" dirty="0"/>
              <a:t> </a:t>
            </a:r>
            <a:r>
              <a:rPr lang="en-US" sz="2000" dirty="0" err="1"/>
              <a:t>efetivo</a:t>
            </a:r>
            <a:r>
              <a:rPr lang="en-US" sz="2000" dirty="0"/>
              <a:t> (</a:t>
            </a:r>
            <a:r>
              <a:rPr lang="en-US" sz="2000" i="1" dirty="0"/>
              <a:t>agree to disagree</a:t>
            </a:r>
            <a:r>
              <a:rPr lang="en-US" sz="2000" dirty="0"/>
              <a:t>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378443E-285D-4314-ADA7-0525AE20C334}"/>
              </a:ext>
            </a:extLst>
          </p:cNvPr>
          <p:cNvSpPr txBox="1"/>
          <p:nvPr/>
        </p:nvSpPr>
        <p:spPr>
          <a:xfrm>
            <a:off x="8772761" y="3082204"/>
            <a:ext cx="222378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Como </a:t>
            </a:r>
            <a:r>
              <a:rPr lang="en-US" sz="2400" dirty="0" err="1"/>
              <a:t>aplicar</a:t>
            </a:r>
            <a:r>
              <a:rPr lang="en-US" sz="2400" dirty="0"/>
              <a:t> as </a:t>
            </a:r>
            <a:r>
              <a:rPr lang="en-US" sz="2400" dirty="0" err="1"/>
              <a:t>Sanções</a:t>
            </a:r>
            <a:r>
              <a:rPr lang="en-US" sz="2400" dirty="0"/>
              <a:t> </a:t>
            </a:r>
            <a:r>
              <a:rPr lang="en-US" sz="2400" dirty="0" err="1"/>
              <a:t>neste</a:t>
            </a:r>
            <a:r>
              <a:rPr lang="en-US" sz="2400" dirty="0"/>
              <a:t> </a:t>
            </a:r>
            <a:r>
              <a:rPr lang="en-US" sz="2400" dirty="0" err="1"/>
              <a:t>cenário</a:t>
            </a:r>
            <a:r>
              <a:rPr lang="en-US" sz="2400" dirty="0"/>
              <a:t>?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9333480-6C2F-4B1C-9FA4-8B5174B8432E}"/>
              </a:ext>
            </a:extLst>
          </p:cNvPr>
          <p:cNvCxnSpPr/>
          <p:nvPr/>
        </p:nvCxnSpPr>
        <p:spPr>
          <a:xfrm>
            <a:off x="8060468" y="1947553"/>
            <a:ext cx="0" cy="3697839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02669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6" grpId="0"/>
      <p:bldP spid="9" grpId="0"/>
      <p:bldP spid="10" grpId="0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E9A877-D9D2-45CA-AF32-F2A3570462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32241"/>
            <a:ext cx="10515600" cy="993384"/>
          </a:xfrm>
        </p:spPr>
        <p:txBody>
          <a:bodyPr>
            <a:normAutofit/>
          </a:bodyPr>
          <a:lstStyle/>
          <a:p>
            <a:r>
              <a:rPr lang="en-US" sz="3200" dirty="0"/>
              <a:t>As </a:t>
            </a:r>
            <a:r>
              <a:rPr lang="en-US" sz="3200" dirty="0" err="1"/>
              <a:t>multas</a:t>
            </a:r>
            <a:r>
              <a:rPr lang="en-US" sz="3200" dirty="0"/>
              <a:t> e o Compliance </a:t>
            </a:r>
            <a:r>
              <a:rPr lang="en-US" sz="3200" dirty="0" err="1"/>
              <a:t>Cooperativo</a:t>
            </a:r>
            <a:br>
              <a:rPr lang="en-US" sz="3200" dirty="0"/>
            </a:br>
            <a:r>
              <a:rPr lang="en-US" sz="2400" dirty="0" err="1"/>
              <a:t>Molduras</a:t>
            </a:r>
            <a:r>
              <a:rPr lang="en-US" sz="2400" dirty="0"/>
              <a:t> </a:t>
            </a:r>
            <a:r>
              <a:rPr lang="en-US" sz="2400" dirty="0" err="1"/>
              <a:t>normativas</a:t>
            </a:r>
            <a:r>
              <a:rPr lang="en-US" sz="2400" dirty="0"/>
              <a:t> </a:t>
            </a:r>
            <a:r>
              <a:rPr lang="en-US" sz="2400" dirty="0" err="1"/>
              <a:t>existentes</a:t>
            </a:r>
            <a:endParaRPr lang="en-US" sz="32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9D8935-4467-437B-A94D-B5A5501A4B24}"/>
              </a:ext>
            </a:extLst>
          </p:cNvPr>
          <p:cNvSpPr txBox="1"/>
          <p:nvPr/>
        </p:nvSpPr>
        <p:spPr>
          <a:xfrm>
            <a:off x="588819" y="6107057"/>
            <a:ext cx="17253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2"/>
                </a:solidFill>
              </a:rPr>
              <a:t>www.APJ.adv.br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9185CFE-B2BE-4993-988B-D8374C8D3D73}"/>
              </a:ext>
            </a:extLst>
          </p:cNvPr>
          <p:cNvSpPr txBox="1"/>
          <p:nvPr/>
        </p:nvSpPr>
        <p:spPr>
          <a:xfrm>
            <a:off x="838200" y="1918154"/>
            <a:ext cx="960021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A </a:t>
            </a:r>
            <a:r>
              <a:rPr lang="en-US" sz="2000" dirty="0" err="1"/>
              <a:t>multa</a:t>
            </a:r>
            <a:r>
              <a:rPr lang="en-US" sz="2000" dirty="0"/>
              <a:t> </a:t>
            </a:r>
            <a:r>
              <a:rPr lang="en-US" sz="2000" dirty="0" err="1"/>
              <a:t>agravada</a:t>
            </a:r>
            <a:r>
              <a:rPr lang="en-US" sz="2000" dirty="0"/>
              <a:t> (art. 44, par. 1o, Lei 9.430/1996, 150%) é </a:t>
            </a:r>
            <a:r>
              <a:rPr lang="en-US" sz="2000" dirty="0" err="1"/>
              <a:t>incompatível</a:t>
            </a:r>
            <a:r>
              <a:rPr lang="en-US" sz="2000" dirty="0"/>
              <a:t> com o Compliance </a:t>
            </a:r>
            <a:r>
              <a:rPr lang="en-US" sz="2000" dirty="0" err="1"/>
              <a:t>Cooperativo</a:t>
            </a:r>
            <a:r>
              <a:rPr lang="en-US" sz="2000" dirty="0"/>
              <a:t> (Boa-</a:t>
            </a:r>
            <a:r>
              <a:rPr lang="en-US" sz="2000" dirty="0" err="1"/>
              <a:t>fé</a:t>
            </a:r>
            <a:r>
              <a:rPr lang="en-US" sz="2000" dirty="0"/>
              <a:t>, </a:t>
            </a:r>
            <a:r>
              <a:rPr lang="en-US" sz="2000" dirty="0" err="1"/>
              <a:t>transparência</a:t>
            </a:r>
            <a:r>
              <a:rPr lang="en-US" sz="2000" dirty="0"/>
              <a:t>, boa </a:t>
            </a:r>
            <a:r>
              <a:rPr lang="en-US" sz="2000" dirty="0" err="1"/>
              <a:t>governança</a:t>
            </a:r>
            <a:r>
              <a:rPr lang="en-US" sz="2000" dirty="0"/>
              <a:t> </a:t>
            </a:r>
            <a:r>
              <a:rPr lang="en-US" sz="2000" dirty="0" err="1"/>
              <a:t>tributária</a:t>
            </a:r>
            <a:r>
              <a:rPr lang="en-US" sz="2000" dirty="0"/>
              <a:t>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pt-BR" sz="2000" i="1" dirty="0"/>
              <a:t>Lei 4.502/1964. </a:t>
            </a:r>
            <a:r>
              <a:rPr lang="pt-BR" sz="2000" i="1" dirty="0" err="1"/>
              <a:t>Art</a:t>
            </a:r>
            <a:r>
              <a:rPr lang="pt-BR" sz="2000" i="1" dirty="0"/>
              <a:t> . 71. Sonegação é </a:t>
            </a:r>
            <a:r>
              <a:rPr lang="pt-BR" sz="2000" i="1" dirty="0" err="1"/>
              <a:t>tôda</a:t>
            </a:r>
            <a:r>
              <a:rPr lang="pt-BR" sz="2000" i="1" dirty="0"/>
              <a:t> ação ou omissão dolosa tendente a impedir ou retardar, total ou parcialmente, o conhecimento por parte da autoridade fazendária: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pt-BR" sz="2000" i="1" dirty="0"/>
              <a:t>(...)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pt-BR" sz="2000" i="1" dirty="0" err="1"/>
              <a:t>Art</a:t>
            </a:r>
            <a:r>
              <a:rPr lang="pt-BR" sz="2000" i="1" dirty="0"/>
              <a:t> . 72. Fraude é </a:t>
            </a:r>
            <a:r>
              <a:rPr lang="pt-BR" sz="2000" i="1" dirty="0" err="1"/>
              <a:t>tôda</a:t>
            </a:r>
            <a:r>
              <a:rPr lang="pt-BR" sz="2000" i="1" dirty="0"/>
              <a:t> ação ou omissão dolosa tendente a impedir ou retardar, total ou parcialmente, a ocorrência do fato gerador da obrigação tributária principal, ou a excluir ou modificar as suas características essenciais, de modo a reduzir o montante do </a:t>
            </a:r>
            <a:r>
              <a:rPr lang="pt-BR" sz="2000" i="1" dirty="0" err="1"/>
              <a:t>impôsto</a:t>
            </a:r>
            <a:r>
              <a:rPr lang="pt-BR" sz="2000" i="1" dirty="0"/>
              <a:t> devido a evitar ou diferir o seu pagamento.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pt-BR" sz="2000" i="1" dirty="0" err="1"/>
              <a:t>Art</a:t>
            </a:r>
            <a:r>
              <a:rPr lang="pt-BR" sz="2000" i="1" dirty="0"/>
              <a:t> . 73. Conluio é o ajuste doloso entre duas ou mais pessoas naturais ou jurídicas, visando qualquer dos efeitos referidos nos </a:t>
            </a:r>
            <a:r>
              <a:rPr lang="pt-BR" sz="2000" i="1" dirty="0" err="1"/>
              <a:t>arts</a:t>
            </a:r>
            <a:r>
              <a:rPr lang="pt-BR" sz="2000" i="1" dirty="0"/>
              <a:t>. 71 e 72.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775149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E9A877-D9D2-45CA-AF32-F2A3570462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32241"/>
            <a:ext cx="10515600" cy="993384"/>
          </a:xfrm>
        </p:spPr>
        <p:txBody>
          <a:bodyPr>
            <a:normAutofit/>
          </a:bodyPr>
          <a:lstStyle/>
          <a:p>
            <a:r>
              <a:rPr lang="en-US" sz="3200" dirty="0"/>
              <a:t>As </a:t>
            </a:r>
            <a:r>
              <a:rPr lang="en-US" sz="3200" dirty="0" err="1"/>
              <a:t>multas</a:t>
            </a:r>
            <a:r>
              <a:rPr lang="en-US" sz="3200" dirty="0"/>
              <a:t> e o Compliance </a:t>
            </a:r>
            <a:r>
              <a:rPr lang="en-US" sz="3200" dirty="0" err="1"/>
              <a:t>Cooperativo</a:t>
            </a:r>
            <a:br>
              <a:rPr lang="en-US" sz="3200" dirty="0"/>
            </a:br>
            <a:r>
              <a:rPr lang="en-US" sz="2400" dirty="0" err="1"/>
              <a:t>Molduras</a:t>
            </a:r>
            <a:r>
              <a:rPr lang="en-US" sz="2400" dirty="0"/>
              <a:t> </a:t>
            </a:r>
            <a:r>
              <a:rPr lang="en-US" sz="2400" dirty="0" err="1"/>
              <a:t>normativas</a:t>
            </a:r>
            <a:r>
              <a:rPr lang="en-US" sz="2400" dirty="0"/>
              <a:t> </a:t>
            </a:r>
            <a:r>
              <a:rPr lang="en-US" sz="2400" dirty="0" err="1"/>
              <a:t>existentes</a:t>
            </a:r>
            <a:endParaRPr lang="en-US" sz="32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9D8935-4467-437B-A94D-B5A5501A4B24}"/>
              </a:ext>
            </a:extLst>
          </p:cNvPr>
          <p:cNvSpPr txBox="1"/>
          <p:nvPr/>
        </p:nvSpPr>
        <p:spPr>
          <a:xfrm>
            <a:off x="588819" y="6107057"/>
            <a:ext cx="17253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2"/>
                </a:solidFill>
              </a:rPr>
              <a:t>www.APJ.adv.br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9185CFE-B2BE-4993-988B-D8374C8D3D73}"/>
              </a:ext>
            </a:extLst>
          </p:cNvPr>
          <p:cNvSpPr txBox="1"/>
          <p:nvPr/>
        </p:nvSpPr>
        <p:spPr>
          <a:xfrm>
            <a:off x="838200" y="1918154"/>
            <a:ext cx="9600210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A </a:t>
            </a:r>
            <a:r>
              <a:rPr lang="en-US" sz="2000" dirty="0" err="1"/>
              <a:t>denúncia</a:t>
            </a:r>
            <a:r>
              <a:rPr lang="en-US" sz="2000" dirty="0"/>
              <a:t> </a:t>
            </a:r>
            <a:r>
              <a:rPr lang="en-US" sz="2000" dirty="0" err="1"/>
              <a:t>espontânea</a:t>
            </a:r>
            <a:r>
              <a:rPr lang="en-US" sz="2000" dirty="0"/>
              <a:t> (art. 138, CTN)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000" dirty="0"/>
              <a:t>Art. 138. A responsabilidade é excluída pela denúncia espontânea da infração, </a:t>
            </a:r>
            <a:r>
              <a:rPr lang="pt-BR" sz="2000" dirty="0">
                <a:solidFill>
                  <a:srgbClr val="FF0000"/>
                </a:solidFill>
              </a:rPr>
              <a:t>acompanhada, se for o caso, do pagamento do tributo devido e dos juros de mora</a:t>
            </a:r>
            <a:r>
              <a:rPr lang="pt-BR" sz="2000" dirty="0"/>
              <a:t>, ou do depósito da importância arbitrada pela autoridade administrativa, quando o montante do tributo dependa de apuração.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000" dirty="0"/>
              <a:t>Parágrafo único. Não se considera espontânea a denúncia apresentada </a:t>
            </a:r>
            <a:r>
              <a:rPr lang="pt-BR" sz="2000" dirty="0">
                <a:solidFill>
                  <a:srgbClr val="FF0000"/>
                </a:solidFill>
              </a:rPr>
              <a:t>após o início de qualquer procedimento administrativo ou medida de fiscalização</a:t>
            </a:r>
            <a:r>
              <a:rPr lang="pt-BR" sz="2000" dirty="0"/>
              <a:t>, relacionados com a infração.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BR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000" dirty="0"/>
              <a:t>Multa de mora e punitiva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000" dirty="0"/>
              <a:t>Regularização de obrigações acessórias (prazo para </a:t>
            </a:r>
            <a:r>
              <a:rPr lang="pt-BR" sz="2000" dirty="0" err="1"/>
              <a:t>autorregularização</a:t>
            </a:r>
            <a:r>
              <a:rPr lang="pt-BR" sz="2000" dirty="0"/>
              <a:t> – respeitada a decadência)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354738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E9A877-D9D2-45CA-AF32-F2A3570462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32241"/>
            <a:ext cx="10515600" cy="993384"/>
          </a:xfrm>
        </p:spPr>
        <p:txBody>
          <a:bodyPr>
            <a:normAutofit/>
          </a:bodyPr>
          <a:lstStyle/>
          <a:p>
            <a:r>
              <a:rPr lang="en-US" sz="3200" dirty="0"/>
              <a:t>As </a:t>
            </a:r>
            <a:r>
              <a:rPr lang="en-US" sz="3200" dirty="0" err="1"/>
              <a:t>multas</a:t>
            </a:r>
            <a:r>
              <a:rPr lang="en-US" sz="3200" dirty="0"/>
              <a:t> e o Compliance </a:t>
            </a:r>
            <a:r>
              <a:rPr lang="en-US" sz="3200" dirty="0" err="1"/>
              <a:t>Cooperativo</a:t>
            </a:r>
            <a:br>
              <a:rPr lang="en-US" sz="3200" dirty="0"/>
            </a:br>
            <a:r>
              <a:rPr lang="en-US" sz="2400" dirty="0" err="1"/>
              <a:t>Molduras</a:t>
            </a:r>
            <a:r>
              <a:rPr lang="en-US" sz="2400" dirty="0"/>
              <a:t> </a:t>
            </a:r>
            <a:r>
              <a:rPr lang="en-US" sz="2400" dirty="0" err="1"/>
              <a:t>normativas</a:t>
            </a:r>
            <a:r>
              <a:rPr lang="en-US" sz="2400" dirty="0"/>
              <a:t> </a:t>
            </a:r>
            <a:r>
              <a:rPr lang="en-US" sz="2400" dirty="0" err="1"/>
              <a:t>existentes</a:t>
            </a:r>
            <a:endParaRPr lang="en-US" sz="32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9D8935-4467-437B-A94D-B5A5501A4B24}"/>
              </a:ext>
            </a:extLst>
          </p:cNvPr>
          <p:cNvSpPr txBox="1"/>
          <p:nvPr/>
        </p:nvSpPr>
        <p:spPr>
          <a:xfrm>
            <a:off x="588819" y="6107057"/>
            <a:ext cx="17253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2"/>
                </a:solidFill>
              </a:rPr>
              <a:t>www.APJ.adv.br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9185CFE-B2BE-4993-988B-D8374C8D3D73}"/>
              </a:ext>
            </a:extLst>
          </p:cNvPr>
          <p:cNvSpPr txBox="1"/>
          <p:nvPr/>
        </p:nvSpPr>
        <p:spPr>
          <a:xfrm>
            <a:off x="838200" y="1918154"/>
            <a:ext cx="960021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err="1"/>
              <a:t>Pendência</a:t>
            </a:r>
            <a:r>
              <a:rPr lang="en-US" sz="2000" dirty="0"/>
              <a:t> de consulta (art. 161, </a:t>
            </a:r>
            <a:r>
              <a:rPr lang="en-US" sz="2000" dirty="0" err="1"/>
              <a:t>parágrafo</a:t>
            </a:r>
            <a:r>
              <a:rPr lang="en-US" sz="2000" dirty="0"/>
              <a:t> 2º, CTN)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000" dirty="0"/>
              <a:t> Art. 161. O crédito não integralmente pago no vencimento é acrescido de juros de mora, seja qual for o motivo determinante da falta, sem prejuízo da imposição das penalidades cabíveis e da aplicação de quaisquer medidas de garantia previstas nesta Lei ou em lei tributária.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000" dirty="0"/>
              <a:t>(...)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000" dirty="0"/>
              <a:t>§ 2º O disposto neste artigo não se aplica na pendência de consulta formulada pelo devedor dentro do prazo legal para pagamento do crédito.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BR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000" dirty="0"/>
              <a:t>Diálogo e consulta prévia (transparência)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000" dirty="0"/>
              <a:t>E se o contribuinte não concordar com a interpretação da AT (</a:t>
            </a:r>
            <a:r>
              <a:rPr lang="pt-BR" sz="2000" i="1" dirty="0" err="1"/>
              <a:t>agree</a:t>
            </a:r>
            <a:r>
              <a:rPr lang="pt-BR" sz="2000" i="1" dirty="0"/>
              <a:t> </a:t>
            </a:r>
            <a:r>
              <a:rPr lang="pt-BR" sz="2000" i="1" dirty="0" err="1"/>
              <a:t>to</a:t>
            </a:r>
            <a:r>
              <a:rPr lang="pt-BR" sz="2000" i="1" dirty="0"/>
              <a:t> </a:t>
            </a:r>
            <a:r>
              <a:rPr lang="pt-BR" sz="2000" i="1" dirty="0" err="1"/>
              <a:t>disagree</a:t>
            </a:r>
            <a:r>
              <a:rPr lang="pt-BR" sz="2000" dirty="0"/>
              <a:t>)?</a:t>
            </a:r>
          </a:p>
          <a:p>
            <a:endParaRPr lang="en-US" sz="2000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331B273-C103-47E1-82AF-7F5DAF606C29}"/>
              </a:ext>
            </a:extLst>
          </p:cNvPr>
          <p:cNvSpPr/>
          <p:nvPr/>
        </p:nvSpPr>
        <p:spPr>
          <a:xfrm>
            <a:off x="838199" y="5032376"/>
            <a:ext cx="9588335" cy="36933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7286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E9A877-D9D2-45CA-AF32-F2A3570462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32241"/>
            <a:ext cx="10515600" cy="993384"/>
          </a:xfrm>
        </p:spPr>
        <p:txBody>
          <a:bodyPr>
            <a:normAutofit/>
          </a:bodyPr>
          <a:lstStyle/>
          <a:p>
            <a:r>
              <a:rPr lang="en-US" sz="3200" dirty="0"/>
              <a:t>As </a:t>
            </a:r>
            <a:r>
              <a:rPr lang="en-US" sz="3200" dirty="0" err="1"/>
              <a:t>multas</a:t>
            </a:r>
            <a:r>
              <a:rPr lang="en-US" sz="3200" dirty="0"/>
              <a:t> e o Compliance </a:t>
            </a:r>
            <a:r>
              <a:rPr lang="en-US" sz="3200" dirty="0" err="1"/>
              <a:t>Cooperativo</a:t>
            </a:r>
            <a:br>
              <a:rPr lang="en-US" sz="3200" dirty="0"/>
            </a:br>
            <a:r>
              <a:rPr lang="en-US" sz="2400" dirty="0" err="1"/>
              <a:t>Pontos</a:t>
            </a:r>
            <a:r>
              <a:rPr lang="en-US" sz="2400" dirty="0"/>
              <a:t> a </a:t>
            </a:r>
            <a:r>
              <a:rPr lang="en-US" sz="2400" dirty="0" err="1"/>
              <a:t>serem</a:t>
            </a:r>
            <a:r>
              <a:rPr lang="en-US" sz="2400" dirty="0"/>
              <a:t> </a:t>
            </a:r>
            <a:r>
              <a:rPr lang="en-US" sz="2400" dirty="0" err="1"/>
              <a:t>definidos</a:t>
            </a:r>
            <a:endParaRPr lang="en-US" sz="32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9D8935-4467-437B-A94D-B5A5501A4B24}"/>
              </a:ext>
            </a:extLst>
          </p:cNvPr>
          <p:cNvSpPr txBox="1"/>
          <p:nvPr/>
        </p:nvSpPr>
        <p:spPr>
          <a:xfrm>
            <a:off x="588819" y="6107057"/>
            <a:ext cx="17253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2"/>
                </a:solidFill>
              </a:rPr>
              <a:t>www.APJ.adv.br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9185CFE-B2BE-4993-988B-D8374C8D3D73}"/>
              </a:ext>
            </a:extLst>
          </p:cNvPr>
          <p:cNvSpPr txBox="1"/>
          <p:nvPr/>
        </p:nvSpPr>
        <p:spPr>
          <a:xfrm>
            <a:off x="838200" y="1918154"/>
            <a:ext cx="960021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O </a:t>
            </a:r>
            <a:r>
              <a:rPr lang="en-US" sz="2400" dirty="0" err="1"/>
              <a:t>diálogo</a:t>
            </a:r>
            <a:r>
              <a:rPr lang="en-US" sz="2400" dirty="0"/>
              <a:t> </a:t>
            </a:r>
            <a:r>
              <a:rPr lang="en-US" sz="2400" dirty="0" err="1"/>
              <a:t>pressupõe</a:t>
            </a:r>
            <a:r>
              <a:rPr lang="en-US" sz="2400" dirty="0"/>
              <a:t> a </a:t>
            </a:r>
            <a:r>
              <a:rPr lang="en-US" sz="2400" dirty="0" err="1"/>
              <a:t>possibilidade</a:t>
            </a:r>
            <a:r>
              <a:rPr lang="en-US" sz="2400" dirty="0"/>
              <a:t> de </a:t>
            </a:r>
            <a:r>
              <a:rPr lang="en-US" sz="2400" dirty="0" err="1"/>
              <a:t>discordância</a:t>
            </a:r>
            <a:r>
              <a:rPr lang="en-US" sz="2400" dirty="0"/>
              <a:t> (</a:t>
            </a:r>
            <a:r>
              <a:rPr lang="en-US" sz="2400" i="1" dirty="0"/>
              <a:t>agree to disagree)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err="1"/>
              <a:t>Princípio</a:t>
            </a:r>
            <a:r>
              <a:rPr lang="en-US" sz="2400" dirty="0"/>
              <a:t> da </a:t>
            </a:r>
            <a:r>
              <a:rPr lang="en-US" sz="2400" dirty="0" err="1"/>
              <a:t>imparcialidade</a:t>
            </a:r>
            <a:r>
              <a:rPr lang="en-US" sz="2400" dirty="0"/>
              <a:t> do CC (impartiality) </a:t>
            </a:r>
            <a:r>
              <a:rPr lang="en-US" sz="2400" dirty="0" err="1"/>
              <a:t>recomenda</a:t>
            </a:r>
            <a:r>
              <a:rPr lang="en-US" sz="2400" dirty="0"/>
              <a:t> </a:t>
            </a:r>
            <a:r>
              <a:rPr lang="en-US" sz="2400" dirty="0" err="1"/>
              <a:t>uma</a:t>
            </a:r>
            <a:r>
              <a:rPr lang="en-US" sz="2400" dirty="0"/>
              <a:t> </a:t>
            </a:r>
            <a:r>
              <a:rPr lang="en-US" sz="2400" dirty="0" err="1"/>
              <a:t>solução</a:t>
            </a:r>
            <a:r>
              <a:rPr lang="en-US" sz="2400" dirty="0"/>
              <a:t> dentro do </a:t>
            </a:r>
            <a:r>
              <a:rPr lang="en-US" sz="2400" dirty="0" err="1"/>
              <a:t>programa</a:t>
            </a: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err="1"/>
              <a:t>Objetivo</a:t>
            </a:r>
            <a:r>
              <a:rPr lang="en-US" sz="2400" dirty="0"/>
              <a:t> é </a:t>
            </a:r>
            <a:r>
              <a:rPr lang="en-US" sz="2400" dirty="0" err="1"/>
              <a:t>evitar</a:t>
            </a:r>
            <a:r>
              <a:rPr lang="en-US" sz="2400" dirty="0"/>
              <a:t> o </a:t>
            </a:r>
            <a:r>
              <a:rPr lang="en-US" sz="2400" dirty="0" err="1"/>
              <a:t>contencioso</a:t>
            </a:r>
            <a:r>
              <a:rPr lang="en-US" sz="2400" dirty="0"/>
              <a:t> e </a:t>
            </a:r>
            <a:r>
              <a:rPr lang="en-US" sz="2400" dirty="0" err="1"/>
              <a:t>trazer</a:t>
            </a:r>
            <a:r>
              <a:rPr lang="en-US" sz="2400" dirty="0"/>
              <a:t> </a:t>
            </a:r>
            <a:r>
              <a:rPr lang="en-US" sz="2400" dirty="0" err="1"/>
              <a:t>segurança</a:t>
            </a:r>
            <a:r>
              <a:rPr lang="en-US" sz="2400" dirty="0"/>
              <a:t> </a:t>
            </a:r>
            <a:r>
              <a:rPr lang="en-US" sz="2400" dirty="0" err="1"/>
              <a:t>jurídica</a:t>
            </a: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Propostas: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err="1"/>
              <a:t>Implementação</a:t>
            </a:r>
            <a:r>
              <a:rPr lang="en-US" sz="2400" dirty="0"/>
              <a:t> de </a:t>
            </a:r>
            <a:r>
              <a:rPr lang="en-US" sz="2400" dirty="0" err="1"/>
              <a:t>mecanismos</a:t>
            </a:r>
            <a:r>
              <a:rPr lang="en-US" sz="2400" dirty="0"/>
              <a:t> </a:t>
            </a:r>
            <a:r>
              <a:rPr lang="en-US" sz="2400" dirty="0" err="1"/>
              <a:t>imparciais</a:t>
            </a:r>
            <a:r>
              <a:rPr lang="en-US" sz="2400" dirty="0"/>
              <a:t> de </a:t>
            </a:r>
            <a:r>
              <a:rPr lang="en-US" sz="2400" dirty="0" err="1"/>
              <a:t>resolução</a:t>
            </a:r>
            <a:r>
              <a:rPr lang="en-US" sz="2400" dirty="0"/>
              <a:t> de </a:t>
            </a:r>
            <a:r>
              <a:rPr lang="en-US" sz="2400" dirty="0" err="1"/>
              <a:t>controvérsias</a:t>
            </a:r>
            <a:r>
              <a:rPr lang="en-US" sz="2400" dirty="0"/>
              <a:t> (</a:t>
            </a:r>
            <a:r>
              <a:rPr lang="en-US" sz="2400" dirty="0" err="1"/>
              <a:t>mediação</a:t>
            </a:r>
            <a:r>
              <a:rPr lang="en-US" sz="2400" dirty="0"/>
              <a:t>, </a:t>
            </a:r>
            <a:r>
              <a:rPr lang="en-US" sz="2400" dirty="0" err="1"/>
              <a:t>arbitragem</a:t>
            </a:r>
            <a:r>
              <a:rPr lang="en-US" sz="2400" dirty="0"/>
              <a:t>, </a:t>
            </a:r>
            <a:r>
              <a:rPr lang="en-US" sz="2400" dirty="0" err="1"/>
              <a:t>recurso</a:t>
            </a:r>
            <a:r>
              <a:rPr lang="en-US" sz="2400" dirty="0"/>
              <a:t> </a:t>
            </a:r>
            <a:r>
              <a:rPr lang="en-US" sz="2400" dirty="0" err="1"/>
              <a:t>ao</a:t>
            </a:r>
            <a:r>
              <a:rPr lang="en-US" sz="2400" dirty="0"/>
              <a:t> CARF (?))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err="1"/>
              <a:t>Alteração</a:t>
            </a:r>
            <a:r>
              <a:rPr lang="en-US" sz="2400" dirty="0"/>
              <a:t> do art. 44 da Lei 9.430/1996 para </a:t>
            </a:r>
            <a:r>
              <a:rPr lang="en-US" sz="2400" dirty="0" err="1"/>
              <a:t>prever</a:t>
            </a:r>
            <a:r>
              <a:rPr lang="en-US" sz="2400" dirty="0"/>
              <a:t> o </a:t>
            </a:r>
            <a:r>
              <a:rPr lang="en-US" sz="2400" dirty="0" err="1"/>
              <a:t>lançamento</a:t>
            </a:r>
            <a:r>
              <a:rPr lang="en-US" sz="2400" dirty="0"/>
              <a:t> </a:t>
            </a:r>
            <a:r>
              <a:rPr lang="en-US" sz="2400" dirty="0" err="1"/>
              <a:t>sem</a:t>
            </a:r>
            <a:r>
              <a:rPr lang="en-US" sz="2400" dirty="0"/>
              <a:t> </a:t>
            </a:r>
            <a:r>
              <a:rPr lang="en-US" sz="2400" dirty="0" err="1"/>
              <a:t>multa</a:t>
            </a:r>
            <a:r>
              <a:rPr lang="en-US" sz="2400" dirty="0"/>
              <a:t> </a:t>
            </a:r>
            <a:r>
              <a:rPr lang="en-US" sz="2400" dirty="0" err="1"/>
              <a:t>em</a:t>
            </a:r>
            <a:r>
              <a:rPr lang="en-US" sz="2400" dirty="0"/>
              <a:t> </a:t>
            </a:r>
            <a:r>
              <a:rPr lang="en-US" sz="2400" dirty="0" err="1"/>
              <a:t>caso</a:t>
            </a:r>
            <a:r>
              <a:rPr lang="en-US" sz="2400" dirty="0"/>
              <a:t> de </a:t>
            </a:r>
            <a:r>
              <a:rPr lang="en-US" sz="2400" dirty="0" err="1"/>
              <a:t>divergência</a:t>
            </a:r>
            <a:r>
              <a:rPr lang="en-US" sz="2400" dirty="0"/>
              <a:t> de </a:t>
            </a:r>
            <a:r>
              <a:rPr lang="en-US" sz="2400" dirty="0" err="1"/>
              <a:t>interpretação</a:t>
            </a:r>
            <a:r>
              <a:rPr lang="en-US" sz="2400" dirty="0"/>
              <a:t>/</a:t>
            </a:r>
            <a:r>
              <a:rPr lang="en-US" sz="2400" dirty="0" err="1"/>
              <a:t>aplicação</a:t>
            </a:r>
            <a:r>
              <a:rPr lang="en-US" sz="2400" dirty="0"/>
              <a:t> de </a:t>
            </a:r>
            <a:r>
              <a:rPr lang="en-US" sz="2400" dirty="0" err="1"/>
              <a:t>norma</a:t>
            </a:r>
            <a:r>
              <a:rPr lang="en-US" sz="2400" dirty="0"/>
              <a:t> no </a:t>
            </a:r>
            <a:r>
              <a:rPr lang="en-US" sz="2400" dirty="0" err="1"/>
              <a:t>programa</a:t>
            </a:r>
            <a:r>
              <a:rPr lang="en-US" sz="2400" dirty="0"/>
              <a:t> </a:t>
            </a:r>
            <a:endParaRPr lang="pt-BR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3256951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E9A877-D9D2-45CA-AF32-F2A3570462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932308"/>
            <a:ext cx="10515600" cy="993384"/>
          </a:xfrm>
        </p:spPr>
        <p:txBody>
          <a:bodyPr>
            <a:normAutofit fontScale="90000"/>
          </a:bodyPr>
          <a:lstStyle/>
          <a:p>
            <a:r>
              <a:rPr lang="en-US" sz="3200" dirty="0" err="1"/>
              <a:t>Obrigado</a:t>
            </a:r>
            <a:r>
              <a:rPr lang="en-US" sz="3200" dirty="0"/>
              <a:t>!</a:t>
            </a:r>
            <a:br>
              <a:rPr lang="en-US" sz="3200" dirty="0"/>
            </a:br>
            <a:br>
              <a:rPr lang="en-US" sz="3200" dirty="0"/>
            </a:br>
            <a:r>
              <a:rPr lang="en-US" sz="3200" dirty="0"/>
              <a:t>aldo@apj.adv.br</a:t>
            </a:r>
            <a:br>
              <a:rPr lang="en-US" sz="3200" dirty="0"/>
            </a:br>
            <a:endParaRPr lang="en-US" sz="32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9D8935-4467-437B-A94D-B5A5501A4B24}"/>
              </a:ext>
            </a:extLst>
          </p:cNvPr>
          <p:cNvSpPr txBox="1"/>
          <p:nvPr/>
        </p:nvSpPr>
        <p:spPr>
          <a:xfrm>
            <a:off x="588819" y="6107057"/>
            <a:ext cx="17253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2"/>
                </a:solidFill>
              </a:rPr>
              <a:t>www.APJ.adv.br</a:t>
            </a:r>
          </a:p>
        </p:txBody>
      </p:sp>
    </p:spTree>
    <p:extLst>
      <p:ext uri="{BB962C8B-B14F-4D97-AF65-F5344CB8AC3E}">
        <p14:creationId xmlns:p14="http://schemas.microsoft.com/office/powerpoint/2010/main" val="1078852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</TotalTime>
  <Words>758</Words>
  <Application>Microsoft Office PowerPoint</Application>
  <PresentationFormat>Widescreen</PresentationFormat>
  <Paragraphs>81</Paragraphs>
  <Slides>9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Tema do Office</vt:lpstr>
      <vt:lpstr>Sanções Tributárias e o Compliance Cooperativo </vt:lpstr>
      <vt:lpstr>Roteiro</vt:lpstr>
      <vt:lpstr>Sanções (Bobbio)</vt:lpstr>
      <vt:lpstr>O Compliance Cooperativo</vt:lpstr>
      <vt:lpstr>As multas e o Compliance Cooperativo Molduras normativas existentes</vt:lpstr>
      <vt:lpstr>As multas e o Compliance Cooperativo Molduras normativas existentes</vt:lpstr>
      <vt:lpstr>As multas e o Compliance Cooperativo Molduras normativas existentes</vt:lpstr>
      <vt:lpstr>As multas e o Compliance Cooperativo Pontos a serem definidos</vt:lpstr>
      <vt:lpstr>Obrigado!  aldo@apj.adv.br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Caca de Oliveira</dc:creator>
  <cp:lastModifiedBy>Congresso IBET</cp:lastModifiedBy>
  <cp:revision>10</cp:revision>
  <dcterms:created xsi:type="dcterms:W3CDTF">2022-11-18T18:20:41Z</dcterms:created>
  <dcterms:modified xsi:type="dcterms:W3CDTF">2022-12-07T13:35:25Z</dcterms:modified>
</cp:coreProperties>
</file>