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A1A1FB-8F98-4560-A3AB-D09FFF99859A}" v="1622" dt="2022-12-07T13:30:46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pt-BR" sz="4400" dirty="0"/>
              <a:t>Sanções Tributárias e o </a:t>
            </a:r>
            <a:r>
              <a:rPr lang="pt-BR" sz="4400" i="1" dirty="0" err="1"/>
              <a:t>Compliance</a:t>
            </a:r>
            <a:r>
              <a:rPr lang="pt-BR" sz="4400" dirty="0"/>
              <a:t> Cooperativo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Aldo de Paula Junior</a:t>
            </a:r>
          </a:p>
          <a:p>
            <a:pPr>
              <a:lnSpc>
                <a:spcPct val="100000"/>
              </a:lnSpc>
            </a:pPr>
            <a:r>
              <a:rPr lang="pt-BR" b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Mestre e Doutor em Direito Tributário pela PUC/SP</a:t>
            </a:r>
            <a:br>
              <a:rPr lang="pt-BR" b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</a:br>
            <a:r>
              <a:rPr lang="pt-BR" b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Professor IBET,  FGV Direito SP</a:t>
            </a:r>
            <a:br>
              <a:rPr lang="pt-BR" b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</a:br>
            <a:r>
              <a:rPr lang="pt-BR" b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Advogado sócio de APJ Advogados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3B6F6-43FB-4233-9B9B-AD1A31D7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Roteiro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1743-6E21-41F6-ADBE-46A8D3AD5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contexto </a:t>
            </a:r>
          </a:p>
          <a:p>
            <a:r>
              <a:rPr lang="pt-BR" dirty="0"/>
              <a:t>As sanções como mecanismos de conservação do Sistema Jurídico (Bobbio)</a:t>
            </a:r>
          </a:p>
          <a:p>
            <a:r>
              <a:rPr lang="pt-BR" dirty="0"/>
              <a:t>Os princípios e características do </a:t>
            </a:r>
            <a:r>
              <a:rPr lang="pt-BR" dirty="0" err="1"/>
              <a:t>Compliance</a:t>
            </a:r>
            <a:r>
              <a:rPr lang="pt-BR" dirty="0"/>
              <a:t> Cooperativo (CC)</a:t>
            </a:r>
          </a:p>
          <a:p>
            <a:r>
              <a:rPr lang="pt-BR" dirty="0"/>
              <a:t>As multas e o </a:t>
            </a:r>
            <a:r>
              <a:rPr lang="pt-BR" dirty="0" err="1"/>
              <a:t>Compliance</a:t>
            </a:r>
            <a:r>
              <a:rPr lang="pt-BR" dirty="0"/>
              <a:t> Cooperativo:</a:t>
            </a:r>
          </a:p>
          <a:p>
            <a:pPr lvl="1"/>
            <a:r>
              <a:rPr lang="pt-BR" dirty="0"/>
              <a:t>Soluções com o cenário normativo atual</a:t>
            </a:r>
          </a:p>
          <a:p>
            <a:pPr lvl="1"/>
            <a:r>
              <a:rPr lang="pt-BR" dirty="0"/>
              <a:t>Questões que dependem de alteração normativa</a:t>
            </a:r>
          </a:p>
          <a:p>
            <a:endParaRPr lang="pt-B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FD75CB-761A-400A-8012-895F73AA5788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</p:spTree>
    <p:extLst>
      <p:ext uri="{BB962C8B-B14F-4D97-AF65-F5344CB8AC3E}">
        <p14:creationId xmlns:p14="http://schemas.microsoft.com/office/powerpoint/2010/main" val="67619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3B6F6-43FB-4233-9B9B-AD1A31D75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794"/>
            <a:ext cx="10515600" cy="64034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/>
              <a:t>Sanções</a:t>
            </a:r>
            <a:r>
              <a:rPr lang="en-US" sz="2400" b="1" dirty="0"/>
              <a:t> (</a:t>
            </a:r>
            <a:r>
              <a:rPr lang="en-US" sz="2400" b="1" dirty="0" err="1"/>
              <a:t>Bobbio</a:t>
            </a:r>
            <a:r>
              <a:rPr lang="en-US" sz="2400" b="1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35D369-440B-4E6F-9EEE-4B731C6A8C40}"/>
              </a:ext>
            </a:extLst>
          </p:cNvPr>
          <p:cNvSpPr txBox="1"/>
          <p:nvPr/>
        </p:nvSpPr>
        <p:spPr>
          <a:xfrm>
            <a:off x="1084188" y="2256312"/>
            <a:ext cx="1750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Reparadoras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38947C-01E8-4838-BEEC-F0F387ACCC89}"/>
              </a:ext>
            </a:extLst>
          </p:cNvPr>
          <p:cNvSpPr txBox="1"/>
          <p:nvPr/>
        </p:nvSpPr>
        <p:spPr>
          <a:xfrm>
            <a:off x="9090601" y="2225533"/>
            <a:ext cx="125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Premiais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4E8D1C-FB1B-4EE2-9EB6-38ACC978EC37}"/>
              </a:ext>
            </a:extLst>
          </p:cNvPr>
          <p:cNvSpPr txBox="1"/>
          <p:nvPr/>
        </p:nvSpPr>
        <p:spPr>
          <a:xfrm>
            <a:off x="5285923" y="2256312"/>
            <a:ext cx="167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Retributivas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5CB7F-9AB7-4BFB-BA62-0410A5661891}"/>
              </a:ext>
            </a:extLst>
          </p:cNvPr>
          <p:cNvSpPr txBox="1"/>
          <p:nvPr/>
        </p:nvSpPr>
        <p:spPr>
          <a:xfrm>
            <a:off x="3160953" y="1535137"/>
            <a:ext cx="1485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Sucessivas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DB2434-1293-4C60-9435-97AA8D91BFA7}"/>
              </a:ext>
            </a:extLst>
          </p:cNvPr>
          <p:cNvSpPr/>
          <p:nvPr/>
        </p:nvSpPr>
        <p:spPr>
          <a:xfrm>
            <a:off x="961901" y="2162234"/>
            <a:ext cx="1995055" cy="640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ED616D-FDFF-428A-AAC2-F806F016FC8C}"/>
              </a:ext>
            </a:extLst>
          </p:cNvPr>
          <p:cNvSpPr/>
          <p:nvPr/>
        </p:nvSpPr>
        <p:spPr>
          <a:xfrm>
            <a:off x="8720394" y="2136195"/>
            <a:ext cx="1995055" cy="640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891FED-D2CE-4CD3-897D-39F9DF54CA85}"/>
              </a:ext>
            </a:extLst>
          </p:cNvPr>
          <p:cNvSpPr/>
          <p:nvPr/>
        </p:nvSpPr>
        <p:spPr>
          <a:xfrm>
            <a:off x="5064214" y="2162234"/>
            <a:ext cx="1995055" cy="64034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C7C246-1F07-48D0-A8DA-8AA17EC68A44}"/>
              </a:ext>
            </a:extLst>
          </p:cNvPr>
          <p:cNvCxnSpPr>
            <a:cxnSpLocks/>
          </p:cNvCxnSpPr>
          <p:nvPr/>
        </p:nvCxnSpPr>
        <p:spPr>
          <a:xfrm>
            <a:off x="7820015" y="1847077"/>
            <a:ext cx="0" cy="30099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2D7AD4D-BCCD-4845-97B9-71BE77076F6A}"/>
              </a:ext>
            </a:extLst>
          </p:cNvPr>
          <p:cNvSpPr txBox="1"/>
          <p:nvPr/>
        </p:nvSpPr>
        <p:spPr>
          <a:xfrm>
            <a:off x="4754476" y="3114517"/>
            <a:ext cx="21495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Multa</a:t>
            </a:r>
            <a:r>
              <a:rPr lang="en-US" sz="2000" dirty="0"/>
              <a:t> de </a:t>
            </a:r>
            <a:r>
              <a:rPr lang="en-US" sz="2000" dirty="0" err="1"/>
              <a:t>ofício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Multa</a:t>
            </a:r>
            <a:r>
              <a:rPr lang="en-US" sz="2000" dirty="0"/>
              <a:t> </a:t>
            </a:r>
            <a:r>
              <a:rPr lang="en-US" sz="2000" dirty="0" err="1"/>
              <a:t>agravada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Multa</a:t>
            </a:r>
            <a:r>
              <a:rPr lang="en-US" sz="2000" dirty="0"/>
              <a:t> de mora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Arrolamento</a:t>
            </a:r>
            <a:r>
              <a:rPr lang="en-US" sz="2000" dirty="0"/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93AD01-22C9-4AEB-9600-C39EA82AA28B}"/>
              </a:ext>
            </a:extLst>
          </p:cNvPr>
          <p:cNvSpPr txBox="1"/>
          <p:nvPr/>
        </p:nvSpPr>
        <p:spPr>
          <a:xfrm>
            <a:off x="707572" y="3114517"/>
            <a:ext cx="2617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Cobrança</a:t>
            </a:r>
            <a:r>
              <a:rPr lang="en-US" sz="2000" dirty="0"/>
              <a:t> do </a:t>
            </a:r>
            <a:r>
              <a:rPr lang="pt-BR" sz="2000" dirty="0"/>
              <a:t>tributo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Juros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0ED37B-0982-459D-B8EF-4AE452DA78D5}"/>
              </a:ext>
            </a:extLst>
          </p:cNvPr>
          <p:cNvSpPr txBox="1"/>
          <p:nvPr/>
        </p:nvSpPr>
        <p:spPr>
          <a:xfrm>
            <a:off x="8349548" y="3114517"/>
            <a:ext cx="3330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NF </a:t>
            </a:r>
            <a:r>
              <a:rPr lang="en-US" sz="2000" dirty="0" err="1"/>
              <a:t>Paulista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Conformidade </a:t>
            </a:r>
            <a:r>
              <a:rPr lang="en-US" sz="2000" dirty="0" err="1"/>
              <a:t>Cooperativa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5F5F8A-AA95-4D71-9BB7-61C178C20D13}"/>
              </a:ext>
            </a:extLst>
          </p:cNvPr>
          <p:cNvSpPr txBox="1"/>
          <p:nvPr/>
        </p:nvSpPr>
        <p:spPr>
          <a:xfrm>
            <a:off x="680286" y="4857008"/>
            <a:ext cx="2537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Reparação</a:t>
            </a:r>
            <a:r>
              <a:rPr lang="en-US" sz="2000" dirty="0"/>
              <a:t> do </a:t>
            </a:r>
            <a:r>
              <a:rPr lang="en-US" sz="2000" dirty="0" err="1"/>
              <a:t>dano</a:t>
            </a:r>
            <a:endParaRPr lang="en-US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ED8B35-0E38-4124-BF75-B85C328729CB}"/>
              </a:ext>
            </a:extLst>
          </p:cNvPr>
          <p:cNvSpPr txBox="1"/>
          <p:nvPr/>
        </p:nvSpPr>
        <p:spPr>
          <a:xfrm>
            <a:off x="4691359" y="4835640"/>
            <a:ext cx="2262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Punição</a:t>
            </a:r>
            <a:r>
              <a:rPr lang="en-US" sz="2000" dirty="0"/>
              <a:t>/</a:t>
            </a:r>
            <a:r>
              <a:rPr lang="en-US" sz="2000" dirty="0" err="1"/>
              <a:t>ameaça</a:t>
            </a: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2E3E0E-E4FA-426A-A9B7-E88FB17F07F9}"/>
              </a:ext>
            </a:extLst>
          </p:cNvPr>
          <p:cNvSpPr txBox="1"/>
          <p:nvPr/>
        </p:nvSpPr>
        <p:spPr>
          <a:xfrm>
            <a:off x="8349548" y="4857008"/>
            <a:ext cx="2373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Incentivo</a:t>
            </a:r>
            <a:r>
              <a:rPr lang="en-US" sz="2000" dirty="0"/>
              <a:t> </a:t>
            </a:r>
            <a:r>
              <a:rPr lang="en-US" sz="2000" dirty="0" err="1"/>
              <a:t>positivo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99307C8-6631-4DC1-B439-5A00A9F78134}"/>
              </a:ext>
            </a:extLst>
          </p:cNvPr>
          <p:cNvSpPr txBox="1"/>
          <p:nvPr/>
        </p:nvSpPr>
        <p:spPr>
          <a:xfrm>
            <a:off x="8196285" y="1542547"/>
            <a:ext cx="304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Preventivas</a:t>
            </a:r>
            <a:r>
              <a:rPr lang="en-US" sz="2400" dirty="0"/>
              <a:t>/</a:t>
            </a:r>
            <a:r>
              <a:rPr lang="en-US" sz="2400" dirty="0" err="1"/>
              <a:t>Sucessivas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577BA3-F278-4C7C-9707-34167BF6F42B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</p:spTree>
    <p:extLst>
      <p:ext uri="{BB962C8B-B14F-4D97-AF65-F5344CB8AC3E}">
        <p14:creationId xmlns:p14="http://schemas.microsoft.com/office/powerpoint/2010/main" val="124949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3" grpId="0"/>
      <p:bldP spid="14" grpId="0" build="p"/>
      <p:bldP spid="15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A877-D9D2-45CA-AF32-F2A35704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241"/>
            <a:ext cx="10515600" cy="993384"/>
          </a:xfrm>
        </p:spPr>
        <p:txBody>
          <a:bodyPr>
            <a:normAutofit/>
          </a:bodyPr>
          <a:lstStyle/>
          <a:p>
            <a:r>
              <a:rPr lang="en-US" sz="3200" dirty="0"/>
              <a:t>O Compliance </a:t>
            </a:r>
            <a:r>
              <a:rPr lang="en-US" sz="3200" dirty="0" err="1"/>
              <a:t>Cooperativo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640DB9-BFC3-4580-9AE3-0C0A9DAC8AA4}"/>
              </a:ext>
            </a:extLst>
          </p:cNvPr>
          <p:cNvSpPr txBox="1"/>
          <p:nvPr/>
        </p:nvSpPr>
        <p:spPr>
          <a:xfrm>
            <a:off x="838200" y="1825625"/>
            <a:ext cx="2662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Pilares</a:t>
            </a:r>
            <a:r>
              <a:rPr lang="en-US" sz="2400" dirty="0"/>
              <a:t> OCDE (2013)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8935-4467-437B-A94D-B5A5501A4B24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185CFE-B2BE-4993-988B-D8374C8D3D73}"/>
              </a:ext>
            </a:extLst>
          </p:cNvPr>
          <p:cNvSpPr txBox="1"/>
          <p:nvPr/>
        </p:nvSpPr>
        <p:spPr>
          <a:xfrm>
            <a:off x="838200" y="2381292"/>
            <a:ext cx="27243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Commercial awareness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Impartiality (AT)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Proportionality (AT)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Openness trough disclosure and transparency (AT)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Responsiveness (AT)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Disclosure (CT)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Transparency (CT)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CC0627-A268-4ABC-96A8-C4791C05415D}"/>
              </a:ext>
            </a:extLst>
          </p:cNvPr>
          <p:cNvCxnSpPr/>
          <p:nvPr/>
        </p:nvCxnSpPr>
        <p:spPr>
          <a:xfrm>
            <a:off x="3918857" y="1947553"/>
            <a:ext cx="0" cy="36978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89377B5-C9F8-42EF-B885-430017D68729}"/>
              </a:ext>
            </a:extLst>
          </p:cNvPr>
          <p:cNvSpPr txBox="1"/>
          <p:nvPr/>
        </p:nvSpPr>
        <p:spPr>
          <a:xfrm>
            <a:off x="4149436" y="1825624"/>
            <a:ext cx="3869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Características</a:t>
            </a:r>
            <a:r>
              <a:rPr lang="en-US" sz="2400" dirty="0"/>
              <a:t> (Owens, 2021)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C479EA-E395-45AA-BBC2-62FE85655D6F}"/>
              </a:ext>
            </a:extLst>
          </p:cNvPr>
          <p:cNvSpPr txBox="1"/>
          <p:nvPr/>
        </p:nvSpPr>
        <p:spPr>
          <a:xfrm>
            <a:off x="4275118" y="2381292"/>
            <a:ext cx="27243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Voluntariedade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Bilateralidade</a:t>
            </a:r>
            <a:r>
              <a:rPr lang="en-US" sz="2000" dirty="0"/>
              <a:t> (</a:t>
            </a:r>
            <a:r>
              <a:rPr lang="en-US" sz="2000" dirty="0" err="1"/>
              <a:t>transparencia</a:t>
            </a:r>
            <a:r>
              <a:rPr lang="en-US" sz="2000" dirty="0"/>
              <a:t> por </a:t>
            </a:r>
            <a:r>
              <a:rPr lang="en-US" sz="2000" dirty="0" err="1"/>
              <a:t>segurança</a:t>
            </a:r>
            <a:r>
              <a:rPr lang="en-US" sz="2000" dirty="0"/>
              <a:t> </a:t>
            </a:r>
            <a:r>
              <a:rPr lang="en-US" sz="2000" dirty="0" err="1"/>
              <a:t>jurídica</a:t>
            </a:r>
            <a:r>
              <a:rPr lang="en-US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Marco de </a:t>
            </a:r>
            <a:r>
              <a:rPr lang="en-US" sz="2000" dirty="0" err="1"/>
              <a:t>Controle</a:t>
            </a:r>
            <a:r>
              <a:rPr lang="en-US" sz="2000" dirty="0"/>
              <a:t> Fiscal (TCF) – </a:t>
            </a:r>
            <a:r>
              <a:rPr lang="en-US" sz="2000" dirty="0" err="1"/>
              <a:t>melhoria</a:t>
            </a:r>
            <a:r>
              <a:rPr lang="en-US" sz="2000" dirty="0"/>
              <a:t> de </a:t>
            </a:r>
            <a:r>
              <a:rPr lang="en-US" sz="2000" dirty="0" err="1"/>
              <a:t>governança</a:t>
            </a:r>
            <a:r>
              <a:rPr lang="en-US" sz="2000" dirty="0"/>
              <a:t> </a:t>
            </a:r>
            <a:r>
              <a:rPr lang="en-US" sz="2000" dirty="0" err="1"/>
              <a:t>tributária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Código de Boas </a:t>
            </a:r>
            <a:r>
              <a:rPr lang="en-US" sz="2000" dirty="0" err="1"/>
              <a:t>Práticas</a:t>
            </a:r>
            <a:r>
              <a:rPr lang="en-US" sz="2000" dirty="0"/>
              <a:t> </a:t>
            </a:r>
            <a:r>
              <a:rPr lang="en-US" sz="2000" dirty="0" err="1"/>
              <a:t>Tributárias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Diálogo</a:t>
            </a:r>
            <a:r>
              <a:rPr lang="en-US" sz="2000" dirty="0"/>
              <a:t> </a:t>
            </a:r>
            <a:r>
              <a:rPr lang="en-US" sz="2000" dirty="0" err="1"/>
              <a:t>efetivo</a:t>
            </a:r>
            <a:r>
              <a:rPr lang="en-US" sz="2000" dirty="0"/>
              <a:t> (</a:t>
            </a:r>
            <a:r>
              <a:rPr lang="en-US" sz="2000" i="1" dirty="0"/>
              <a:t>agree to disagree</a:t>
            </a:r>
            <a:r>
              <a:rPr lang="en-US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78443E-285D-4314-ADA7-0525AE20C334}"/>
              </a:ext>
            </a:extLst>
          </p:cNvPr>
          <p:cNvSpPr txBox="1"/>
          <p:nvPr/>
        </p:nvSpPr>
        <p:spPr>
          <a:xfrm>
            <a:off x="8772761" y="3082204"/>
            <a:ext cx="2223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Como </a:t>
            </a:r>
            <a:r>
              <a:rPr lang="en-US" sz="2400" dirty="0" err="1"/>
              <a:t>aplicar</a:t>
            </a:r>
            <a:r>
              <a:rPr lang="en-US" sz="2400" dirty="0"/>
              <a:t> as </a:t>
            </a:r>
            <a:r>
              <a:rPr lang="en-US" sz="2400" dirty="0" err="1"/>
              <a:t>Sanções</a:t>
            </a:r>
            <a:r>
              <a:rPr lang="en-US" sz="2400" dirty="0"/>
              <a:t> </a:t>
            </a:r>
            <a:r>
              <a:rPr lang="en-US" sz="2400" dirty="0" err="1"/>
              <a:t>neste</a:t>
            </a:r>
            <a:r>
              <a:rPr lang="en-US" sz="2400" dirty="0"/>
              <a:t> </a:t>
            </a:r>
            <a:r>
              <a:rPr lang="en-US" sz="2400" dirty="0" err="1"/>
              <a:t>cenário</a:t>
            </a:r>
            <a:r>
              <a:rPr lang="en-US" sz="2400" dirty="0"/>
              <a:t>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9333480-6C2F-4B1C-9FA4-8B5174B8432E}"/>
              </a:ext>
            </a:extLst>
          </p:cNvPr>
          <p:cNvCxnSpPr/>
          <p:nvPr/>
        </p:nvCxnSpPr>
        <p:spPr>
          <a:xfrm>
            <a:off x="8060468" y="1947553"/>
            <a:ext cx="0" cy="36978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66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A877-D9D2-45CA-AF32-F2A35704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241"/>
            <a:ext cx="10515600" cy="993384"/>
          </a:xfrm>
        </p:spPr>
        <p:txBody>
          <a:bodyPr>
            <a:normAutofit/>
          </a:bodyPr>
          <a:lstStyle/>
          <a:p>
            <a:r>
              <a:rPr lang="en-US" sz="3200" dirty="0"/>
              <a:t>As </a:t>
            </a:r>
            <a:r>
              <a:rPr lang="en-US" sz="3200" dirty="0" err="1"/>
              <a:t>multas</a:t>
            </a:r>
            <a:r>
              <a:rPr lang="en-US" sz="3200" dirty="0"/>
              <a:t> e o Compliance </a:t>
            </a:r>
            <a:r>
              <a:rPr lang="en-US" sz="3200" dirty="0" err="1"/>
              <a:t>Cooperativo</a:t>
            </a:r>
            <a:br>
              <a:rPr lang="en-US" sz="3200" dirty="0"/>
            </a:br>
            <a:r>
              <a:rPr lang="en-US" sz="2400" dirty="0" err="1"/>
              <a:t>Molduras</a:t>
            </a:r>
            <a:r>
              <a:rPr lang="en-US" sz="2400" dirty="0"/>
              <a:t> </a:t>
            </a:r>
            <a:r>
              <a:rPr lang="en-US" sz="2400" dirty="0" err="1"/>
              <a:t>normativas</a:t>
            </a:r>
            <a:r>
              <a:rPr lang="en-US" sz="2400" dirty="0"/>
              <a:t> </a:t>
            </a:r>
            <a:r>
              <a:rPr lang="en-US" sz="2400" dirty="0" err="1"/>
              <a:t>existentes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8935-4467-437B-A94D-B5A5501A4B24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185CFE-B2BE-4993-988B-D8374C8D3D73}"/>
              </a:ext>
            </a:extLst>
          </p:cNvPr>
          <p:cNvSpPr txBox="1"/>
          <p:nvPr/>
        </p:nvSpPr>
        <p:spPr>
          <a:xfrm>
            <a:off x="838200" y="1918154"/>
            <a:ext cx="96002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multa</a:t>
            </a:r>
            <a:r>
              <a:rPr lang="en-US" sz="2000" dirty="0"/>
              <a:t> </a:t>
            </a:r>
            <a:r>
              <a:rPr lang="en-US" sz="2000" dirty="0" err="1"/>
              <a:t>agravada</a:t>
            </a:r>
            <a:r>
              <a:rPr lang="en-US" sz="2000" dirty="0"/>
              <a:t> (art. 44, par. 1o, Lei 9.430/1996, 150%) é </a:t>
            </a:r>
            <a:r>
              <a:rPr lang="en-US" sz="2000" dirty="0" err="1"/>
              <a:t>incompatível</a:t>
            </a:r>
            <a:r>
              <a:rPr lang="en-US" sz="2000" dirty="0"/>
              <a:t> com o Compliance </a:t>
            </a:r>
            <a:r>
              <a:rPr lang="en-US" sz="2000" dirty="0" err="1"/>
              <a:t>Cooperativo</a:t>
            </a:r>
            <a:r>
              <a:rPr lang="en-US" sz="2000" dirty="0"/>
              <a:t> (Boa-</a:t>
            </a:r>
            <a:r>
              <a:rPr lang="en-US" sz="2000" dirty="0" err="1"/>
              <a:t>fé</a:t>
            </a:r>
            <a:r>
              <a:rPr lang="en-US" sz="2000" dirty="0"/>
              <a:t>, </a:t>
            </a:r>
            <a:r>
              <a:rPr lang="en-US" sz="2000" dirty="0" err="1"/>
              <a:t>transparência</a:t>
            </a:r>
            <a:r>
              <a:rPr lang="en-US" sz="2000" dirty="0"/>
              <a:t>, boa </a:t>
            </a:r>
            <a:r>
              <a:rPr lang="en-US" sz="2000" dirty="0" err="1"/>
              <a:t>governança</a:t>
            </a:r>
            <a:r>
              <a:rPr lang="en-US" sz="2000" dirty="0"/>
              <a:t> </a:t>
            </a:r>
            <a:r>
              <a:rPr lang="en-US" sz="2000" dirty="0" err="1"/>
              <a:t>tributária</a:t>
            </a:r>
            <a:r>
              <a:rPr lang="en-US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i="1" dirty="0"/>
              <a:t>Lei 4.502/1964. </a:t>
            </a:r>
            <a:r>
              <a:rPr lang="pt-BR" sz="2000" i="1" dirty="0" err="1"/>
              <a:t>Art</a:t>
            </a:r>
            <a:r>
              <a:rPr lang="pt-BR" sz="2000" i="1" dirty="0"/>
              <a:t> . 71. Sonegação é </a:t>
            </a:r>
            <a:r>
              <a:rPr lang="pt-BR" sz="2000" i="1" dirty="0" err="1"/>
              <a:t>tôda</a:t>
            </a:r>
            <a:r>
              <a:rPr lang="pt-BR" sz="2000" i="1" dirty="0"/>
              <a:t> ação ou omissão dolosa tendente a impedir ou retardar, total ou parcialmente, o conhecimento por parte da autoridade fazendária: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i="1" dirty="0"/>
              <a:t>(...)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i="1" dirty="0" err="1"/>
              <a:t>Art</a:t>
            </a:r>
            <a:r>
              <a:rPr lang="pt-BR" sz="2000" i="1" dirty="0"/>
              <a:t> . 72. Fraude é </a:t>
            </a:r>
            <a:r>
              <a:rPr lang="pt-BR" sz="2000" i="1" dirty="0" err="1"/>
              <a:t>tôda</a:t>
            </a:r>
            <a:r>
              <a:rPr lang="pt-BR" sz="2000" i="1" dirty="0"/>
              <a:t> ação ou omissão dolosa tendente a impedir ou retardar, total ou parcialmente, a ocorrência do fato gerador da obrigação tributária principal, ou a excluir ou modificar as suas características essenciais, de modo a reduzir o montante do </a:t>
            </a:r>
            <a:r>
              <a:rPr lang="pt-BR" sz="2000" i="1" dirty="0" err="1"/>
              <a:t>impôsto</a:t>
            </a:r>
            <a:r>
              <a:rPr lang="pt-BR" sz="2000" i="1" dirty="0"/>
              <a:t> devido a evitar ou diferir o seu pagamento.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i="1" dirty="0" err="1"/>
              <a:t>Art</a:t>
            </a:r>
            <a:r>
              <a:rPr lang="pt-BR" sz="2000" i="1" dirty="0"/>
              <a:t> . 73. Conluio é o ajuste doloso entre duas ou mais pessoas naturais ou jurídicas, visando qualquer dos efeitos referidos nos </a:t>
            </a:r>
            <a:r>
              <a:rPr lang="pt-BR" sz="2000" i="1" dirty="0" err="1"/>
              <a:t>arts</a:t>
            </a:r>
            <a:r>
              <a:rPr lang="pt-BR" sz="2000" i="1" dirty="0"/>
              <a:t>. 71 e 72.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514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A877-D9D2-45CA-AF32-F2A35704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241"/>
            <a:ext cx="10515600" cy="993384"/>
          </a:xfrm>
        </p:spPr>
        <p:txBody>
          <a:bodyPr>
            <a:normAutofit/>
          </a:bodyPr>
          <a:lstStyle/>
          <a:p>
            <a:r>
              <a:rPr lang="en-US" sz="3200" dirty="0"/>
              <a:t>As </a:t>
            </a:r>
            <a:r>
              <a:rPr lang="en-US" sz="3200" dirty="0" err="1"/>
              <a:t>multas</a:t>
            </a:r>
            <a:r>
              <a:rPr lang="en-US" sz="3200" dirty="0"/>
              <a:t> e o Compliance </a:t>
            </a:r>
            <a:r>
              <a:rPr lang="en-US" sz="3200" dirty="0" err="1"/>
              <a:t>Cooperativo</a:t>
            </a:r>
            <a:br>
              <a:rPr lang="en-US" sz="3200" dirty="0"/>
            </a:br>
            <a:r>
              <a:rPr lang="en-US" sz="2400" dirty="0" err="1"/>
              <a:t>Molduras</a:t>
            </a:r>
            <a:r>
              <a:rPr lang="en-US" sz="2400" dirty="0"/>
              <a:t> </a:t>
            </a:r>
            <a:r>
              <a:rPr lang="en-US" sz="2400" dirty="0" err="1"/>
              <a:t>normativas</a:t>
            </a:r>
            <a:r>
              <a:rPr lang="en-US" sz="2400" dirty="0"/>
              <a:t> </a:t>
            </a:r>
            <a:r>
              <a:rPr lang="en-US" sz="2400" dirty="0" err="1"/>
              <a:t>existentes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8935-4467-437B-A94D-B5A5501A4B24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185CFE-B2BE-4993-988B-D8374C8D3D73}"/>
              </a:ext>
            </a:extLst>
          </p:cNvPr>
          <p:cNvSpPr txBox="1"/>
          <p:nvPr/>
        </p:nvSpPr>
        <p:spPr>
          <a:xfrm>
            <a:off x="838200" y="1918154"/>
            <a:ext cx="96002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 err="1"/>
              <a:t>denúncia</a:t>
            </a:r>
            <a:r>
              <a:rPr lang="en-US" sz="2000" dirty="0"/>
              <a:t> </a:t>
            </a:r>
            <a:r>
              <a:rPr lang="en-US" sz="2000" dirty="0" err="1"/>
              <a:t>espontânea</a:t>
            </a:r>
            <a:r>
              <a:rPr lang="en-US" sz="2000" dirty="0"/>
              <a:t> (art. 138, CTN)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Art. 138. A responsabilidade é excluída pela denúncia espontânea da infração, </a:t>
            </a:r>
            <a:r>
              <a:rPr lang="pt-BR" sz="2000" dirty="0">
                <a:solidFill>
                  <a:srgbClr val="FF0000"/>
                </a:solidFill>
              </a:rPr>
              <a:t>acompanhada, se for o caso, do pagamento do tributo devido e dos juros de mora</a:t>
            </a:r>
            <a:r>
              <a:rPr lang="pt-BR" sz="2000" dirty="0"/>
              <a:t>, ou do depósito da importância arbitrada pela autoridade administrativa, quando o montante do tributo dependa de apuração.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Parágrafo único. Não se considera espontânea a denúncia apresentada </a:t>
            </a:r>
            <a:r>
              <a:rPr lang="pt-BR" sz="2000" dirty="0">
                <a:solidFill>
                  <a:srgbClr val="FF0000"/>
                </a:solidFill>
              </a:rPr>
              <a:t>após o início de qualquer procedimento administrativo ou medida de fiscalização</a:t>
            </a:r>
            <a:r>
              <a:rPr lang="pt-BR" sz="2000" dirty="0"/>
              <a:t>, relacionados com a infração.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Multa de mora e punitiva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Regularização de obrigações acessórias (prazo para </a:t>
            </a:r>
            <a:r>
              <a:rPr lang="pt-BR" sz="2000" dirty="0" err="1"/>
              <a:t>autorregularização</a:t>
            </a:r>
            <a:r>
              <a:rPr lang="pt-BR" sz="2000" dirty="0"/>
              <a:t> – respeitada a decadência)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473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A877-D9D2-45CA-AF32-F2A35704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241"/>
            <a:ext cx="10515600" cy="993384"/>
          </a:xfrm>
        </p:spPr>
        <p:txBody>
          <a:bodyPr>
            <a:normAutofit/>
          </a:bodyPr>
          <a:lstStyle/>
          <a:p>
            <a:r>
              <a:rPr lang="en-US" sz="3200" dirty="0"/>
              <a:t>As </a:t>
            </a:r>
            <a:r>
              <a:rPr lang="en-US" sz="3200" dirty="0" err="1"/>
              <a:t>multas</a:t>
            </a:r>
            <a:r>
              <a:rPr lang="en-US" sz="3200" dirty="0"/>
              <a:t> e o Compliance </a:t>
            </a:r>
            <a:r>
              <a:rPr lang="en-US" sz="3200" dirty="0" err="1"/>
              <a:t>Cooperativo</a:t>
            </a:r>
            <a:br>
              <a:rPr lang="en-US" sz="3200" dirty="0"/>
            </a:br>
            <a:r>
              <a:rPr lang="en-US" sz="2400" dirty="0" err="1"/>
              <a:t>Molduras</a:t>
            </a:r>
            <a:r>
              <a:rPr lang="en-US" sz="2400" dirty="0"/>
              <a:t> </a:t>
            </a:r>
            <a:r>
              <a:rPr lang="en-US" sz="2400" dirty="0" err="1"/>
              <a:t>normativas</a:t>
            </a:r>
            <a:r>
              <a:rPr lang="en-US" sz="2400" dirty="0"/>
              <a:t> </a:t>
            </a:r>
            <a:r>
              <a:rPr lang="en-US" sz="2400" dirty="0" err="1"/>
              <a:t>existentes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8935-4467-437B-A94D-B5A5501A4B24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185CFE-B2BE-4993-988B-D8374C8D3D73}"/>
              </a:ext>
            </a:extLst>
          </p:cNvPr>
          <p:cNvSpPr txBox="1"/>
          <p:nvPr/>
        </p:nvSpPr>
        <p:spPr>
          <a:xfrm>
            <a:off x="838200" y="1918154"/>
            <a:ext cx="9600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Pendência</a:t>
            </a:r>
            <a:r>
              <a:rPr lang="en-US" sz="2000" dirty="0"/>
              <a:t> de consulta (art. 161, </a:t>
            </a:r>
            <a:r>
              <a:rPr lang="en-US" sz="2000" dirty="0" err="1"/>
              <a:t>parágrafo</a:t>
            </a:r>
            <a:r>
              <a:rPr lang="en-US" sz="2000" dirty="0"/>
              <a:t> 2º, CTN)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 Art. 161. O crédito não integralmente pago no vencimento é acrescido de juros de mora, seja qual for o motivo determinante da falta, sem prejuízo da imposição das penalidades cabíveis e da aplicação de quaisquer medidas de garantia previstas nesta Lei ou em lei tributária.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(...)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§ 2º O disposto neste artigo não se aplica na pendência de consulta formulada pelo devedor dentro do prazo legal para pagamento do crédito.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Diálogo e consulta prévia (transparência)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E se o contribuinte não concordar com a interpretação da AT (</a:t>
            </a:r>
            <a:r>
              <a:rPr lang="pt-BR" sz="2000" i="1" dirty="0" err="1"/>
              <a:t>agree</a:t>
            </a:r>
            <a:r>
              <a:rPr lang="pt-BR" sz="2000" i="1" dirty="0"/>
              <a:t> </a:t>
            </a:r>
            <a:r>
              <a:rPr lang="pt-BR" sz="2000" i="1" dirty="0" err="1"/>
              <a:t>to</a:t>
            </a:r>
            <a:r>
              <a:rPr lang="pt-BR" sz="2000" i="1" dirty="0"/>
              <a:t> </a:t>
            </a:r>
            <a:r>
              <a:rPr lang="pt-BR" sz="2000" i="1" dirty="0" err="1"/>
              <a:t>disagree</a:t>
            </a:r>
            <a:r>
              <a:rPr lang="pt-BR" sz="2000" dirty="0"/>
              <a:t>)?</a:t>
            </a:r>
          </a:p>
          <a:p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31B273-C103-47E1-82AF-7F5DAF606C29}"/>
              </a:ext>
            </a:extLst>
          </p:cNvPr>
          <p:cNvSpPr/>
          <p:nvPr/>
        </p:nvSpPr>
        <p:spPr>
          <a:xfrm>
            <a:off x="838199" y="5032376"/>
            <a:ext cx="958833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A877-D9D2-45CA-AF32-F2A35704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241"/>
            <a:ext cx="10515600" cy="993384"/>
          </a:xfrm>
        </p:spPr>
        <p:txBody>
          <a:bodyPr>
            <a:normAutofit/>
          </a:bodyPr>
          <a:lstStyle/>
          <a:p>
            <a:r>
              <a:rPr lang="en-US" sz="3200" dirty="0"/>
              <a:t>As </a:t>
            </a:r>
            <a:r>
              <a:rPr lang="en-US" sz="3200" dirty="0" err="1"/>
              <a:t>multas</a:t>
            </a:r>
            <a:r>
              <a:rPr lang="en-US" sz="3200" dirty="0"/>
              <a:t> e o Compliance </a:t>
            </a:r>
            <a:r>
              <a:rPr lang="en-US" sz="3200" dirty="0" err="1"/>
              <a:t>Cooperativo</a:t>
            </a:r>
            <a:br>
              <a:rPr lang="en-US" sz="3200" dirty="0"/>
            </a:br>
            <a:r>
              <a:rPr lang="en-US" sz="2400" dirty="0" err="1"/>
              <a:t>Pontos</a:t>
            </a:r>
            <a:r>
              <a:rPr lang="en-US" sz="2400" dirty="0"/>
              <a:t> a </a:t>
            </a:r>
            <a:r>
              <a:rPr lang="en-US" sz="2400" dirty="0" err="1"/>
              <a:t>serem</a:t>
            </a:r>
            <a:r>
              <a:rPr lang="en-US" sz="2400" dirty="0"/>
              <a:t> </a:t>
            </a:r>
            <a:r>
              <a:rPr lang="en-US" sz="2400" dirty="0" err="1"/>
              <a:t>definidos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8935-4467-437B-A94D-B5A5501A4B24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185CFE-B2BE-4993-988B-D8374C8D3D73}"/>
              </a:ext>
            </a:extLst>
          </p:cNvPr>
          <p:cNvSpPr txBox="1"/>
          <p:nvPr/>
        </p:nvSpPr>
        <p:spPr>
          <a:xfrm>
            <a:off x="838200" y="1918154"/>
            <a:ext cx="96002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 </a:t>
            </a:r>
            <a:r>
              <a:rPr lang="en-US" sz="2400" dirty="0" err="1"/>
              <a:t>diálogo</a:t>
            </a:r>
            <a:r>
              <a:rPr lang="en-US" sz="2400" dirty="0"/>
              <a:t> </a:t>
            </a:r>
            <a:r>
              <a:rPr lang="en-US" sz="2400" dirty="0" err="1"/>
              <a:t>pressupõe</a:t>
            </a:r>
            <a:r>
              <a:rPr lang="en-US" sz="2400" dirty="0"/>
              <a:t> a </a:t>
            </a:r>
            <a:r>
              <a:rPr lang="en-US" sz="2400" dirty="0" err="1"/>
              <a:t>possibilidade</a:t>
            </a:r>
            <a:r>
              <a:rPr lang="en-US" sz="2400" dirty="0"/>
              <a:t> de </a:t>
            </a:r>
            <a:r>
              <a:rPr lang="en-US" sz="2400" dirty="0" err="1"/>
              <a:t>discordância</a:t>
            </a:r>
            <a:r>
              <a:rPr lang="en-US" sz="2400" dirty="0"/>
              <a:t> (</a:t>
            </a:r>
            <a:r>
              <a:rPr lang="en-US" sz="2400" i="1" dirty="0"/>
              <a:t>agree to disagree)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Princípio</a:t>
            </a:r>
            <a:r>
              <a:rPr lang="en-US" sz="2400" dirty="0"/>
              <a:t> da </a:t>
            </a:r>
            <a:r>
              <a:rPr lang="en-US" sz="2400" dirty="0" err="1"/>
              <a:t>imparcialidade</a:t>
            </a:r>
            <a:r>
              <a:rPr lang="en-US" sz="2400" dirty="0"/>
              <a:t> do CC (impartiality) </a:t>
            </a:r>
            <a:r>
              <a:rPr lang="en-US" sz="2400" dirty="0" err="1"/>
              <a:t>recomenda</a:t>
            </a:r>
            <a:r>
              <a:rPr lang="en-US" sz="2400" dirty="0"/>
              <a:t> </a:t>
            </a:r>
            <a:r>
              <a:rPr lang="en-US" sz="2400" dirty="0" err="1"/>
              <a:t>uma</a:t>
            </a:r>
            <a:r>
              <a:rPr lang="en-US" sz="2400" dirty="0"/>
              <a:t> </a:t>
            </a:r>
            <a:r>
              <a:rPr lang="en-US" sz="2400" dirty="0" err="1"/>
              <a:t>solução</a:t>
            </a:r>
            <a:r>
              <a:rPr lang="en-US" sz="2400" dirty="0"/>
              <a:t> dentro do </a:t>
            </a:r>
            <a:r>
              <a:rPr lang="en-US" sz="2400" dirty="0" err="1"/>
              <a:t>programa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Objetivo</a:t>
            </a:r>
            <a:r>
              <a:rPr lang="en-US" sz="2400" dirty="0"/>
              <a:t> é </a:t>
            </a:r>
            <a:r>
              <a:rPr lang="en-US" sz="2400" dirty="0" err="1"/>
              <a:t>evitar</a:t>
            </a:r>
            <a:r>
              <a:rPr lang="en-US" sz="2400" dirty="0"/>
              <a:t> o </a:t>
            </a:r>
            <a:r>
              <a:rPr lang="en-US" sz="2400" dirty="0" err="1"/>
              <a:t>contencioso</a:t>
            </a:r>
            <a:r>
              <a:rPr lang="en-US" sz="2400" dirty="0"/>
              <a:t> e </a:t>
            </a:r>
            <a:r>
              <a:rPr lang="en-US" sz="2400" dirty="0" err="1"/>
              <a:t>trazer</a:t>
            </a:r>
            <a:r>
              <a:rPr lang="en-US" sz="2400" dirty="0"/>
              <a:t> </a:t>
            </a:r>
            <a:r>
              <a:rPr lang="en-US" sz="2400" dirty="0" err="1"/>
              <a:t>segurança</a:t>
            </a:r>
            <a:r>
              <a:rPr lang="en-US" sz="2400" dirty="0"/>
              <a:t> </a:t>
            </a:r>
            <a:r>
              <a:rPr lang="en-US" sz="2400" dirty="0" err="1"/>
              <a:t>jurídica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Propostas: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Implementação</a:t>
            </a:r>
            <a:r>
              <a:rPr lang="en-US" sz="2400" dirty="0"/>
              <a:t> de </a:t>
            </a:r>
            <a:r>
              <a:rPr lang="en-US" sz="2400" dirty="0" err="1"/>
              <a:t>mecanismos</a:t>
            </a:r>
            <a:r>
              <a:rPr lang="en-US" sz="2400" dirty="0"/>
              <a:t> </a:t>
            </a:r>
            <a:r>
              <a:rPr lang="en-US" sz="2400" dirty="0" err="1"/>
              <a:t>imparciais</a:t>
            </a:r>
            <a:r>
              <a:rPr lang="en-US" sz="2400" dirty="0"/>
              <a:t> de </a:t>
            </a:r>
            <a:r>
              <a:rPr lang="en-US" sz="2400" dirty="0" err="1"/>
              <a:t>resolução</a:t>
            </a:r>
            <a:r>
              <a:rPr lang="en-US" sz="2400" dirty="0"/>
              <a:t> de </a:t>
            </a:r>
            <a:r>
              <a:rPr lang="en-US" sz="2400" dirty="0" err="1"/>
              <a:t>controvérsias</a:t>
            </a:r>
            <a:r>
              <a:rPr lang="en-US" sz="2400" dirty="0"/>
              <a:t> (</a:t>
            </a:r>
            <a:r>
              <a:rPr lang="en-US" sz="2400" dirty="0" err="1"/>
              <a:t>mediação</a:t>
            </a:r>
            <a:r>
              <a:rPr lang="en-US" sz="2400" dirty="0"/>
              <a:t>, </a:t>
            </a:r>
            <a:r>
              <a:rPr lang="en-US" sz="2400" dirty="0" err="1"/>
              <a:t>arbitragem</a:t>
            </a:r>
            <a:r>
              <a:rPr lang="en-US" sz="2400" dirty="0"/>
              <a:t>, </a:t>
            </a:r>
            <a:r>
              <a:rPr lang="en-US" sz="2400" dirty="0" err="1"/>
              <a:t>recurso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CARF (?))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Alteração</a:t>
            </a:r>
            <a:r>
              <a:rPr lang="en-US" sz="2400" dirty="0"/>
              <a:t> do art. 44 da Lei 9.430/1996 para </a:t>
            </a:r>
            <a:r>
              <a:rPr lang="en-US" sz="2400" dirty="0" err="1"/>
              <a:t>prever</a:t>
            </a:r>
            <a:r>
              <a:rPr lang="en-US" sz="2400" dirty="0"/>
              <a:t> o </a:t>
            </a:r>
            <a:r>
              <a:rPr lang="en-US" sz="2400" dirty="0" err="1"/>
              <a:t>lançamento</a:t>
            </a:r>
            <a:r>
              <a:rPr lang="en-US" sz="2400" dirty="0"/>
              <a:t> </a:t>
            </a:r>
            <a:r>
              <a:rPr lang="en-US" sz="2400" dirty="0" err="1"/>
              <a:t>sem</a:t>
            </a:r>
            <a:r>
              <a:rPr lang="en-US" sz="2400" dirty="0"/>
              <a:t> </a:t>
            </a:r>
            <a:r>
              <a:rPr lang="en-US" sz="2400" dirty="0" err="1"/>
              <a:t>multa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caso</a:t>
            </a:r>
            <a:r>
              <a:rPr lang="en-US" sz="2400" dirty="0"/>
              <a:t> de </a:t>
            </a:r>
            <a:r>
              <a:rPr lang="en-US" sz="2400" dirty="0" err="1"/>
              <a:t>divergência</a:t>
            </a:r>
            <a:r>
              <a:rPr lang="en-US" sz="2400" dirty="0"/>
              <a:t> de </a:t>
            </a:r>
            <a:r>
              <a:rPr lang="en-US" sz="2400" dirty="0" err="1"/>
              <a:t>interpretação</a:t>
            </a:r>
            <a:r>
              <a:rPr lang="en-US" sz="2400" dirty="0"/>
              <a:t>/</a:t>
            </a:r>
            <a:r>
              <a:rPr lang="en-US" sz="2400" dirty="0" err="1"/>
              <a:t>aplicação</a:t>
            </a:r>
            <a:r>
              <a:rPr lang="en-US" sz="2400" dirty="0"/>
              <a:t> de </a:t>
            </a:r>
            <a:r>
              <a:rPr lang="en-US" sz="2400" dirty="0" err="1"/>
              <a:t>norma</a:t>
            </a:r>
            <a:r>
              <a:rPr lang="en-US" sz="2400" dirty="0"/>
              <a:t> no </a:t>
            </a:r>
            <a:r>
              <a:rPr lang="en-US" sz="2400" dirty="0" err="1"/>
              <a:t>programa</a:t>
            </a:r>
            <a:r>
              <a:rPr lang="en-US" sz="2400" dirty="0"/>
              <a:t> </a:t>
            </a:r>
            <a:endParaRPr lang="pt-B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69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9A877-D9D2-45CA-AF32-F2A35704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2308"/>
            <a:ext cx="10515600" cy="993384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Obrigado</a:t>
            </a:r>
            <a:r>
              <a:rPr lang="en-US" sz="3200" dirty="0"/>
              <a:t>!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aldo@apj.adv.br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D8935-4467-437B-A94D-B5A5501A4B24}"/>
              </a:ext>
            </a:extLst>
          </p:cNvPr>
          <p:cNvSpPr txBox="1"/>
          <p:nvPr/>
        </p:nvSpPr>
        <p:spPr>
          <a:xfrm>
            <a:off x="588819" y="6107057"/>
            <a:ext cx="17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www.APJ.adv.br</a:t>
            </a:r>
          </a:p>
        </p:txBody>
      </p:sp>
    </p:spTree>
    <p:extLst>
      <p:ext uri="{BB962C8B-B14F-4D97-AF65-F5344CB8AC3E}">
        <p14:creationId xmlns:p14="http://schemas.microsoft.com/office/powerpoint/2010/main" val="10788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758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Sanções Tributárias e o Compliance Cooperativo </vt:lpstr>
      <vt:lpstr>Roteiro</vt:lpstr>
      <vt:lpstr>Sanções (Bobbio)</vt:lpstr>
      <vt:lpstr>O Compliance Cooperativo</vt:lpstr>
      <vt:lpstr>As multas e o Compliance Cooperativo Molduras normativas existentes</vt:lpstr>
      <vt:lpstr>As multas e o Compliance Cooperativo Molduras normativas existentes</vt:lpstr>
      <vt:lpstr>As multas e o Compliance Cooperativo Molduras normativas existentes</vt:lpstr>
      <vt:lpstr>As multas e o Compliance Cooperativo Pontos a serem definidos</vt:lpstr>
      <vt:lpstr>Obrigado!  aldo@apj.adv.br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10</cp:revision>
  <dcterms:created xsi:type="dcterms:W3CDTF">2022-11-18T18:20:41Z</dcterms:created>
  <dcterms:modified xsi:type="dcterms:W3CDTF">2022-12-07T13:35:25Z</dcterms:modified>
</cp:coreProperties>
</file>