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3" r:id="rId5"/>
    <p:sldId id="259" r:id="rId6"/>
    <p:sldId id="260" r:id="rId7"/>
    <p:sldId id="261" r:id="rId8"/>
    <p:sldId id="264" r:id="rId9"/>
    <p:sldId id="262" r:id="rId10"/>
    <p:sldId id="265" r:id="rId11"/>
    <p:sldId id="268" r:id="rId12"/>
    <p:sldId id="266" r:id="rId13"/>
    <p:sldId id="267" r:id="rId1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2"/>
    <a:srgbClr val="0B233F"/>
    <a:srgbClr val="D0A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B5E9E-5012-0EE1-2798-4673F9DFB373}"/>
              </a:ext>
            </a:extLst>
          </p:cNvPr>
          <p:cNvSpPr>
            <a:spLocks noGrp="1"/>
          </p:cNvSpPr>
          <p:nvPr>
            <p:ph type="ctrTitle"/>
          </p:nvPr>
        </p:nvSpPr>
        <p:spPr>
          <a:xfrm>
            <a:off x="1524000" y="1122363"/>
            <a:ext cx="9144000" cy="2387600"/>
          </a:xfrm>
          <a:solidFill>
            <a:schemeClr val="bg1">
              <a:alpha val="47000"/>
            </a:schemeClr>
          </a:solidFill>
        </p:spPr>
        <p:txBody>
          <a:bodyPr anchor="b"/>
          <a:lstStyle>
            <a:lvl1pPr algn="ctr">
              <a:defRPr sz="6000">
                <a:solidFill>
                  <a:srgbClr val="0C2342"/>
                </a:solidFill>
              </a:defRPr>
            </a:lvl1pPr>
          </a:lstStyle>
          <a:p>
            <a:r>
              <a:rPr lang="pt-BR" dirty="0"/>
              <a:t>Clique para editar o título Mestre</a:t>
            </a:r>
          </a:p>
        </p:txBody>
      </p:sp>
      <p:sp>
        <p:nvSpPr>
          <p:cNvPr id="3" name="Subtítulo 2">
            <a:extLst>
              <a:ext uri="{FF2B5EF4-FFF2-40B4-BE49-F238E27FC236}">
                <a16:creationId xmlns:a16="http://schemas.microsoft.com/office/drawing/2014/main" id="{E1633A5C-2ED7-F24E-B940-CDE0C455A413}"/>
              </a:ext>
            </a:extLst>
          </p:cNvPr>
          <p:cNvSpPr>
            <a:spLocks noGrp="1"/>
          </p:cNvSpPr>
          <p:nvPr>
            <p:ph type="subTitle" idx="1"/>
          </p:nvPr>
        </p:nvSpPr>
        <p:spPr>
          <a:xfrm>
            <a:off x="1524000" y="3602038"/>
            <a:ext cx="9144000" cy="1655762"/>
          </a:xfrm>
          <a:solidFill>
            <a:schemeClr val="bg1">
              <a:alpha val="49000"/>
            </a:schemeClr>
          </a:solidFill>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4" name="Espaço Reservado para Data 3">
            <a:extLst>
              <a:ext uri="{FF2B5EF4-FFF2-40B4-BE49-F238E27FC236}">
                <a16:creationId xmlns:a16="http://schemas.microsoft.com/office/drawing/2014/main" id="{11CA8E0A-BBBE-ED7D-2ABA-D3E5EF124856}"/>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5" name="Espaço Reservado para Rodapé 4">
            <a:extLst>
              <a:ext uri="{FF2B5EF4-FFF2-40B4-BE49-F238E27FC236}">
                <a16:creationId xmlns:a16="http://schemas.microsoft.com/office/drawing/2014/main" id="{4892F5CA-113D-7460-F203-A165BB2822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D67A33-DD1A-7DFD-A633-733E634A9CCA}"/>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4738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AAA2B-5609-DC53-3642-B0E14B05807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FB11D44-EF41-D28E-3F68-F0F062CF104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B3CD6-B193-ACC4-17DD-1A836E977A3E}"/>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5" name="Espaço Reservado para Rodapé 4">
            <a:extLst>
              <a:ext uri="{FF2B5EF4-FFF2-40B4-BE49-F238E27FC236}">
                <a16:creationId xmlns:a16="http://schemas.microsoft.com/office/drawing/2014/main" id="{C6E77051-19EF-ED79-A8AE-6075669495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7F2141-BDED-10B7-640B-022DDE8D4B36}"/>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5194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3A0E7A-4631-D669-596D-C05B419AC96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C8EE6E0-92FB-E524-2C7D-10DAB64A54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C3E123-2EC7-60C3-4A73-A24549BB1F21}"/>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5" name="Espaço Reservado para Rodapé 4">
            <a:extLst>
              <a:ext uri="{FF2B5EF4-FFF2-40B4-BE49-F238E27FC236}">
                <a16:creationId xmlns:a16="http://schemas.microsoft.com/office/drawing/2014/main" id="{2FC4B891-71B0-29EA-8FEA-D3EE7FE88A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72E7FC-E601-9455-8A09-9325FF285DDF}"/>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2713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699C6-6167-B96D-F3D1-E2D9F5DC89DA}"/>
              </a:ext>
            </a:extLst>
          </p:cNvPr>
          <p:cNvSpPr>
            <a:spLocks noGrp="1"/>
          </p:cNvSpPr>
          <p:nvPr>
            <p:ph type="title"/>
          </p:nvPr>
        </p:nvSpPr>
        <p:spPr>
          <a:xfrm>
            <a:off x="838200" y="681037"/>
            <a:ext cx="10515600" cy="1325563"/>
          </a:xfrm>
        </p:spPr>
        <p:txBody>
          <a:bodyPr/>
          <a:lstStyle>
            <a:lvl1pPr>
              <a:defRPr>
                <a:solidFill>
                  <a:srgbClr val="0B233F"/>
                </a:solidFill>
              </a:defRPr>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5F551148-3B9E-2584-F9B3-135A7F3D5FF7}"/>
              </a:ext>
            </a:extLst>
          </p:cNvPr>
          <p:cNvSpPr>
            <a:spLocks noGrp="1"/>
          </p:cNvSpPr>
          <p:nvPr>
            <p:ph idx="1"/>
          </p:nvPr>
        </p:nvSpPr>
        <p:spPr>
          <a:solidFill>
            <a:schemeClr val="bg1">
              <a:alpha val="7000"/>
            </a:schemeClr>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3F95C0E7-FF09-72EB-4332-D1E0696D102D}"/>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5" name="Espaço Reservado para Rodapé 4">
            <a:extLst>
              <a:ext uri="{FF2B5EF4-FFF2-40B4-BE49-F238E27FC236}">
                <a16:creationId xmlns:a16="http://schemas.microsoft.com/office/drawing/2014/main" id="{DA2A6B57-AA43-4631-95E9-FB032EF43E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F32F89-74CA-CE09-5F5E-6CB29B300C31}"/>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8120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8F116-B2BC-A486-0906-778006F79039}"/>
              </a:ext>
            </a:extLst>
          </p:cNvPr>
          <p:cNvSpPr>
            <a:spLocks noGrp="1"/>
          </p:cNvSpPr>
          <p:nvPr>
            <p:ph type="title"/>
          </p:nvPr>
        </p:nvSpPr>
        <p:spPr>
          <a:xfrm>
            <a:off x="831850" y="1709738"/>
            <a:ext cx="10515600" cy="2852737"/>
          </a:xfrm>
        </p:spPr>
        <p:txBody>
          <a:bodyPr anchor="b"/>
          <a:lstStyle>
            <a:lvl1pPr>
              <a:defRPr sz="6000">
                <a:solidFill>
                  <a:srgbClr val="0C2342"/>
                </a:solidFill>
              </a:defRPr>
            </a:lvl1pPr>
          </a:lstStyle>
          <a:p>
            <a:r>
              <a:rPr lang="pt-BR" dirty="0"/>
              <a:t>Clique para editar o título Mestre</a:t>
            </a:r>
          </a:p>
        </p:txBody>
      </p:sp>
      <p:sp>
        <p:nvSpPr>
          <p:cNvPr id="3" name="Espaço Reservado para Texto 2">
            <a:extLst>
              <a:ext uri="{FF2B5EF4-FFF2-40B4-BE49-F238E27FC236}">
                <a16:creationId xmlns:a16="http://schemas.microsoft.com/office/drawing/2014/main" id="{1A2DE913-D2E5-F52F-845B-95FC8513B6C8}"/>
              </a:ext>
            </a:extLst>
          </p:cNvPr>
          <p:cNvSpPr>
            <a:spLocks noGrp="1"/>
          </p:cNvSpPr>
          <p:nvPr>
            <p:ph type="body" idx="1"/>
          </p:nvPr>
        </p:nvSpPr>
        <p:spPr>
          <a:xfrm>
            <a:off x="831850" y="4589463"/>
            <a:ext cx="10515600" cy="1500187"/>
          </a:xfrm>
          <a:solidFill>
            <a:schemeClr val="bg1">
              <a:alpha val="18000"/>
            </a:schemeClr>
          </a:solidFill>
        </p:spPr>
        <p:txBody>
          <a:bodyPr/>
          <a:lstStyle>
            <a:lvl1pPr marL="0" indent="0">
              <a:buNone/>
              <a:defRPr sz="2400">
                <a:solidFill>
                  <a:srgbClr val="0C23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C284E4B-2476-CE2C-5D5B-52770AB75B82}"/>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5" name="Espaço Reservado para Rodapé 4">
            <a:extLst>
              <a:ext uri="{FF2B5EF4-FFF2-40B4-BE49-F238E27FC236}">
                <a16:creationId xmlns:a16="http://schemas.microsoft.com/office/drawing/2014/main" id="{7FE8FECE-A252-D22F-B9AB-2CE7F045458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C55A3C-28BE-F91F-5D4F-9EF769A455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99843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8283A-799D-3223-274E-990E93374A3C}"/>
              </a:ext>
            </a:extLst>
          </p:cNvPr>
          <p:cNvSpPr>
            <a:spLocks noGrp="1"/>
          </p:cNvSpPr>
          <p:nvPr>
            <p:ph type="title"/>
          </p:nvPr>
        </p:nvSpPr>
        <p:spPr>
          <a:xfrm>
            <a:off x="838200" y="681037"/>
            <a:ext cx="10515600" cy="1325563"/>
          </a:xfrm>
        </p:spPr>
        <p:txBody>
          <a:bodyPr/>
          <a:lstStyle>
            <a:lvl1pPr>
              <a:defRPr>
                <a:solidFill>
                  <a:srgbClr val="0C2342"/>
                </a:solidFill>
              </a:defRPr>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CEFEF5CC-E4D5-A79A-3435-837AEE2B38A3}"/>
              </a:ext>
            </a:extLst>
          </p:cNvPr>
          <p:cNvSpPr>
            <a:spLocks noGrp="1"/>
          </p:cNvSpPr>
          <p:nvPr>
            <p:ph sz="half" idx="1"/>
          </p:nvPr>
        </p:nvSpPr>
        <p:spPr>
          <a:xfrm>
            <a:off x="838200" y="1825625"/>
            <a:ext cx="5181600" cy="435133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a:extLst>
              <a:ext uri="{FF2B5EF4-FFF2-40B4-BE49-F238E27FC236}">
                <a16:creationId xmlns:a16="http://schemas.microsoft.com/office/drawing/2014/main" id="{E1B75CC1-321C-46F2-D1B8-2F31DD1EF64E}"/>
              </a:ext>
            </a:extLst>
          </p:cNvPr>
          <p:cNvSpPr>
            <a:spLocks noGrp="1"/>
          </p:cNvSpPr>
          <p:nvPr>
            <p:ph sz="half" idx="2"/>
          </p:nvPr>
        </p:nvSpPr>
        <p:spPr>
          <a:xfrm>
            <a:off x="6172200" y="1825625"/>
            <a:ext cx="5181600" cy="435133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Data 4">
            <a:extLst>
              <a:ext uri="{FF2B5EF4-FFF2-40B4-BE49-F238E27FC236}">
                <a16:creationId xmlns:a16="http://schemas.microsoft.com/office/drawing/2014/main" id="{588104CB-EEFA-FB6F-1D8F-63FF2F93DFE6}"/>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6" name="Espaço Reservado para Rodapé 5">
            <a:extLst>
              <a:ext uri="{FF2B5EF4-FFF2-40B4-BE49-F238E27FC236}">
                <a16:creationId xmlns:a16="http://schemas.microsoft.com/office/drawing/2014/main" id="{0F150189-76E6-804A-A58D-17C3A5F4E6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42C353-D14E-B424-AD59-919347BD566E}"/>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8294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56F9-70ED-764B-A60E-7CD502AF5EBB}"/>
              </a:ext>
            </a:extLst>
          </p:cNvPr>
          <p:cNvSpPr>
            <a:spLocks noGrp="1"/>
          </p:cNvSpPr>
          <p:nvPr>
            <p:ph type="title"/>
          </p:nvPr>
        </p:nvSpPr>
        <p:spPr>
          <a:xfrm>
            <a:off x="827088" y="661377"/>
            <a:ext cx="10515600" cy="1325563"/>
          </a:xfrm>
        </p:spPr>
        <p:txBody>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27001727-529D-7DD8-EF63-1CBF92949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869AC5-8F8A-5BE4-459E-CD26B47A283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D0BBFE8-D50B-F5E5-380F-26FA4FEC8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30F9F57-9CB9-3ED1-75ED-05B2327C488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8E6E5DF-B7CA-BB69-409D-3F9962E79D88}"/>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8" name="Espaço Reservado para Rodapé 7">
            <a:extLst>
              <a:ext uri="{FF2B5EF4-FFF2-40B4-BE49-F238E27FC236}">
                <a16:creationId xmlns:a16="http://schemas.microsoft.com/office/drawing/2014/main" id="{C0AE13A9-0CBA-EB1C-C4D3-BD14ECD319B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5FE3474-0686-8F78-335B-E66B54532057}"/>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92300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18340-868C-2C34-0C49-BF0993DDED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9CFE7F4-8F6C-7C93-EA5D-65700B57F063}"/>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4" name="Espaço Reservado para Rodapé 3">
            <a:extLst>
              <a:ext uri="{FF2B5EF4-FFF2-40B4-BE49-F238E27FC236}">
                <a16:creationId xmlns:a16="http://schemas.microsoft.com/office/drawing/2014/main" id="{FF3D936A-693B-5491-0B53-45ACE1DF95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3A97424-DA7A-57F0-439E-D66424AD5C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74371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D399CD9-0248-BD48-19E3-DBFD5B923F45}"/>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3" name="Espaço Reservado para Rodapé 2">
            <a:extLst>
              <a:ext uri="{FF2B5EF4-FFF2-40B4-BE49-F238E27FC236}">
                <a16:creationId xmlns:a16="http://schemas.microsoft.com/office/drawing/2014/main" id="{56D5284F-E431-EC75-38EA-6E90314A5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D9E294A-FF84-7728-64A4-82287D146BAD}"/>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25324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F9F54-0B1E-07C2-42C6-0A796A2022E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9FD64FB-F5EF-7FBF-2DD0-AEBEB8D61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7D8ED09-AA1E-267C-629B-5653A448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8D459DF-CF82-39F2-9F2C-10B19463CF3B}"/>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6" name="Espaço Reservado para Rodapé 5">
            <a:extLst>
              <a:ext uri="{FF2B5EF4-FFF2-40B4-BE49-F238E27FC236}">
                <a16:creationId xmlns:a16="http://schemas.microsoft.com/office/drawing/2014/main" id="{40C91952-D97B-6D3C-6F0D-CE7DB9B371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90E08B-F15B-8D83-1BA8-D0AB35A7D59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97900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E4DD7-F45D-0CCC-9C1A-2B5BB6C5BCE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246B81C-79D7-92D4-8BFD-91811F9D7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524B409-3477-CDFF-0D71-CC6CD748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21D01DA-BCB4-0F14-8F03-9CECA7EC4181}"/>
              </a:ext>
            </a:extLst>
          </p:cNvPr>
          <p:cNvSpPr>
            <a:spLocks noGrp="1"/>
          </p:cNvSpPr>
          <p:nvPr>
            <p:ph type="dt" sz="half" idx="10"/>
          </p:nvPr>
        </p:nvSpPr>
        <p:spPr/>
        <p:txBody>
          <a:bodyPr/>
          <a:lstStyle/>
          <a:p>
            <a:fld id="{6443086A-F014-46A4-8149-43AF3A34B26F}" type="datetimeFigureOut">
              <a:rPr lang="pt-BR" smtClean="0"/>
              <a:t>05/12/2022</a:t>
            </a:fld>
            <a:endParaRPr lang="pt-BR"/>
          </a:p>
        </p:txBody>
      </p:sp>
      <p:sp>
        <p:nvSpPr>
          <p:cNvPr id="6" name="Espaço Reservado para Rodapé 5">
            <a:extLst>
              <a:ext uri="{FF2B5EF4-FFF2-40B4-BE49-F238E27FC236}">
                <a16:creationId xmlns:a16="http://schemas.microsoft.com/office/drawing/2014/main" id="{350989F1-9D25-73D7-28CC-34B35F9AF8C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A3EF11E-E18C-0021-4BFD-5C66863D6DA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7247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45E10AE-DE31-7BFB-3D98-6E0E01A10451}"/>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769F0DD0-A071-F5B8-70EA-4D5B0039F319}"/>
              </a:ext>
            </a:extLst>
          </p:cNvPr>
          <p:cNvSpPr>
            <a:spLocks noGrp="1"/>
          </p:cNvSpPr>
          <p:nvPr>
            <p:ph type="body" idx="1"/>
          </p:nvPr>
        </p:nvSpPr>
        <p:spPr>
          <a:xfrm>
            <a:off x="838200" y="1825625"/>
            <a:ext cx="10515600" cy="4351338"/>
          </a:xfrm>
          <a:prstGeom prst="rect">
            <a:avLst/>
          </a:prstGeom>
          <a:solidFill>
            <a:schemeClr val="bg1">
              <a:alpha val="54000"/>
            </a:schemeClr>
          </a:solidFill>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460B94AE-054E-E6E3-B08D-3C524D9E7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3086A-F014-46A4-8149-43AF3A34B26F}" type="datetimeFigureOut">
              <a:rPr lang="pt-BR" smtClean="0"/>
              <a:t>05/12/2022</a:t>
            </a:fld>
            <a:endParaRPr lang="pt-BR"/>
          </a:p>
        </p:txBody>
      </p:sp>
      <p:sp>
        <p:nvSpPr>
          <p:cNvPr id="5" name="Espaço Reservado para Rodapé 4">
            <a:extLst>
              <a:ext uri="{FF2B5EF4-FFF2-40B4-BE49-F238E27FC236}">
                <a16:creationId xmlns:a16="http://schemas.microsoft.com/office/drawing/2014/main" id="{8D42742E-872B-CD29-F097-B8FB9626B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742C15F-A720-A04D-F684-267B334B6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C0EC-6908-4C41-9A73-E4F37BF7A866}" type="slidenum">
              <a:rPr lang="pt-BR" smtClean="0"/>
              <a:t>‹nº›</a:t>
            </a:fld>
            <a:endParaRPr lang="pt-BR"/>
          </a:p>
        </p:txBody>
      </p:sp>
    </p:spTree>
    <p:extLst>
      <p:ext uri="{BB962C8B-B14F-4D97-AF65-F5344CB8AC3E}">
        <p14:creationId xmlns:p14="http://schemas.microsoft.com/office/powerpoint/2010/main" val="211070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C234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4000" y="1041400"/>
            <a:ext cx="9144000" cy="2387600"/>
          </a:xfrm>
        </p:spPr>
        <p:txBody>
          <a:bodyPr>
            <a:normAutofit fontScale="90000"/>
          </a:bodyPr>
          <a:lstStyle/>
          <a:p>
            <a:r>
              <a:rPr lang="pt-BR" sz="5100" b="1" i="0" dirty="0">
                <a:solidFill>
                  <a:srgbClr val="333333"/>
                </a:solidFill>
                <a:effectLst/>
                <a:latin typeface="Calibri" panose="020F0502020204030204" pitchFamily="34" charset="0"/>
              </a:rPr>
              <a:t>Crédito de ICMS na transferência de mercadoria entre estabelecimentos de mesma titularidade</a:t>
            </a:r>
            <a:r>
              <a:rPr lang="pt-BR" dirty="0"/>
              <a:t>	</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4094407"/>
            <a:ext cx="9144000" cy="1655762"/>
          </a:xfrm>
        </p:spPr>
        <p:txBody>
          <a:bodyPr>
            <a:normAutofit fontScale="70000" lnSpcReduction="20000"/>
          </a:bodyPr>
          <a:lstStyle/>
          <a:p>
            <a:r>
              <a:rPr lang="pt-BR" sz="4600" b="1" i="1" dirty="0">
                <a:solidFill>
                  <a:srgbClr val="0C2342"/>
                </a:solidFill>
                <a:latin typeface="+mj-lt"/>
                <a:ea typeface="+mj-ea"/>
                <a:cs typeface="+mj-cs"/>
              </a:rPr>
              <a:t>André Felix Ricotta de Oliveira</a:t>
            </a:r>
          </a:p>
          <a:p>
            <a:r>
              <a:rPr lang="pt-BR" sz="4300" b="1" i="1" dirty="0">
                <a:solidFill>
                  <a:srgbClr val="0C2342"/>
                </a:solidFill>
                <a:latin typeface="+mj-lt"/>
                <a:ea typeface="+mj-ea"/>
                <a:cs typeface="+mj-cs"/>
              </a:rPr>
              <a:t>Doutor e Mestre PUC/SP,</a:t>
            </a:r>
            <a:r>
              <a:rPr lang="pt-BR" sz="4300" b="0" i="0" dirty="0">
                <a:solidFill>
                  <a:srgbClr val="333333"/>
                </a:solidFill>
                <a:effectLst/>
                <a:latin typeface="+mj-lt"/>
              </a:rPr>
              <a:t> </a:t>
            </a:r>
            <a:r>
              <a:rPr lang="pt-BR" sz="4300" b="1" i="1" dirty="0">
                <a:solidFill>
                  <a:schemeClr val="tx2">
                    <a:lumMod val="50000"/>
                  </a:schemeClr>
                </a:solidFill>
                <a:effectLst/>
                <a:latin typeface="+mj-lt"/>
              </a:rPr>
              <a:t>Advogado e Coordenador do Curso Tributação do Consumo e IBET São José dos Campos (SP)</a:t>
            </a:r>
            <a:endParaRPr lang="pt-BR" sz="4300" b="1" i="1" dirty="0">
              <a:solidFill>
                <a:schemeClr val="tx2">
                  <a:lumMod val="50000"/>
                </a:schemeClr>
              </a:solidFill>
              <a:latin typeface="+mj-lt"/>
              <a:ea typeface="+mj-ea"/>
              <a:cs typeface="+mj-cs"/>
            </a:endParaRPr>
          </a:p>
        </p:txBody>
      </p:sp>
    </p:spTree>
    <p:extLst>
      <p:ext uri="{BB962C8B-B14F-4D97-AF65-F5344CB8AC3E}">
        <p14:creationId xmlns:p14="http://schemas.microsoft.com/office/powerpoint/2010/main" val="26290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290286" y="1161143"/>
            <a:ext cx="11611427" cy="4978400"/>
          </a:xfrm>
        </p:spPr>
        <p:txBody>
          <a:bodyPr>
            <a:normAutofit lnSpcReduction="10000"/>
          </a:bodyPr>
          <a:lstStyle/>
          <a:p>
            <a:pPr algn="just"/>
            <a:r>
              <a:rPr lang="pt-BR" sz="4500" b="1" dirty="0">
                <a:solidFill>
                  <a:srgbClr val="0C2342"/>
                </a:solidFill>
                <a:latin typeface="+mj-lt"/>
                <a:ea typeface="+mj-ea"/>
                <a:cs typeface="+mj-cs"/>
              </a:rPr>
              <a:t>O direito ao crédito e o STF</a:t>
            </a:r>
          </a:p>
          <a:p>
            <a:pPr algn="just"/>
            <a:endParaRPr lang="pt-BR" sz="2600" b="1" dirty="0">
              <a:solidFill>
                <a:srgbClr val="0C2342"/>
              </a:solidFill>
              <a:latin typeface="+mj-lt"/>
              <a:ea typeface="+mj-ea"/>
              <a:cs typeface="+mj-cs"/>
            </a:endParaRPr>
          </a:p>
          <a:p>
            <a:pPr marL="0" indent="0" algn="just">
              <a:buNone/>
            </a:pPr>
            <a:r>
              <a:rPr lang="pt-BR" altLang="pt-BR" sz="2600" i="1" dirty="0">
                <a:solidFill>
                  <a:schemeClr val="accent1">
                    <a:lumMod val="50000"/>
                  </a:schemeClr>
                </a:solidFill>
              </a:rPr>
              <a:t>“ICMS – CREDITAMENTO – EMPRESA PRESTADORA DE SERVIÇOS DE TELEFONIA MÓVEL – APARELHO CELULAR – CESSÃO EM COMODATO – POSSIBILIDADE. Observadas as balizas da Lei Complementar nº 87/1996, é constitucional o </a:t>
            </a:r>
            <a:r>
              <a:rPr lang="pt-BR" altLang="pt-BR" sz="2600" i="1" dirty="0" err="1">
                <a:solidFill>
                  <a:schemeClr val="accent1">
                    <a:lumMod val="50000"/>
                  </a:schemeClr>
                </a:solidFill>
              </a:rPr>
              <a:t>creditamento</a:t>
            </a:r>
            <a:r>
              <a:rPr lang="pt-BR" altLang="pt-BR" sz="2600" i="1" dirty="0">
                <a:solidFill>
                  <a:schemeClr val="accent1">
                    <a:lumMod val="50000"/>
                  </a:schemeClr>
                </a:solidFill>
              </a:rPr>
              <a:t> de Imposto sobre Operações relativas à Circulação de Mercadorias – ICMS cobrado na entrada, por prestadora de serviço de telefonia móvel, considerado aparelho celular posteriormente cedido, mediante comodato”.</a:t>
            </a:r>
          </a:p>
          <a:p>
            <a:pPr marL="0" indent="0" algn="just">
              <a:buNone/>
            </a:pPr>
            <a:r>
              <a:rPr lang="pt-BR" altLang="pt-BR" sz="2600" i="1" dirty="0">
                <a:solidFill>
                  <a:schemeClr val="accent1">
                    <a:lumMod val="50000"/>
                  </a:schemeClr>
                </a:solidFill>
              </a:rPr>
              <a:t>(RE 1.141.756)</a:t>
            </a:r>
          </a:p>
          <a:p>
            <a:pPr marL="0" indent="0" algn="just">
              <a:buNone/>
            </a:pPr>
            <a:r>
              <a:rPr lang="pt-BR" altLang="pt-BR" sz="2600" i="1" dirty="0">
                <a:solidFill>
                  <a:schemeClr val="accent1">
                    <a:lumMod val="50000"/>
                  </a:schemeClr>
                </a:solidFill>
              </a:rPr>
              <a:t>Tema nº 1.052: “Observadas as balizas da Lei Complementar nº 87/1996, é constitucional o </a:t>
            </a:r>
            <a:r>
              <a:rPr lang="pt-BR" altLang="pt-BR" sz="2600" i="1" dirty="0" err="1">
                <a:solidFill>
                  <a:schemeClr val="accent1">
                    <a:lumMod val="50000"/>
                  </a:schemeClr>
                </a:solidFill>
              </a:rPr>
              <a:t>creditamento</a:t>
            </a:r>
            <a:r>
              <a:rPr lang="pt-BR" altLang="pt-BR" sz="2600" i="1" dirty="0">
                <a:solidFill>
                  <a:schemeClr val="accent1">
                    <a:lumMod val="50000"/>
                  </a:schemeClr>
                </a:solidFill>
              </a:rPr>
              <a:t> de Imposto sobre Operações relativas à Circulação de Mercadorias – ICMS cobrado na entrada, por prestadora de serviço de telefonia móvel, considerado aparelho celular posteriormente cedido mediante comodato”.</a:t>
            </a:r>
          </a:p>
        </p:txBody>
      </p:sp>
    </p:spTree>
    <p:extLst>
      <p:ext uri="{BB962C8B-B14F-4D97-AF65-F5344CB8AC3E}">
        <p14:creationId xmlns:p14="http://schemas.microsoft.com/office/powerpoint/2010/main" val="309554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290286" y="1161143"/>
            <a:ext cx="11611427" cy="4978400"/>
          </a:xfrm>
        </p:spPr>
        <p:txBody>
          <a:bodyPr>
            <a:normAutofit/>
          </a:bodyPr>
          <a:lstStyle/>
          <a:p>
            <a:pPr algn="just"/>
            <a:r>
              <a:rPr lang="pt-BR" sz="4500" b="1" dirty="0">
                <a:solidFill>
                  <a:srgbClr val="0C2342"/>
                </a:solidFill>
                <a:latin typeface="+mj-lt"/>
                <a:ea typeface="+mj-ea"/>
                <a:cs typeface="+mj-cs"/>
              </a:rPr>
              <a:t>voto do Ministro Marco Aurélio</a:t>
            </a:r>
            <a:endParaRPr lang="pt-BR" sz="2600" b="1" dirty="0">
              <a:solidFill>
                <a:srgbClr val="0C2342"/>
              </a:solidFill>
              <a:latin typeface="+mj-lt"/>
              <a:ea typeface="+mj-ea"/>
              <a:cs typeface="+mj-cs"/>
            </a:endParaRPr>
          </a:p>
          <a:p>
            <a:pPr marL="0" indent="0" algn="just">
              <a:buNone/>
            </a:pPr>
            <a:r>
              <a:rPr lang="pt-BR" altLang="pt-BR" sz="2600" i="1" dirty="0">
                <a:solidFill>
                  <a:schemeClr val="accent1">
                    <a:lumMod val="50000"/>
                  </a:schemeClr>
                </a:solidFill>
              </a:rPr>
              <a:t>“O enfoque sinaliza não exaurido, pelo constituinte de 1988, o alcance da não cumulatividade, ensejando campo à regulamentação via lei complementar, observada a moldura delineada no texto constitucional. Ao exercê-la, o legislador buscou prestigiar a neutralidade fiscal na cadeia de produção, adotando o critério do crédito financeiro em vez do físico, nos termos do artigo 20 da Lei de regência: Art. 20. Para a compensação a que se refere o artigo anterior, é assegurado ao sujeito passivo o direito de creditar-se do imposto anteriormente cobrado em operações de que tenha resultado a entrada de mercadoria, real ou simbólica, no estabelecimento, inclusive a destinada ao seu uso ou consumo ou ao ativo permanente, ou o recebimento de serviços de transporte interestadual e intermunicipal ou de comunicação”.</a:t>
            </a:r>
          </a:p>
        </p:txBody>
      </p:sp>
    </p:spTree>
    <p:extLst>
      <p:ext uri="{BB962C8B-B14F-4D97-AF65-F5344CB8AC3E}">
        <p14:creationId xmlns:p14="http://schemas.microsoft.com/office/powerpoint/2010/main" val="133664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290286" y="1161143"/>
            <a:ext cx="11611427" cy="4978400"/>
          </a:xfrm>
        </p:spPr>
        <p:txBody>
          <a:bodyPr>
            <a:normAutofit/>
          </a:bodyPr>
          <a:lstStyle/>
          <a:p>
            <a:pPr algn="just"/>
            <a:r>
              <a:rPr lang="pt-BR" sz="3000" b="1" dirty="0">
                <a:solidFill>
                  <a:srgbClr val="0C2342"/>
                </a:solidFill>
                <a:latin typeface="+mj-lt"/>
                <a:ea typeface="+mj-ea"/>
                <a:cs typeface="+mj-cs"/>
              </a:rPr>
              <a:t>CONCLUSÃO</a:t>
            </a:r>
          </a:p>
          <a:p>
            <a:pPr marL="457200" indent="-457200" algn="just">
              <a:buFont typeface="Arial" panose="020B0604020202020204" pitchFamily="34" charset="0"/>
              <a:buChar char="•"/>
            </a:pPr>
            <a:r>
              <a:rPr lang="pt-BR" altLang="pt-BR" sz="2600" dirty="0">
                <a:solidFill>
                  <a:schemeClr val="accent1">
                    <a:lumMod val="50000"/>
                  </a:schemeClr>
                </a:solidFill>
              </a:rPr>
              <a:t>o contribuinte o direito da manutenção do crédito de ICMS quando transfere mercadorias entre seus próprios estabelecimentos, devendo o crédito do imposto acompanhar o deslocamento da mercadoria dentro da empresa, e assim essa pode utilizá-lo para abater dos débitos do próprio imposto, em respeito ao princípio da não cumulatividade e da neutralidade fiscal.</a:t>
            </a:r>
          </a:p>
          <a:p>
            <a:pPr algn="just"/>
            <a:endParaRPr lang="pt-BR" altLang="pt-BR" sz="2600" dirty="0">
              <a:solidFill>
                <a:schemeClr val="accent1">
                  <a:lumMod val="50000"/>
                </a:schemeClr>
              </a:solidFill>
            </a:endParaRPr>
          </a:p>
          <a:p>
            <a:pPr marL="457200" indent="-457200" algn="just">
              <a:buFont typeface="Arial" panose="020B0604020202020204" pitchFamily="34" charset="0"/>
              <a:buChar char="•"/>
            </a:pPr>
            <a:r>
              <a:rPr lang="pt-BR" altLang="pt-BR" sz="2600" dirty="0">
                <a:solidFill>
                  <a:schemeClr val="accent1">
                    <a:lumMod val="50000"/>
                  </a:schemeClr>
                </a:solidFill>
              </a:rPr>
              <a:t>Devem os Estados e o Distrato Federal aceitar o direito ao crédito do ICMS e buscar uma regulamentação para dar maior segurança jurídica às relações jurídico tributárias entre fisco e contribuinte.</a:t>
            </a:r>
          </a:p>
        </p:txBody>
      </p:sp>
    </p:spTree>
    <p:extLst>
      <p:ext uri="{BB962C8B-B14F-4D97-AF65-F5344CB8AC3E}">
        <p14:creationId xmlns:p14="http://schemas.microsoft.com/office/powerpoint/2010/main" val="422228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290286" y="1161143"/>
            <a:ext cx="11611427" cy="4978400"/>
          </a:xfrm>
        </p:spPr>
        <p:txBody>
          <a:bodyPr>
            <a:normAutofit/>
          </a:bodyPr>
          <a:lstStyle/>
          <a:p>
            <a:endParaRPr lang="pt-BR" sz="3800" b="1" dirty="0">
              <a:solidFill>
                <a:srgbClr val="0C2342"/>
              </a:solidFill>
              <a:latin typeface="+mj-lt"/>
              <a:ea typeface="+mj-ea"/>
              <a:cs typeface="+mj-cs"/>
            </a:endParaRPr>
          </a:p>
          <a:p>
            <a:endParaRPr lang="pt-BR" sz="3800" b="1" dirty="0">
              <a:solidFill>
                <a:srgbClr val="0C2342"/>
              </a:solidFill>
              <a:latin typeface="+mj-lt"/>
              <a:ea typeface="+mj-ea"/>
              <a:cs typeface="+mj-cs"/>
            </a:endParaRPr>
          </a:p>
          <a:p>
            <a:r>
              <a:rPr lang="pt-BR" sz="4000" b="1" dirty="0">
                <a:solidFill>
                  <a:srgbClr val="0C2342"/>
                </a:solidFill>
                <a:latin typeface="+mj-lt"/>
                <a:ea typeface="+mj-ea"/>
                <a:cs typeface="+mj-cs"/>
              </a:rPr>
              <a:t>MUITO OBRIGADO!</a:t>
            </a:r>
          </a:p>
          <a:p>
            <a:r>
              <a:rPr lang="pt-BR" altLang="pt-BR" sz="2200" b="1" dirty="0">
                <a:solidFill>
                  <a:srgbClr val="0C2342"/>
                </a:solidFill>
                <a:latin typeface="+mj-lt"/>
                <a:ea typeface="+mj-ea"/>
                <a:cs typeface="+mj-cs"/>
              </a:rPr>
              <a:t>andrefelix@felixricotta.com.br</a:t>
            </a:r>
            <a:endParaRPr lang="pt-BR" altLang="pt-BR" sz="2200" dirty="0">
              <a:solidFill>
                <a:schemeClr val="accent1">
                  <a:lumMod val="50000"/>
                </a:schemeClr>
              </a:solidFill>
            </a:endParaRPr>
          </a:p>
        </p:txBody>
      </p:sp>
    </p:spTree>
    <p:extLst>
      <p:ext uri="{BB962C8B-B14F-4D97-AF65-F5344CB8AC3E}">
        <p14:creationId xmlns:p14="http://schemas.microsoft.com/office/powerpoint/2010/main" val="1431947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595086" y="1393371"/>
            <a:ext cx="11292114" cy="4356798"/>
          </a:xfrm>
        </p:spPr>
        <p:txBody>
          <a:bodyPr>
            <a:normAutofit/>
          </a:bodyPr>
          <a:lstStyle/>
          <a:p>
            <a:pPr algn="just"/>
            <a:r>
              <a:rPr lang="pt-BR" sz="3600" b="1" dirty="0">
                <a:solidFill>
                  <a:srgbClr val="0C2342"/>
                </a:solidFill>
                <a:latin typeface="+mj-lt"/>
                <a:ea typeface="+mj-ea"/>
                <a:cs typeface="+mj-cs"/>
              </a:rPr>
              <a:t>Supremo Tribunal Federal </a:t>
            </a:r>
            <a:r>
              <a:rPr lang="pt-BR" sz="3600" b="1" dirty="0" err="1">
                <a:solidFill>
                  <a:srgbClr val="0C2342"/>
                </a:solidFill>
                <a:latin typeface="+mj-lt"/>
                <a:ea typeface="+mj-ea"/>
                <a:cs typeface="+mj-cs"/>
              </a:rPr>
              <a:t>AgRE</a:t>
            </a:r>
            <a:r>
              <a:rPr lang="pt-BR" sz="3600" b="1" dirty="0">
                <a:solidFill>
                  <a:srgbClr val="0C2342"/>
                </a:solidFill>
                <a:latin typeface="+mj-lt"/>
                <a:ea typeface="+mj-ea"/>
                <a:cs typeface="+mj-cs"/>
              </a:rPr>
              <a:t> 1.255.885</a:t>
            </a:r>
          </a:p>
          <a:p>
            <a:pPr algn="just"/>
            <a:r>
              <a:rPr lang="pt-BR" sz="3600" b="1" dirty="0">
                <a:solidFill>
                  <a:srgbClr val="0C2342"/>
                </a:solidFill>
                <a:latin typeface="+mj-lt"/>
                <a:ea typeface="+mj-ea"/>
                <a:cs typeface="+mj-cs"/>
              </a:rPr>
              <a:t>- Tema 1099</a:t>
            </a:r>
          </a:p>
          <a:p>
            <a:pPr algn="just"/>
            <a:r>
              <a:rPr lang="pt-BR" sz="3600" i="1" dirty="0">
                <a:solidFill>
                  <a:schemeClr val="tx2">
                    <a:lumMod val="50000"/>
                  </a:schemeClr>
                </a:solidFill>
                <a:latin typeface="+mj-lt"/>
                <a:ea typeface="+mj-ea"/>
                <a:cs typeface="+mj-cs"/>
              </a:rPr>
              <a:t>“Não incide ICMS no </a:t>
            </a:r>
            <a:r>
              <a:rPr lang="pt-BR" sz="3600" b="1" i="1" u="sng" dirty="0">
                <a:solidFill>
                  <a:schemeClr val="tx2">
                    <a:lumMod val="50000"/>
                  </a:schemeClr>
                </a:solidFill>
                <a:latin typeface="+mj-lt"/>
                <a:ea typeface="+mj-ea"/>
                <a:cs typeface="+mj-cs"/>
              </a:rPr>
              <a:t>deslocamento de bens </a:t>
            </a:r>
            <a:r>
              <a:rPr lang="pt-BR" sz="3600" i="1" dirty="0">
                <a:solidFill>
                  <a:schemeClr val="tx2">
                    <a:lumMod val="50000"/>
                  </a:schemeClr>
                </a:solidFill>
                <a:latin typeface="+mj-lt"/>
                <a:ea typeface="+mj-ea"/>
                <a:cs typeface="+mj-cs"/>
              </a:rPr>
              <a:t>de um estabelecimento para outro do mesmo contribuinte localizados em estados distintos, visto não haver a transferência da titularidade ou a realização de ato de mercancia”.</a:t>
            </a:r>
          </a:p>
        </p:txBody>
      </p:sp>
    </p:spTree>
    <p:extLst>
      <p:ext uri="{BB962C8B-B14F-4D97-AF65-F5344CB8AC3E}">
        <p14:creationId xmlns:p14="http://schemas.microsoft.com/office/powerpoint/2010/main" val="3744400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493486" y="1393371"/>
            <a:ext cx="11277600" cy="4760686"/>
          </a:xfrm>
        </p:spPr>
        <p:txBody>
          <a:bodyPr>
            <a:normAutofit fontScale="55000" lnSpcReduction="20000"/>
          </a:bodyPr>
          <a:lstStyle/>
          <a:p>
            <a:pPr algn="just"/>
            <a:r>
              <a:rPr lang="pt-BR" sz="6500" b="1" dirty="0">
                <a:solidFill>
                  <a:srgbClr val="0C2342"/>
                </a:solidFill>
                <a:latin typeface="+mj-lt"/>
                <a:ea typeface="+mj-ea"/>
                <a:cs typeface="+mj-cs"/>
              </a:rPr>
              <a:t>Princípio da não-cumulatividade</a:t>
            </a:r>
          </a:p>
          <a:p>
            <a:pPr algn="just"/>
            <a:endParaRPr lang="pt-BR" sz="4600" b="1" dirty="0">
              <a:solidFill>
                <a:srgbClr val="0C2342"/>
              </a:solidFill>
              <a:latin typeface="+mj-lt"/>
              <a:ea typeface="+mj-ea"/>
              <a:cs typeface="+mj-cs"/>
            </a:endParaRPr>
          </a:p>
          <a:p>
            <a:pPr algn="just"/>
            <a:r>
              <a:rPr lang="pt-BR" sz="5100" i="1" dirty="0">
                <a:solidFill>
                  <a:srgbClr val="0C2342"/>
                </a:solidFill>
                <a:latin typeface="+mj-lt"/>
                <a:ea typeface="+mj-ea"/>
                <a:cs typeface="+mj-cs"/>
              </a:rPr>
              <a:t>“§ 2º O imposto previsto no inciso II atenderá ao seguinte:</a:t>
            </a:r>
          </a:p>
          <a:p>
            <a:pPr algn="just"/>
            <a:r>
              <a:rPr lang="pt-BR" sz="5100" i="1" dirty="0">
                <a:solidFill>
                  <a:srgbClr val="0C2342"/>
                </a:solidFill>
                <a:latin typeface="+mj-lt"/>
                <a:ea typeface="+mj-ea"/>
                <a:cs typeface="+mj-cs"/>
              </a:rPr>
              <a:t>I - será não cumulativo, compensando-se o que for devido em cada operação relativa à circulação de mercadorias ou prestação de serviços com o montante cobrado nas anteriores pelo mesmo ou outro Estado ou pelo Distrito Federal;</a:t>
            </a:r>
          </a:p>
          <a:p>
            <a:pPr algn="just"/>
            <a:r>
              <a:rPr lang="pt-BR" sz="5100" b="1" i="1" dirty="0">
                <a:solidFill>
                  <a:srgbClr val="0C2342"/>
                </a:solidFill>
                <a:latin typeface="+mj-lt"/>
                <a:ea typeface="+mj-ea"/>
                <a:cs typeface="+mj-cs"/>
              </a:rPr>
              <a:t>II - a isenção ou não-incidência, </a:t>
            </a:r>
            <a:r>
              <a:rPr lang="pt-BR" sz="5100" i="1" dirty="0">
                <a:solidFill>
                  <a:srgbClr val="0C2342"/>
                </a:solidFill>
                <a:latin typeface="+mj-lt"/>
                <a:ea typeface="+mj-ea"/>
                <a:cs typeface="+mj-cs"/>
              </a:rPr>
              <a:t>salvo determinação em contrário da legislação:</a:t>
            </a:r>
          </a:p>
          <a:p>
            <a:pPr algn="just"/>
            <a:r>
              <a:rPr lang="pt-BR" sz="5100" i="1" dirty="0">
                <a:solidFill>
                  <a:srgbClr val="0C2342"/>
                </a:solidFill>
                <a:latin typeface="+mj-lt"/>
                <a:ea typeface="+mj-ea"/>
                <a:cs typeface="+mj-cs"/>
              </a:rPr>
              <a:t>a) não implicará crédito para compensação com o montante devido nas operações ou prestações seguintes;</a:t>
            </a:r>
          </a:p>
          <a:p>
            <a:pPr algn="just"/>
            <a:r>
              <a:rPr lang="pt-BR" sz="5100" b="1" i="1" dirty="0">
                <a:solidFill>
                  <a:srgbClr val="0C2342"/>
                </a:solidFill>
                <a:latin typeface="+mj-lt"/>
                <a:ea typeface="+mj-ea"/>
                <a:cs typeface="+mj-cs"/>
              </a:rPr>
              <a:t>b) acarretará a anulação do crédito relativo às operações anteriores</a:t>
            </a:r>
            <a:r>
              <a:rPr lang="pt-BR" sz="5100" i="1" dirty="0">
                <a:solidFill>
                  <a:srgbClr val="0C2342"/>
                </a:solidFill>
                <a:latin typeface="+mj-lt"/>
                <a:ea typeface="+mj-ea"/>
                <a:cs typeface="+mj-cs"/>
              </a:rPr>
              <a:t>;”</a:t>
            </a:r>
          </a:p>
        </p:txBody>
      </p:sp>
    </p:spTree>
    <p:extLst>
      <p:ext uri="{BB962C8B-B14F-4D97-AF65-F5344CB8AC3E}">
        <p14:creationId xmlns:p14="http://schemas.microsoft.com/office/powerpoint/2010/main" val="380231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290285" y="1197883"/>
            <a:ext cx="11611427" cy="4978400"/>
          </a:xfrm>
        </p:spPr>
        <p:txBody>
          <a:bodyPr>
            <a:normAutofit/>
          </a:bodyPr>
          <a:lstStyle/>
          <a:p>
            <a:pPr algn="just"/>
            <a:r>
              <a:rPr lang="pt-BR" sz="3600" b="1" dirty="0">
                <a:solidFill>
                  <a:srgbClr val="0C2342"/>
                </a:solidFill>
                <a:latin typeface="+mj-lt"/>
                <a:ea typeface="+mj-ea"/>
                <a:cs typeface="+mj-cs"/>
              </a:rPr>
              <a:t>Mero deslocamento e o ICMS</a:t>
            </a:r>
          </a:p>
          <a:p>
            <a:pPr algn="just"/>
            <a:endParaRPr lang="pt-BR" b="1" dirty="0">
              <a:solidFill>
                <a:srgbClr val="0C2342"/>
              </a:solidFill>
              <a:latin typeface="+mj-lt"/>
              <a:ea typeface="+mj-ea"/>
              <a:cs typeface="+mj-cs"/>
            </a:endParaRPr>
          </a:p>
          <a:p>
            <a:pPr algn="just"/>
            <a:endParaRPr lang="pt-BR" b="1" dirty="0">
              <a:solidFill>
                <a:srgbClr val="0C2342"/>
              </a:solidFill>
              <a:latin typeface="+mj-lt"/>
              <a:ea typeface="+mj-ea"/>
              <a:cs typeface="+mj-cs"/>
            </a:endParaRPr>
          </a:p>
        </p:txBody>
      </p:sp>
      <p:pic>
        <p:nvPicPr>
          <p:cNvPr id="4" name="Imagem 3">
            <a:extLst>
              <a:ext uri="{FF2B5EF4-FFF2-40B4-BE49-F238E27FC236}">
                <a16:creationId xmlns:a16="http://schemas.microsoft.com/office/drawing/2014/main" id="{3B9CBB3D-6322-56A0-3580-C66F1CC27EC9}"/>
              </a:ext>
            </a:extLst>
          </p:cNvPr>
          <p:cNvPicPr>
            <a:picLocks noChangeAspect="1"/>
          </p:cNvPicPr>
          <p:nvPr/>
        </p:nvPicPr>
        <p:blipFill>
          <a:blip r:embed="rId2"/>
          <a:stretch>
            <a:fillRect/>
          </a:stretch>
        </p:blipFill>
        <p:spPr>
          <a:xfrm>
            <a:off x="779231" y="2696607"/>
            <a:ext cx="1915886" cy="1661635"/>
          </a:xfrm>
          <a:prstGeom prst="rect">
            <a:avLst/>
          </a:prstGeom>
        </p:spPr>
      </p:pic>
      <p:sp>
        <p:nvSpPr>
          <p:cNvPr id="8" name="Seta: para a Direita 7">
            <a:extLst>
              <a:ext uri="{FF2B5EF4-FFF2-40B4-BE49-F238E27FC236}">
                <a16:creationId xmlns:a16="http://schemas.microsoft.com/office/drawing/2014/main" id="{132D5315-4F2D-9F63-53BC-F237AE69BE51}"/>
              </a:ext>
            </a:extLst>
          </p:cNvPr>
          <p:cNvSpPr/>
          <p:nvPr/>
        </p:nvSpPr>
        <p:spPr>
          <a:xfrm>
            <a:off x="3158208" y="3406093"/>
            <a:ext cx="1001485" cy="218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6666FD05-B0A6-9540-4DEF-166EB29D6B2A}"/>
              </a:ext>
            </a:extLst>
          </p:cNvPr>
          <p:cNvPicPr>
            <a:picLocks noChangeAspect="1"/>
          </p:cNvPicPr>
          <p:nvPr/>
        </p:nvPicPr>
        <p:blipFill>
          <a:blip r:embed="rId3"/>
          <a:stretch>
            <a:fillRect/>
          </a:stretch>
        </p:blipFill>
        <p:spPr>
          <a:xfrm>
            <a:off x="4405084" y="2318657"/>
            <a:ext cx="3381830" cy="2220685"/>
          </a:xfrm>
          <a:prstGeom prst="rect">
            <a:avLst/>
          </a:prstGeom>
        </p:spPr>
      </p:pic>
      <p:sp>
        <p:nvSpPr>
          <p:cNvPr id="10" name="Seta: para a Direita 9">
            <a:extLst>
              <a:ext uri="{FF2B5EF4-FFF2-40B4-BE49-F238E27FC236}">
                <a16:creationId xmlns:a16="http://schemas.microsoft.com/office/drawing/2014/main" id="{6909DE45-1AF1-4CEE-E6A4-933D0A0E0777}"/>
              </a:ext>
            </a:extLst>
          </p:cNvPr>
          <p:cNvSpPr/>
          <p:nvPr/>
        </p:nvSpPr>
        <p:spPr>
          <a:xfrm>
            <a:off x="8396508" y="3143930"/>
            <a:ext cx="1161145" cy="218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a:extLst>
              <a:ext uri="{FF2B5EF4-FFF2-40B4-BE49-F238E27FC236}">
                <a16:creationId xmlns:a16="http://schemas.microsoft.com/office/drawing/2014/main" id="{6F9B4599-9332-C93B-7335-13F06EDA4DB4}"/>
              </a:ext>
            </a:extLst>
          </p:cNvPr>
          <p:cNvPicPr>
            <a:picLocks noChangeAspect="1"/>
          </p:cNvPicPr>
          <p:nvPr/>
        </p:nvPicPr>
        <p:blipFill>
          <a:blip r:embed="rId4"/>
          <a:stretch>
            <a:fillRect/>
          </a:stretch>
        </p:blipFill>
        <p:spPr>
          <a:xfrm>
            <a:off x="9777183" y="2300514"/>
            <a:ext cx="1905000" cy="1905000"/>
          </a:xfrm>
          <a:prstGeom prst="rect">
            <a:avLst/>
          </a:prstGeom>
        </p:spPr>
      </p:pic>
      <p:cxnSp>
        <p:nvCxnSpPr>
          <p:cNvPr id="14" name="Conector de Seta Reta 13">
            <a:extLst>
              <a:ext uri="{FF2B5EF4-FFF2-40B4-BE49-F238E27FC236}">
                <a16:creationId xmlns:a16="http://schemas.microsoft.com/office/drawing/2014/main" id="{A1D95A1F-4E73-DCB2-1BE9-28BD26008533}"/>
              </a:ext>
            </a:extLst>
          </p:cNvPr>
          <p:cNvCxnSpPr/>
          <p:nvPr/>
        </p:nvCxnSpPr>
        <p:spPr>
          <a:xfrm flipH="1">
            <a:off x="8945331" y="4429351"/>
            <a:ext cx="831852" cy="508000"/>
          </a:xfrm>
          <a:prstGeom prst="straightConnector1">
            <a:avLst/>
          </a:prstGeom>
          <a:ln>
            <a:solidFill>
              <a:schemeClr val="accent1">
                <a:lumMod val="50000"/>
              </a:schemeClr>
            </a:solidFill>
            <a:tailEnd type="triangle"/>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5" name="Imagem 14">
            <a:extLst>
              <a:ext uri="{FF2B5EF4-FFF2-40B4-BE49-F238E27FC236}">
                <a16:creationId xmlns:a16="http://schemas.microsoft.com/office/drawing/2014/main" id="{1A250E98-CF14-D73B-943D-8CC1BDDFC43C}"/>
              </a:ext>
            </a:extLst>
          </p:cNvPr>
          <p:cNvPicPr>
            <a:picLocks noChangeAspect="1"/>
          </p:cNvPicPr>
          <p:nvPr/>
        </p:nvPicPr>
        <p:blipFill>
          <a:blip r:embed="rId5"/>
          <a:stretch>
            <a:fillRect/>
          </a:stretch>
        </p:blipFill>
        <p:spPr>
          <a:xfrm>
            <a:off x="7023556" y="4937351"/>
            <a:ext cx="1526716" cy="1161144"/>
          </a:xfrm>
          <a:prstGeom prst="rect">
            <a:avLst/>
          </a:prstGeom>
        </p:spPr>
      </p:pic>
    </p:spTree>
    <p:extLst>
      <p:ext uri="{BB962C8B-B14F-4D97-AF65-F5344CB8AC3E}">
        <p14:creationId xmlns:p14="http://schemas.microsoft.com/office/powerpoint/2010/main" val="99152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493486" y="1393371"/>
            <a:ext cx="11277600" cy="4760686"/>
          </a:xfrm>
        </p:spPr>
        <p:txBody>
          <a:bodyPr>
            <a:normAutofit lnSpcReduction="10000"/>
          </a:bodyPr>
          <a:lstStyle/>
          <a:p>
            <a:pPr algn="just"/>
            <a:r>
              <a:rPr lang="pt-BR" sz="3900" b="1" dirty="0">
                <a:solidFill>
                  <a:srgbClr val="0C2342"/>
                </a:solidFill>
                <a:latin typeface="+mj-lt"/>
                <a:ea typeface="+mj-ea"/>
                <a:cs typeface="+mj-cs"/>
              </a:rPr>
              <a:t>Antigo ICM e o STF em 1975</a:t>
            </a:r>
          </a:p>
          <a:p>
            <a:pPr algn="just"/>
            <a:endParaRPr lang="pt-BR" sz="4600" b="1" dirty="0">
              <a:solidFill>
                <a:srgbClr val="0C2342"/>
              </a:solidFill>
              <a:latin typeface="+mj-lt"/>
              <a:ea typeface="+mj-ea"/>
              <a:cs typeface="+mj-cs"/>
            </a:endParaRPr>
          </a:p>
          <a:p>
            <a:pPr algn="just"/>
            <a:r>
              <a:rPr lang="pt-BR" sz="2800" i="1" dirty="0">
                <a:solidFill>
                  <a:srgbClr val="0C2342"/>
                </a:solidFill>
                <a:latin typeface="+mj-lt"/>
                <a:ea typeface="+mj-ea"/>
                <a:cs typeface="+mj-cs"/>
              </a:rPr>
              <a:t>“ICM. Para sua incidência não basta o simples deslocamento físico da mercadoria do estabelecimento comercial, industrial ou produtor. Faz-se mister que a saída importe num negócio jurídico ou operação econômica.</a:t>
            </a:r>
          </a:p>
          <a:p>
            <a:pPr algn="just"/>
            <a:r>
              <a:rPr lang="pt-BR" sz="2800" i="1" dirty="0">
                <a:solidFill>
                  <a:srgbClr val="0C2342"/>
                </a:solidFill>
                <a:latin typeface="+mj-lt"/>
                <a:ea typeface="+mj-ea"/>
                <a:cs typeface="+mj-cs"/>
              </a:rPr>
              <a:t>Embargos conhecidos e recebidos”.</a:t>
            </a:r>
          </a:p>
          <a:p>
            <a:pPr algn="just"/>
            <a:r>
              <a:rPr lang="pt-BR" sz="2800" dirty="0">
                <a:solidFill>
                  <a:srgbClr val="0C2342"/>
                </a:solidFill>
                <a:latin typeface="+mj-lt"/>
                <a:ea typeface="+mj-ea"/>
                <a:cs typeface="+mj-cs"/>
              </a:rPr>
              <a:t>Ministro Aliomar Baleeiro, que entendia que o ICM pressupunha </a:t>
            </a:r>
            <a:r>
              <a:rPr lang="pt-BR" sz="2800" i="1" dirty="0">
                <a:solidFill>
                  <a:srgbClr val="0C2342"/>
                </a:solidFill>
                <a:latin typeface="+mj-lt"/>
                <a:ea typeface="+mj-ea"/>
                <a:cs typeface="+mj-cs"/>
              </a:rPr>
              <a:t>“negócio jurídico, que transfira o domínio da coisa duma para outra pessoa. </a:t>
            </a:r>
            <a:r>
              <a:rPr lang="pt-BR" sz="2800" b="1" i="1" dirty="0">
                <a:solidFill>
                  <a:srgbClr val="0C2342"/>
                </a:solidFill>
                <a:latin typeface="+mj-lt"/>
                <a:ea typeface="+mj-ea"/>
                <a:cs typeface="+mj-cs"/>
              </a:rPr>
              <a:t>Os estabelecimentos da mesma Empresa são uma só pessoa</a:t>
            </a:r>
            <a:r>
              <a:rPr lang="pt-BR" sz="2800" i="1" dirty="0">
                <a:solidFill>
                  <a:srgbClr val="0C2342"/>
                </a:solidFill>
                <a:latin typeface="+mj-lt"/>
                <a:ea typeface="+mj-ea"/>
                <a:cs typeface="+mj-cs"/>
              </a:rPr>
              <a:t>”.</a:t>
            </a:r>
          </a:p>
          <a:p>
            <a:pPr algn="just"/>
            <a:r>
              <a:rPr lang="pt-BR" sz="2800" i="1" dirty="0">
                <a:solidFill>
                  <a:srgbClr val="0C2342"/>
                </a:solidFill>
                <a:latin typeface="+mj-lt"/>
                <a:ea typeface="+mj-ea"/>
                <a:cs typeface="+mj-cs"/>
              </a:rPr>
              <a:t>(RE nº 75.026/RS)</a:t>
            </a:r>
          </a:p>
        </p:txBody>
      </p:sp>
    </p:spTree>
    <p:extLst>
      <p:ext uri="{BB962C8B-B14F-4D97-AF65-F5344CB8AC3E}">
        <p14:creationId xmlns:p14="http://schemas.microsoft.com/office/powerpoint/2010/main" val="388597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304801" y="1335313"/>
            <a:ext cx="11538856" cy="4833257"/>
          </a:xfrm>
        </p:spPr>
        <p:txBody>
          <a:bodyPr>
            <a:normAutofit fontScale="92500" lnSpcReduction="10000"/>
          </a:bodyPr>
          <a:lstStyle/>
          <a:p>
            <a:pPr algn="just"/>
            <a:r>
              <a:rPr lang="pt-BR" sz="3900" b="1" dirty="0">
                <a:solidFill>
                  <a:srgbClr val="0C2342"/>
                </a:solidFill>
                <a:latin typeface="+mj-lt"/>
                <a:ea typeface="+mj-ea"/>
                <a:cs typeface="+mj-cs"/>
              </a:rPr>
              <a:t>ICMS e as Unidades da Federação insistindo </a:t>
            </a:r>
          </a:p>
          <a:p>
            <a:pPr algn="just"/>
            <a:endParaRPr lang="pt-BR" sz="2800" b="1" dirty="0">
              <a:solidFill>
                <a:srgbClr val="0C2342"/>
              </a:solidFill>
              <a:latin typeface="+mj-lt"/>
              <a:ea typeface="+mj-ea"/>
              <a:cs typeface="+mj-cs"/>
            </a:endParaRPr>
          </a:p>
          <a:p>
            <a:pPr marL="457200" indent="-457200" algn="just">
              <a:buFont typeface="Arial" panose="020B0604020202020204" pitchFamily="34" charset="0"/>
              <a:buChar char="•"/>
            </a:pPr>
            <a:r>
              <a:rPr lang="pt-BR" sz="2800" b="1" dirty="0">
                <a:solidFill>
                  <a:srgbClr val="0C2342"/>
                </a:solidFill>
                <a:latin typeface="+mj-lt"/>
                <a:ea typeface="+mj-ea"/>
                <a:cs typeface="+mj-cs"/>
              </a:rPr>
              <a:t> inc. I. do art. 12 da Lei Complementar n° 87/1996</a:t>
            </a:r>
            <a:r>
              <a:rPr lang="pt-BR" sz="2800" b="1" i="1" dirty="0">
                <a:solidFill>
                  <a:srgbClr val="0C2342"/>
                </a:solidFill>
                <a:latin typeface="+mj-lt"/>
                <a:ea typeface="+mj-ea"/>
                <a:cs typeface="+mj-cs"/>
              </a:rPr>
              <a:t>:</a:t>
            </a:r>
            <a:r>
              <a:rPr lang="pt-BR" sz="2800" i="1" dirty="0">
                <a:solidFill>
                  <a:srgbClr val="0C2342"/>
                </a:solidFill>
                <a:latin typeface="+mj-lt"/>
                <a:ea typeface="+mj-ea"/>
                <a:cs typeface="+mj-cs"/>
              </a:rPr>
              <a:t> </a:t>
            </a:r>
          </a:p>
          <a:p>
            <a:pPr algn="just"/>
            <a:r>
              <a:rPr lang="pt-BR" sz="2800" i="1" dirty="0">
                <a:solidFill>
                  <a:srgbClr val="0C2342"/>
                </a:solidFill>
                <a:latin typeface="+mj-lt"/>
                <a:ea typeface="+mj-ea"/>
                <a:cs typeface="+mj-cs"/>
              </a:rPr>
              <a:t>“considera-se ocorrido o fato gerador do imposto no momento da saída de mercadoria de estabelecimento de contribuinte, ainda que para outro estabelecimento do mesmo titular”.</a:t>
            </a:r>
          </a:p>
          <a:p>
            <a:pPr marL="457200" indent="-457200" algn="just">
              <a:buFont typeface="Arial" panose="020B0604020202020204" pitchFamily="34" charset="0"/>
              <a:buChar char="•"/>
            </a:pPr>
            <a:r>
              <a:rPr lang="pt-BR" sz="2800" b="1" dirty="0">
                <a:solidFill>
                  <a:srgbClr val="0C2342"/>
                </a:solidFill>
                <a:latin typeface="+mj-lt"/>
                <a:ea typeface="+mj-ea"/>
                <a:cs typeface="+mj-cs"/>
              </a:rPr>
              <a:t>Princípio da autonomia dos estabelecimentos</a:t>
            </a:r>
          </a:p>
          <a:p>
            <a:pPr algn="just"/>
            <a:r>
              <a:rPr lang="pt-BR" sz="2200" i="1" dirty="0">
                <a:solidFill>
                  <a:schemeClr val="tx2">
                    <a:lumMod val="50000"/>
                  </a:schemeClr>
                </a:solidFill>
                <a:effectLst/>
                <a:latin typeface="Times New Roman" panose="02020603050405020304" pitchFamily="18" charset="0"/>
                <a:ea typeface="Times New Roman" panose="02020603050405020304" pitchFamily="18" charset="0"/>
              </a:rPr>
              <a:t>Art. 11. O local da operação ou da prestação, para os efeitos da cobrança do imposto e definição do estabelecimento responsável, é:</a:t>
            </a:r>
          </a:p>
          <a:p>
            <a:pPr algn="just"/>
            <a:r>
              <a:rPr lang="pt-BR" sz="2200" i="1" dirty="0">
                <a:solidFill>
                  <a:schemeClr val="tx2">
                    <a:lumMod val="50000"/>
                  </a:schemeClr>
                </a:solidFill>
                <a:effectLst/>
                <a:latin typeface="Times New Roman" panose="02020603050405020304" pitchFamily="18" charset="0"/>
                <a:ea typeface="Times New Roman" panose="02020603050405020304" pitchFamily="18" charset="0"/>
              </a:rPr>
              <a:t>§ 3º Para efeito desta Lei Complementar, estabelecimento é o local, privado ou público, edificado ou não, próprio ou de terceiro, onde pessoas físicas ou jurídicas exerçam suas atividades em caráter temporário ou permanente, bem como onde se encontrem armazenadas mercadorias, observado, ainda, o seguinte:</a:t>
            </a:r>
          </a:p>
          <a:p>
            <a:pPr algn="just"/>
            <a:r>
              <a:rPr lang="pt-BR" sz="2200" i="1" dirty="0">
                <a:solidFill>
                  <a:schemeClr val="tx2">
                    <a:lumMod val="50000"/>
                  </a:schemeClr>
                </a:solidFill>
                <a:effectLst/>
                <a:latin typeface="Times New Roman" panose="02020603050405020304" pitchFamily="18" charset="0"/>
                <a:ea typeface="Times New Roman" panose="02020603050405020304" pitchFamily="18" charset="0"/>
              </a:rPr>
              <a:t>II - é autônomo cada estabelecimento do mesmo titular;</a:t>
            </a:r>
          </a:p>
          <a:p>
            <a:pPr algn="just"/>
            <a:endParaRPr lang="pt-BR" sz="2800" b="1" dirty="0">
              <a:solidFill>
                <a:srgbClr val="0C2342"/>
              </a:solidFill>
              <a:latin typeface="+mj-lt"/>
              <a:ea typeface="+mj-ea"/>
              <a:cs typeface="+mj-cs"/>
            </a:endParaRPr>
          </a:p>
        </p:txBody>
      </p:sp>
    </p:spTree>
    <p:extLst>
      <p:ext uri="{BB962C8B-B14F-4D97-AF65-F5344CB8AC3E}">
        <p14:creationId xmlns:p14="http://schemas.microsoft.com/office/powerpoint/2010/main" val="366834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290286" y="1161143"/>
            <a:ext cx="11611427" cy="4978400"/>
          </a:xfrm>
        </p:spPr>
        <p:txBody>
          <a:bodyPr>
            <a:normAutofit fontScale="55000" lnSpcReduction="20000"/>
          </a:bodyPr>
          <a:lstStyle/>
          <a:p>
            <a:pPr algn="just"/>
            <a:r>
              <a:rPr lang="pt-BR" sz="5800" b="1" dirty="0">
                <a:solidFill>
                  <a:srgbClr val="0C2342"/>
                </a:solidFill>
                <a:latin typeface="+mj-lt"/>
                <a:ea typeface="+mj-ea"/>
                <a:cs typeface="+mj-cs"/>
              </a:rPr>
              <a:t>- STF e ADC 49</a:t>
            </a:r>
          </a:p>
          <a:p>
            <a:pPr algn="just"/>
            <a:endParaRPr lang="pt-BR" sz="5800" b="1" dirty="0">
              <a:solidFill>
                <a:srgbClr val="0C2342"/>
              </a:solidFill>
              <a:latin typeface="+mj-lt"/>
              <a:ea typeface="+mj-ea"/>
              <a:cs typeface="+mj-cs"/>
            </a:endParaRPr>
          </a:p>
          <a:p>
            <a:pPr algn="just">
              <a:lnSpc>
                <a:spcPts val="2300"/>
              </a:lnSpc>
              <a:spcBef>
                <a:spcPts val="0"/>
              </a:spcBef>
            </a:pPr>
            <a:r>
              <a:rPr lang="pt-BR" sz="3000" i="1" dirty="0">
                <a:effectLst/>
                <a:latin typeface="Times New Roman" panose="02020603050405020304" pitchFamily="18" charset="0"/>
                <a:ea typeface="Times New Roman" panose="02020603050405020304" pitchFamily="18" charset="0"/>
              </a:rPr>
              <a:t>“DIREITO CONSTITUCIONAL E TRIBUTÁRIO. AÇÃO DECLARATÓRIA DE CONSTITUCIONALIDADE. ICMS. </a:t>
            </a:r>
            <a:r>
              <a:rPr lang="pt-BR" sz="3000" b="1" i="1" dirty="0">
                <a:effectLst/>
                <a:latin typeface="Times New Roman" panose="02020603050405020304" pitchFamily="18" charset="0"/>
                <a:ea typeface="Times New Roman" panose="02020603050405020304" pitchFamily="18" charset="0"/>
              </a:rPr>
              <a:t>DESLOCAMENTO FÍSICO DE BENS DE UM ESTABELECIMENTO PARA OUTRO DE MESMA TITULARIDADE. INEXISTÊNCIA DE FATO GERADOR</a:t>
            </a:r>
            <a:r>
              <a:rPr lang="pt-BR" sz="3000" i="1" dirty="0">
                <a:effectLst/>
                <a:latin typeface="Times New Roman" panose="02020603050405020304" pitchFamily="18" charset="0"/>
                <a:ea typeface="Times New Roman" panose="02020603050405020304" pitchFamily="18" charset="0"/>
              </a:rPr>
              <a:t>. PRECEDENTES DA CORTE. NECESSIDADE DE OPERAÇÃO JURÍDICA COM TRAMITAÇÃO DE POSSE E PROPRIDADE DE BENS. AÇÃO JULGADA IMPROCEDENTE.</a:t>
            </a:r>
            <a:endParaRPr lang="pt-BR" sz="3000" dirty="0">
              <a:effectLst/>
              <a:latin typeface="Times New Roman" panose="02020603050405020304" pitchFamily="18" charset="0"/>
              <a:ea typeface="Times New Roman" panose="02020603050405020304" pitchFamily="18" charset="0"/>
            </a:endParaRPr>
          </a:p>
          <a:p>
            <a:pPr algn="just">
              <a:lnSpc>
                <a:spcPts val="2300"/>
              </a:lnSpc>
              <a:spcBef>
                <a:spcPts val="0"/>
              </a:spcBef>
            </a:pPr>
            <a:r>
              <a:rPr lang="pt-BR" sz="3000" i="1" dirty="0">
                <a:effectLst/>
                <a:latin typeface="Times New Roman" panose="02020603050405020304" pitchFamily="18" charset="0"/>
                <a:ea typeface="Times New Roman" panose="02020603050405020304" pitchFamily="18" charset="0"/>
              </a:rPr>
              <a:t>1. Enquanto o diploma em análise dispõe que incide o ICMS na saída de mercadoria para estabelecimento localizado em outro Estado, pertencente ao mesmo titular, o Judiciário possui entendimento no sentido de não incidência, situação esta que exemplifica, de pronto, evidente insegurança jurídica na seara tributária. Estão cumpridas, portanto, as exigências previstas pela Lei n. 9.868/1999 para processamento e julgamento da presente ADC.</a:t>
            </a:r>
            <a:endParaRPr lang="pt-BR" sz="3000" dirty="0">
              <a:effectLst/>
              <a:latin typeface="Times New Roman" panose="02020603050405020304" pitchFamily="18" charset="0"/>
              <a:ea typeface="Times New Roman" panose="02020603050405020304" pitchFamily="18" charset="0"/>
            </a:endParaRPr>
          </a:p>
          <a:p>
            <a:pPr algn="just">
              <a:lnSpc>
                <a:spcPts val="2300"/>
              </a:lnSpc>
              <a:spcBef>
                <a:spcPts val="0"/>
              </a:spcBef>
            </a:pPr>
            <a:r>
              <a:rPr lang="pt-BR" sz="3000" i="1" dirty="0">
                <a:effectLst/>
                <a:latin typeface="Times New Roman" panose="02020603050405020304" pitchFamily="18" charset="0"/>
                <a:ea typeface="Times New Roman" panose="02020603050405020304" pitchFamily="18" charset="0"/>
              </a:rPr>
              <a:t>2. O deslocamento de mercadorias entre estabelecimentos do mesmo titular não configura fato gerador da incidência de ICMS, ainda que se trate de circulação interestadual. Precedentes.</a:t>
            </a:r>
            <a:endParaRPr lang="pt-BR" sz="3000" dirty="0">
              <a:effectLst/>
              <a:latin typeface="Times New Roman" panose="02020603050405020304" pitchFamily="18" charset="0"/>
              <a:ea typeface="Times New Roman" panose="02020603050405020304" pitchFamily="18" charset="0"/>
            </a:endParaRPr>
          </a:p>
          <a:p>
            <a:pPr algn="just">
              <a:lnSpc>
                <a:spcPts val="2300"/>
              </a:lnSpc>
              <a:spcBef>
                <a:spcPts val="0"/>
              </a:spcBef>
            </a:pPr>
            <a:r>
              <a:rPr lang="pt-BR" sz="3000" i="1" dirty="0">
                <a:effectLst/>
                <a:latin typeface="Times New Roman" panose="02020603050405020304" pitchFamily="18" charset="0"/>
                <a:ea typeface="Times New Roman" panose="02020603050405020304" pitchFamily="18" charset="0"/>
              </a:rPr>
              <a:t>3. A hipótese de incidência do tributo é a operação jurídica praticada por comerciante que acarrete circulação de mercadoria e transmissão de sua titularidade ao consumidor final.</a:t>
            </a:r>
            <a:endParaRPr lang="pt-BR" sz="3000" dirty="0">
              <a:effectLst/>
              <a:latin typeface="Times New Roman" panose="02020603050405020304" pitchFamily="18" charset="0"/>
              <a:ea typeface="Times New Roman" panose="02020603050405020304" pitchFamily="18" charset="0"/>
            </a:endParaRPr>
          </a:p>
          <a:p>
            <a:pPr algn="just">
              <a:lnSpc>
                <a:spcPts val="2300"/>
              </a:lnSpc>
              <a:spcBef>
                <a:spcPts val="0"/>
              </a:spcBef>
            </a:pPr>
            <a:r>
              <a:rPr lang="pt-BR" sz="3000" i="1" dirty="0">
                <a:effectLst/>
                <a:latin typeface="Times New Roman" panose="02020603050405020304" pitchFamily="18" charset="0"/>
                <a:ea typeface="Times New Roman" panose="02020603050405020304" pitchFamily="18" charset="0"/>
              </a:rPr>
              <a:t>4. Ação declaratória julgada improcedente, declarando a inconstitucionalidade dos artigos 11, §3º, II, 12, I, no trecho “ainda que para outro estabelecimento do mesmo titular”, e 13, §4º, da Lei Complementar Federal n. 87, de 13 de setembro de 1996.</a:t>
            </a:r>
            <a:endParaRPr lang="pt-BR"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3634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290286" y="1161143"/>
            <a:ext cx="11611427" cy="4978400"/>
          </a:xfrm>
        </p:spPr>
        <p:txBody>
          <a:bodyPr>
            <a:normAutofit fontScale="92500" lnSpcReduction="20000"/>
          </a:bodyPr>
          <a:lstStyle/>
          <a:p>
            <a:pPr algn="just"/>
            <a:r>
              <a:rPr lang="pt-BR" sz="4500" b="1" dirty="0">
                <a:solidFill>
                  <a:srgbClr val="0C2342"/>
                </a:solidFill>
                <a:latin typeface="+mj-lt"/>
                <a:ea typeface="+mj-ea"/>
                <a:cs typeface="+mj-cs"/>
              </a:rPr>
              <a:t>Mero deslocamento</a:t>
            </a:r>
          </a:p>
          <a:p>
            <a:pPr algn="just"/>
            <a:endParaRPr lang="pt-BR" sz="5800" b="1" dirty="0">
              <a:solidFill>
                <a:srgbClr val="0C2342"/>
              </a:solidFill>
              <a:latin typeface="+mj-lt"/>
              <a:ea typeface="+mj-ea"/>
              <a:cs typeface="+mj-cs"/>
            </a:endParaRPr>
          </a:p>
          <a:p>
            <a:pPr marL="0" indent="0" algn="just">
              <a:buNone/>
            </a:pPr>
            <a:r>
              <a:rPr lang="pt-BR" altLang="pt-BR" sz="3000" dirty="0">
                <a:solidFill>
                  <a:schemeClr val="accent1">
                    <a:lumMod val="50000"/>
                  </a:schemeClr>
                </a:solidFill>
              </a:rPr>
              <a:t>RE 93.523/AM, Ministro Cordeiro Guerra, restou consignado entendimento que:</a:t>
            </a:r>
          </a:p>
          <a:p>
            <a:pPr marL="0" indent="0" algn="just">
              <a:buNone/>
            </a:pPr>
            <a:r>
              <a:rPr lang="pt-BR" altLang="pt-BR" sz="3000" dirty="0">
                <a:solidFill>
                  <a:schemeClr val="accent1">
                    <a:lumMod val="50000"/>
                  </a:schemeClr>
                </a:solidFill>
              </a:rPr>
              <a:t>“Em plenário decidiu esta Corte:</a:t>
            </a:r>
          </a:p>
          <a:p>
            <a:pPr marL="0" indent="0" algn="just">
              <a:buNone/>
            </a:pPr>
            <a:r>
              <a:rPr lang="pt-BR" altLang="pt-BR" sz="3000" dirty="0">
                <a:solidFill>
                  <a:schemeClr val="accent1">
                    <a:lumMod val="50000"/>
                  </a:schemeClr>
                </a:solidFill>
              </a:rPr>
              <a:t>“Não basta simples deslocamento físico da mercadoria do estabelecimento. Faz-se mister que a saída importe num negócio jurídico ou operação econômica.” (ERE 75.026 – idem)</a:t>
            </a:r>
          </a:p>
          <a:p>
            <a:pPr marL="0" indent="0" algn="just">
              <a:buNone/>
            </a:pPr>
            <a:r>
              <a:rPr lang="pt-BR" altLang="pt-BR" sz="3000" dirty="0">
                <a:solidFill>
                  <a:schemeClr val="accent1">
                    <a:lumMod val="50000"/>
                  </a:schemeClr>
                </a:solidFill>
              </a:rPr>
              <a:t>...</a:t>
            </a:r>
          </a:p>
          <a:p>
            <a:pPr marL="0" indent="0" algn="just">
              <a:buNone/>
            </a:pPr>
            <a:r>
              <a:rPr lang="pt-BR" altLang="pt-BR" sz="3000" dirty="0">
                <a:solidFill>
                  <a:schemeClr val="accent1">
                    <a:lumMod val="50000"/>
                  </a:schemeClr>
                </a:solidFill>
              </a:rPr>
              <a:t>O simples deslocamento físico da mercadoria, sem circulação econômica ou jurídica não legítima a incidência do ICM”.</a:t>
            </a:r>
          </a:p>
          <a:p>
            <a:pPr marL="0" indent="0" algn="just">
              <a:buNone/>
            </a:pPr>
            <a:endParaRPr lang="pt-BR" altLang="pt-BR" sz="3200" dirty="0">
              <a:solidFill>
                <a:schemeClr val="accent1">
                  <a:lumMod val="50000"/>
                </a:schemeClr>
              </a:solidFill>
            </a:endParaRPr>
          </a:p>
        </p:txBody>
      </p:sp>
    </p:spTree>
    <p:extLst>
      <p:ext uri="{BB962C8B-B14F-4D97-AF65-F5344CB8AC3E}">
        <p14:creationId xmlns:p14="http://schemas.microsoft.com/office/powerpoint/2010/main" val="124950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948FB678-E11B-224F-8934-25850C18936E}"/>
              </a:ext>
            </a:extLst>
          </p:cNvPr>
          <p:cNvPicPr>
            <a:picLocks noChangeAspect="1"/>
          </p:cNvPicPr>
          <p:nvPr/>
        </p:nvPicPr>
        <p:blipFill>
          <a:blip r:embed="rId2"/>
          <a:stretch>
            <a:fillRect/>
          </a:stretch>
        </p:blipFill>
        <p:spPr>
          <a:xfrm>
            <a:off x="1349829" y="875875"/>
            <a:ext cx="8998857" cy="4903050"/>
          </a:xfrm>
          <a:prstGeom prst="rect">
            <a:avLst/>
          </a:prstGeom>
        </p:spPr>
      </p:pic>
      <p:sp>
        <p:nvSpPr>
          <p:cNvPr id="7" name="Subtítulo 6">
            <a:extLst>
              <a:ext uri="{FF2B5EF4-FFF2-40B4-BE49-F238E27FC236}">
                <a16:creationId xmlns:a16="http://schemas.microsoft.com/office/drawing/2014/main" id="{C5D06B35-7716-1407-DFA7-DA9B80A6CE13}"/>
              </a:ext>
            </a:extLst>
          </p:cNvPr>
          <p:cNvSpPr>
            <a:spLocks noGrp="1"/>
          </p:cNvSpPr>
          <p:nvPr>
            <p:ph type="subTitle" idx="1"/>
          </p:nvPr>
        </p:nvSpPr>
        <p:spPr>
          <a:xfrm>
            <a:off x="1277257" y="5778925"/>
            <a:ext cx="9144000" cy="417286"/>
          </a:xfrm>
        </p:spPr>
        <p:txBody>
          <a:bodyPr>
            <a:normAutofit lnSpcReduction="10000"/>
          </a:bodyPr>
          <a:lstStyle/>
          <a:p>
            <a:r>
              <a:rPr lang="pt-BR" dirty="0"/>
              <a:t>Art. 25 da LC 87/96</a:t>
            </a:r>
          </a:p>
        </p:txBody>
      </p:sp>
    </p:spTree>
    <p:extLst>
      <p:ext uri="{BB962C8B-B14F-4D97-AF65-F5344CB8AC3E}">
        <p14:creationId xmlns:p14="http://schemas.microsoft.com/office/powerpoint/2010/main" val="240267664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1125</Words>
  <Application>Microsoft Office PowerPoint</Application>
  <PresentationFormat>Widescreen</PresentationFormat>
  <Paragraphs>58</Paragraphs>
  <Slides>13</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13</vt:i4>
      </vt:variant>
    </vt:vector>
  </HeadingPairs>
  <TitlesOfParts>
    <vt:vector size="18" baseType="lpstr">
      <vt:lpstr>Arial</vt:lpstr>
      <vt:lpstr>Calibri</vt:lpstr>
      <vt:lpstr>Calibri Light</vt:lpstr>
      <vt:lpstr>Times New Roman</vt:lpstr>
      <vt:lpstr>Tema do Office</vt:lpstr>
      <vt:lpstr>Crédito de ICMS na transferência de mercadoria entre estabelecimentos de mesma titularidade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Caca de Oliveira</dc:creator>
  <cp:lastModifiedBy>André Felix Ricotta de Oliveira</cp:lastModifiedBy>
  <cp:revision>24</cp:revision>
  <dcterms:created xsi:type="dcterms:W3CDTF">2022-11-18T18:20:41Z</dcterms:created>
  <dcterms:modified xsi:type="dcterms:W3CDTF">2022-12-05T15:53:53Z</dcterms:modified>
</cp:coreProperties>
</file>