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62" r:id="rId6"/>
    <p:sldId id="263" r:id="rId7"/>
    <p:sldId id="266" r:id="rId8"/>
    <p:sldId id="259" r:id="rId9"/>
    <p:sldId id="267" r:id="rId10"/>
    <p:sldId id="260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B16"/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Constituicao.htm#art1551ii" TargetMode="External"/><Relationship Id="rId2" Type="http://schemas.openxmlformats.org/officeDocument/2006/relationships/hyperlink" Target="http://www.planalto.gov.br/ccivil_03/leis/L5172.htm#art18a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constituicao/Constituicao.htm#adctart83" TargetMode="External"/><Relationship Id="rId2" Type="http://schemas.openxmlformats.org/officeDocument/2006/relationships/hyperlink" Target="https://www.planalto.gov.br/ccivil_03/constituicao/Constituicao.htm#adctart82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zenda.rj.gov.br/sefaz/faces/owResource.jspx?z=oracle.webcenter.doclib%21%21UCMServer%2523dDocName%253A98875%21%21Lei%2Bn.%25C2%25BA%2B2.657%2Bde%2B26%2Bde%2Bdezembro%2Bde%2B1996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Constituicao.htm#adctart83." TargetMode="External"/><Relationship Id="rId2" Type="http://schemas.openxmlformats.org/officeDocument/2006/relationships/hyperlink" Target="http://www.planalto.gov.br/ccivil_03/constituicao/Constituicao.htm#adctart82%C2%A7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lanalto.gov.br/ccivil_03/constituicao/Constituicao.htm#adctart79" TargetMode="External"/><Relationship Id="rId5" Type="http://schemas.openxmlformats.org/officeDocument/2006/relationships/hyperlink" Target="http://www.planalto.gov.br/ccivil_03/constituicao/Constituicao.htm#art155%C2%A72xii" TargetMode="External"/><Relationship Id="rId4" Type="http://schemas.openxmlformats.org/officeDocument/2006/relationships/hyperlink" Target="http://www.planalto.gov.br/ccivil_03/constituicao/emendas/emc/emc31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037" y="955430"/>
            <a:ext cx="11416146" cy="3275375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chemeClr val="accent1">
                    <a:lumMod val="75000"/>
                  </a:schemeClr>
                </a:solidFill>
              </a:rPr>
              <a:t>Constitucionalidade do adicional de ICMS destinados aos FECOP, em especial após as alterações da LC 194/22 e do julgamento do Tema STF 745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782" y="4655127"/>
            <a:ext cx="10113818" cy="1247442"/>
          </a:xfrm>
        </p:spPr>
        <p:txBody>
          <a:bodyPr>
            <a:normAutofit lnSpcReduction="10000"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Andréa Darzé Minatel</a:t>
            </a:r>
          </a:p>
          <a:p>
            <a:r>
              <a:rPr lang="pt-BR" sz="3500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Doutora e Mestra em Tributário pela PUC-SP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618" y="838199"/>
            <a:ext cx="11166763" cy="661555"/>
          </a:xfrm>
        </p:spPr>
        <p:txBody>
          <a:bodyPr>
            <a:noAutofit/>
          </a:bodyPr>
          <a:lstStyle/>
          <a:p>
            <a:r>
              <a:rPr lang="pt-BR" sz="3700" b="1" dirty="0">
                <a:solidFill>
                  <a:schemeClr val="accent1">
                    <a:lumMod val="75000"/>
                  </a:schemeClr>
                </a:solidFill>
              </a:rPr>
              <a:t>Posição do STF sobre a constitucionalização superveniente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6" y="1625600"/>
            <a:ext cx="11793684" cy="4897582"/>
          </a:xfrm>
        </p:spPr>
        <p:txBody>
          <a:bodyPr>
            <a:normAutofit lnSpcReduction="10000"/>
          </a:bodyPr>
          <a:lstStyle/>
          <a:p>
            <a:pPr marL="285750" indent="-28575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 20/1998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Alargamento da base de cálculo do PIS/COFINS</a:t>
            </a:r>
          </a:p>
          <a:p>
            <a:pPr algn="just">
              <a:buClr>
                <a:srgbClr val="EA1B16"/>
              </a:buClr>
            </a:pP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CONSTITUCIONALIDADE </a:t>
            </a:r>
            <a:r>
              <a:rPr lang="pt-BR" sz="19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SUPERVENIENTE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- ARTIGO 3º, § 1º, DA LEI Nº 9.718, DE 27 DE NOVEMBRO DE 1998 - EMENDA CONSTITUCIONAL Nº 20, DE 15 DE DEZEMBRO DE 1998. </a:t>
            </a:r>
            <a:r>
              <a:rPr lang="pt-BR" sz="19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sistema jurídico brasileiro não contempla a figura da constitucionalidade superveniente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(RE 346.084 de </a:t>
            </a:r>
            <a:r>
              <a:rPr lang="pt-BR" sz="19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01.09.2006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endParaRPr lang="pt-BR" sz="19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 33/2001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ICMS importação de bens destinados a consumidor final</a:t>
            </a:r>
            <a:endParaRPr lang="pt-BR" sz="22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CONSTITUCIONAL. ICMS. IMPORTAÇÃO. NÃO CONTRIBUINTE”. VIGÊNCIA DA EC 33/02. (...) Modificações da legislação federal ou local anteriores à EC 33/2001 </a:t>
            </a:r>
            <a:r>
              <a:rPr lang="pt-BR" sz="19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não foram convalidadas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pt-BR" sz="19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medida em que inexistente o fenômeno da “constitucionalização superveniente” no sistema jurídico brasileiro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A ampliação da hipótese de incidência, da base de cálculo e da sujeição passiva realizada </a:t>
            </a:r>
            <a:r>
              <a:rPr lang="pt-BR" sz="19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 lei anterior à EC 33/01 e à LC 114/02 não serve de fundamento de validade à tributação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Tema 171 da Repercussão Geral de </a:t>
            </a:r>
            <a:r>
              <a:rPr lang="pt-BR" sz="19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17.03.2014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285750" indent="-28575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 41/2003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Contribuição previdenciária dos inativos</a:t>
            </a:r>
          </a:p>
          <a:p>
            <a:pPr algn="just">
              <a:buClr>
                <a:srgbClr val="EA1B16"/>
              </a:buClr>
            </a:pP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CONTRIBUIÇÃO PREVIDENCIÁRIA DOS INATIVOS. LEI Nº 6.915/95, DA BAHIA. EC Nº 41, DE 2003 – CONSTITUCIONALIDADE SUPERVENIENTE – IMPOSSIBILIDADE. Lei estadual que instituiu contribuição de inativo, </a:t>
            </a:r>
            <a:r>
              <a:rPr lang="pt-BR" sz="19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inconstitucional quando da edição, não se torna válida em razão de mudança do parâmetro normativo superior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O Supremo já assentou </a:t>
            </a:r>
            <a:r>
              <a:rPr lang="pt-BR" sz="19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inexistir, no ordenamento jurídico nacional, a constitucionalidade superveniente. 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(AI 620.557 de </a:t>
            </a:r>
            <a:r>
              <a:rPr lang="pt-BR" sz="19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10.04.2014</a:t>
            </a:r>
            <a:r>
              <a:rPr lang="pt-BR" sz="19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pt-BR" sz="19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8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618" y="838199"/>
            <a:ext cx="11166763" cy="661555"/>
          </a:xfrm>
        </p:spPr>
        <p:txBody>
          <a:bodyPr>
            <a:noAutofit/>
          </a:bodyPr>
          <a:lstStyle/>
          <a:p>
            <a:r>
              <a:rPr lang="pt-BR" sz="3700" b="1" dirty="0">
                <a:solidFill>
                  <a:schemeClr val="accent1">
                    <a:lumMod val="75000"/>
                  </a:schemeClr>
                </a:solidFill>
              </a:rPr>
              <a:t>Posição do STF sobre a constitucionalização superveniente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6" y="1739900"/>
            <a:ext cx="11793684" cy="4783282"/>
          </a:xfrm>
        </p:spPr>
        <p:txBody>
          <a:bodyPr>
            <a:normAutofit/>
          </a:bodyPr>
          <a:lstStyle/>
          <a:p>
            <a:pPr marL="285750" indent="-28575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 87/2015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Regras sobre cobrança do ICMS</a:t>
            </a:r>
          </a:p>
          <a:p>
            <a:pPr algn="just">
              <a:buClr>
                <a:srgbClr val="EA1B16"/>
              </a:buClr>
            </a:pP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 87/2015. CONSTITUCIONALIDADE SUPERVENIENTE. IMPOSSIBILIDADE, O advento da EC nº 87/2015 não tornou constitucional o Protocolo Confaz nº 21/2011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 jurisprudência do STF não admite o fenômeno da constitucionalidade superveniente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(ARE 683.849 de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29.09.2016</a:t>
            </a: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b="1" u="sng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EC’s</a:t>
            </a:r>
            <a:r>
              <a:rPr lang="pt-BR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86/2015 e 100/2019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trata sobre lei orçamentária</a:t>
            </a:r>
            <a:endParaRPr lang="pt-BR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DIREITO COSTITUCIONAL E FINANCEIRO. NORMAS ESTADUAIS QUE TRATAM DE EMENDAS PARLAMENTARES IMPOSITIVAS EM MATÉRIA ORÇAMENTÁRIA. (...) A figura das emendas parlamentares impositivas em matéria de orçamento público, tanto individuais como coletivas,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oi introduzida no Estado de Roraima antes de sua previsão no plano federal, que só ocorreu com as </a:t>
            </a:r>
            <a:r>
              <a:rPr lang="pt-BR" sz="2200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ECs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nº 86/15 e 100/19. Legislação estadual que dispôs em sentido contrário às normas gerais federais então existentes sobre o tema, o que não é admitido na seara das competências concorrentes.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Inexistência de constitucionalidade superveniente no Direito brasileiro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(ADI 6309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13.08.2020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2677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512352"/>
            <a:ext cx="10952019" cy="942642"/>
          </a:xfrm>
        </p:spPr>
        <p:txBody>
          <a:bodyPr>
            <a:noAutofit/>
          </a:bodyPr>
          <a:lstStyle/>
          <a:p>
            <a:r>
              <a:rPr lang="pt-BR" sz="3700" b="1" dirty="0">
                <a:solidFill>
                  <a:schemeClr val="accent1">
                    <a:lumMod val="75000"/>
                  </a:schemeClr>
                </a:solidFill>
              </a:rPr>
              <a:t>Precedentes posteriores ao RE 592.152 </a:t>
            </a:r>
            <a:r>
              <a:rPr lang="pt-BR" sz="3700" b="1" dirty="0" err="1">
                <a:solidFill>
                  <a:schemeClr val="accent1">
                    <a:lumMod val="75000"/>
                  </a:schemeClr>
                </a:solidFill>
              </a:rPr>
              <a:t>AgR</a:t>
            </a:r>
            <a:endParaRPr lang="pt-BR" sz="3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090" y="1454994"/>
            <a:ext cx="11693236" cy="52545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AGRAVO REGIMENTAL NO RECURSO EXTRAORDINÁRIO COM AGRAVO. ICMS. ADICIONAL. FUNDO ESPECIAL DE COMBATE À POBREZA (ICMS FECP). LEI ESTADUAL 4.056/2002 E DECRETO ESTADUAL 32.646/2003 DO RIO DE JANEIRO. VALIDAÇÃO PELA EMEDA CONSTITUCIONAL 42/2003. INEXISTÊNCIA DE OFENSA AO PRINCÍPIO DA ANTERIORIDADE. 1. A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jurisprudência do STF já fixou entendimento no sentido de que os adicionais criados pelos estados membros e pelo Distrito Federal, para financiar os Fundos de Combate à Pobreza, foram validados pela EC 42/2003, nos termos em que foram instituídos, </a:t>
            </a: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ainda que esses acréscimos estivessem em discordância com o estabelecido na EC 31/2000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2. Agravo regimental a que se nega provimento. (ARE 1304360 </a:t>
            </a:r>
            <a:r>
              <a:rPr lang="pt-BR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Rel. Edson Fachin, Segunda Turma,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PUBLIC 07-06-2021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 </a:t>
            </a:r>
          </a:p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EMENTA: DIREITO TRIBUTÁRIO. AGRAVO REGIMENTAL EM AGRAVO DE INSTRUMENTO. FUNDO DE COMBATE À POBREZA. ADICIONAL DE ALÍQUOTA DE ICMS. EMENDA CONSTITUCIONAL Nº 42/2003. CONVALIDAÇÃO. PRECEDENTES.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Ambas as Turmas do Supremo Tribunal Federal consolidaram entendimento no sentido de que o art. 4º da 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ECnº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42/2003 convalidou os adicionais referentes aos fundos de combate à pobreza instituídos pelo Estados e Distrito Federal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2. Agravo a que se nega provimento,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 aplicação de multa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nos termos do art. 557, § 2°, do CPC/1973. (AI 592982 </a:t>
            </a:r>
            <a:r>
              <a:rPr lang="pt-BR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Rel. Roberto Barroso, Primeira Turma, julgado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DJe15-03-2022)</a:t>
            </a:r>
          </a:p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Agravo regimental em recurso extraordinário com agravo. 2. Direito Tributário. 3. ICMS. Adicional de alíquota. Destinação ao Fundo de Combate à Pobreza. Constitucionalidade da Lei estadual 4.056/2002 e do Decreto estadual 32.646/2003, ambos do Rio de Janeiro. Validação pela EC 42/2004.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Ausência de argumentos capazes de infirmar a decisão agravada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5. Negado provimento ao agravo regimental.(ARE 1360032 </a:t>
            </a:r>
            <a:r>
              <a:rPr lang="pt-BR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Rel. Gilmar Mendes, </a:t>
            </a:r>
            <a:r>
              <a:rPr lang="pt-BR" sz="22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Segunda Turma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DJe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25-08-2022)</a:t>
            </a: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2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7B26A-88C9-2960-2B7C-E6A500C68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427" y="141619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sz="3800" dirty="0"/>
          </a:p>
          <a:p>
            <a:pPr marL="0" indent="0" algn="ctr">
              <a:buNone/>
            </a:pPr>
            <a:endParaRPr lang="pt-BR" sz="3800" dirty="0"/>
          </a:p>
          <a:p>
            <a:pPr marL="0" indent="0" algn="ctr">
              <a:buNone/>
            </a:pPr>
            <a:r>
              <a:rPr lang="pt-BR" sz="3800" b="1" dirty="0">
                <a:solidFill>
                  <a:schemeClr val="accent1">
                    <a:lumMod val="75000"/>
                  </a:schemeClr>
                </a:solidFill>
              </a:rPr>
              <a:t>Obrigada e Boas festas!</a:t>
            </a:r>
          </a:p>
          <a:p>
            <a:pPr marL="0" indent="0" algn="ctr">
              <a:buNone/>
            </a:pPr>
            <a:endParaRPr lang="pt-BR" sz="3800" dirty="0"/>
          </a:p>
          <a:p>
            <a:pPr marL="0" indent="0" algn="ctr">
              <a:buNone/>
            </a:pPr>
            <a:endParaRPr lang="pt-BR" sz="3800" dirty="0"/>
          </a:p>
          <a:p>
            <a:pPr marL="0" indent="0" algn="ctr">
              <a:buNone/>
            </a:pPr>
            <a:r>
              <a:rPr lang="pt-BR" sz="3800" dirty="0"/>
              <a:t>                                                   					</a:t>
            </a:r>
            <a:r>
              <a:rPr lang="pt-BR" sz="3800" b="1" i="1" dirty="0"/>
              <a:t>andrea@minatel.adv.br</a:t>
            </a:r>
          </a:p>
        </p:txBody>
      </p:sp>
    </p:spTree>
    <p:extLst>
      <p:ext uri="{BB962C8B-B14F-4D97-AF65-F5344CB8AC3E}">
        <p14:creationId xmlns:p14="http://schemas.microsoft.com/office/powerpoint/2010/main" val="24950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054" y="891310"/>
            <a:ext cx="10487892" cy="595745"/>
          </a:xfrm>
        </p:spPr>
        <p:txBody>
          <a:bodyPr>
            <a:noAutofit/>
          </a:bodyPr>
          <a:lstStyle/>
          <a:p>
            <a:r>
              <a:rPr lang="pt-BR" sz="3800" b="1" dirty="0">
                <a:solidFill>
                  <a:schemeClr val="accent1">
                    <a:lumMod val="75000"/>
                  </a:schemeClr>
                </a:solidFill>
              </a:rPr>
              <a:t>Alterações recentes no ICMS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500" y="1651000"/>
            <a:ext cx="11666683" cy="4777510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Tese 745 da Repercussão Geral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</a:pP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Adotada pelo legislador estadual a técnica da seletividade em relação ao ICMS, discrepam do figurino constitucional alíquotas sobre as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operações de </a:t>
            </a:r>
            <a:r>
              <a:rPr lang="pt-BR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energia elétrica e serviços de telecomunicação</a:t>
            </a:r>
            <a: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patamar superior ao das operações em geral,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considerada a essencialidade dos bens e serviço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s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Alterações introduzidas no CTN pela LC 194/2022</a:t>
            </a:r>
          </a:p>
          <a:p>
            <a:pPr algn="just"/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18-A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Para fins da incidência do imposto de que trata o </a:t>
            </a:r>
            <a:r>
              <a:rPr lang="pt-BR" sz="2200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inciso II do caput do art. 155 da CF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os </a:t>
            </a:r>
            <a:r>
              <a:rPr lang="pt-BR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combustíveis, o gás natural, a energia elétrica, as comunicações e o transporte coletivo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são considerados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bens e serviços essenciais e indispensáveis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que não podem ser tratados como supérfluos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endParaRPr lang="pt-BR" sz="2200" b="0" i="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Parágrafo único. Para efeito do disposto neste artigo:</a:t>
            </a:r>
            <a:endParaRPr lang="pt-BR" sz="2200" b="0" i="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 -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é vedada a fixação de alíquotas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sobre as operações referidas no 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caput d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este artigo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em patamar superior ao das operações em geral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, considerada a essencialidade dos bens e serviços;</a:t>
            </a:r>
            <a:endParaRPr lang="pt-BR" sz="2200" b="0" i="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</a:pPr>
            <a:endParaRPr lang="pt-BR" b="1" i="0" dirty="0">
              <a:solidFill>
                <a:schemeClr val="accent1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6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054" y="942110"/>
            <a:ext cx="10487892" cy="595745"/>
          </a:xfrm>
        </p:spPr>
        <p:txBody>
          <a:bodyPr>
            <a:noAutofit/>
          </a:bodyPr>
          <a:lstStyle/>
          <a:p>
            <a:r>
              <a:rPr lang="pt-BR" sz="3800" b="1" dirty="0">
                <a:solidFill>
                  <a:schemeClr val="accent1">
                    <a:lumMod val="75000"/>
                  </a:schemeClr>
                </a:solidFill>
              </a:rPr>
              <a:t>EC 31/2000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037" y="1814946"/>
            <a:ext cx="11416146" cy="4613564"/>
          </a:xfrm>
        </p:spPr>
        <p:txBody>
          <a:bodyPr>
            <a:normAutofit/>
          </a:bodyPr>
          <a:lstStyle/>
          <a:p>
            <a:pPr algn="just"/>
            <a:r>
              <a:rPr lang="pt-BR" sz="20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82.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Os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Estados, o Distrito Federal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 os Municípios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devem instituir Fundos de Combate à Pobreza, </a:t>
            </a:r>
            <a:r>
              <a:rPr lang="pt-BR" sz="20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 os recursos de que trata este artigo e outros que vierem a destinar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devendo os referidos Fundos ser geridos por entidades que contem com a participação da sociedade civil.</a:t>
            </a:r>
            <a:endParaRPr lang="pt-BR" sz="20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1º Para o financiamento dos Fundos Estaduais e Distrital, poderá ser criado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adicional de </a:t>
            </a:r>
            <a:r>
              <a:rPr lang="pt-BR" sz="20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até dois pontos percentuais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 alíquota do ICMS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ou do imposto que vier a substituí-lo,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sobre os produtos e serviços supérfluos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não se aplicando, sobre este adicional, o disposto no art. 158, inciso IV, da Constituição.</a:t>
            </a:r>
            <a:endParaRPr lang="pt-BR" sz="20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83</a:t>
            </a:r>
            <a:r>
              <a:rPr lang="pt-BR" sz="20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pt-BR" sz="20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Lei federal definirá os produtos e serviços supérfluos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que se referem os arts. 80, inciso II, 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82, </a:t>
            </a:r>
            <a:r>
              <a:rPr lang="pt-BR" sz="20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§§ 1º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 2º."</a:t>
            </a:r>
            <a:endParaRPr lang="pt-BR" sz="20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Adicional de </a:t>
            </a:r>
            <a:r>
              <a:rPr lang="pt-BR" sz="25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até 2%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alíquota do ICMS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Apenas sobre produtos e serviços </a:t>
            </a:r>
            <a:r>
              <a:rPr lang="pt-BR" sz="25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supérfluos, definidos em lei federal</a:t>
            </a:r>
            <a:endParaRPr lang="pt-BR" sz="25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3500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5541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054" y="802409"/>
            <a:ext cx="10487892" cy="560487"/>
          </a:xfrm>
        </p:spPr>
        <p:txBody>
          <a:bodyPr>
            <a:noAutofit/>
          </a:bodyPr>
          <a:lstStyle/>
          <a:p>
            <a:r>
              <a:rPr lang="pt-BR" sz="3800" b="1" dirty="0">
                <a:solidFill>
                  <a:schemeClr val="accent1">
                    <a:lumMod val="75000"/>
                  </a:schemeClr>
                </a:solidFill>
              </a:rPr>
              <a:t>Lei 4.056/2002 do Rio de Janeiro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927" y="1551709"/>
            <a:ext cx="11416146" cy="497378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2º 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Compõem o Fundo de Combate à Pobreza e às Desigualdades Sociais:</a:t>
            </a:r>
          </a:p>
          <a:p>
            <a:pPr algn="just"/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- o produto da arrecadação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adicional de dois pontos percentuais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correspondentes a um adicional geral da alíquota atualmente vigente do ICMS, ou do imposto que vier a substituí-lo,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 exceção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(...)</a:t>
            </a:r>
          </a:p>
          <a:p>
            <a:pPr algn="just"/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do fornecimento de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energia elétrica residencial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até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300 quilowatts/horas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mensais;</a:t>
            </a:r>
          </a:p>
          <a:p>
            <a:pPr algn="just"/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g) consumo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residencial de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telefonia fixa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até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valor de uma vez e meia a tarifa básica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 - Além do produto da arrecadação adicional previsto no inciso I,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serão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adicionados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ao produto da arrecadação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mais 2 pontos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percentuais,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transitoriamente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até 31 de dezembro de 2023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 do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serviço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previsto na alínea "b" e “c” do inciso VI, e do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serviço previsto 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inciso VIII, ambos do art. 14 da </a:t>
            </a:r>
            <a:r>
              <a:rPr lang="pt-BR" sz="22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 nº 2.657</a:t>
            </a:r>
            <a:r>
              <a:rPr lang="pt-BR" sz="22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enquanto perdurou o estado de calamidade,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energia elétrica residencial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301 a 450 kWh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mensais e acima de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kWh 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mensais e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serviço de comunicação;</a:t>
            </a:r>
          </a:p>
          <a:p>
            <a:pPr marL="342900" indent="-34290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após, </a:t>
            </a:r>
            <a:r>
              <a:rPr lang="pt-BR" sz="22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energia elétrica residencial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acima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220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300 kWh e</a:t>
            </a:r>
            <a:r>
              <a:rPr lang="pt-BR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transporte público eletrificado de passageiros e serviço de comunicação</a:t>
            </a:r>
          </a:p>
          <a:p>
            <a:pPr marL="342900" indent="-342900" algn="just">
              <a:buClr>
                <a:srgbClr val="EA1B16"/>
              </a:buClr>
              <a:buFont typeface="Wingdings" panose="05000000000000000000" pitchFamily="2" charset="2"/>
              <a:buChar char="Ø"/>
            </a:pPr>
            <a:endParaRPr lang="pt-BR" sz="22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b="0" i="0" dirty="0">
              <a:solidFill>
                <a:srgbClr val="595959"/>
              </a:solidFill>
              <a:effectLst/>
              <a:latin typeface="Trebuchet MS" panose="020B0603020202020204" pitchFamily="34" charset="0"/>
            </a:endParaRPr>
          </a:p>
          <a:p>
            <a:endParaRPr lang="pt-BR" sz="3500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179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054" y="853210"/>
            <a:ext cx="10487892" cy="595745"/>
          </a:xfrm>
        </p:spPr>
        <p:txBody>
          <a:bodyPr>
            <a:noAutofit/>
          </a:bodyPr>
          <a:lstStyle/>
          <a:p>
            <a:r>
              <a:rPr lang="pt-BR" sz="3800" b="1" dirty="0">
                <a:solidFill>
                  <a:schemeClr val="accent1">
                    <a:lumMod val="75000"/>
                  </a:schemeClr>
                </a:solidFill>
              </a:rPr>
              <a:t>EC 42/2003 (de 19 de dezembro de 2003)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459" y="1652107"/>
            <a:ext cx="11416146" cy="452009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82. (...)</a:t>
            </a:r>
            <a:endParaRPr lang="pt-BR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8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1º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Para o financiamento dos Fundos Estaduais e Distrital, poderá ser criado adicional de até dois pontos percentuais na alíquota do ICMS,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sobre os produtos e serviços supérfluos e nas condições definidas na lei complementar de que trata o art. 155, § 2º, XII, da CF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não se aplicando, sobre este percentual, o disposto no art. 158, IV, da Constituição</a:t>
            </a:r>
            <a:endParaRPr lang="pt-BR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pt-BR" sz="18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83.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Lei federal definirá os produtos e serviços supérfluos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que se referem os arts. 80, II, e </a:t>
            </a:r>
            <a:r>
              <a:rPr lang="pt-BR" sz="18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82, § 2º</a:t>
            </a:r>
            <a:r>
              <a:rPr lang="pt-BR" sz="18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." </a:t>
            </a:r>
            <a:endParaRPr lang="pt-BR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4º Os adicionais criados pelos Estados e pelo Distrito Federal até a data da promulgação desta Emenda, naquilo em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 estiverem em desacordo com o previsto nesta </a:t>
            </a:r>
            <a:r>
              <a:rPr lang="pt-BR" sz="18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Emenda, na EC nº 31/00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ou na lei complementar de que trata o </a:t>
            </a:r>
            <a:r>
              <a:rPr lang="pt-BR" sz="1800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155, § 2º, XII, da CF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terão vigência, no máximo, até o prazo previsto no </a:t>
            </a:r>
            <a:r>
              <a:rPr lang="pt-BR" sz="18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79 do ADCT.</a:t>
            </a:r>
            <a:endParaRPr lang="pt-BR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</a:pPr>
            <a:endParaRPr lang="pt-BR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Afasta a necessidade de lei federal para definir os produtos supérfluos </a:t>
            </a:r>
            <a:r>
              <a:rPr lang="pt-BR" sz="2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fins de incidência do fundo estadual ou distrital, mas condiciona à observância da lei complementar de que trata o art. 155, § 2º, XII, da Constituição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Convalida </a:t>
            </a:r>
            <a:r>
              <a:rPr lang="pt-BR" sz="2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adicionais </a:t>
            </a: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criados em desacordo com esta EC ou com a EC/31 até 2010</a:t>
            </a:r>
            <a:r>
              <a:rPr lang="pt-BR" sz="23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pt-BR" sz="3500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505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054" y="942110"/>
            <a:ext cx="10487892" cy="595745"/>
          </a:xfrm>
        </p:spPr>
        <p:txBody>
          <a:bodyPr>
            <a:noAutofit/>
          </a:bodyPr>
          <a:lstStyle/>
          <a:p>
            <a:r>
              <a:rPr lang="pt-BR" sz="3800" b="1" dirty="0">
                <a:solidFill>
                  <a:schemeClr val="accent1">
                    <a:lumMod val="75000"/>
                  </a:schemeClr>
                </a:solidFill>
              </a:rPr>
              <a:t>EC 67/2010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037" y="1814946"/>
            <a:ext cx="11416146" cy="4613564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1º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Prorrogam-se, por tempo indeterminado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 prazo de vigência do Fundo de Combate e Erradicação da Pobreza a que se refere o caput do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79 do Ato das Disposições Constitucionais Transitórias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e, igualmente, o prazo de vigência da Lei Complementar nº 111, de 6 de julho de 2001, que "Dispõe sobre o Fundo de Combate e Erradicação da Pobreza, na forma prevista nos arts. 79, 80 e 81 do Ato das Disposições Constitucionais Transitórias".</a:t>
            </a:r>
          </a:p>
          <a:p>
            <a:pPr algn="l"/>
            <a:endParaRPr 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l"/>
            <a:endParaRPr lang="pt-BR" sz="18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Prorroga por tempo indeterminado o prazo de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vigência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 Fundo que trata o art. 79 do ADCT (fundo federal) e, via de consequência,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 prazo de convalidação dos FECOP de que trata o art. 4 da EC 42/2003</a:t>
            </a:r>
          </a:p>
        </p:txBody>
      </p:sp>
    </p:spTree>
    <p:extLst>
      <p:ext uri="{BB962C8B-B14F-4D97-AF65-F5344CB8AC3E}">
        <p14:creationId xmlns:p14="http://schemas.microsoft.com/office/powerpoint/2010/main" val="3226063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512352"/>
            <a:ext cx="10952019" cy="942642"/>
          </a:xfrm>
        </p:spPr>
        <p:txBody>
          <a:bodyPr>
            <a:noAutofit/>
          </a:bodyPr>
          <a:lstStyle/>
          <a:p>
            <a:r>
              <a:rPr lang="pt-BR" sz="3700" b="1" dirty="0">
                <a:solidFill>
                  <a:schemeClr val="accent1">
                    <a:lumMod val="75000"/>
                  </a:schemeClr>
                </a:solidFill>
              </a:rPr>
              <a:t>ADIN 2869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82" y="1413431"/>
            <a:ext cx="11693236" cy="4932217"/>
          </a:xfrm>
        </p:spPr>
        <p:txBody>
          <a:bodyPr>
            <a:noAutofit/>
          </a:bodyPr>
          <a:lstStyle/>
          <a:p>
            <a:pPr algn="just"/>
            <a:r>
              <a:rPr lang="pt-BR" sz="2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BR" sz="26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Observa-se, entretanto, que, </a:t>
            </a:r>
            <a:r>
              <a:rPr lang="pt-BR" sz="26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 o advento da EC nº 42/03, a discussão acerca da regularidade do adicional fixado no inciso II, do art. 2º, da Lei nº 4.056/02 tornou-se descabida, porquanto restou assegurada a vigência desse adicional até o ano de 2010, ainda que se verifique sua incompatibilidade com a EC nº 31/00</a:t>
            </a:r>
            <a:r>
              <a:rPr lang="pt-BR" sz="26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(...) 12. A bem da verdade, observa-se que o </a:t>
            </a:r>
            <a:r>
              <a:rPr lang="pt-BR" sz="26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art. 4º da EC nº 42/03 validou </a:t>
            </a:r>
            <a:r>
              <a:rPr lang="pt-BR" sz="26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os adicionais criados pelos Estados e pelo Distrito Federal, </a:t>
            </a:r>
            <a:r>
              <a:rPr lang="pt-BR" sz="26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ainda que estes estivessem em desacordo com o previsto na EC nº 31/00</a:t>
            </a:r>
            <a:r>
              <a:rPr lang="pt-BR" sz="26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Sendo assim, se pairavam dúvidas acerca da constitucionalidade dos diplomas normativos ora adversados, estas foram expressamente enxotadas pelo mencionado art. 4º. (...) 14. </a:t>
            </a:r>
            <a:r>
              <a:rPr lang="pt-BR" sz="265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 estes fundamentos, convenço-me da perda do objeto da presente ação, motivo pelo qual nego seguimento ao pedido</a:t>
            </a:r>
            <a:r>
              <a:rPr lang="pt-BR" sz="26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Brasília, 04 de maio de 2004. Ministro CARLOS AYRES BRITTO Relator</a:t>
            </a:r>
          </a:p>
        </p:txBody>
      </p:sp>
    </p:spTree>
    <p:extLst>
      <p:ext uri="{BB962C8B-B14F-4D97-AF65-F5344CB8AC3E}">
        <p14:creationId xmlns:p14="http://schemas.microsoft.com/office/powerpoint/2010/main" val="189563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379" y="512352"/>
            <a:ext cx="11776104" cy="942642"/>
          </a:xfrm>
        </p:spPr>
        <p:txBody>
          <a:bodyPr>
            <a:noAutofit/>
          </a:bodyPr>
          <a:lstStyle/>
          <a:p>
            <a:r>
              <a:rPr lang="pt-BR" sz="3700" b="1" dirty="0">
                <a:solidFill>
                  <a:schemeClr val="accent1">
                    <a:lumMod val="75000"/>
                  </a:schemeClr>
                </a:solidFill>
              </a:rPr>
              <a:t>Precedentes reconhecendo a constitucionalidade dos FECOP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090" y="1607127"/>
            <a:ext cx="11693236" cy="4932217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AGRAVO REGIMENTAL ICMS. ADICIONAL. LEI ESTADUAL N. 4.056/02. FUNDO ESTADUAL DE COMBATE À POBREZA. CONTROVÉRSIA APÓS A EC 42/03.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</a:t>
            </a: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Supremo Tribunal Federal,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decisão proferida na ADI n. 2.869, Relator o Ministro Carlos Britto, </a:t>
            </a:r>
            <a:r>
              <a:rPr lang="pt-BR" sz="2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fixou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que "o art. 4º da Emenda Constitucional nº 42/2003 validou os adicionais criados pelos Estados e pelo Distrito Federal, ainda que estes estivessem em desacordo com o previsto na Emenda Constitucional nº 31/2000.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Sendo assim, se pairavam dúvidas acerca da constitucionalidade dos diplomas normativos ora adversados,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estas foram expressamente enxotadas pelo mencionado art. 4º".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(RE 570016 </a:t>
            </a:r>
            <a:r>
              <a:rPr lang="pt-BR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Rel. Eros Grau, Segunda Turma, DJe12-09-2008)</a:t>
            </a:r>
          </a:p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AGRAVO REGIMENTAL. ICMS. ADICIONAL DE ALÍQUOTA. DESTINAÇÃO AO FUNDO DE COMBATE À POBREZA. CONSTITUCIONALIDADE. A decisão agravada está em consonância com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jurisprudência desta Suprema Corte, no sentido da validade do adicional de alíquota do ICMS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destinado ao Fundo de Combate a Pobreza. Agravo regimental ao qual se nega provimento. (RE 538679 </a:t>
            </a:r>
            <a:r>
              <a:rPr lang="pt-BR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Rel. Joaquim Barbosa, Segunda Turma, DJ 04-06-2012)</a:t>
            </a:r>
          </a:p>
          <a:p>
            <a:pPr algn="just"/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Outros precedentes: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 570.016 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(Rel. Eros Grau, DJe 12.09.08); A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 648.494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(Rel. Ayres Britto, DJe 04.05.12);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 511.585 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(Rel. Cezar Peluso, DJe de 12.03.2010);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 457.661 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(Rel. Dias Toffoli, DJe 15.03.12),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 508.993 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(Rel. Ricardo Lewandowski, DJe 13.06.14); </a:t>
            </a: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65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007" y="512352"/>
            <a:ext cx="11949610" cy="942642"/>
          </a:xfrm>
        </p:spPr>
        <p:txBody>
          <a:bodyPr>
            <a:noAutofit/>
          </a:bodyPr>
          <a:lstStyle/>
          <a:p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RE 592.152 </a:t>
            </a:r>
            <a:r>
              <a:rPr lang="pt-BR" sz="3500" b="1" dirty="0" err="1">
                <a:solidFill>
                  <a:schemeClr val="accent1">
                    <a:lumMod val="75000"/>
                  </a:schemeClr>
                </a:solidFill>
              </a:rPr>
              <a:t>AgR</a:t>
            </a:r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necessidade de analisar a constitucionalização superveniente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090" y="1565564"/>
            <a:ext cx="11693236" cy="493221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TRIBUTÁRIO. ICMS. ADICIONAL DE ALÍQUOTA.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FUNDO DE COMBATE À ERRADICAÇÃO DA POBREZA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LEI ESTADUAL Nº 4.731/02 DE SERGIPE. ART. 4º DA EC Nº 42/2003. PRETENSA VALIDAÇÃO DOS ADICIONAIS CRIADOS PELOS ESTADOS E PELO DF, AINDA QUE EM DESACORDO COM A EC Nº 31/2000.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CONSTITUCIONALIZAÇÃO SUPERVENIENTE PARA AFASTAR UMA INCONSTITUCIONALIDADE ORIGINÁRIA. IMPOSSIBILIDADE NO ORDENAMENTO JURÍDICO BRASILEIRO, MÁXIME NAS HIPÓTESES EM QUE A AFIRMAÇÃO DA CONSTITUCIONALIZAÇÃO COM EFICÁCIA EX TUNC VIOLA OS PRINCÍPIOS DA LEGALIDADE E ANTERIORIDADE TRIBUTÁRIA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LIMITES MATERIAIS AO PODER DE REFORMA DA CONSTITUIÇÃO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NECESSIDADE DE APRECIAÇÃO PELO PLENÁRIO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MANIFESTAÇÃO PELA EXISTÊNCIA DA REPERCUSSÃO GERAL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 592152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AgR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Rel. Ricardo Lewandowski,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Rel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p/ acórdão Marco Aurélio, Primeira Turma, julgado em 18/04/2017,PUBLIC 18-05-2017 REPUBLICAÇÃO: DJe-129 29-06-2018)</a:t>
            </a:r>
          </a:p>
          <a:p>
            <a:pPr algn="just"/>
            <a:endParaRPr lang="pt-BR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17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2318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Times New Roman</vt:lpstr>
      <vt:lpstr>Trebuchet MS</vt:lpstr>
      <vt:lpstr>Wingdings</vt:lpstr>
      <vt:lpstr>Tema do Office</vt:lpstr>
      <vt:lpstr>Constitucionalidade do adicional de ICMS destinados aos FECOP, em especial após as alterações da LC 194/22 e do julgamento do Tema STF 745</vt:lpstr>
      <vt:lpstr>Alterações recentes no ICMS</vt:lpstr>
      <vt:lpstr>EC 31/2000</vt:lpstr>
      <vt:lpstr>Lei 4.056/2002 do Rio de Janeiro</vt:lpstr>
      <vt:lpstr>EC 42/2003 (de 19 de dezembro de 2003)</vt:lpstr>
      <vt:lpstr>EC 67/2010</vt:lpstr>
      <vt:lpstr>ADIN 2869</vt:lpstr>
      <vt:lpstr>Precedentes reconhecendo a constitucionalidade dos FECOP</vt:lpstr>
      <vt:lpstr>RE 592.152 AgR – necessidade de analisar a constitucionalização superveniente </vt:lpstr>
      <vt:lpstr>Posição do STF sobre a constitucionalização superveniente</vt:lpstr>
      <vt:lpstr>Posição do STF sobre a constitucionalização superveniente</vt:lpstr>
      <vt:lpstr>Precedentes posteriores ao RE 592.152 AgR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43</cp:revision>
  <dcterms:created xsi:type="dcterms:W3CDTF">2022-11-18T18:20:41Z</dcterms:created>
  <dcterms:modified xsi:type="dcterms:W3CDTF">2022-12-07T13:52:06Z</dcterms:modified>
</cp:coreProperties>
</file>