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9" r:id="rId5"/>
    <p:sldId id="263" r:id="rId6"/>
    <p:sldId id="262" r:id="rId7"/>
    <p:sldId id="271" r:id="rId8"/>
    <p:sldId id="1156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482"/>
    <a:srgbClr val="0B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hyperlink" Target="mailto:antonioalcoforado@Hotmail.com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ioalcoforado@Hotmail.com" TargetMode="External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3937F-B048-4C88-A406-BA86206FEE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A2DB964-E25F-449D-A382-00C7E9F779F4}">
      <dgm:prSet/>
      <dgm:spPr/>
      <dgm:t>
        <a:bodyPr/>
        <a:lstStyle/>
        <a:p>
          <a:r>
            <a:rPr lang="pt-BR" dirty="0">
              <a:hlinkClick xmlns:r="http://schemas.openxmlformats.org/officeDocument/2006/relationships" r:id="rId1"/>
            </a:rPr>
            <a:t>antonioalcoforado@hotmail.com</a:t>
          </a:r>
          <a:endParaRPr lang="en-US" dirty="0"/>
        </a:p>
      </dgm:t>
    </dgm:pt>
    <dgm:pt modelId="{87ADDCC3-FC3C-4235-8AB4-C52E00127B4F}" type="parTrans" cxnId="{4D203D00-7200-41C6-9793-335FEC1ECAEC}">
      <dgm:prSet/>
      <dgm:spPr/>
      <dgm:t>
        <a:bodyPr/>
        <a:lstStyle/>
        <a:p>
          <a:endParaRPr lang="en-US"/>
        </a:p>
      </dgm:t>
    </dgm:pt>
    <dgm:pt modelId="{6EACC4B7-89E3-41F5-880C-BE8A76B62E52}" type="sibTrans" cxnId="{4D203D00-7200-41C6-9793-335FEC1ECAEC}">
      <dgm:prSet/>
      <dgm:spPr/>
      <dgm:t>
        <a:bodyPr/>
        <a:lstStyle/>
        <a:p>
          <a:endParaRPr lang="en-US"/>
        </a:p>
      </dgm:t>
    </dgm:pt>
    <dgm:pt modelId="{B6A6C177-DFBF-479F-90CF-8ED956437546}">
      <dgm:prSet/>
      <dgm:spPr/>
      <dgm:t>
        <a:bodyPr/>
        <a:lstStyle/>
        <a:p>
          <a:r>
            <a:rPr lang="pt-BR"/>
            <a:t>Instagram: antonioalcoforado</a:t>
          </a:r>
          <a:endParaRPr lang="en-US"/>
        </a:p>
      </dgm:t>
    </dgm:pt>
    <dgm:pt modelId="{ABA4CFB2-C397-4C1E-8B19-FAEDCD15982E}" type="parTrans" cxnId="{1276D68E-36B2-44B1-9E72-49C89F14CDEA}">
      <dgm:prSet/>
      <dgm:spPr/>
      <dgm:t>
        <a:bodyPr/>
        <a:lstStyle/>
        <a:p>
          <a:endParaRPr lang="en-US"/>
        </a:p>
      </dgm:t>
    </dgm:pt>
    <dgm:pt modelId="{AD11D715-2D7B-441C-971B-851E268C0BF6}" type="sibTrans" cxnId="{1276D68E-36B2-44B1-9E72-49C89F14CDEA}">
      <dgm:prSet/>
      <dgm:spPr/>
      <dgm:t>
        <a:bodyPr/>
        <a:lstStyle/>
        <a:p>
          <a:endParaRPr lang="en-US"/>
        </a:p>
      </dgm:t>
    </dgm:pt>
    <dgm:pt modelId="{298BEC24-F722-4662-911E-FFB7A914B736}" type="pres">
      <dgm:prSet presAssocID="{8183937F-B048-4C88-A406-BA86206FEEAF}" presName="root" presStyleCnt="0">
        <dgm:presLayoutVars>
          <dgm:dir/>
          <dgm:resizeHandles val="exact"/>
        </dgm:presLayoutVars>
      </dgm:prSet>
      <dgm:spPr/>
    </dgm:pt>
    <dgm:pt modelId="{C025CD2F-B3D1-443E-9E95-F3CF98D5AD3A}" type="pres">
      <dgm:prSet presAssocID="{6A2DB964-E25F-449D-A382-00C7E9F779F4}" presName="compNode" presStyleCnt="0"/>
      <dgm:spPr/>
    </dgm:pt>
    <dgm:pt modelId="{B5C87BF3-DA48-45EF-9CA1-86A86EA8AC1B}" type="pres">
      <dgm:prSet presAssocID="{6A2DB964-E25F-449D-A382-00C7E9F779F4}" presName="bgRect" presStyleLbl="bgShp" presStyleIdx="0" presStyleCnt="2"/>
      <dgm:spPr/>
    </dgm:pt>
    <dgm:pt modelId="{917D84E6-BDB3-4C72-86CC-E5799973E98F}" type="pres">
      <dgm:prSet presAssocID="{6A2DB964-E25F-449D-A382-00C7E9F779F4}" presName="iconRect" presStyleLbl="node1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AE106C0B-6F3E-4887-B688-2BEFC0B5227F}" type="pres">
      <dgm:prSet presAssocID="{6A2DB964-E25F-449D-A382-00C7E9F779F4}" presName="spaceRect" presStyleCnt="0"/>
      <dgm:spPr/>
    </dgm:pt>
    <dgm:pt modelId="{0DB15511-398D-4E4D-9B10-D9E6DBD6D153}" type="pres">
      <dgm:prSet presAssocID="{6A2DB964-E25F-449D-A382-00C7E9F779F4}" presName="parTx" presStyleLbl="revTx" presStyleIdx="0" presStyleCnt="2">
        <dgm:presLayoutVars>
          <dgm:chMax val="0"/>
          <dgm:chPref val="0"/>
        </dgm:presLayoutVars>
      </dgm:prSet>
      <dgm:spPr/>
    </dgm:pt>
    <dgm:pt modelId="{517BA283-C824-4927-BEF9-24AFDF173FEA}" type="pres">
      <dgm:prSet presAssocID="{6EACC4B7-89E3-41F5-880C-BE8A76B62E52}" presName="sibTrans" presStyleCnt="0"/>
      <dgm:spPr/>
    </dgm:pt>
    <dgm:pt modelId="{85CF8B3A-00B4-4454-A1E4-AD5EBE28E024}" type="pres">
      <dgm:prSet presAssocID="{B6A6C177-DFBF-479F-90CF-8ED956437546}" presName="compNode" presStyleCnt="0"/>
      <dgm:spPr/>
    </dgm:pt>
    <dgm:pt modelId="{00AEC037-7CC3-4400-9BA2-A55E0936B1C8}" type="pres">
      <dgm:prSet presAssocID="{B6A6C177-DFBF-479F-90CF-8ED956437546}" presName="bgRect" presStyleLbl="bgShp" presStyleIdx="1" presStyleCnt="2"/>
      <dgm:spPr/>
    </dgm:pt>
    <dgm:pt modelId="{50D253B5-6C9A-4E44-B303-0A9B4DF88F01}" type="pres">
      <dgm:prSet presAssocID="{B6A6C177-DFBF-479F-90CF-8ED956437546}" presName="iconRect" presStyleLbl="node1" presStyleIdx="1" presStyleCnt="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2E168BF4-77EC-4898-AA56-AAEC35E90674}" type="pres">
      <dgm:prSet presAssocID="{B6A6C177-DFBF-479F-90CF-8ED956437546}" presName="spaceRect" presStyleCnt="0"/>
      <dgm:spPr/>
    </dgm:pt>
    <dgm:pt modelId="{13DAC36A-C3A1-4D73-972D-B5E2FD4E1D06}" type="pres">
      <dgm:prSet presAssocID="{B6A6C177-DFBF-479F-90CF-8ED95643754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D203D00-7200-41C6-9793-335FEC1ECAEC}" srcId="{8183937F-B048-4C88-A406-BA86206FEEAF}" destId="{6A2DB964-E25F-449D-A382-00C7E9F779F4}" srcOrd="0" destOrd="0" parTransId="{87ADDCC3-FC3C-4235-8AB4-C52E00127B4F}" sibTransId="{6EACC4B7-89E3-41F5-880C-BE8A76B62E52}"/>
    <dgm:cxn modelId="{7C339D0F-AFCB-4AF8-B5A5-C131B1EEA0F6}" type="presOf" srcId="{B6A6C177-DFBF-479F-90CF-8ED956437546}" destId="{13DAC36A-C3A1-4D73-972D-B5E2FD4E1D06}" srcOrd="0" destOrd="0" presId="urn:microsoft.com/office/officeart/2018/2/layout/IconVerticalSolidList"/>
    <dgm:cxn modelId="{E3FCC765-0277-4C49-A81B-6F89F5331678}" type="presOf" srcId="{6A2DB964-E25F-449D-A382-00C7E9F779F4}" destId="{0DB15511-398D-4E4D-9B10-D9E6DBD6D153}" srcOrd="0" destOrd="0" presId="urn:microsoft.com/office/officeart/2018/2/layout/IconVerticalSolidList"/>
    <dgm:cxn modelId="{12C48455-953D-488A-84B8-C4998B081B35}" type="presOf" srcId="{8183937F-B048-4C88-A406-BA86206FEEAF}" destId="{298BEC24-F722-4662-911E-FFB7A914B736}" srcOrd="0" destOrd="0" presId="urn:microsoft.com/office/officeart/2018/2/layout/IconVerticalSolidList"/>
    <dgm:cxn modelId="{1276D68E-36B2-44B1-9E72-49C89F14CDEA}" srcId="{8183937F-B048-4C88-A406-BA86206FEEAF}" destId="{B6A6C177-DFBF-479F-90CF-8ED956437546}" srcOrd="1" destOrd="0" parTransId="{ABA4CFB2-C397-4C1E-8B19-FAEDCD15982E}" sibTransId="{AD11D715-2D7B-441C-971B-851E268C0BF6}"/>
    <dgm:cxn modelId="{282A3773-B379-4CC9-8C1C-059AC4791DE7}" type="presParOf" srcId="{298BEC24-F722-4662-911E-FFB7A914B736}" destId="{C025CD2F-B3D1-443E-9E95-F3CF98D5AD3A}" srcOrd="0" destOrd="0" presId="urn:microsoft.com/office/officeart/2018/2/layout/IconVerticalSolidList"/>
    <dgm:cxn modelId="{583110E9-1093-42E7-BAB7-B2A79D21BAF6}" type="presParOf" srcId="{C025CD2F-B3D1-443E-9E95-F3CF98D5AD3A}" destId="{B5C87BF3-DA48-45EF-9CA1-86A86EA8AC1B}" srcOrd="0" destOrd="0" presId="urn:microsoft.com/office/officeart/2018/2/layout/IconVerticalSolidList"/>
    <dgm:cxn modelId="{6A12909D-DCCA-443C-BD95-52F7FF37EDDE}" type="presParOf" srcId="{C025CD2F-B3D1-443E-9E95-F3CF98D5AD3A}" destId="{917D84E6-BDB3-4C72-86CC-E5799973E98F}" srcOrd="1" destOrd="0" presId="urn:microsoft.com/office/officeart/2018/2/layout/IconVerticalSolidList"/>
    <dgm:cxn modelId="{43229B50-501B-43C1-A8D7-8FDAE677AE32}" type="presParOf" srcId="{C025CD2F-B3D1-443E-9E95-F3CF98D5AD3A}" destId="{AE106C0B-6F3E-4887-B688-2BEFC0B5227F}" srcOrd="2" destOrd="0" presId="urn:microsoft.com/office/officeart/2018/2/layout/IconVerticalSolidList"/>
    <dgm:cxn modelId="{D97775A8-1EA7-40FF-A81D-DE6FBF6E1F2A}" type="presParOf" srcId="{C025CD2F-B3D1-443E-9E95-F3CF98D5AD3A}" destId="{0DB15511-398D-4E4D-9B10-D9E6DBD6D153}" srcOrd="3" destOrd="0" presId="urn:microsoft.com/office/officeart/2018/2/layout/IconVerticalSolidList"/>
    <dgm:cxn modelId="{F9E15DD5-CE4E-4D23-A85D-0BE01CE5A75C}" type="presParOf" srcId="{298BEC24-F722-4662-911E-FFB7A914B736}" destId="{517BA283-C824-4927-BEF9-24AFDF173FEA}" srcOrd="1" destOrd="0" presId="urn:microsoft.com/office/officeart/2018/2/layout/IconVerticalSolidList"/>
    <dgm:cxn modelId="{82D3F023-96A9-455A-B5FE-1D0193A612A9}" type="presParOf" srcId="{298BEC24-F722-4662-911E-FFB7A914B736}" destId="{85CF8B3A-00B4-4454-A1E4-AD5EBE28E024}" srcOrd="2" destOrd="0" presId="urn:microsoft.com/office/officeart/2018/2/layout/IconVerticalSolidList"/>
    <dgm:cxn modelId="{1F581A89-501F-4E3E-8E48-53504CCEC89B}" type="presParOf" srcId="{85CF8B3A-00B4-4454-A1E4-AD5EBE28E024}" destId="{00AEC037-7CC3-4400-9BA2-A55E0936B1C8}" srcOrd="0" destOrd="0" presId="urn:microsoft.com/office/officeart/2018/2/layout/IconVerticalSolidList"/>
    <dgm:cxn modelId="{DA9C672F-AF58-4713-8C52-A22573ED6CC5}" type="presParOf" srcId="{85CF8B3A-00B4-4454-A1E4-AD5EBE28E024}" destId="{50D253B5-6C9A-4E44-B303-0A9B4DF88F01}" srcOrd="1" destOrd="0" presId="urn:microsoft.com/office/officeart/2018/2/layout/IconVerticalSolidList"/>
    <dgm:cxn modelId="{D4C36D3E-AA42-44AE-8A05-816343FB2B59}" type="presParOf" srcId="{85CF8B3A-00B4-4454-A1E4-AD5EBE28E024}" destId="{2E168BF4-77EC-4898-AA56-AAEC35E90674}" srcOrd="2" destOrd="0" presId="urn:microsoft.com/office/officeart/2018/2/layout/IconVerticalSolidList"/>
    <dgm:cxn modelId="{411A99D1-C52E-407D-8F22-21AE35FF496E}" type="presParOf" srcId="{85CF8B3A-00B4-4454-A1E4-AD5EBE28E024}" destId="{13DAC36A-C3A1-4D73-972D-B5E2FD4E1D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87BF3-DA48-45EF-9CA1-86A86EA8AC1B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D84E6-BDB3-4C72-86CC-E5799973E98F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15511-398D-4E4D-9B10-D9E6DBD6D153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hlinkClick xmlns:r="http://schemas.openxmlformats.org/officeDocument/2006/relationships" r:id="rId3"/>
            </a:rPr>
            <a:t>antonioalcoforado@hotmail.com</a:t>
          </a:r>
          <a:endParaRPr lang="en-US" sz="2300" kern="1200" dirty="0"/>
        </a:p>
      </dsp:txBody>
      <dsp:txXfrm>
        <a:off x="2039300" y="956381"/>
        <a:ext cx="4474303" cy="1765627"/>
      </dsp:txXfrm>
    </dsp:sp>
    <dsp:sp modelId="{00AEC037-7CC3-4400-9BA2-A55E0936B1C8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53B5-6C9A-4E44-B303-0A9B4DF88F01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AC36A-C3A1-4D73-972D-B5E2FD4E1D06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Instagram: antonioalcoforado</a:t>
          </a:r>
          <a:endParaRPr lang="en-US" sz="2300" kern="1200"/>
        </a:p>
      </dsp:txBody>
      <dsp:txXfrm>
        <a:off x="2039300" y="3163416"/>
        <a:ext cx="4474303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2494207"/>
          </a:xfrm>
        </p:spPr>
        <p:txBody>
          <a:bodyPr>
            <a:normAutofit fontScale="90000"/>
          </a:bodyPr>
          <a:lstStyle/>
          <a:p>
            <a:br>
              <a:rPr lang="pt-B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ART. 9º DA LC 192/2022 E A EXTENSÃO DOS CRÉDITOS DE NÃO CUMULATIVIDADE DO PIS E DA COFINS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/>
          </a:bodyPr>
          <a:lstStyle/>
          <a:p>
            <a:r>
              <a:rPr lang="pt-BR" sz="3200" b="1" i="1" dirty="0"/>
              <a:t>ANTÔNIO GUEDES ALCOFORADO</a:t>
            </a:r>
          </a:p>
          <a:p>
            <a:r>
              <a:rPr lang="pt-BR" sz="3200" b="1" i="1" dirty="0"/>
              <a:t>DOUTOR PELA PUC/SP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3AB18-514A-629A-C917-EC3E8710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/>
              <a:t>SISTEMA MONOFÁSICO NAS OPERAÇÕES COM COMBUSTÍVEIS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2742E9-7C07-A560-846D-2B9461D85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669"/>
            <a:ext cx="5181600" cy="4000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300" dirty="0"/>
              <a:t>ICMS</a:t>
            </a:r>
          </a:p>
          <a:p>
            <a:pPr algn="just"/>
            <a:r>
              <a:rPr lang="pt-BR" sz="3100" dirty="0"/>
              <a:t>não foi implantado o sistema monofásico, apesar da previsão na EC 33/01 e na LC 192/22;</a:t>
            </a:r>
          </a:p>
          <a:p>
            <a:pPr algn="just"/>
            <a:r>
              <a:rPr lang="pt-BR" sz="3100" dirty="0"/>
              <a:t>alíquota específica </a:t>
            </a:r>
            <a:r>
              <a:rPr lang="pt-BR" sz="3100" i="1" dirty="0"/>
              <a:t>ad rem, </a:t>
            </a:r>
            <a:r>
              <a:rPr lang="pt-BR" sz="3100" dirty="0"/>
              <a:t>prevista no Convênio ICMS 16/22 (revogado)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0870B7-CCB5-FB08-9593-ED9C3531B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87217"/>
            <a:ext cx="5181600" cy="40897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900" dirty="0"/>
              <a:t>PIS/PASEP E COFINS</a:t>
            </a:r>
          </a:p>
          <a:p>
            <a:r>
              <a:rPr lang="pt-BR" dirty="0"/>
              <a:t>exceto GNV, sistema monofásico para GLP, QAV, gasolina, óleo diesel, biodiesel, gás natural, além de etanol (distribuidora);</a:t>
            </a:r>
          </a:p>
          <a:p>
            <a:r>
              <a:rPr lang="pt-BR" dirty="0"/>
              <a:t>alíquotas específicas previstas no art. 4º da Lei 9.718/98 variam de 5,08% a 47,4%, com opção de adesão à </a:t>
            </a:r>
            <a:r>
              <a:rPr lang="pt-BR" i="1" dirty="0"/>
              <a:t>ad rem. </a:t>
            </a:r>
            <a:r>
              <a:rPr lang="pt-BR" dirty="0"/>
              <a:t>(</a:t>
            </a:r>
            <a:r>
              <a:rPr lang="pt-BR" sz="2800" dirty="0">
                <a:cs typeface="Times New Roman" panose="02020603050405020304" pitchFamily="18" charset="0"/>
              </a:rPr>
              <a:t>RE 574.706)</a:t>
            </a:r>
          </a:p>
          <a:p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14522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86F3D-BFCC-014E-A16F-0EF719B2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700" b="1" dirty="0"/>
              <a:t>NÃO CUMULATIVIDADE NAS OP. COM COMBUSTÍVEIS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C467A6-4E05-5748-918A-34B5C191A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16859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sz="3800" dirty="0"/>
              <a:t>ICMS</a:t>
            </a:r>
          </a:p>
          <a:p>
            <a:r>
              <a:rPr lang="pt-BR" sz="3400" dirty="0"/>
              <a:t>não cumulatividade disciplinada principalmente na CF/88</a:t>
            </a:r>
          </a:p>
          <a:p>
            <a:r>
              <a:rPr lang="pt-BR" sz="3400" dirty="0"/>
              <a:t>ex.: argumento para negar o crédito na aquisição de anidro e B100 no RE 781926 – tema 694.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66788B-54A6-7347-8AB7-E3A0780D9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8627" y="1825625"/>
            <a:ext cx="6275173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sz="3200" dirty="0"/>
              <a:t>PIS/PASEP E COFINS</a:t>
            </a:r>
          </a:p>
          <a:p>
            <a:pPr algn="just"/>
            <a:r>
              <a:rPr lang="pt-BR" sz="3000" dirty="0"/>
              <a:t>EC 42/03 inseriu a não cumulatividade na CF/88, com delegação para lei definir os setores (tema 756 do STF analisou o </a:t>
            </a:r>
            <a:r>
              <a:rPr lang="pt-BR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§12 do art. 195 e as Leis 10.637/2002 e 10.833/2003 - </a:t>
            </a:r>
            <a:r>
              <a:rPr lang="pt-BR" sz="3000" b="0" i="0" dirty="0">
                <a:effectLst/>
              </a:rPr>
              <a:t>princípios da razoabilidade, da isonomia, da livre concorrência e da proteção à confiança</a:t>
            </a:r>
            <a:r>
              <a:rPr lang="pt-BR" sz="3000" dirty="0"/>
              <a:t>)</a:t>
            </a:r>
          </a:p>
          <a:p>
            <a:pPr marL="0" indent="0" algn="just">
              <a:buNone/>
            </a:pPr>
            <a:endParaRPr lang="pt-BR" sz="3000" dirty="0"/>
          </a:p>
          <a:p>
            <a:pPr algn="just"/>
            <a:r>
              <a:rPr lang="pt-BR" sz="3000" dirty="0">
                <a:ea typeface="Calibri" panose="020F0502020204030204" pitchFamily="34" charset="0"/>
                <a:cs typeface="Times New Roman" panose="02020603050405020304" pitchFamily="18" charset="0"/>
              </a:rPr>
              <a:t>Obs.: a pessoa jurídica pode descontar crédito de combustíveis e lubrificantes utilizados como insumo na prestação de serviço e na produção de produtos destinados à venda.</a:t>
            </a:r>
            <a:endParaRPr lang="pt-BR" sz="3000" dirty="0"/>
          </a:p>
          <a:p>
            <a:pPr algn="just"/>
            <a:r>
              <a:rPr lang="pt-BR" sz="3000" dirty="0"/>
              <a:t>ex.:  argumento para negar o crédito na aquisição de anidro e B100 na consulta 99.002/22.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221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58093-E08B-164F-B372-9F9D13C2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/>
              <a:t>NÃO CUMULATIVIDADE (PIS E COFINS)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5989C1-60ED-2D4E-A1F3-43616FD4F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0215" algn="l"/>
              </a:tabLst>
            </a:pP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Cfe. </a:t>
            </a:r>
            <a:r>
              <a:rPr lang="pt-BR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arts</a:t>
            </a: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3º das Leis 10.637/2002 e 10.833/2003, não é permitido o </a:t>
            </a:r>
            <a:r>
              <a:rPr lang="pt-BR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creditamento</a:t>
            </a: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relacionado com mão-de-obra paga à pessoa física ou com a aquisição de bens ou serviços não sujeitos ao pagamento das Contribuições (inclusive na hipótese de alíquota zero).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0215" algn="l"/>
              </a:tabLst>
            </a:pP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0215" algn="l"/>
              </a:tabLst>
            </a:pP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Dessa forma, a alíquota zero impede o crédito: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0215" algn="l"/>
              </a:tabLst>
            </a:pP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sobre as despesas incorridas com as aquisições de bens e serviços não tributados pelo contribuinte que aufere receitas tributadas; 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0215" algn="l"/>
              </a:tabLst>
            </a:pP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sobre despesas incorridas com aquisições de bens e serviços tributados pelo contribuinte, que aufere receitas não tributadas. (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cfe. André </a:t>
            </a: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Moreira)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562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29375-ED3D-AD55-E4AE-9CC41396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800" b="1" dirty="0"/>
              <a:t>ART. 9º DA LC 192/2022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732904-733C-1662-4AB7-EBFFCAE86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Reduziu para zero, até 31.12.22, as alíquotas do PIS/Pasep e da </a:t>
            </a:r>
            <a:r>
              <a:rPr lang="pt-BR" dirty="0" err="1"/>
              <a:t>Cofins</a:t>
            </a:r>
            <a:r>
              <a:rPr lang="pt-BR" dirty="0"/>
              <a:t> de óleo diesel, QAV, GLP, gás natural e biodiesel, além do etanol, mas garantiu que as pessoas jurídicas de toda a cadeia mantivessem os créditos vinculados, inclusive o adquirente final.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Contudo, o art. 9º da LC 192/2022 foi alterado pela MP 1.118/22 (depois perdeu a validade), retirando a possibilidade da aferição desses créditos por parte de empresas que adquirissem combustíveis para uso próprio, sem respeitar o prazo final do benefício, o que motivou a propositura da ADI 7181.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626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7B9FD-F84E-554D-2A53-E54450E8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5652"/>
            <a:ext cx="10515600" cy="70064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</a:b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pt-BR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+mn-cs"/>
              </a:rPr>
              <a:t>LC 194/22 ALTEROU O ART</a:t>
            </a:r>
            <a:r>
              <a:rPr lang="pt-BR" sz="3100" b="1" dirty="0">
                <a:ea typeface="Calibri" panose="020F0502020204030204" pitchFamily="34" charset="0"/>
                <a:cs typeface="+mn-cs"/>
              </a:rPr>
              <a:t>. 9º DA LC 192/02, CRIANDO NOVA </a:t>
            </a:r>
            <a:r>
              <a:rPr kumimoji="0" lang="pt-BR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+mn-cs"/>
              </a:rPr>
              <a:t>POLÊMICA SOBRE A EXTENSÃO DOS CRÉDITOS DO PIS/PASEP E DA COFINS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152C10-1209-5C84-BC92-AAF913FD3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pt-BR" dirty="0"/>
              <a:t>vedou o direito creditório para produtores e vendedores de óleo diesel, GLP, QAV e </a:t>
            </a:r>
            <a:r>
              <a:rPr lang="pt-BR" dirty="0" err="1"/>
              <a:t>biodiel</a:t>
            </a:r>
            <a:r>
              <a:rPr lang="pt-BR" dirty="0"/>
              <a:t>, adquiridos para revenda ou sem tributação, sem respeitar a anterioridade </a:t>
            </a:r>
            <a:r>
              <a:rPr lang="pt-BR" dirty="0" err="1"/>
              <a:t>nonagesimal</a:t>
            </a:r>
            <a:r>
              <a:rPr lang="pt-BR" dirty="0"/>
              <a:t>, </a:t>
            </a:r>
            <a:r>
              <a:rPr lang="pt-BR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prevista no § 6º do art. 195 da Constituição.</a:t>
            </a:r>
            <a:endParaRPr lang="pt-BR" dirty="0"/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pt-BR" dirty="0"/>
              <a:t>vedou </a:t>
            </a:r>
            <a:r>
              <a:rPr lang="pt-BR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direito ao </a:t>
            </a:r>
            <a:r>
              <a:rPr lang="pt-BR" sz="2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creditamento</a:t>
            </a:r>
            <a:r>
              <a:rPr lang="pt-BR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para as empresas adquirentes finais dos combustíveis, aumentando de forma indireta a carga tributária para segmentos que adquirem o combustível para consumo, como o de transporte. Dessa forma, implementou-se os efeitos semelhantes da MP 1.118/2022, que restringia (perdeu a eficácia) a extensão dos créditos de não cumulatividade para os adquirentes finais de combustíveis, sem obediência à anterioridade </a:t>
            </a:r>
            <a:r>
              <a:rPr lang="pt-BR" sz="2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nonagesimal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0215" algn="l"/>
              </a:tabLst>
            </a:pPr>
            <a:endParaRPr lang="pt-BR" dirty="0"/>
          </a:p>
          <a:p>
            <a:pPr algn="just"/>
            <a:endParaRPr lang="pt-BR" sz="2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13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7B9FD-F84E-554D-2A53-E54450E8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5652"/>
            <a:ext cx="10515600" cy="70064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</a:b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pt-BR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+mn-cs"/>
              </a:rPr>
              <a:t>LC 194/22 ALTEROU O ART</a:t>
            </a:r>
            <a:r>
              <a:rPr lang="pt-BR" sz="3100" b="1" dirty="0">
                <a:ea typeface="Calibri" panose="020F0502020204030204" pitchFamily="34" charset="0"/>
                <a:cs typeface="+mn-cs"/>
              </a:rPr>
              <a:t>. 9º DA LC 192/02, CRIANDO NOVA </a:t>
            </a:r>
            <a:r>
              <a:rPr kumimoji="0" lang="pt-BR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+mn-cs"/>
              </a:rPr>
              <a:t>POLÊMICA SOBRE A EXTENSÃO DOS CRÉDITOS DO PIS/PASEP E DA COFINS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152C10-1209-5C84-BC92-AAF913FD3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atenuar a restrição, possibilitou que a pessoa jurídica, sem excluir os consumidores finais, que sejam optantes pelo regime de apuração não cumulativa, que adquirir os combustíveis para utilização como insumo, entre 11/3/2022 e 31/12/2022, faça jus a créditos presumidos; (só podem ser deduzidos das contribuições)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fim, com a inserção dos </a:t>
            </a:r>
            <a:r>
              <a:rPr lang="pt-BR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9-A e 9-B na LC 192/2022, também foram reduzidas a zero as alíquotas das Contribuições PIS/Pasep, </a:t>
            </a:r>
            <a:r>
              <a:rPr lang="pt-BR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Cofins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Cide, incidentes sobre as operações que envolvam gasolina, exceto de aviação; bem como as alíquotas da receita na venda ou sobre a importação de GNV.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381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4204A-B61C-4414-B3B9-C6F71DF1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MUITÍSSIMO OBRIGADO PELA ATENÇÃO!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3D7DC1F-22F4-4680-8696-BA6143BC88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288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7410</TotalTime>
  <Words>799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    O ART. 9º DA LC 192/2022 E A EXTENSÃO DOS CRÉDITOS DE NÃO CUMULATIVIDADE DO PIS E DA COFINS  </vt:lpstr>
      <vt:lpstr>SISTEMA MONOFÁSICO NAS OPERAÇÕES COM COMBUSTÍVEIS</vt:lpstr>
      <vt:lpstr>NÃO CUMULATIVIDADE NAS OP. COM COMBUSTÍVEIS</vt:lpstr>
      <vt:lpstr>NÃO CUMULATIVIDADE (PIS E COFINS)</vt:lpstr>
      <vt:lpstr>ART. 9º DA LC 192/2022</vt:lpstr>
      <vt:lpstr>  LC 194/22 ALTEROU O ART. 9º DA LC 192/02, CRIANDO NOVA POLÊMICA SOBRE A EXTENSÃO DOS CRÉDITOS DO PIS/PASEP E DA COFINS </vt:lpstr>
      <vt:lpstr>  LC 194/22 ALTEROU O ART. 9º DA LC 192/02, CRIANDO NOVA POLÊMICA SOBRE A EXTENSÃO DOS CRÉDITOS DO PIS/PASEP E DA COFINS </vt:lpstr>
      <vt:lpstr>MUITÍSSIMO OBRIGADO PELA ATENÇÃO!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15</cp:revision>
  <dcterms:created xsi:type="dcterms:W3CDTF">2022-11-18T18:20:41Z</dcterms:created>
  <dcterms:modified xsi:type="dcterms:W3CDTF">2022-12-07T13:13:07Z</dcterms:modified>
</cp:coreProperties>
</file>