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9" r:id="rId5"/>
    <p:sldId id="280" r:id="rId6"/>
    <p:sldId id="281" r:id="rId7"/>
    <p:sldId id="282" r:id="rId8"/>
    <p:sldId id="284" r:id="rId9"/>
    <p:sldId id="283" r:id="rId10"/>
    <p:sldId id="285" r:id="rId11"/>
    <p:sldId id="286" r:id="rId12"/>
    <p:sldId id="287" r:id="rId13"/>
    <p:sldId id="288" r:id="rId14"/>
    <p:sldId id="289" r:id="rId15"/>
    <p:sldId id="291" r:id="rId16"/>
    <p:sldId id="292" r:id="rId17"/>
    <p:sldId id="290" r:id="rId18"/>
    <p:sldId id="293" r:id="rId19"/>
    <p:sldId id="294" r:id="rId20"/>
    <p:sldId id="295" r:id="rId21"/>
    <p:sldId id="296" r:id="rId22"/>
    <p:sldId id="297" r:id="rId23"/>
    <p:sldId id="302" r:id="rId24"/>
    <p:sldId id="298" r:id="rId25"/>
    <p:sldId id="300" r:id="rId26"/>
    <p:sldId id="301" r:id="rId27"/>
    <p:sldId id="299" r:id="rId28"/>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A482"/>
    <a:srgbClr val="0C2342"/>
    <a:srgbClr val="0B23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20E27A-8FA0-437E-B00A-EC9599E4F8E8}" type="doc">
      <dgm:prSet loTypeId="urn:microsoft.com/office/officeart/2005/8/layout/equation1" loCatId="process" qsTypeId="urn:microsoft.com/office/officeart/2005/8/quickstyle/3d2" qsCatId="3D" csTypeId="urn:microsoft.com/office/officeart/2005/8/colors/accent1_2" csCatId="accent1" phldr="1"/>
      <dgm:spPr/>
    </dgm:pt>
    <dgm:pt modelId="{6FE2F851-B223-4521-AEC4-B65699CF5305}">
      <dgm:prSet phldrT="[Texto]" custT="1"/>
      <dgm:spPr/>
      <dgm:t>
        <a:bodyPr/>
        <a:lstStyle/>
        <a:p>
          <a:r>
            <a:rPr lang="pt-BR" sz="1300" b="1" dirty="0"/>
            <a:t>Resultado</a:t>
          </a:r>
          <a:r>
            <a:rPr lang="pt-BR" sz="1500" b="1" dirty="0"/>
            <a:t> contábil</a:t>
          </a:r>
        </a:p>
      </dgm:t>
    </dgm:pt>
    <dgm:pt modelId="{0192F53A-1E4B-43A8-A6D2-B6D11C668271}" type="parTrans" cxnId="{EDB98F84-4945-4C27-BEAD-43BD308F629C}">
      <dgm:prSet/>
      <dgm:spPr/>
      <dgm:t>
        <a:bodyPr/>
        <a:lstStyle/>
        <a:p>
          <a:endParaRPr lang="pt-BR"/>
        </a:p>
      </dgm:t>
    </dgm:pt>
    <dgm:pt modelId="{9E4BE662-5771-4E74-88DD-7C904E561461}" type="sibTrans" cxnId="{EDB98F84-4945-4C27-BEAD-43BD308F629C}">
      <dgm:prSet/>
      <dgm:spPr/>
      <dgm:t>
        <a:bodyPr/>
        <a:lstStyle/>
        <a:p>
          <a:endParaRPr lang="pt-BR"/>
        </a:p>
      </dgm:t>
    </dgm:pt>
    <dgm:pt modelId="{C9ABA469-DB1B-4958-82DA-BE2FE8AA96A5}">
      <dgm:prSet phldrT="[Texto]" custT="1"/>
      <dgm:spPr/>
      <dgm:t>
        <a:bodyPr/>
        <a:lstStyle/>
        <a:p>
          <a:r>
            <a:rPr lang="pt-BR" sz="1500" b="1" dirty="0"/>
            <a:t>Adições</a:t>
          </a:r>
        </a:p>
      </dgm:t>
    </dgm:pt>
    <dgm:pt modelId="{030779D7-2784-400B-87CA-7CBD4D5C4B5B}" type="parTrans" cxnId="{410F47AB-829D-4A65-9707-F7A57B718532}">
      <dgm:prSet/>
      <dgm:spPr/>
      <dgm:t>
        <a:bodyPr/>
        <a:lstStyle/>
        <a:p>
          <a:endParaRPr lang="pt-BR"/>
        </a:p>
      </dgm:t>
    </dgm:pt>
    <dgm:pt modelId="{6845C771-B7D3-42C1-98FE-8A7C34B16293}" type="sibTrans" cxnId="{410F47AB-829D-4A65-9707-F7A57B718532}">
      <dgm:prSet/>
      <dgm:spPr/>
      <dgm:t>
        <a:bodyPr/>
        <a:lstStyle/>
        <a:p>
          <a:endParaRPr lang="pt-BR"/>
        </a:p>
      </dgm:t>
    </dgm:pt>
    <dgm:pt modelId="{03998103-DA6C-4A70-B149-3F4082C7851C}">
      <dgm:prSet phldrT="[Texto]" custT="1"/>
      <dgm:spPr/>
      <dgm:t>
        <a:bodyPr/>
        <a:lstStyle/>
        <a:p>
          <a:r>
            <a:rPr lang="pt-BR" sz="1300" b="1" dirty="0"/>
            <a:t>Exclusões / </a:t>
          </a:r>
          <a:r>
            <a:rPr lang="pt-BR" sz="900" b="1" dirty="0"/>
            <a:t>Compensações</a:t>
          </a:r>
        </a:p>
      </dgm:t>
    </dgm:pt>
    <dgm:pt modelId="{599606D1-DAE0-4B2A-9B20-0A9DDFA47A5C}" type="parTrans" cxnId="{060B33E8-C8D9-461E-AED9-4CFE51C4F1B0}">
      <dgm:prSet/>
      <dgm:spPr/>
      <dgm:t>
        <a:bodyPr/>
        <a:lstStyle/>
        <a:p>
          <a:endParaRPr lang="pt-BR"/>
        </a:p>
      </dgm:t>
    </dgm:pt>
    <dgm:pt modelId="{494AC4AB-2F1E-47AC-942C-6EADA97F3D89}" type="sibTrans" cxnId="{060B33E8-C8D9-461E-AED9-4CFE51C4F1B0}">
      <dgm:prSet/>
      <dgm:spPr/>
      <dgm:t>
        <a:bodyPr/>
        <a:lstStyle/>
        <a:p>
          <a:endParaRPr lang="pt-BR"/>
        </a:p>
      </dgm:t>
    </dgm:pt>
    <dgm:pt modelId="{85EC66F0-2BC0-41C3-AEF6-93316690A258}">
      <dgm:prSet phldrT="[Texto]" custT="1"/>
      <dgm:spPr/>
      <dgm:t>
        <a:bodyPr/>
        <a:lstStyle/>
        <a:p>
          <a:r>
            <a:rPr lang="pt-BR" sz="1500" b="1" dirty="0"/>
            <a:t>Lucro Fiscal</a:t>
          </a:r>
        </a:p>
      </dgm:t>
    </dgm:pt>
    <dgm:pt modelId="{735459EF-D6D9-4C1D-B982-ADB487C6E86D}" type="parTrans" cxnId="{C9DF4034-F22C-45BF-9265-072B1A3572E9}">
      <dgm:prSet/>
      <dgm:spPr/>
      <dgm:t>
        <a:bodyPr/>
        <a:lstStyle/>
        <a:p>
          <a:endParaRPr lang="pt-BR"/>
        </a:p>
      </dgm:t>
    </dgm:pt>
    <dgm:pt modelId="{A391AA49-02CA-40E5-AF4B-1CE4BD912614}" type="sibTrans" cxnId="{C9DF4034-F22C-45BF-9265-072B1A3572E9}">
      <dgm:prSet/>
      <dgm:spPr/>
      <dgm:t>
        <a:bodyPr/>
        <a:lstStyle/>
        <a:p>
          <a:endParaRPr lang="pt-BR"/>
        </a:p>
      </dgm:t>
    </dgm:pt>
    <dgm:pt modelId="{9419559D-CE9E-42A9-8F27-6CA5A8424B33}" type="pres">
      <dgm:prSet presAssocID="{BD20E27A-8FA0-437E-B00A-EC9599E4F8E8}" presName="linearFlow" presStyleCnt="0">
        <dgm:presLayoutVars>
          <dgm:dir/>
          <dgm:resizeHandles val="exact"/>
        </dgm:presLayoutVars>
      </dgm:prSet>
      <dgm:spPr/>
    </dgm:pt>
    <dgm:pt modelId="{B32C009A-F146-420A-95E6-60C490A06707}" type="pres">
      <dgm:prSet presAssocID="{6FE2F851-B223-4521-AEC4-B65699CF5305}" presName="node" presStyleLbl="node1" presStyleIdx="0" presStyleCnt="4">
        <dgm:presLayoutVars>
          <dgm:bulletEnabled val="1"/>
        </dgm:presLayoutVars>
      </dgm:prSet>
      <dgm:spPr/>
    </dgm:pt>
    <dgm:pt modelId="{9EC26043-07CF-4326-93D7-3C92CFE1E054}" type="pres">
      <dgm:prSet presAssocID="{9E4BE662-5771-4E74-88DD-7C904E561461}" presName="spacerL" presStyleCnt="0"/>
      <dgm:spPr/>
    </dgm:pt>
    <dgm:pt modelId="{92CB1588-9B31-45C0-B99F-DE7261DF6291}" type="pres">
      <dgm:prSet presAssocID="{9E4BE662-5771-4E74-88DD-7C904E561461}" presName="sibTrans" presStyleLbl="sibTrans2D1" presStyleIdx="0" presStyleCnt="3"/>
      <dgm:spPr/>
    </dgm:pt>
    <dgm:pt modelId="{2DFC4EBD-B671-4B51-8696-223DC239204C}" type="pres">
      <dgm:prSet presAssocID="{9E4BE662-5771-4E74-88DD-7C904E561461}" presName="spacerR" presStyleCnt="0"/>
      <dgm:spPr/>
    </dgm:pt>
    <dgm:pt modelId="{87AB482B-0E50-493D-8A3D-302B5E1E20A8}" type="pres">
      <dgm:prSet presAssocID="{C9ABA469-DB1B-4958-82DA-BE2FE8AA96A5}" presName="node" presStyleLbl="node1" presStyleIdx="1" presStyleCnt="4">
        <dgm:presLayoutVars>
          <dgm:bulletEnabled val="1"/>
        </dgm:presLayoutVars>
      </dgm:prSet>
      <dgm:spPr/>
    </dgm:pt>
    <dgm:pt modelId="{33DC2282-DF4E-43FE-95FD-22B53DA342C4}" type="pres">
      <dgm:prSet presAssocID="{6845C771-B7D3-42C1-98FE-8A7C34B16293}" presName="spacerL" presStyleCnt="0"/>
      <dgm:spPr/>
    </dgm:pt>
    <dgm:pt modelId="{5562BA4E-9138-498A-AD15-B958CC606083}" type="pres">
      <dgm:prSet presAssocID="{6845C771-B7D3-42C1-98FE-8A7C34B16293}" presName="sibTrans" presStyleLbl="sibTrans2D1" presStyleIdx="1" presStyleCnt="3"/>
      <dgm:spPr>
        <a:prstGeom prst="mathMinus">
          <a:avLst/>
        </a:prstGeom>
      </dgm:spPr>
    </dgm:pt>
    <dgm:pt modelId="{87EE87AC-1EF1-40C8-9805-846260D912AB}" type="pres">
      <dgm:prSet presAssocID="{6845C771-B7D3-42C1-98FE-8A7C34B16293}" presName="spacerR" presStyleCnt="0"/>
      <dgm:spPr/>
    </dgm:pt>
    <dgm:pt modelId="{5CD4B0A4-D68D-48DD-BB0C-D3D4D75AA9C1}" type="pres">
      <dgm:prSet presAssocID="{03998103-DA6C-4A70-B149-3F4082C7851C}" presName="node" presStyleLbl="node1" presStyleIdx="2" presStyleCnt="4">
        <dgm:presLayoutVars>
          <dgm:bulletEnabled val="1"/>
        </dgm:presLayoutVars>
      </dgm:prSet>
      <dgm:spPr/>
    </dgm:pt>
    <dgm:pt modelId="{9EBB4C9C-C847-41DF-82C9-18670593D137}" type="pres">
      <dgm:prSet presAssocID="{494AC4AB-2F1E-47AC-942C-6EADA97F3D89}" presName="spacerL" presStyleCnt="0"/>
      <dgm:spPr/>
    </dgm:pt>
    <dgm:pt modelId="{56F39120-5AA1-44B5-99EA-4229385E85CF}" type="pres">
      <dgm:prSet presAssocID="{494AC4AB-2F1E-47AC-942C-6EADA97F3D89}" presName="sibTrans" presStyleLbl="sibTrans2D1" presStyleIdx="2" presStyleCnt="3"/>
      <dgm:spPr/>
    </dgm:pt>
    <dgm:pt modelId="{EA5B0510-90E6-4A15-B507-93040EB4265C}" type="pres">
      <dgm:prSet presAssocID="{494AC4AB-2F1E-47AC-942C-6EADA97F3D89}" presName="spacerR" presStyleCnt="0"/>
      <dgm:spPr/>
    </dgm:pt>
    <dgm:pt modelId="{26E3DC90-3F89-42B1-A7D3-05D2F9BBCE46}" type="pres">
      <dgm:prSet presAssocID="{85EC66F0-2BC0-41C3-AEF6-93316690A258}" presName="node" presStyleLbl="node1" presStyleIdx="3" presStyleCnt="4">
        <dgm:presLayoutVars>
          <dgm:bulletEnabled val="1"/>
        </dgm:presLayoutVars>
      </dgm:prSet>
      <dgm:spPr/>
    </dgm:pt>
  </dgm:ptLst>
  <dgm:cxnLst>
    <dgm:cxn modelId="{8A304102-DD6E-4067-A32D-C592188B44E5}" type="presOf" srcId="{6845C771-B7D3-42C1-98FE-8A7C34B16293}" destId="{5562BA4E-9138-498A-AD15-B958CC606083}" srcOrd="0" destOrd="0" presId="urn:microsoft.com/office/officeart/2005/8/layout/equation1"/>
    <dgm:cxn modelId="{C9DF4034-F22C-45BF-9265-072B1A3572E9}" srcId="{BD20E27A-8FA0-437E-B00A-EC9599E4F8E8}" destId="{85EC66F0-2BC0-41C3-AEF6-93316690A258}" srcOrd="3" destOrd="0" parTransId="{735459EF-D6D9-4C1D-B982-ADB487C6E86D}" sibTransId="{A391AA49-02CA-40E5-AF4B-1CE4BD912614}"/>
    <dgm:cxn modelId="{650FC33B-9BA3-45C3-967D-573C04ACA92E}" type="presOf" srcId="{03998103-DA6C-4A70-B149-3F4082C7851C}" destId="{5CD4B0A4-D68D-48DD-BB0C-D3D4D75AA9C1}" srcOrd="0" destOrd="0" presId="urn:microsoft.com/office/officeart/2005/8/layout/equation1"/>
    <dgm:cxn modelId="{EDB98F84-4945-4C27-BEAD-43BD308F629C}" srcId="{BD20E27A-8FA0-437E-B00A-EC9599E4F8E8}" destId="{6FE2F851-B223-4521-AEC4-B65699CF5305}" srcOrd="0" destOrd="0" parTransId="{0192F53A-1E4B-43A8-A6D2-B6D11C668271}" sibTransId="{9E4BE662-5771-4E74-88DD-7C904E561461}"/>
    <dgm:cxn modelId="{91AB2F89-2863-4C29-9BBA-D2C428A5EEC2}" type="presOf" srcId="{BD20E27A-8FA0-437E-B00A-EC9599E4F8E8}" destId="{9419559D-CE9E-42A9-8F27-6CA5A8424B33}" srcOrd="0" destOrd="0" presId="urn:microsoft.com/office/officeart/2005/8/layout/equation1"/>
    <dgm:cxn modelId="{9E89DC8F-86ED-440F-B81F-DA0E07C09FE4}" type="presOf" srcId="{85EC66F0-2BC0-41C3-AEF6-93316690A258}" destId="{26E3DC90-3F89-42B1-A7D3-05D2F9BBCE46}" srcOrd="0" destOrd="0" presId="urn:microsoft.com/office/officeart/2005/8/layout/equation1"/>
    <dgm:cxn modelId="{410F47AB-829D-4A65-9707-F7A57B718532}" srcId="{BD20E27A-8FA0-437E-B00A-EC9599E4F8E8}" destId="{C9ABA469-DB1B-4958-82DA-BE2FE8AA96A5}" srcOrd="1" destOrd="0" parTransId="{030779D7-2784-400B-87CA-7CBD4D5C4B5B}" sibTransId="{6845C771-B7D3-42C1-98FE-8A7C34B16293}"/>
    <dgm:cxn modelId="{4825EAAD-3358-4028-97A6-D60FA9CBB14E}" type="presOf" srcId="{6FE2F851-B223-4521-AEC4-B65699CF5305}" destId="{B32C009A-F146-420A-95E6-60C490A06707}" srcOrd="0" destOrd="0" presId="urn:microsoft.com/office/officeart/2005/8/layout/equation1"/>
    <dgm:cxn modelId="{6AC275D4-6D61-4237-9C7A-0629A2049DE6}" type="presOf" srcId="{C9ABA469-DB1B-4958-82DA-BE2FE8AA96A5}" destId="{87AB482B-0E50-493D-8A3D-302B5E1E20A8}" srcOrd="0" destOrd="0" presId="urn:microsoft.com/office/officeart/2005/8/layout/equation1"/>
    <dgm:cxn modelId="{060B33E8-C8D9-461E-AED9-4CFE51C4F1B0}" srcId="{BD20E27A-8FA0-437E-B00A-EC9599E4F8E8}" destId="{03998103-DA6C-4A70-B149-3F4082C7851C}" srcOrd="2" destOrd="0" parTransId="{599606D1-DAE0-4B2A-9B20-0A9DDFA47A5C}" sibTransId="{494AC4AB-2F1E-47AC-942C-6EADA97F3D89}"/>
    <dgm:cxn modelId="{90C2F6FA-35B8-424B-8296-E5E712BAD9D9}" type="presOf" srcId="{494AC4AB-2F1E-47AC-942C-6EADA97F3D89}" destId="{56F39120-5AA1-44B5-99EA-4229385E85CF}" srcOrd="0" destOrd="0" presId="urn:microsoft.com/office/officeart/2005/8/layout/equation1"/>
    <dgm:cxn modelId="{F9EDB7FC-4877-4DA7-9241-7942F3D5DFE1}" type="presOf" srcId="{9E4BE662-5771-4E74-88DD-7C904E561461}" destId="{92CB1588-9B31-45C0-B99F-DE7261DF6291}" srcOrd="0" destOrd="0" presId="urn:microsoft.com/office/officeart/2005/8/layout/equation1"/>
    <dgm:cxn modelId="{5D5A3DE5-1247-455D-8142-315AE3D4E13C}" type="presParOf" srcId="{9419559D-CE9E-42A9-8F27-6CA5A8424B33}" destId="{B32C009A-F146-420A-95E6-60C490A06707}" srcOrd="0" destOrd="0" presId="urn:microsoft.com/office/officeart/2005/8/layout/equation1"/>
    <dgm:cxn modelId="{A6CB38C2-66B7-4241-8728-0F3883FA40AA}" type="presParOf" srcId="{9419559D-CE9E-42A9-8F27-6CA5A8424B33}" destId="{9EC26043-07CF-4326-93D7-3C92CFE1E054}" srcOrd="1" destOrd="0" presId="urn:microsoft.com/office/officeart/2005/8/layout/equation1"/>
    <dgm:cxn modelId="{412B6CE0-EA72-4030-A33A-A8519D3B634E}" type="presParOf" srcId="{9419559D-CE9E-42A9-8F27-6CA5A8424B33}" destId="{92CB1588-9B31-45C0-B99F-DE7261DF6291}" srcOrd="2" destOrd="0" presId="urn:microsoft.com/office/officeart/2005/8/layout/equation1"/>
    <dgm:cxn modelId="{8AB2A4B8-DFED-445A-B55C-1096808A2DFE}" type="presParOf" srcId="{9419559D-CE9E-42A9-8F27-6CA5A8424B33}" destId="{2DFC4EBD-B671-4B51-8696-223DC239204C}" srcOrd="3" destOrd="0" presId="urn:microsoft.com/office/officeart/2005/8/layout/equation1"/>
    <dgm:cxn modelId="{C99E5D5B-11EF-4628-AF2E-FA17CCF0B663}" type="presParOf" srcId="{9419559D-CE9E-42A9-8F27-6CA5A8424B33}" destId="{87AB482B-0E50-493D-8A3D-302B5E1E20A8}" srcOrd="4" destOrd="0" presId="urn:microsoft.com/office/officeart/2005/8/layout/equation1"/>
    <dgm:cxn modelId="{5802044A-1C8A-4D73-A67A-3CCEB96F170B}" type="presParOf" srcId="{9419559D-CE9E-42A9-8F27-6CA5A8424B33}" destId="{33DC2282-DF4E-43FE-95FD-22B53DA342C4}" srcOrd="5" destOrd="0" presId="urn:microsoft.com/office/officeart/2005/8/layout/equation1"/>
    <dgm:cxn modelId="{483B7A1B-1F6C-4B1A-A836-1E764DEF01BC}" type="presParOf" srcId="{9419559D-CE9E-42A9-8F27-6CA5A8424B33}" destId="{5562BA4E-9138-498A-AD15-B958CC606083}" srcOrd="6" destOrd="0" presId="urn:microsoft.com/office/officeart/2005/8/layout/equation1"/>
    <dgm:cxn modelId="{7E6BF32D-E565-4BA2-961B-D91BBAD1BDF6}" type="presParOf" srcId="{9419559D-CE9E-42A9-8F27-6CA5A8424B33}" destId="{87EE87AC-1EF1-40C8-9805-846260D912AB}" srcOrd="7" destOrd="0" presId="urn:microsoft.com/office/officeart/2005/8/layout/equation1"/>
    <dgm:cxn modelId="{FB4B11BC-7899-4435-A347-A9F9E93770D7}" type="presParOf" srcId="{9419559D-CE9E-42A9-8F27-6CA5A8424B33}" destId="{5CD4B0A4-D68D-48DD-BB0C-D3D4D75AA9C1}" srcOrd="8" destOrd="0" presId="urn:microsoft.com/office/officeart/2005/8/layout/equation1"/>
    <dgm:cxn modelId="{725306E4-03AE-4A8A-89B0-DE4AAC867BC5}" type="presParOf" srcId="{9419559D-CE9E-42A9-8F27-6CA5A8424B33}" destId="{9EBB4C9C-C847-41DF-82C9-18670593D137}" srcOrd="9" destOrd="0" presId="urn:microsoft.com/office/officeart/2005/8/layout/equation1"/>
    <dgm:cxn modelId="{D6F3D6F1-B3A1-4121-B748-B0C7D6F0C799}" type="presParOf" srcId="{9419559D-CE9E-42A9-8F27-6CA5A8424B33}" destId="{56F39120-5AA1-44B5-99EA-4229385E85CF}" srcOrd="10" destOrd="0" presId="urn:microsoft.com/office/officeart/2005/8/layout/equation1"/>
    <dgm:cxn modelId="{C09CF7F2-F370-4AD7-A1D1-7AADB318EDD0}" type="presParOf" srcId="{9419559D-CE9E-42A9-8F27-6CA5A8424B33}" destId="{EA5B0510-90E6-4A15-B507-93040EB4265C}" srcOrd="11" destOrd="0" presId="urn:microsoft.com/office/officeart/2005/8/layout/equation1"/>
    <dgm:cxn modelId="{F78AD990-84D9-4FFC-AA23-B12F7607105E}" type="presParOf" srcId="{9419559D-CE9E-42A9-8F27-6CA5A8424B33}" destId="{26E3DC90-3F89-42B1-A7D3-05D2F9BBCE46}" srcOrd="12" destOrd="0" presId="urn:microsoft.com/office/officeart/2005/8/layout/equati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2C009A-F146-420A-95E6-60C490A06707}">
      <dsp:nvSpPr>
        <dsp:cNvPr id="0" name=""/>
        <dsp:cNvSpPr/>
      </dsp:nvSpPr>
      <dsp:spPr>
        <a:xfrm>
          <a:off x="4126" y="380315"/>
          <a:ext cx="1146531" cy="114653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pt-BR" sz="1300" b="1" kern="1200" dirty="0"/>
            <a:t>Resultado</a:t>
          </a:r>
          <a:r>
            <a:rPr lang="pt-BR" sz="1500" b="1" kern="1200" dirty="0"/>
            <a:t> contábil</a:t>
          </a:r>
        </a:p>
      </dsp:txBody>
      <dsp:txXfrm>
        <a:off x="172032" y="548221"/>
        <a:ext cx="810719" cy="810719"/>
      </dsp:txXfrm>
    </dsp:sp>
    <dsp:sp modelId="{92CB1588-9B31-45C0-B99F-DE7261DF6291}">
      <dsp:nvSpPr>
        <dsp:cNvPr id="0" name=""/>
        <dsp:cNvSpPr/>
      </dsp:nvSpPr>
      <dsp:spPr>
        <a:xfrm>
          <a:off x="1243756" y="621086"/>
          <a:ext cx="664988" cy="664988"/>
        </a:xfrm>
        <a:prstGeom prst="mathPlus">
          <a:avLst/>
        </a:prstGeom>
        <a:solidFill>
          <a:schemeClr val="accent1">
            <a:tint val="60000"/>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t-BR" sz="1100" kern="1200"/>
        </a:p>
      </dsp:txBody>
      <dsp:txXfrm>
        <a:off x="1331900" y="875377"/>
        <a:ext cx="488700" cy="156406"/>
      </dsp:txXfrm>
    </dsp:sp>
    <dsp:sp modelId="{87AB482B-0E50-493D-8A3D-302B5E1E20A8}">
      <dsp:nvSpPr>
        <dsp:cNvPr id="0" name=""/>
        <dsp:cNvSpPr/>
      </dsp:nvSpPr>
      <dsp:spPr>
        <a:xfrm>
          <a:off x="2001842" y="380315"/>
          <a:ext cx="1146531" cy="114653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pt-BR" sz="1500" b="1" kern="1200" dirty="0"/>
            <a:t>Adições</a:t>
          </a:r>
        </a:p>
      </dsp:txBody>
      <dsp:txXfrm>
        <a:off x="2169748" y="548221"/>
        <a:ext cx="810719" cy="810719"/>
      </dsp:txXfrm>
    </dsp:sp>
    <dsp:sp modelId="{5562BA4E-9138-498A-AD15-B958CC606083}">
      <dsp:nvSpPr>
        <dsp:cNvPr id="0" name=""/>
        <dsp:cNvSpPr/>
      </dsp:nvSpPr>
      <dsp:spPr>
        <a:xfrm>
          <a:off x="3241471" y="621086"/>
          <a:ext cx="664988" cy="664988"/>
        </a:xfrm>
        <a:prstGeom prst="mathMinus">
          <a:avLst/>
        </a:prstGeom>
        <a:solidFill>
          <a:schemeClr val="accent1">
            <a:tint val="60000"/>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t-BR" sz="1100" kern="1200"/>
        </a:p>
      </dsp:txBody>
      <dsp:txXfrm>
        <a:off x="3329615" y="875377"/>
        <a:ext cx="488700" cy="156406"/>
      </dsp:txXfrm>
    </dsp:sp>
    <dsp:sp modelId="{5CD4B0A4-D68D-48DD-BB0C-D3D4D75AA9C1}">
      <dsp:nvSpPr>
        <dsp:cNvPr id="0" name=""/>
        <dsp:cNvSpPr/>
      </dsp:nvSpPr>
      <dsp:spPr>
        <a:xfrm>
          <a:off x="3999558" y="380315"/>
          <a:ext cx="1146531" cy="114653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pt-BR" sz="1300" b="1" kern="1200" dirty="0"/>
            <a:t>Exclusões / </a:t>
          </a:r>
          <a:r>
            <a:rPr lang="pt-BR" sz="900" b="1" kern="1200" dirty="0"/>
            <a:t>Compensações</a:t>
          </a:r>
        </a:p>
      </dsp:txBody>
      <dsp:txXfrm>
        <a:off x="4167464" y="548221"/>
        <a:ext cx="810719" cy="810719"/>
      </dsp:txXfrm>
    </dsp:sp>
    <dsp:sp modelId="{56F39120-5AA1-44B5-99EA-4229385E85CF}">
      <dsp:nvSpPr>
        <dsp:cNvPr id="0" name=""/>
        <dsp:cNvSpPr/>
      </dsp:nvSpPr>
      <dsp:spPr>
        <a:xfrm>
          <a:off x="5239187" y="621086"/>
          <a:ext cx="664988" cy="664988"/>
        </a:xfrm>
        <a:prstGeom prst="mathEqual">
          <a:avLst/>
        </a:prstGeom>
        <a:solidFill>
          <a:schemeClr val="accent1">
            <a:tint val="60000"/>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pt-BR" sz="2800" kern="1200"/>
        </a:p>
      </dsp:txBody>
      <dsp:txXfrm>
        <a:off x="5327331" y="758074"/>
        <a:ext cx="488700" cy="391012"/>
      </dsp:txXfrm>
    </dsp:sp>
    <dsp:sp modelId="{26E3DC90-3F89-42B1-A7D3-05D2F9BBCE46}">
      <dsp:nvSpPr>
        <dsp:cNvPr id="0" name=""/>
        <dsp:cNvSpPr/>
      </dsp:nvSpPr>
      <dsp:spPr>
        <a:xfrm>
          <a:off x="5997274" y="380315"/>
          <a:ext cx="1146531" cy="114653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pt-BR" sz="1500" b="1" kern="1200" dirty="0"/>
            <a:t>Lucro Fiscal</a:t>
          </a:r>
        </a:p>
      </dsp:txBody>
      <dsp:txXfrm>
        <a:off x="6165180" y="548221"/>
        <a:ext cx="810719" cy="810719"/>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CB5E9E-5012-0EE1-2798-4673F9DFB373}"/>
              </a:ext>
            </a:extLst>
          </p:cNvPr>
          <p:cNvSpPr>
            <a:spLocks noGrp="1"/>
          </p:cNvSpPr>
          <p:nvPr>
            <p:ph type="ctrTitle"/>
          </p:nvPr>
        </p:nvSpPr>
        <p:spPr>
          <a:xfrm>
            <a:off x="1524000" y="1122363"/>
            <a:ext cx="9144000" cy="2387600"/>
          </a:xfrm>
          <a:solidFill>
            <a:schemeClr val="bg1">
              <a:alpha val="47000"/>
            </a:schemeClr>
          </a:solidFill>
        </p:spPr>
        <p:txBody>
          <a:bodyPr anchor="b"/>
          <a:lstStyle>
            <a:lvl1pPr algn="ctr">
              <a:defRPr sz="6000">
                <a:solidFill>
                  <a:srgbClr val="0C2342"/>
                </a:solidFill>
              </a:defRPr>
            </a:lvl1pPr>
          </a:lstStyle>
          <a:p>
            <a:r>
              <a:rPr lang="pt-BR" dirty="0"/>
              <a:t>Clique para editar o título Mestre</a:t>
            </a:r>
          </a:p>
        </p:txBody>
      </p:sp>
      <p:sp>
        <p:nvSpPr>
          <p:cNvPr id="3" name="Subtítulo 2">
            <a:extLst>
              <a:ext uri="{FF2B5EF4-FFF2-40B4-BE49-F238E27FC236}">
                <a16:creationId xmlns:a16="http://schemas.microsoft.com/office/drawing/2014/main" id="{E1633A5C-2ED7-F24E-B940-CDE0C455A413}"/>
              </a:ext>
            </a:extLst>
          </p:cNvPr>
          <p:cNvSpPr>
            <a:spLocks noGrp="1"/>
          </p:cNvSpPr>
          <p:nvPr>
            <p:ph type="subTitle" idx="1"/>
          </p:nvPr>
        </p:nvSpPr>
        <p:spPr>
          <a:xfrm>
            <a:off x="1524000" y="3602038"/>
            <a:ext cx="9144000" cy="1655762"/>
          </a:xfrm>
          <a:solidFill>
            <a:schemeClr val="bg1">
              <a:alpha val="49000"/>
            </a:schemeClr>
          </a:solidFill>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dirty="0"/>
              <a:t>Clique para editar o estilo do subtítulo Mestre</a:t>
            </a:r>
          </a:p>
        </p:txBody>
      </p:sp>
      <p:sp>
        <p:nvSpPr>
          <p:cNvPr id="4" name="Espaço Reservado para Data 3">
            <a:extLst>
              <a:ext uri="{FF2B5EF4-FFF2-40B4-BE49-F238E27FC236}">
                <a16:creationId xmlns:a16="http://schemas.microsoft.com/office/drawing/2014/main" id="{11CA8E0A-BBBE-ED7D-2ABA-D3E5EF124856}"/>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5" name="Espaço Reservado para Rodapé 4">
            <a:extLst>
              <a:ext uri="{FF2B5EF4-FFF2-40B4-BE49-F238E27FC236}">
                <a16:creationId xmlns:a16="http://schemas.microsoft.com/office/drawing/2014/main" id="{4892F5CA-113D-7460-F203-A165BB28224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AD67A33-DD1A-7DFD-A633-733E634A9CCA}"/>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4147386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EAAA2B-5609-DC53-3642-B0E14B05807A}"/>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8FB11D44-EF41-D28E-3F68-F0F062CF104D}"/>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4AB3CD6-B193-ACC4-17DD-1A836E977A3E}"/>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5" name="Espaço Reservado para Rodapé 4">
            <a:extLst>
              <a:ext uri="{FF2B5EF4-FFF2-40B4-BE49-F238E27FC236}">
                <a16:creationId xmlns:a16="http://schemas.microsoft.com/office/drawing/2014/main" id="{C6E77051-19EF-ED79-A8AE-6075669495A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B7F2141-BDED-10B7-640B-022DDE8D4B36}"/>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1519449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E3A0E7A-4631-D669-596D-C05B419AC96B}"/>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6C8EE6E0-92FB-E524-2C7D-10DAB64A54B9}"/>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CC3E123-2EC7-60C3-4A73-A24549BB1F21}"/>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5" name="Espaço Reservado para Rodapé 4">
            <a:extLst>
              <a:ext uri="{FF2B5EF4-FFF2-40B4-BE49-F238E27FC236}">
                <a16:creationId xmlns:a16="http://schemas.microsoft.com/office/drawing/2014/main" id="{2FC4B891-71B0-29EA-8FEA-D3EE7FE88AB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472E7FC-E601-9455-8A09-9325FF285DDF}"/>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3271325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8699C6-6167-B96D-F3D1-E2D9F5DC89DA}"/>
              </a:ext>
            </a:extLst>
          </p:cNvPr>
          <p:cNvSpPr>
            <a:spLocks noGrp="1"/>
          </p:cNvSpPr>
          <p:nvPr>
            <p:ph type="title"/>
          </p:nvPr>
        </p:nvSpPr>
        <p:spPr>
          <a:xfrm>
            <a:off x="838200" y="681037"/>
            <a:ext cx="10515600" cy="1325563"/>
          </a:xfrm>
        </p:spPr>
        <p:txBody>
          <a:bodyPr/>
          <a:lstStyle>
            <a:lvl1pPr>
              <a:defRPr>
                <a:solidFill>
                  <a:srgbClr val="0B233F"/>
                </a:solidFill>
              </a:defRPr>
            </a:lvl1pPr>
          </a:lstStyle>
          <a:p>
            <a:r>
              <a:rPr lang="pt-BR" dirty="0"/>
              <a:t>Clique para editar o título Mestre</a:t>
            </a:r>
          </a:p>
        </p:txBody>
      </p:sp>
      <p:sp>
        <p:nvSpPr>
          <p:cNvPr id="3" name="Espaço Reservado para Conteúdo 2">
            <a:extLst>
              <a:ext uri="{FF2B5EF4-FFF2-40B4-BE49-F238E27FC236}">
                <a16:creationId xmlns:a16="http://schemas.microsoft.com/office/drawing/2014/main" id="{5F551148-3B9E-2584-F9B3-135A7F3D5FF7}"/>
              </a:ext>
            </a:extLst>
          </p:cNvPr>
          <p:cNvSpPr>
            <a:spLocks noGrp="1"/>
          </p:cNvSpPr>
          <p:nvPr>
            <p:ph idx="1"/>
          </p:nvPr>
        </p:nvSpPr>
        <p:spPr>
          <a:solidFill>
            <a:schemeClr val="bg1">
              <a:alpha val="7000"/>
            </a:schemeClr>
          </a:solid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3F95C0E7-FF09-72EB-4332-D1E0696D102D}"/>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5" name="Espaço Reservado para Rodapé 4">
            <a:extLst>
              <a:ext uri="{FF2B5EF4-FFF2-40B4-BE49-F238E27FC236}">
                <a16:creationId xmlns:a16="http://schemas.microsoft.com/office/drawing/2014/main" id="{DA2A6B57-AA43-4631-95E9-FB032EF43E9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5F32F89-74CA-CE09-5F5E-6CB29B300C31}"/>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81202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C8F116-B2BC-A486-0906-778006F79039}"/>
              </a:ext>
            </a:extLst>
          </p:cNvPr>
          <p:cNvSpPr>
            <a:spLocks noGrp="1"/>
          </p:cNvSpPr>
          <p:nvPr>
            <p:ph type="title"/>
          </p:nvPr>
        </p:nvSpPr>
        <p:spPr>
          <a:xfrm>
            <a:off x="831850" y="1709738"/>
            <a:ext cx="10515600" cy="2852737"/>
          </a:xfrm>
        </p:spPr>
        <p:txBody>
          <a:bodyPr anchor="b"/>
          <a:lstStyle>
            <a:lvl1pPr>
              <a:defRPr sz="6000">
                <a:solidFill>
                  <a:srgbClr val="0C2342"/>
                </a:solidFill>
              </a:defRPr>
            </a:lvl1pPr>
          </a:lstStyle>
          <a:p>
            <a:r>
              <a:rPr lang="pt-BR" dirty="0"/>
              <a:t>Clique para editar o título Mestre</a:t>
            </a:r>
          </a:p>
        </p:txBody>
      </p:sp>
      <p:sp>
        <p:nvSpPr>
          <p:cNvPr id="3" name="Espaço Reservado para Texto 2">
            <a:extLst>
              <a:ext uri="{FF2B5EF4-FFF2-40B4-BE49-F238E27FC236}">
                <a16:creationId xmlns:a16="http://schemas.microsoft.com/office/drawing/2014/main" id="{1A2DE913-D2E5-F52F-845B-95FC8513B6C8}"/>
              </a:ext>
            </a:extLst>
          </p:cNvPr>
          <p:cNvSpPr>
            <a:spLocks noGrp="1"/>
          </p:cNvSpPr>
          <p:nvPr>
            <p:ph type="body" idx="1"/>
          </p:nvPr>
        </p:nvSpPr>
        <p:spPr>
          <a:xfrm>
            <a:off x="831850" y="4589463"/>
            <a:ext cx="10515600" cy="1500187"/>
          </a:xfrm>
          <a:solidFill>
            <a:schemeClr val="bg1">
              <a:alpha val="18000"/>
            </a:schemeClr>
          </a:solidFill>
        </p:spPr>
        <p:txBody>
          <a:bodyPr/>
          <a:lstStyle>
            <a:lvl1pPr marL="0" indent="0">
              <a:buNone/>
              <a:defRPr sz="2400">
                <a:solidFill>
                  <a:srgbClr val="0C234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3C284E4B-2476-CE2C-5D5B-52770AB75B82}"/>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5" name="Espaço Reservado para Rodapé 4">
            <a:extLst>
              <a:ext uri="{FF2B5EF4-FFF2-40B4-BE49-F238E27FC236}">
                <a16:creationId xmlns:a16="http://schemas.microsoft.com/office/drawing/2014/main" id="{7FE8FECE-A252-D22F-B9AB-2CE7F045458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8C55A3C-28BE-F91F-5D4F-9EF769A45549}"/>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998430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98283A-799D-3223-274E-990E93374A3C}"/>
              </a:ext>
            </a:extLst>
          </p:cNvPr>
          <p:cNvSpPr>
            <a:spLocks noGrp="1"/>
          </p:cNvSpPr>
          <p:nvPr>
            <p:ph type="title"/>
          </p:nvPr>
        </p:nvSpPr>
        <p:spPr>
          <a:xfrm>
            <a:off x="838200" y="681037"/>
            <a:ext cx="10515600" cy="1325563"/>
          </a:xfrm>
        </p:spPr>
        <p:txBody>
          <a:bodyPr/>
          <a:lstStyle>
            <a:lvl1pPr>
              <a:defRPr>
                <a:solidFill>
                  <a:srgbClr val="0C2342"/>
                </a:solidFill>
              </a:defRPr>
            </a:lvl1pPr>
          </a:lstStyle>
          <a:p>
            <a:r>
              <a:rPr lang="pt-BR" dirty="0"/>
              <a:t>Clique para editar o título Mestre</a:t>
            </a:r>
          </a:p>
        </p:txBody>
      </p:sp>
      <p:sp>
        <p:nvSpPr>
          <p:cNvPr id="3" name="Espaço Reservado para Conteúdo 2">
            <a:extLst>
              <a:ext uri="{FF2B5EF4-FFF2-40B4-BE49-F238E27FC236}">
                <a16:creationId xmlns:a16="http://schemas.microsoft.com/office/drawing/2014/main" id="{CEFEF5CC-E4D5-A79A-3435-837AEE2B38A3}"/>
              </a:ext>
            </a:extLst>
          </p:cNvPr>
          <p:cNvSpPr>
            <a:spLocks noGrp="1"/>
          </p:cNvSpPr>
          <p:nvPr>
            <p:ph sz="half" idx="1"/>
          </p:nvPr>
        </p:nvSpPr>
        <p:spPr>
          <a:xfrm>
            <a:off x="838200" y="1825625"/>
            <a:ext cx="5181600" cy="4351338"/>
          </a:xfrm>
          <a:no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Conteúdo 3">
            <a:extLst>
              <a:ext uri="{FF2B5EF4-FFF2-40B4-BE49-F238E27FC236}">
                <a16:creationId xmlns:a16="http://schemas.microsoft.com/office/drawing/2014/main" id="{E1B75CC1-321C-46F2-D1B8-2F31DD1EF64E}"/>
              </a:ext>
            </a:extLst>
          </p:cNvPr>
          <p:cNvSpPr>
            <a:spLocks noGrp="1"/>
          </p:cNvSpPr>
          <p:nvPr>
            <p:ph sz="half" idx="2"/>
          </p:nvPr>
        </p:nvSpPr>
        <p:spPr>
          <a:xfrm>
            <a:off x="6172200" y="1825625"/>
            <a:ext cx="5181600" cy="4351338"/>
          </a:xfrm>
          <a:no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5" name="Espaço Reservado para Data 4">
            <a:extLst>
              <a:ext uri="{FF2B5EF4-FFF2-40B4-BE49-F238E27FC236}">
                <a16:creationId xmlns:a16="http://schemas.microsoft.com/office/drawing/2014/main" id="{588104CB-EEFA-FB6F-1D8F-63FF2F93DFE6}"/>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6" name="Espaço Reservado para Rodapé 5">
            <a:extLst>
              <a:ext uri="{FF2B5EF4-FFF2-40B4-BE49-F238E27FC236}">
                <a16:creationId xmlns:a16="http://schemas.microsoft.com/office/drawing/2014/main" id="{0F150189-76E6-804A-A58D-17C3A5F4E63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242C353-D14E-B424-AD59-919347BD566E}"/>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4182948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8E56F9-70ED-764B-A60E-7CD502AF5EBB}"/>
              </a:ext>
            </a:extLst>
          </p:cNvPr>
          <p:cNvSpPr>
            <a:spLocks noGrp="1"/>
          </p:cNvSpPr>
          <p:nvPr>
            <p:ph type="title"/>
          </p:nvPr>
        </p:nvSpPr>
        <p:spPr>
          <a:xfrm>
            <a:off x="827088" y="661377"/>
            <a:ext cx="10515600" cy="1325563"/>
          </a:xfrm>
        </p:spPr>
        <p:txBody>
          <a:bodyPr/>
          <a:lstStyle/>
          <a:p>
            <a:r>
              <a:rPr lang="pt-BR" dirty="0"/>
              <a:t>Clique para editar o título Mestre</a:t>
            </a:r>
          </a:p>
        </p:txBody>
      </p:sp>
      <p:sp>
        <p:nvSpPr>
          <p:cNvPr id="3" name="Espaço Reservado para Texto 2">
            <a:extLst>
              <a:ext uri="{FF2B5EF4-FFF2-40B4-BE49-F238E27FC236}">
                <a16:creationId xmlns:a16="http://schemas.microsoft.com/office/drawing/2014/main" id="{27001727-529D-7DD8-EF63-1CBF92949A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8E869AC5-8F8A-5BE4-459E-CD26B47A2831}"/>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D0BBFE8-D50B-F5E5-380F-26FA4FEC83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C30F9F57-9CB9-3ED1-75ED-05B2327C4884}"/>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C8E6E5DF-B7CA-BB69-409D-3F9962E79D88}"/>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8" name="Espaço Reservado para Rodapé 7">
            <a:extLst>
              <a:ext uri="{FF2B5EF4-FFF2-40B4-BE49-F238E27FC236}">
                <a16:creationId xmlns:a16="http://schemas.microsoft.com/office/drawing/2014/main" id="{C0AE13A9-0CBA-EB1C-C4D3-BD14ECD319B1}"/>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F5FE3474-0686-8F78-335B-E66B54532057}"/>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392300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118340-868C-2C34-0C49-BF0993DDED3A}"/>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D9CFE7F4-8F6C-7C93-EA5D-65700B57F063}"/>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4" name="Espaço Reservado para Rodapé 3">
            <a:extLst>
              <a:ext uri="{FF2B5EF4-FFF2-40B4-BE49-F238E27FC236}">
                <a16:creationId xmlns:a16="http://schemas.microsoft.com/office/drawing/2014/main" id="{FF3D936A-693B-5491-0B53-45ACE1DF9542}"/>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83A97424-DA7A-57F0-439E-D66424AD5C49}"/>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743716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3D399CD9-0248-BD48-19E3-DBFD5B923F45}"/>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3" name="Espaço Reservado para Rodapé 2">
            <a:extLst>
              <a:ext uri="{FF2B5EF4-FFF2-40B4-BE49-F238E27FC236}">
                <a16:creationId xmlns:a16="http://schemas.microsoft.com/office/drawing/2014/main" id="{56D5284F-E431-EC75-38EA-6E90314A5AE6}"/>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1D9E294A-FF84-7728-64A4-82287D146BAD}"/>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253241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5F9F54-0B1E-07C2-42C6-0A796A2022E1}"/>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89FD64FB-F5EF-7FBF-2DD0-AEBEB8D61E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57D8ED09-AA1E-267C-629B-5653A44887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88D459DF-CF82-39F2-9F2C-10B19463CF3B}"/>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6" name="Espaço Reservado para Rodapé 5">
            <a:extLst>
              <a:ext uri="{FF2B5EF4-FFF2-40B4-BE49-F238E27FC236}">
                <a16:creationId xmlns:a16="http://schemas.microsoft.com/office/drawing/2014/main" id="{40C91952-D97B-6D3C-6F0D-CE7DB9B3716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EF90E08B-F15B-8D83-1BA8-D0AB35A7D595}"/>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1979005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CE4DD7-F45D-0CCC-9C1A-2B5BB6C5BCE8}"/>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9246B81C-79D7-92D4-8BFD-91811F9D76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1524B409-3477-CDFF-0D71-CC6CD7481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521D01DA-BCB4-0F14-8F03-9CECA7EC4181}"/>
              </a:ext>
            </a:extLst>
          </p:cNvPr>
          <p:cNvSpPr>
            <a:spLocks noGrp="1"/>
          </p:cNvSpPr>
          <p:nvPr>
            <p:ph type="dt" sz="half" idx="10"/>
          </p:nvPr>
        </p:nvSpPr>
        <p:spPr/>
        <p:txBody>
          <a:bodyPr/>
          <a:lstStyle/>
          <a:p>
            <a:fld id="{6443086A-F014-46A4-8149-43AF3A34B26F}" type="datetimeFigureOut">
              <a:rPr lang="pt-BR" smtClean="0"/>
              <a:t>07/12/2022</a:t>
            </a:fld>
            <a:endParaRPr lang="pt-BR"/>
          </a:p>
        </p:txBody>
      </p:sp>
      <p:sp>
        <p:nvSpPr>
          <p:cNvPr id="6" name="Espaço Reservado para Rodapé 5">
            <a:extLst>
              <a:ext uri="{FF2B5EF4-FFF2-40B4-BE49-F238E27FC236}">
                <a16:creationId xmlns:a16="http://schemas.microsoft.com/office/drawing/2014/main" id="{350989F1-9D25-73D7-28CC-34B35F9AF8C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A3EF11E-E18C-0021-4BFD-5C66863D6DA5}"/>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724793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945E10AE-DE31-7BFB-3D98-6E0E01A10451}"/>
              </a:ext>
            </a:extLst>
          </p:cNvPr>
          <p:cNvSpPr>
            <a:spLocks noGrp="1"/>
          </p:cNvSpPr>
          <p:nvPr>
            <p:ph type="title"/>
          </p:nvPr>
        </p:nvSpPr>
        <p:spPr>
          <a:xfrm>
            <a:off x="838200" y="681037"/>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769F0DD0-A071-F5B8-70EA-4D5B0039F319}"/>
              </a:ext>
            </a:extLst>
          </p:cNvPr>
          <p:cNvSpPr>
            <a:spLocks noGrp="1"/>
          </p:cNvSpPr>
          <p:nvPr>
            <p:ph type="body" idx="1"/>
          </p:nvPr>
        </p:nvSpPr>
        <p:spPr>
          <a:xfrm>
            <a:off x="838200" y="1825625"/>
            <a:ext cx="10515600" cy="4351338"/>
          </a:xfrm>
          <a:prstGeom prst="rect">
            <a:avLst/>
          </a:prstGeom>
          <a:solidFill>
            <a:schemeClr val="bg1">
              <a:alpha val="54000"/>
            </a:schemeClr>
          </a:solidFill>
        </p:spPr>
        <p:txBody>
          <a:bodyPr vert="horz" lIns="91440" tIns="45720" rIns="91440" bIns="45720" rtlCol="0">
            <a:normAutofit/>
          </a:body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460B94AE-054E-E6E3-B08D-3C524D9E7B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43086A-F014-46A4-8149-43AF3A34B26F}" type="datetimeFigureOut">
              <a:rPr lang="pt-BR" smtClean="0"/>
              <a:t>07/12/2022</a:t>
            </a:fld>
            <a:endParaRPr lang="pt-BR"/>
          </a:p>
        </p:txBody>
      </p:sp>
      <p:sp>
        <p:nvSpPr>
          <p:cNvPr id="5" name="Espaço Reservado para Rodapé 4">
            <a:extLst>
              <a:ext uri="{FF2B5EF4-FFF2-40B4-BE49-F238E27FC236}">
                <a16:creationId xmlns:a16="http://schemas.microsoft.com/office/drawing/2014/main" id="{8D42742E-872B-CD29-F097-B8FB9626B3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D742C15F-A720-A04D-F684-267B334B6F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9DC0EC-6908-4C41-9A73-E4F37BF7A866}" type="slidenum">
              <a:rPr lang="pt-BR" smtClean="0"/>
              <a:t>‹nº›</a:t>
            </a:fld>
            <a:endParaRPr lang="pt-BR"/>
          </a:p>
        </p:txBody>
      </p:sp>
    </p:spTree>
    <p:extLst>
      <p:ext uri="{BB962C8B-B14F-4D97-AF65-F5344CB8AC3E}">
        <p14:creationId xmlns:p14="http://schemas.microsoft.com/office/powerpoint/2010/main" val="211070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0C234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jpeg"/><Relationship Id="rId7" Type="http://schemas.openxmlformats.org/officeDocument/2006/relationships/diagramColors" Target="../diagrams/colors1.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AFEBC8-E457-4652-7443-F902D934C149}"/>
              </a:ext>
            </a:extLst>
          </p:cNvPr>
          <p:cNvSpPr>
            <a:spLocks noGrp="1"/>
          </p:cNvSpPr>
          <p:nvPr>
            <p:ph type="ctrTitle"/>
          </p:nvPr>
        </p:nvSpPr>
        <p:spPr>
          <a:xfrm>
            <a:off x="1524000" y="1041400"/>
            <a:ext cx="9144000" cy="2387600"/>
          </a:xfrm>
        </p:spPr>
        <p:txBody>
          <a:bodyPr>
            <a:normAutofit fontScale="90000"/>
          </a:bodyPr>
          <a:lstStyle/>
          <a:p>
            <a:r>
              <a:rPr lang="pt-BR" b="1" dirty="0"/>
              <a:t>A contabilização de incentivos fiscais: evolução regulatória e aspectos tributários</a:t>
            </a:r>
            <a:r>
              <a:rPr lang="pt-BR" dirty="0"/>
              <a:t>	</a:t>
            </a:r>
          </a:p>
        </p:txBody>
      </p:sp>
      <p:sp>
        <p:nvSpPr>
          <p:cNvPr id="3" name="Subtítulo 2">
            <a:extLst>
              <a:ext uri="{FF2B5EF4-FFF2-40B4-BE49-F238E27FC236}">
                <a16:creationId xmlns:a16="http://schemas.microsoft.com/office/drawing/2014/main" id="{432CE946-027A-C608-966E-4102197DA282}"/>
              </a:ext>
            </a:extLst>
          </p:cNvPr>
          <p:cNvSpPr>
            <a:spLocks noGrp="1"/>
          </p:cNvSpPr>
          <p:nvPr>
            <p:ph type="subTitle" idx="1"/>
          </p:nvPr>
        </p:nvSpPr>
        <p:spPr>
          <a:xfrm>
            <a:off x="1524000" y="4094407"/>
            <a:ext cx="9144000" cy="1655762"/>
          </a:xfrm>
        </p:spPr>
        <p:txBody>
          <a:bodyPr>
            <a:normAutofit/>
          </a:bodyPr>
          <a:lstStyle/>
          <a:p>
            <a:r>
              <a:rPr lang="pt-BR" sz="4400" b="1" i="1" dirty="0">
                <a:solidFill>
                  <a:srgbClr val="0C2342"/>
                </a:solidFill>
                <a:latin typeface="+mj-lt"/>
                <a:ea typeface="+mj-ea"/>
                <a:cs typeface="+mj-cs"/>
              </a:rPr>
              <a:t>Antonio Carlos de Souza Jr</a:t>
            </a:r>
          </a:p>
          <a:p>
            <a:r>
              <a:rPr lang="pt-BR" sz="3000" i="1" dirty="0">
                <a:solidFill>
                  <a:srgbClr val="0C2342"/>
                </a:solidFill>
                <a:latin typeface="+mj-lt"/>
                <a:ea typeface="+mj-ea"/>
                <a:cs typeface="+mj-cs"/>
              </a:rPr>
              <a:t>Doutor em pela USP, Mestre pela UNICAP, Advogado e Professor do IBET</a:t>
            </a:r>
          </a:p>
        </p:txBody>
      </p:sp>
    </p:spTree>
    <p:extLst>
      <p:ext uri="{BB962C8B-B14F-4D97-AF65-F5344CB8AC3E}">
        <p14:creationId xmlns:p14="http://schemas.microsoft.com/office/powerpoint/2010/main" val="262904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3F59D8-48F2-AE15-6AC0-76C6BDF47D82}"/>
              </a:ext>
            </a:extLst>
          </p:cNvPr>
          <p:cNvSpPr>
            <a:spLocks noGrp="1"/>
          </p:cNvSpPr>
          <p:nvPr>
            <p:ph type="title"/>
          </p:nvPr>
        </p:nvSpPr>
        <p:spPr/>
        <p:txBody>
          <a:bodyPr/>
          <a:lstStyle/>
          <a:p>
            <a:pPr algn="ctr"/>
            <a:r>
              <a:rPr lang="pt-BR" b="1" dirty="0"/>
              <a:t>Subvenção/Incentivo Fiscal</a:t>
            </a:r>
          </a:p>
        </p:txBody>
      </p:sp>
      <p:sp>
        <p:nvSpPr>
          <p:cNvPr id="3" name="Espaço Reservado para Conteúdo 2">
            <a:extLst>
              <a:ext uri="{FF2B5EF4-FFF2-40B4-BE49-F238E27FC236}">
                <a16:creationId xmlns:a16="http://schemas.microsoft.com/office/drawing/2014/main" id="{4D5676D8-8717-DE50-D932-A0FE7DA3F291}"/>
              </a:ext>
            </a:extLst>
          </p:cNvPr>
          <p:cNvSpPr>
            <a:spLocks noGrp="1"/>
          </p:cNvSpPr>
          <p:nvPr>
            <p:ph idx="1"/>
          </p:nvPr>
        </p:nvSpPr>
        <p:spPr/>
        <p:txBody>
          <a:bodyPr>
            <a:normAutofit/>
          </a:bodyPr>
          <a:lstStyle/>
          <a:p>
            <a:r>
              <a:rPr lang="pt-BR" b="1" dirty="0"/>
              <a:t>Decreto-lei nº 1.598/1977 – art. 38, §2º</a:t>
            </a:r>
          </a:p>
          <a:p>
            <a:pPr marL="0" indent="0">
              <a:buNone/>
            </a:pPr>
            <a:endParaRPr lang="pt-BR" b="1" dirty="0"/>
          </a:p>
          <a:p>
            <a:pPr marL="457200" lvl="1" indent="0" algn="just">
              <a:buNone/>
            </a:pPr>
            <a:r>
              <a:rPr lang="pt-BR" dirty="0" err="1"/>
              <a:t>Art</a:t>
            </a:r>
            <a:r>
              <a:rPr lang="pt-BR" dirty="0"/>
              <a:t> 38 - Não serão computadas na determinação do lucro real as importâncias, creditadas a reservas de capital, que o contribuinte com a forma de companhia receber dos subscritores de valores mobiliários de sua emissão a título de: </a:t>
            </a:r>
          </a:p>
          <a:p>
            <a:pPr marL="457200" lvl="1" indent="0" algn="just">
              <a:buNone/>
            </a:pPr>
            <a:endParaRPr lang="pt-BR" dirty="0"/>
          </a:p>
          <a:p>
            <a:pPr marL="457200" lvl="1" indent="0" algn="just">
              <a:buNone/>
            </a:pPr>
            <a:r>
              <a:rPr lang="pt-BR" dirty="0"/>
              <a:t>§ 2º - As subvenções para investimento, inclusive mediante isenção ou redução de impostos concedidas como estímulo à implantação ou expansão de empreendimentos econômicos, e as doações, feitas pelo Poder Público, não serão computadas na determinação do lucro real, desde que: </a:t>
            </a:r>
          </a:p>
        </p:txBody>
      </p:sp>
    </p:spTree>
    <p:extLst>
      <p:ext uri="{BB962C8B-B14F-4D97-AF65-F5344CB8AC3E}">
        <p14:creationId xmlns:p14="http://schemas.microsoft.com/office/powerpoint/2010/main" val="759873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F8E624-9011-1CED-222A-5A14C5A681C1}"/>
              </a:ext>
            </a:extLst>
          </p:cNvPr>
          <p:cNvSpPr>
            <a:spLocks noGrp="1"/>
          </p:cNvSpPr>
          <p:nvPr>
            <p:ph type="title"/>
          </p:nvPr>
        </p:nvSpPr>
        <p:spPr/>
        <p:txBody>
          <a:bodyPr/>
          <a:lstStyle/>
          <a:p>
            <a:pPr algn="ctr"/>
            <a:r>
              <a:rPr lang="pt-BR" b="1" dirty="0"/>
              <a:t>2ª Fase Regulatória</a:t>
            </a:r>
            <a:br>
              <a:rPr lang="pt-BR" sz="4800" b="1" dirty="0"/>
            </a:br>
            <a:endParaRPr lang="pt-BR" b="1" dirty="0"/>
          </a:p>
        </p:txBody>
      </p:sp>
      <p:sp>
        <p:nvSpPr>
          <p:cNvPr id="3" name="Espaço Reservado para Texto 2">
            <a:extLst>
              <a:ext uri="{FF2B5EF4-FFF2-40B4-BE49-F238E27FC236}">
                <a16:creationId xmlns:a16="http://schemas.microsoft.com/office/drawing/2014/main" id="{27ACF2BB-A152-F76C-B5F6-8AB477944C0F}"/>
              </a:ext>
            </a:extLst>
          </p:cNvPr>
          <p:cNvSpPr>
            <a:spLocks noGrp="1"/>
          </p:cNvSpPr>
          <p:nvPr>
            <p:ph type="body" idx="1"/>
          </p:nvPr>
        </p:nvSpPr>
        <p:spPr/>
        <p:txBody>
          <a:bodyPr>
            <a:normAutofit/>
          </a:bodyPr>
          <a:lstStyle/>
          <a:p>
            <a:pPr algn="ctr"/>
            <a:r>
              <a:rPr lang="pt-BR" sz="4000" b="1" dirty="0"/>
              <a:t>Contábil x Tributário</a:t>
            </a:r>
            <a:endParaRPr lang="pt-BR" sz="4000" dirty="0"/>
          </a:p>
        </p:txBody>
      </p:sp>
    </p:spTree>
    <p:extLst>
      <p:ext uri="{BB962C8B-B14F-4D97-AF65-F5344CB8AC3E}">
        <p14:creationId xmlns:p14="http://schemas.microsoft.com/office/powerpoint/2010/main" val="2319666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EEC133-C42A-6DB1-A52F-BB035A1EE109}"/>
              </a:ext>
            </a:extLst>
          </p:cNvPr>
          <p:cNvSpPr>
            <a:spLocks noGrp="1"/>
          </p:cNvSpPr>
          <p:nvPr>
            <p:ph type="title"/>
          </p:nvPr>
        </p:nvSpPr>
        <p:spPr/>
        <p:txBody>
          <a:bodyPr/>
          <a:lstStyle/>
          <a:p>
            <a:pPr algn="ctr"/>
            <a:r>
              <a:rPr lang="pt-BR" b="1" dirty="0"/>
              <a:t>Contabilidade</a:t>
            </a:r>
          </a:p>
        </p:txBody>
      </p:sp>
      <p:sp>
        <p:nvSpPr>
          <p:cNvPr id="3" name="Espaço Reservado para Conteúdo 2">
            <a:extLst>
              <a:ext uri="{FF2B5EF4-FFF2-40B4-BE49-F238E27FC236}">
                <a16:creationId xmlns:a16="http://schemas.microsoft.com/office/drawing/2014/main" id="{7BA17D7D-67DA-D78C-A1DB-6CB6C6971C15}"/>
              </a:ext>
            </a:extLst>
          </p:cNvPr>
          <p:cNvSpPr>
            <a:spLocks noGrp="1"/>
          </p:cNvSpPr>
          <p:nvPr>
            <p:ph idx="1"/>
          </p:nvPr>
        </p:nvSpPr>
        <p:spPr/>
        <p:txBody>
          <a:bodyPr>
            <a:normAutofit lnSpcReduction="10000"/>
          </a:bodyPr>
          <a:lstStyle/>
          <a:p>
            <a:pPr algn="just"/>
            <a:r>
              <a:rPr lang="pt-BR" b="1" dirty="0"/>
              <a:t>Lei nº 11.638/2007 - adoção dos padrões do IFRS </a:t>
            </a:r>
          </a:p>
          <a:p>
            <a:pPr algn="just"/>
            <a:endParaRPr lang="pt-BR" b="1" dirty="0"/>
          </a:p>
          <a:p>
            <a:pPr algn="just"/>
            <a:r>
              <a:rPr lang="pt-BR" b="1" dirty="0"/>
              <a:t>Lei nº 6.404/1977 -  </a:t>
            </a:r>
            <a:r>
              <a:rPr lang="de-DE" b="1" dirty="0"/>
              <a:t>art. 177, §§3º e 5º</a:t>
            </a:r>
          </a:p>
          <a:p>
            <a:pPr algn="just"/>
            <a:endParaRPr lang="pt-BR" b="1" dirty="0"/>
          </a:p>
          <a:p>
            <a:pPr algn="just"/>
            <a:r>
              <a:rPr lang="pt-BR" b="1" dirty="0">
                <a:effectLst/>
                <a:ea typeface="Calibri" panose="020F0502020204030204" pitchFamily="34" charset="0"/>
              </a:rPr>
              <a:t>CPC 07 (R1) - Subvenção e Assistência Governamentais(aprovado pela Resolução CVM nº 646/2010)</a:t>
            </a:r>
          </a:p>
          <a:p>
            <a:pPr marL="0" indent="0" algn="just">
              <a:buNone/>
            </a:pPr>
            <a:endParaRPr lang="pt-BR" b="1" dirty="0">
              <a:effectLst/>
              <a:ea typeface="Calibri" panose="020F0502020204030204" pitchFamily="34" charset="0"/>
            </a:endParaRPr>
          </a:p>
          <a:p>
            <a:pPr algn="just"/>
            <a:r>
              <a:rPr lang="pt-BR" b="1" dirty="0"/>
              <a:t>NBC TG – Subvenção e Assistências Governamentais, atualmente em vigor, já foi revisada em duas oportunidades e conta com a sigla adicional (R2)</a:t>
            </a:r>
          </a:p>
          <a:p>
            <a:pPr marL="0" indent="0" algn="just">
              <a:buNone/>
            </a:pPr>
            <a:endParaRPr lang="pt-BR" b="1"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249494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EEC133-C42A-6DB1-A52F-BB035A1EE109}"/>
              </a:ext>
            </a:extLst>
          </p:cNvPr>
          <p:cNvSpPr>
            <a:spLocks noGrp="1"/>
          </p:cNvSpPr>
          <p:nvPr>
            <p:ph type="title"/>
          </p:nvPr>
        </p:nvSpPr>
        <p:spPr/>
        <p:txBody>
          <a:bodyPr/>
          <a:lstStyle/>
          <a:p>
            <a:pPr algn="ctr"/>
            <a:r>
              <a:rPr lang="pt-BR" b="1" dirty="0"/>
              <a:t>Contabilidade</a:t>
            </a:r>
          </a:p>
        </p:txBody>
      </p:sp>
      <p:sp>
        <p:nvSpPr>
          <p:cNvPr id="3" name="Espaço Reservado para Conteúdo 2">
            <a:extLst>
              <a:ext uri="{FF2B5EF4-FFF2-40B4-BE49-F238E27FC236}">
                <a16:creationId xmlns:a16="http://schemas.microsoft.com/office/drawing/2014/main" id="{7BA17D7D-67DA-D78C-A1DB-6CB6C6971C15}"/>
              </a:ext>
            </a:extLst>
          </p:cNvPr>
          <p:cNvSpPr>
            <a:spLocks noGrp="1"/>
          </p:cNvSpPr>
          <p:nvPr>
            <p:ph idx="1"/>
          </p:nvPr>
        </p:nvSpPr>
        <p:spPr/>
        <p:txBody>
          <a:bodyPr>
            <a:normAutofit fontScale="92500" lnSpcReduction="20000"/>
          </a:bodyPr>
          <a:lstStyle/>
          <a:p>
            <a:pPr algn="just"/>
            <a:r>
              <a:rPr lang="pt-BR" b="1" dirty="0"/>
              <a:t>Subvenção governamental: </a:t>
            </a:r>
            <a:r>
              <a:rPr lang="pt-BR" i="1" dirty="0"/>
              <a:t>assistência governamental geralmente na forma de contribuição de natureza pecuniária, mas não só restrita a ela, </a:t>
            </a:r>
            <a:r>
              <a:rPr lang="pt-BR" b="1" i="1" dirty="0">
                <a:solidFill>
                  <a:srgbClr val="C00000"/>
                </a:solidFill>
              </a:rPr>
              <a:t>concedida a uma entidade </a:t>
            </a:r>
            <a:r>
              <a:rPr lang="pt-BR" i="1" dirty="0"/>
              <a:t>normalmente em troca do </a:t>
            </a:r>
            <a:r>
              <a:rPr lang="pt-BR" b="1" i="1" dirty="0"/>
              <a:t>cumprimento passado ou futuro de certas condições relacionadas às atividades operacionais da entidade </a:t>
            </a:r>
          </a:p>
          <a:p>
            <a:pPr marL="0" indent="0">
              <a:buNone/>
            </a:pPr>
            <a:endParaRPr lang="pt-BR" dirty="0"/>
          </a:p>
          <a:p>
            <a:pPr algn="just"/>
            <a:r>
              <a:rPr lang="pt-BR" b="1" dirty="0"/>
              <a:t>Conceito negativo: </a:t>
            </a:r>
            <a:r>
              <a:rPr lang="pt-BR" i="1" dirty="0"/>
              <a:t>contabilização de assistência governamental ou outra forma de benefício quando se determina o resultado tributável, ou quando se determina o valor do tributo, </a:t>
            </a:r>
            <a:r>
              <a:rPr lang="pt-BR" b="1" i="1" u="sng" dirty="0"/>
              <a:t>que não tenha caracterização como subvenção governamental</a:t>
            </a:r>
            <a:r>
              <a:rPr lang="pt-BR" i="1" dirty="0"/>
              <a:t>. </a:t>
            </a:r>
            <a:r>
              <a:rPr lang="pt-BR" i="1" dirty="0">
                <a:highlight>
                  <a:srgbClr val="FFFF00"/>
                </a:highlight>
              </a:rPr>
              <a:t>Exemplos desses benefícios são isenções temporárias ou reduções do tributo sem a característica de subvenção governamental, como a permissão de depreciação acelerada, reduções de alíquota, etc.</a:t>
            </a:r>
            <a:r>
              <a:rPr lang="pt-BR" i="1" dirty="0"/>
              <a:t>; </a:t>
            </a:r>
          </a:p>
          <a:p>
            <a:pPr marL="0" indent="0">
              <a:buNone/>
            </a:pPr>
            <a:endParaRPr lang="pt-BR" dirty="0"/>
          </a:p>
        </p:txBody>
      </p:sp>
    </p:spTree>
    <p:extLst>
      <p:ext uri="{BB962C8B-B14F-4D97-AF65-F5344CB8AC3E}">
        <p14:creationId xmlns:p14="http://schemas.microsoft.com/office/powerpoint/2010/main" val="1658288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EEC133-C42A-6DB1-A52F-BB035A1EE109}"/>
              </a:ext>
            </a:extLst>
          </p:cNvPr>
          <p:cNvSpPr>
            <a:spLocks noGrp="1"/>
          </p:cNvSpPr>
          <p:nvPr>
            <p:ph type="title"/>
          </p:nvPr>
        </p:nvSpPr>
        <p:spPr/>
        <p:txBody>
          <a:bodyPr/>
          <a:lstStyle/>
          <a:p>
            <a:pPr marL="0" indent="0" algn="ctr">
              <a:buNone/>
            </a:pPr>
            <a:r>
              <a:rPr lang="pt-BR" b="1" dirty="0"/>
              <a:t>Interpretação Técnica</a:t>
            </a:r>
          </a:p>
        </p:txBody>
      </p:sp>
      <p:sp>
        <p:nvSpPr>
          <p:cNvPr id="3" name="Espaço Reservado para Conteúdo 2">
            <a:extLst>
              <a:ext uri="{FF2B5EF4-FFF2-40B4-BE49-F238E27FC236}">
                <a16:creationId xmlns:a16="http://schemas.microsoft.com/office/drawing/2014/main" id="{7BA17D7D-67DA-D78C-A1DB-6CB6C6971C15}"/>
              </a:ext>
            </a:extLst>
          </p:cNvPr>
          <p:cNvSpPr>
            <a:spLocks noGrp="1"/>
          </p:cNvSpPr>
          <p:nvPr>
            <p:ph idx="1"/>
          </p:nvPr>
        </p:nvSpPr>
        <p:spPr/>
        <p:txBody>
          <a:bodyPr>
            <a:normAutofit/>
          </a:bodyPr>
          <a:lstStyle/>
          <a:p>
            <a:pPr algn="just"/>
            <a:r>
              <a:rPr lang="pt-BR" dirty="0"/>
              <a:t>A assistência governamental a entidades atende à definição de subvenções governamentais desta Norma, </a:t>
            </a:r>
            <a:r>
              <a:rPr lang="pt-BR" b="1" u="sng" dirty="0"/>
              <a:t>mesmo se não houver condições relacionadas especificamente às atividades operacionais da entidade além do requisito para operar em determinadas regiões ou determinados setores industriais</a:t>
            </a:r>
            <a:r>
              <a:rPr lang="pt-BR" dirty="0"/>
              <a:t>.</a:t>
            </a:r>
          </a:p>
          <a:p>
            <a:pPr marL="0" indent="0" algn="just">
              <a:buNone/>
            </a:pPr>
            <a:r>
              <a:rPr lang="pt-BR" dirty="0"/>
              <a:t> </a:t>
            </a:r>
          </a:p>
          <a:p>
            <a:pPr algn="just"/>
            <a:r>
              <a:rPr lang="pt-BR" dirty="0"/>
              <a:t>Bases para conclusões: (...) </a:t>
            </a:r>
            <a:r>
              <a:rPr lang="pt-BR" b="1" dirty="0">
                <a:solidFill>
                  <a:srgbClr val="C00000"/>
                </a:solidFill>
              </a:rPr>
              <a:t>O requisito geral de operar em determinadas regiões ou setores industriais para ter direito à assistência governamental constitui essa condição</a:t>
            </a:r>
            <a:r>
              <a:rPr lang="pt-BR" dirty="0"/>
              <a:t> (...)</a:t>
            </a:r>
          </a:p>
          <a:p>
            <a:pPr marL="0" indent="0">
              <a:buNone/>
            </a:pPr>
            <a:endParaRPr lang="pt-BR" b="1" dirty="0"/>
          </a:p>
        </p:txBody>
      </p:sp>
    </p:spTree>
    <p:extLst>
      <p:ext uri="{BB962C8B-B14F-4D97-AF65-F5344CB8AC3E}">
        <p14:creationId xmlns:p14="http://schemas.microsoft.com/office/powerpoint/2010/main" val="55921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EEC133-C42A-6DB1-A52F-BB035A1EE109}"/>
              </a:ext>
            </a:extLst>
          </p:cNvPr>
          <p:cNvSpPr>
            <a:spLocks noGrp="1"/>
          </p:cNvSpPr>
          <p:nvPr>
            <p:ph type="title"/>
          </p:nvPr>
        </p:nvSpPr>
        <p:spPr/>
        <p:txBody>
          <a:bodyPr/>
          <a:lstStyle/>
          <a:p>
            <a:pPr marL="0" indent="0" algn="ctr">
              <a:buNone/>
            </a:pPr>
            <a:r>
              <a:rPr lang="pt-BR" b="1" dirty="0"/>
              <a:t>Tratamento contábil</a:t>
            </a:r>
          </a:p>
        </p:txBody>
      </p:sp>
      <p:sp>
        <p:nvSpPr>
          <p:cNvPr id="3" name="Espaço Reservado para Conteúdo 2">
            <a:extLst>
              <a:ext uri="{FF2B5EF4-FFF2-40B4-BE49-F238E27FC236}">
                <a16:creationId xmlns:a16="http://schemas.microsoft.com/office/drawing/2014/main" id="{7BA17D7D-67DA-D78C-A1DB-6CB6C6971C15}"/>
              </a:ext>
            </a:extLst>
          </p:cNvPr>
          <p:cNvSpPr>
            <a:spLocks noGrp="1"/>
          </p:cNvSpPr>
          <p:nvPr>
            <p:ph idx="1"/>
          </p:nvPr>
        </p:nvSpPr>
        <p:spPr/>
        <p:txBody>
          <a:bodyPr>
            <a:normAutofit fontScale="92500" lnSpcReduction="10000"/>
          </a:bodyPr>
          <a:lstStyle/>
          <a:p>
            <a:pPr marL="0" indent="0">
              <a:buNone/>
            </a:pPr>
            <a:r>
              <a:rPr lang="pt-BR" sz="3200" b="1" dirty="0"/>
              <a:t>CPC 07 (R1) – 1º Método</a:t>
            </a:r>
          </a:p>
          <a:p>
            <a:pPr marL="0" indent="0" algn="just">
              <a:buNone/>
            </a:pPr>
            <a:endParaRPr lang="pt-BR" dirty="0"/>
          </a:p>
          <a:p>
            <a:pPr marL="457200" lvl="1" indent="0" algn="just">
              <a:buNone/>
            </a:pPr>
            <a:r>
              <a:rPr lang="pt-BR" dirty="0"/>
              <a:t>12. Uma subvenção governamental deve ser reconhecida como receita ao longo do período e confrontada com as despesas que pretende compensar, em base sistemática, desde que atendidas as condições deste Pronunciamento. </a:t>
            </a:r>
            <a:r>
              <a:rPr lang="pt-BR" b="1" dirty="0">
                <a:solidFill>
                  <a:srgbClr val="C00000"/>
                </a:solidFill>
                <a:highlight>
                  <a:srgbClr val="FFFF00"/>
                </a:highlight>
              </a:rPr>
              <a:t>A subvenção governamental não pode ser creditada diretamente no patrimônio líquido</a:t>
            </a:r>
            <a:r>
              <a:rPr lang="pt-BR" dirty="0">
                <a:highlight>
                  <a:srgbClr val="FFFF00"/>
                </a:highlight>
              </a:rPr>
              <a:t>.</a:t>
            </a:r>
          </a:p>
          <a:p>
            <a:pPr marL="457200" lvl="1" indent="0" algn="just">
              <a:buNone/>
            </a:pPr>
            <a:endParaRPr lang="pt-BR" dirty="0">
              <a:highlight>
                <a:srgbClr val="FFFF00"/>
              </a:highlight>
            </a:endParaRPr>
          </a:p>
          <a:p>
            <a:pPr marL="457200" lvl="1" indent="0" algn="just">
              <a:buNone/>
            </a:pPr>
            <a:r>
              <a:rPr lang="pt-BR" dirty="0"/>
              <a:t>15. O tratamento contábil da subvenção governamental como receita deriva dos seguintes principais argumentos:</a:t>
            </a:r>
          </a:p>
          <a:p>
            <a:pPr marL="457200" lvl="1" indent="0" algn="just">
              <a:buNone/>
            </a:pPr>
            <a:endParaRPr lang="pt-BR" dirty="0"/>
          </a:p>
          <a:p>
            <a:pPr marL="457200" lvl="1" indent="0" algn="just">
              <a:buNone/>
            </a:pPr>
            <a:r>
              <a:rPr lang="pt-BR" dirty="0"/>
              <a:t>(c) </a:t>
            </a:r>
            <a:r>
              <a:rPr lang="pt-BR" b="1" u="sng" dirty="0"/>
              <a:t>assim como os tributos são despesas reconhecidas na demonstração do resultado, é lógico registrar a subvenção governamental que é, em essência, uma extensão da política fiscal, como receita na demonstração do resultado</a:t>
            </a:r>
            <a:r>
              <a:rPr lang="pt-BR" dirty="0"/>
              <a:t>.</a:t>
            </a:r>
          </a:p>
          <a:p>
            <a:pPr marL="457200" lvl="1" indent="0" algn="just">
              <a:buNone/>
            </a:pPr>
            <a:endParaRPr lang="pt-BR" dirty="0">
              <a:highlight>
                <a:srgbClr val="FFFF00"/>
              </a:highlight>
            </a:endParaRPr>
          </a:p>
          <a:p>
            <a:pPr marL="457200" lvl="1" indent="0" algn="just">
              <a:buNone/>
            </a:pPr>
            <a:endParaRPr lang="pt-BR" dirty="0">
              <a:highlight>
                <a:srgbClr val="FFFF00"/>
              </a:highlight>
            </a:endParaRPr>
          </a:p>
          <a:p>
            <a:pPr marL="457200" lvl="1" indent="0" algn="just">
              <a:buNone/>
            </a:pPr>
            <a:endParaRPr lang="pt-BR" dirty="0">
              <a:highlight>
                <a:srgbClr val="FFFF00"/>
              </a:highlight>
            </a:endParaRPr>
          </a:p>
        </p:txBody>
      </p:sp>
    </p:spTree>
    <p:extLst>
      <p:ext uri="{BB962C8B-B14F-4D97-AF65-F5344CB8AC3E}">
        <p14:creationId xmlns:p14="http://schemas.microsoft.com/office/powerpoint/2010/main" val="786324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EEC133-C42A-6DB1-A52F-BB035A1EE109}"/>
              </a:ext>
            </a:extLst>
          </p:cNvPr>
          <p:cNvSpPr>
            <a:spLocks noGrp="1"/>
          </p:cNvSpPr>
          <p:nvPr>
            <p:ph type="title"/>
          </p:nvPr>
        </p:nvSpPr>
        <p:spPr/>
        <p:txBody>
          <a:bodyPr/>
          <a:lstStyle/>
          <a:p>
            <a:pPr marL="0" indent="0" algn="ctr">
              <a:buNone/>
            </a:pPr>
            <a:r>
              <a:rPr lang="pt-BR" b="1" dirty="0"/>
              <a:t>Tratamento contábil</a:t>
            </a:r>
          </a:p>
        </p:txBody>
      </p:sp>
      <p:sp>
        <p:nvSpPr>
          <p:cNvPr id="3" name="Espaço Reservado para Conteúdo 2">
            <a:extLst>
              <a:ext uri="{FF2B5EF4-FFF2-40B4-BE49-F238E27FC236}">
                <a16:creationId xmlns:a16="http://schemas.microsoft.com/office/drawing/2014/main" id="{7BA17D7D-67DA-D78C-A1DB-6CB6C6971C15}"/>
              </a:ext>
            </a:extLst>
          </p:cNvPr>
          <p:cNvSpPr>
            <a:spLocks noGrp="1"/>
          </p:cNvSpPr>
          <p:nvPr>
            <p:ph idx="1"/>
          </p:nvPr>
        </p:nvSpPr>
        <p:spPr/>
        <p:txBody>
          <a:bodyPr>
            <a:normAutofit/>
          </a:bodyPr>
          <a:lstStyle/>
          <a:p>
            <a:pPr marL="0" indent="0">
              <a:buNone/>
            </a:pPr>
            <a:r>
              <a:rPr lang="pt-BR" sz="3200" b="1" dirty="0"/>
              <a:t>CPC 07 (R1) – 2º Método</a:t>
            </a:r>
          </a:p>
          <a:p>
            <a:pPr marL="0" indent="0" algn="just">
              <a:buNone/>
            </a:pPr>
            <a:endParaRPr lang="pt-BR" dirty="0"/>
          </a:p>
          <a:p>
            <a:pPr marL="457200" lvl="1" indent="0" algn="just">
              <a:buNone/>
            </a:pPr>
            <a:r>
              <a:rPr lang="pt-BR" dirty="0"/>
              <a:t>29. A subvenção é algumas vezes apresentada como crédito na demonstração do resultado, quer separadamente sob um título geral tal como ”outras receitas“, quer, </a:t>
            </a:r>
            <a:r>
              <a:rPr lang="pt-BR" b="1" u="sng" dirty="0"/>
              <a:t>alternativamente, como dedução da despesa relacionada. A subvenção, seja por acréscimo de rendimento proporcionado ao empreendimento, ou por meio de redução de tributos ou outras despesas, deve ser registrada na demonstração do resultado no grupo de contas de acordo com a sua natureza.</a:t>
            </a:r>
          </a:p>
          <a:p>
            <a:pPr marL="457200" lvl="1" indent="0" algn="just">
              <a:buNone/>
            </a:pPr>
            <a:endParaRPr lang="pt-BR" dirty="0">
              <a:highlight>
                <a:srgbClr val="FFFF00"/>
              </a:highlight>
            </a:endParaRPr>
          </a:p>
          <a:p>
            <a:pPr marL="457200" lvl="1" indent="0" algn="just">
              <a:buNone/>
            </a:pPr>
            <a:endParaRPr lang="pt-BR" dirty="0">
              <a:highlight>
                <a:srgbClr val="FFFF00"/>
              </a:highlight>
            </a:endParaRPr>
          </a:p>
        </p:txBody>
      </p:sp>
    </p:spTree>
    <p:extLst>
      <p:ext uri="{BB962C8B-B14F-4D97-AF65-F5344CB8AC3E}">
        <p14:creationId xmlns:p14="http://schemas.microsoft.com/office/powerpoint/2010/main" val="4148045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86D8AD-34D4-C9ED-0B49-FA295F6D017F}"/>
              </a:ext>
            </a:extLst>
          </p:cNvPr>
          <p:cNvSpPr>
            <a:spLocks noGrp="1"/>
          </p:cNvSpPr>
          <p:nvPr>
            <p:ph type="title"/>
          </p:nvPr>
        </p:nvSpPr>
        <p:spPr/>
        <p:txBody>
          <a:bodyPr/>
          <a:lstStyle/>
          <a:p>
            <a:pPr algn="ctr"/>
            <a:r>
              <a:rPr lang="pt-BR" b="1" dirty="0"/>
              <a:t>Contabilidade</a:t>
            </a:r>
          </a:p>
        </p:txBody>
      </p:sp>
      <p:sp>
        <p:nvSpPr>
          <p:cNvPr id="3" name="Espaço Reservado para Conteúdo 2">
            <a:extLst>
              <a:ext uri="{FF2B5EF4-FFF2-40B4-BE49-F238E27FC236}">
                <a16:creationId xmlns:a16="http://schemas.microsoft.com/office/drawing/2014/main" id="{40DCA00D-3435-148E-E7FD-3DA1411DED2E}"/>
              </a:ext>
            </a:extLst>
          </p:cNvPr>
          <p:cNvSpPr>
            <a:spLocks noGrp="1"/>
          </p:cNvSpPr>
          <p:nvPr>
            <p:ph sz="half" idx="1"/>
          </p:nvPr>
        </p:nvSpPr>
        <p:spPr>
          <a:xfrm>
            <a:off x="859808" y="1828799"/>
            <a:ext cx="5159991" cy="4348163"/>
          </a:xfrm>
          <a:solidFill>
            <a:schemeClr val="accent2">
              <a:lumMod val="20000"/>
              <a:lumOff val="80000"/>
            </a:schemeClr>
          </a:solidFill>
        </p:spPr>
        <p:txBody>
          <a:bodyPr>
            <a:normAutofit fontScale="92500" lnSpcReduction="20000"/>
          </a:bodyPr>
          <a:lstStyle/>
          <a:p>
            <a:pPr marL="0" indent="0" algn="ctr">
              <a:buNone/>
            </a:pPr>
            <a:r>
              <a:rPr lang="pt-BR" sz="3200" b="1" dirty="0"/>
              <a:t>Subvenção para custeio</a:t>
            </a:r>
          </a:p>
          <a:p>
            <a:pPr marL="0" indent="0">
              <a:buNone/>
            </a:pPr>
            <a:endParaRPr lang="pt-BR" sz="3200" b="1" dirty="0"/>
          </a:p>
          <a:p>
            <a:pPr algn="just">
              <a:buFont typeface="Wingdings" panose="05000000000000000000" pitchFamily="2" charset="2"/>
              <a:buChar char="Ø"/>
            </a:pPr>
            <a:r>
              <a:rPr lang="pt-BR" dirty="0"/>
              <a:t>Ingressos financeiros = Receita</a:t>
            </a:r>
          </a:p>
          <a:p>
            <a:pPr marL="0" indent="0" algn="just">
              <a:buNone/>
            </a:pPr>
            <a:endParaRPr lang="pt-BR" dirty="0"/>
          </a:p>
          <a:p>
            <a:pPr algn="just">
              <a:buFont typeface="Wingdings" panose="05000000000000000000" pitchFamily="2" charset="2"/>
              <a:buChar char="Ø"/>
            </a:pPr>
            <a:r>
              <a:rPr lang="pt-BR" dirty="0"/>
              <a:t>Incentivo Fiscal = diminuição de custos ou despesas</a:t>
            </a:r>
          </a:p>
          <a:p>
            <a:pPr marL="0" indent="0">
              <a:buNone/>
            </a:pPr>
            <a:endParaRPr lang="pt-BR" dirty="0"/>
          </a:p>
        </p:txBody>
      </p:sp>
      <p:sp>
        <p:nvSpPr>
          <p:cNvPr id="4" name="Espaço Reservado para Conteúdo 3">
            <a:extLst>
              <a:ext uri="{FF2B5EF4-FFF2-40B4-BE49-F238E27FC236}">
                <a16:creationId xmlns:a16="http://schemas.microsoft.com/office/drawing/2014/main" id="{0FB359BD-8A71-F6A5-5872-31CF204A4278}"/>
              </a:ext>
            </a:extLst>
          </p:cNvPr>
          <p:cNvSpPr>
            <a:spLocks noGrp="1"/>
          </p:cNvSpPr>
          <p:nvPr>
            <p:ph sz="half" idx="2"/>
          </p:nvPr>
        </p:nvSpPr>
        <p:spPr>
          <a:xfrm>
            <a:off x="6209730" y="1883391"/>
            <a:ext cx="5172503" cy="4293572"/>
          </a:xfrm>
          <a:solidFill>
            <a:schemeClr val="accent6">
              <a:lumMod val="20000"/>
              <a:lumOff val="80000"/>
            </a:schemeClr>
          </a:solidFill>
        </p:spPr>
        <p:txBody>
          <a:bodyPr>
            <a:normAutofit fontScale="92500" lnSpcReduction="20000"/>
          </a:bodyPr>
          <a:lstStyle/>
          <a:p>
            <a:pPr marL="0" indent="0" algn="ctr">
              <a:buNone/>
            </a:pPr>
            <a:r>
              <a:rPr lang="pt-BR" sz="3200" b="1" dirty="0"/>
              <a:t>Subvenção Governamental</a:t>
            </a:r>
          </a:p>
          <a:p>
            <a:pPr marL="0" indent="0" algn="ctr">
              <a:buNone/>
            </a:pPr>
            <a:endParaRPr lang="pt-BR" sz="3200" b="1" dirty="0"/>
          </a:p>
          <a:p>
            <a:pPr algn="just">
              <a:buFont typeface="Wingdings" panose="05000000000000000000" pitchFamily="2" charset="2"/>
              <a:buChar char="Ø"/>
            </a:pPr>
            <a:r>
              <a:rPr lang="pt-BR" dirty="0"/>
              <a:t> Ingressos financeiros = Receita</a:t>
            </a:r>
          </a:p>
          <a:p>
            <a:pPr marL="0" indent="0" algn="just">
              <a:buNone/>
            </a:pPr>
            <a:endParaRPr lang="pt-BR" dirty="0"/>
          </a:p>
          <a:p>
            <a:pPr algn="just">
              <a:buFont typeface="Wingdings" panose="05000000000000000000" pitchFamily="2" charset="2"/>
              <a:buChar char="Ø"/>
            </a:pPr>
            <a:r>
              <a:rPr lang="pt-BR" dirty="0"/>
              <a:t>Incentivo Fiscal = Reconhecimento de receita (1º método) ou</a:t>
            </a:r>
          </a:p>
          <a:p>
            <a:pPr marL="0" indent="0" algn="just">
              <a:buNone/>
            </a:pPr>
            <a:r>
              <a:rPr lang="pt-BR" dirty="0"/>
              <a:t> </a:t>
            </a:r>
          </a:p>
          <a:p>
            <a:pPr algn="just">
              <a:buFont typeface="Wingdings" panose="05000000000000000000" pitchFamily="2" charset="2"/>
              <a:buChar char="Ø"/>
            </a:pPr>
            <a:r>
              <a:rPr lang="pt-BR" dirty="0"/>
              <a:t>Incentivo Fiscal = redução da despesa diretamente na conta da despesa correspondente (2º método)</a:t>
            </a:r>
          </a:p>
          <a:p>
            <a:pPr marL="0" indent="0" algn="ctr">
              <a:buNone/>
            </a:pPr>
            <a:endParaRPr lang="pt-BR" sz="3200" b="1" u="sng" dirty="0">
              <a:solidFill>
                <a:srgbClr val="C00000"/>
              </a:solidFill>
            </a:endParaRPr>
          </a:p>
          <a:p>
            <a:pPr marL="0" indent="0" algn="just">
              <a:buNone/>
            </a:pPr>
            <a:endParaRPr lang="pt-BR" sz="2400" dirty="0"/>
          </a:p>
          <a:p>
            <a:pPr marL="0" indent="0" algn="just">
              <a:buNone/>
            </a:pPr>
            <a:endParaRPr lang="pt-BR" sz="2400" dirty="0"/>
          </a:p>
        </p:txBody>
      </p:sp>
    </p:spTree>
    <p:extLst>
      <p:ext uri="{BB962C8B-B14F-4D97-AF65-F5344CB8AC3E}">
        <p14:creationId xmlns:p14="http://schemas.microsoft.com/office/powerpoint/2010/main" val="2092600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300AAE-C459-30EA-A7C9-70C9B3D97D48}"/>
              </a:ext>
            </a:extLst>
          </p:cNvPr>
          <p:cNvSpPr>
            <a:spLocks noGrp="1"/>
          </p:cNvSpPr>
          <p:nvPr>
            <p:ph type="title"/>
          </p:nvPr>
        </p:nvSpPr>
        <p:spPr/>
        <p:txBody>
          <a:bodyPr/>
          <a:lstStyle/>
          <a:p>
            <a:pPr algn="ctr"/>
            <a:r>
              <a:rPr lang="pt-BR" b="1" dirty="0"/>
              <a:t>Direito Tributário</a:t>
            </a:r>
          </a:p>
        </p:txBody>
      </p:sp>
      <p:sp>
        <p:nvSpPr>
          <p:cNvPr id="3" name="Espaço Reservado para Conteúdo 2">
            <a:extLst>
              <a:ext uri="{FF2B5EF4-FFF2-40B4-BE49-F238E27FC236}">
                <a16:creationId xmlns:a16="http://schemas.microsoft.com/office/drawing/2014/main" id="{EE28DCA8-4A77-1C65-103A-EB06DC8B220E}"/>
              </a:ext>
            </a:extLst>
          </p:cNvPr>
          <p:cNvSpPr>
            <a:spLocks noGrp="1"/>
          </p:cNvSpPr>
          <p:nvPr>
            <p:ph idx="1"/>
          </p:nvPr>
        </p:nvSpPr>
        <p:spPr/>
        <p:txBody>
          <a:bodyPr>
            <a:normAutofit fontScale="92500" lnSpcReduction="10000"/>
          </a:bodyPr>
          <a:lstStyle/>
          <a:p>
            <a:r>
              <a:rPr lang="pt-BR" b="1" dirty="0"/>
              <a:t>Lei nº 12.973/2014 – Art. 30</a:t>
            </a:r>
          </a:p>
          <a:p>
            <a:pPr marL="0" indent="0">
              <a:buNone/>
            </a:pPr>
            <a:endParaRPr lang="pt-BR" b="1" dirty="0"/>
          </a:p>
          <a:p>
            <a:pPr marL="457200" lvl="1" indent="0" algn="just">
              <a:buNone/>
            </a:pPr>
            <a:r>
              <a:rPr lang="pt-BR" dirty="0"/>
              <a:t>Art. 30. As subvenções para investimento, </a:t>
            </a:r>
            <a:r>
              <a:rPr lang="pt-BR" b="1" u="sng" dirty="0">
                <a:solidFill>
                  <a:srgbClr val="C00000"/>
                </a:solidFill>
              </a:rPr>
              <a:t>inclusive mediante isenção ou redução de impostos, concedidas como estímulo à implantação ou expansão de empreendimentos econômicos e as doações feitas pelo poder público</a:t>
            </a:r>
            <a:r>
              <a:rPr lang="pt-BR" dirty="0"/>
              <a:t> não serão computadas na determinação do lucro real, desde que seja registrada em reserva de lucros a que se refere o art. 195-A da Lei nº 6.404, de 15 de dezembro de 1976, que somente poderá ser utilizada para: I - absorção de prejuízos, desde que anteriormente já tenham sido totalmente absorvidas as demais Reservas de Lucros, com exceção da Reserva Legal; ou II - aumento do capital social.</a:t>
            </a:r>
          </a:p>
          <a:p>
            <a:pPr marL="0" indent="0">
              <a:buNone/>
            </a:pPr>
            <a:endParaRPr lang="pt-BR" b="1" dirty="0"/>
          </a:p>
          <a:p>
            <a:r>
              <a:rPr lang="pt-BR" b="1" dirty="0"/>
              <a:t>Decreto nº 9.580/2018 (RIR/2018) – Art. 441, inciso I </a:t>
            </a:r>
          </a:p>
          <a:p>
            <a:pPr marL="0" indent="0">
              <a:buNone/>
            </a:pPr>
            <a:endParaRPr lang="pt-BR" b="1" dirty="0"/>
          </a:p>
        </p:txBody>
      </p:sp>
    </p:spTree>
    <p:extLst>
      <p:ext uri="{BB962C8B-B14F-4D97-AF65-F5344CB8AC3E}">
        <p14:creationId xmlns:p14="http://schemas.microsoft.com/office/powerpoint/2010/main" val="7308075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86D8AD-34D4-C9ED-0B49-FA295F6D017F}"/>
              </a:ext>
            </a:extLst>
          </p:cNvPr>
          <p:cNvSpPr>
            <a:spLocks noGrp="1"/>
          </p:cNvSpPr>
          <p:nvPr>
            <p:ph type="title"/>
          </p:nvPr>
        </p:nvSpPr>
        <p:spPr/>
        <p:txBody>
          <a:bodyPr/>
          <a:lstStyle/>
          <a:p>
            <a:pPr algn="ctr"/>
            <a:r>
              <a:rPr lang="pt-BR" b="1" dirty="0"/>
              <a:t>Direito Tributário</a:t>
            </a:r>
          </a:p>
        </p:txBody>
      </p:sp>
      <p:sp>
        <p:nvSpPr>
          <p:cNvPr id="3" name="Espaço Reservado para Conteúdo 2">
            <a:extLst>
              <a:ext uri="{FF2B5EF4-FFF2-40B4-BE49-F238E27FC236}">
                <a16:creationId xmlns:a16="http://schemas.microsoft.com/office/drawing/2014/main" id="{40DCA00D-3435-148E-E7FD-3DA1411DED2E}"/>
              </a:ext>
            </a:extLst>
          </p:cNvPr>
          <p:cNvSpPr>
            <a:spLocks noGrp="1"/>
          </p:cNvSpPr>
          <p:nvPr>
            <p:ph sz="half" idx="1"/>
          </p:nvPr>
        </p:nvSpPr>
        <p:spPr>
          <a:xfrm>
            <a:off x="859808" y="1828799"/>
            <a:ext cx="5159991" cy="4348163"/>
          </a:xfrm>
          <a:solidFill>
            <a:schemeClr val="accent2">
              <a:lumMod val="20000"/>
              <a:lumOff val="80000"/>
            </a:schemeClr>
          </a:solidFill>
        </p:spPr>
        <p:txBody>
          <a:bodyPr>
            <a:normAutofit lnSpcReduction="10000"/>
          </a:bodyPr>
          <a:lstStyle/>
          <a:p>
            <a:pPr marL="0" indent="0" algn="ctr">
              <a:buNone/>
            </a:pPr>
            <a:r>
              <a:rPr lang="pt-BR" sz="3200" b="1" dirty="0"/>
              <a:t>Subvenção para custeio</a:t>
            </a:r>
          </a:p>
          <a:p>
            <a:pPr marL="0" indent="0">
              <a:buNone/>
            </a:pPr>
            <a:endParaRPr lang="pt-BR" sz="3200" b="1" dirty="0"/>
          </a:p>
          <a:p>
            <a:pPr algn="just">
              <a:buFont typeface="Wingdings" panose="05000000000000000000" pitchFamily="2" charset="2"/>
              <a:buChar char="Ø"/>
            </a:pPr>
            <a:r>
              <a:rPr lang="pt-BR" dirty="0"/>
              <a:t>Ingressos financeiros = Receita tributável</a:t>
            </a:r>
          </a:p>
          <a:p>
            <a:pPr marL="0" indent="0" algn="just">
              <a:buNone/>
            </a:pPr>
            <a:endParaRPr lang="pt-BR" dirty="0"/>
          </a:p>
          <a:p>
            <a:pPr algn="just">
              <a:buFont typeface="Wingdings" panose="05000000000000000000" pitchFamily="2" charset="2"/>
              <a:buChar char="Ø"/>
            </a:pPr>
            <a:r>
              <a:rPr lang="pt-BR" dirty="0"/>
              <a:t>Incentivo Fiscal = diminuição de custos ou despesas dedutíveis no lucro real</a:t>
            </a:r>
          </a:p>
          <a:p>
            <a:pPr marL="0" indent="0">
              <a:buNone/>
            </a:pPr>
            <a:endParaRPr lang="pt-BR" dirty="0"/>
          </a:p>
        </p:txBody>
      </p:sp>
      <p:sp>
        <p:nvSpPr>
          <p:cNvPr id="4" name="Espaço Reservado para Conteúdo 3">
            <a:extLst>
              <a:ext uri="{FF2B5EF4-FFF2-40B4-BE49-F238E27FC236}">
                <a16:creationId xmlns:a16="http://schemas.microsoft.com/office/drawing/2014/main" id="{0FB359BD-8A71-F6A5-5872-31CF204A4278}"/>
              </a:ext>
            </a:extLst>
          </p:cNvPr>
          <p:cNvSpPr>
            <a:spLocks noGrp="1"/>
          </p:cNvSpPr>
          <p:nvPr>
            <p:ph sz="half" idx="2"/>
          </p:nvPr>
        </p:nvSpPr>
        <p:spPr>
          <a:xfrm>
            <a:off x="6209730" y="1883391"/>
            <a:ext cx="5172503" cy="4293572"/>
          </a:xfrm>
          <a:solidFill>
            <a:schemeClr val="accent6">
              <a:lumMod val="20000"/>
              <a:lumOff val="80000"/>
            </a:schemeClr>
          </a:solidFill>
        </p:spPr>
        <p:txBody>
          <a:bodyPr>
            <a:normAutofit lnSpcReduction="10000"/>
          </a:bodyPr>
          <a:lstStyle/>
          <a:p>
            <a:pPr marL="0" indent="0" algn="ctr">
              <a:buNone/>
            </a:pPr>
            <a:r>
              <a:rPr lang="pt-BR" sz="3200" b="1" dirty="0"/>
              <a:t>Subvenção para investimento</a:t>
            </a:r>
          </a:p>
          <a:p>
            <a:pPr marL="0" indent="0" algn="ctr">
              <a:buNone/>
            </a:pPr>
            <a:endParaRPr lang="pt-BR" sz="3200" b="1" dirty="0"/>
          </a:p>
          <a:p>
            <a:pPr algn="just">
              <a:buFont typeface="Wingdings" panose="05000000000000000000" pitchFamily="2" charset="2"/>
              <a:buChar char="Ø"/>
            </a:pPr>
            <a:r>
              <a:rPr lang="pt-BR" dirty="0"/>
              <a:t>Não compõe o lucro real desde que atendido os requisitos da legislação tributária</a:t>
            </a:r>
          </a:p>
          <a:p>
            <a:pPr marL="0" indent="0" algn="just">
              <a:buNone/>
            </a:pPr>
            <a:endParaRPr lang="pt-BR" dirty="0"/>
          </a:p>
          <a:p>
            <a:pPr algn="just">
              <a:buFont typeface="Wingdings" panose="05000000000000000000" pitchFamily="2" charset="2"/>
              <a:buChar char="Ø"/>
            </a:pPr>
            <a:r>
              <a:rPr lang="pt-BR" dirty="0"/>
              <a:t>Reserva de incentivos + utilização para absorver prejuízos ou ser incorporada ao capital social no prazo de 5 anos</a:t>
            </a:r>
          </a:p>
          <a:p>
            <a:pPr marL="0" indent="0" algn="just">
              <a:buNone/>
            </a:pPr>
            <a:endParaRPr lang="pt-BR" sz="2400" dirty="0"/>
          </a:p>
          <a:p>
            <a:pPr marL="0" indent="0" algn="just">
              <a:buNone/>
            </a:pPr>
            <a:endParaRPr lang="pt-BR" sz="2400" dirty="0"/>
          </a:p>
        </p:txBody>
      </p:sp>
    </p:spTree>
    <p:extLst>
      <p:ext uri="{BB962C8B-B14F-4D97-AF65-F5344CB8AC3E}">
        <p14:creationId xmlns:p14="http://schemas.microsoft.com/office/powerpoint/2010/main" val="3720307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D98047-CD87-C543-7036-687B68985B3C}"/>
              </a:ext>
            </a:extLst>
          </p:cNvPr>
          <p:cNvSpPr>
            <a:spLocks noGrp="1"/>
          </p:cNvSpPr>
          <p:nvPr>
            <p:ph type="title"/>
          </p:nvPr>
        </p:nvSpPr>
        <p:spPr/>
        <p:txBody>
          <a:bodyPr/>
          <a:lstStyle/>
          <a:p>
            <a:pPr algn="ctr"/>
            <a:r>
              <a:rPr lang="pt-BR" b="1" dirty="0"/>
              <a:t>Âmbitos regulatórios</a:t>
            </a:r>
          </a:p>
        </p:txBody>
      </p:sp>
      <p:pic>
        <p:nvPicPr>
          <p:cNvPr id="5" name="Imagem 4">
            <a:extLst>
              <a:ext uri="{FF2B5EF4-FFF2-40B4-BE49-F238E27FC236}">
                <a16:creationId xmlns:a16="http://schemas.microsoft.com/office/drawing/2014/main" id="{4088CD50-BCB4-316B-159B-5C5C5B6AFAA5}"/>
              </a:ext>
            </a:extLst>
          </p:cNvPr>
          <p:cNvPicPr>
            <a:picLocks noChangeAspect="1"/>
          </p:cNvPicPr>
          <p:nvPr/>
        </p:nvPicPr>
        <p:blipFill>
          <a:blip r:embed="rId2"/>
          <a:stretch>
            <a:fillRect/>
          </a:stretch>
        </p:blipFill>
        <p:spPr>
          <a:xfrm>
            <a:off x="1239520" y="2006600"/>
            <a:ext cx="9951720" cy="4073306"/>
          </a:xfrm>
          <a:prstGeom prst="rect">
            <a:avLst/>
          </a:prstGeom>
        </p:spPr>
      </p:pic>
    </p:spTree>
    <p:extLst>
      <p:ext uri="{BB962C8B-B14F-4D97-AF65-F5344CB8AC3E}">
        <p14:creationId xmlns:p14="http://schemas.microsoft.com/office/powerpoint/2010/main" val="12691846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F8E624-9011-1CED-222A-5A14C5A681C1}"/>
              </a:ext>
            </a:extLst>
          </p:cNvPr>
          <p:cNvSpPr>
            <a:spLocks noGrp="1"/>
          </p:cNvSpPr>
          <p:nvPr>
            <p:ph type="title"/>
          </p:nvPr>
        </p:nvSpPr>
        <p:spPr/>
        <p:txBody>
          <a:bodyPr/>
          <a:lstStyle/>
          <a:p>
            <a:pPr algn="ctr"/>
            <a:r>
              <a:rPr lang="pt-BR" b="1" dirty="0"/>
              <a:t>3ª Fase Regulatória</a:t>
            </a:r>
            <a:br>
              <a:rPr lang="pt-BR" sz="4800" b="1" dirty="0"/>
            </a:br>
            <a:endParaRPr lang="pt-BR" b="1" dirty="0"/>
          </a:p>
        </p:txBody>
      </p:sp>
      <p:sp>
        <p:nvSpPr>
          <p:cNvPr id="3" name="Espaço Reservado para Texto 2">
            <a:extLst>
              <a:ext uri="{FF2B5EF4-FFF2-40B4-BE49-F238E27FC236}">
                <a16:creationId xmlns:a16="http://schemas.microsoft.com/office/drawing/2014/main" id="{27ACF2BB-A152-F76C-B5F6-8AB477944C0F}"/>
              </a:ext>
            </a:extLst>
          </p:cNvPr>
          <p:cNvSpPr>
            <a:spLocks noGrp="1"/>
          </p:cNvSpPr>
          <p:nvPr>
            <p:ph type="body" idx="1"/>
          </p:nvPr>
        </p:nvSpPr>
        <p:spPr/>
        <p:txBody>
          <a:bodyPr>
            <a:normAutofit/>
          </a:bodyPr>
          <a:lstStyle/>
          <a:p>
            <a:pPr algn="ctr"/>
            <a:r>
              <a:rPr lang="pt-BR" sz="4000" b="1" dirty="0"/>
              <a:t>Contábil x Tributário</a:t>
            </a:r>
            <a:endParaRPr lang="pt-BR" sz="4000" dirty="0"/>
          </a:p>
        </p:txBody>
      </p:sp>
    </p:spTree>
    <p:extLst>
      <p:ext uri="{BB962C8B-B14F-4D97-AF65-F5344CB8AC3E}">
        <p14:creationId xmlns:p14="http://schemas.microsoft.com/office/powerpoint/2010/main" val="35096985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300AAE-C459-30EA-A7C9-70C9B3D97D48}"/>
              </a:ext>
            </a:extLst>
          </p:cNvPr>
          <p:cNvSpPr>
            <a:spLocks noGrp="1"/>
          </p:cNvSpPr>
          <p:nvPr>
            <p:ph type="title"/>
          </p:nvPr>
        </p:nvSpPr>
        <p:spPr/>
        <p:txBody>
          <a:bodyPr/>
          <a:lstStyle/>
          <a:p>
            <a:pPr algn="ctr"/>
            <a:r>
              <a:rPr lang="pt-BR" b="1" dirty="0"/>
              <a:t>Mudanças na legislação fiscal</a:t>
            </a:r>
          </a:p>
        </p:txBody>
      </p:sp>
      <p:sp>
        <p:nvSpPr>
          <p:cNvPr id="3" name="Espaço Reservado para Conteúdo 2">
            <a:extLst>
              <a:ext uri="{FF2B5EF4-FFF2-40B4-BE49-F238E27FC236}">
                <a16:creationId xmlns:a16="http://schemas.microsoft.com/office/drawing/2014/main" id="{EE28DCA8-4A77-1C65-103A-EB06DC8B220E}"/>
              </a:ext>
            </a:extLst>
          </p:cNvPr>
          <p:cNvSpPr>
            <a:spLocks noGrp="1"/>
          </p:cNvSpPr>
          <p:nvPr>
            <p:ph idx="1"/>
          </p:nvPr>
        </p:nvSpPr>
        <p:spPr/>
        <p:txBody>
          <a:bodyPr>
            <a:normAutofit fontScale="85000" lnSpcReduction="20000"/>
          </a:bodyPr>
          <a:lstStyle/>
          <a:p>
            <a:endParaRPr lang="pt-BR" b="1" dirty="0"/>
          </a:p>
          <a:p>
            <a:r>
              <a:rPr lang="pt-BR" b="1" dirty="0"/>
              <a:t>Lei Complementar nº 160/2017 – inseriu parágrafos ao art. 30 da Lei nº 12.973/2014</a:t>
            </a:r>
          </a:p>
          <a:p>
            <a:endParaRPr lang="pt-BR" b="1" dirty="0"/>
          </a:p>
          <a:p>
            <a:pPr marL="457200" lvl="1" indent="0" algn="just">
              <a:buNone/>
            </a:pPr>
            <a:r>
              <a:rPr lang="pt-BR" sz="2600" dirty="0"/>
              <a:t>§ 4º Os incentivos e os benefícios fiscais ou financeiro-fiscais relativos ao imposto previsto no inciso II do caput do art. 155 da Constituição Federal, concedidos pelos Estados e pelo Distrito Federal, </a:t>
            </a:r>
            <a:r>
              <a:rPr lang="pt-BR" sz="2600" b="1" dirty="0"/>
              <a:t>são considerados subvenções para investimento, vedada a exigência de outros requisitos ou condições não previstos neste artigo</a:t>
            </a:r>
            <a:r>
              <a:rPr lang="pt-BR" sz="2600" dirty="0"/>
              <a:t>. </a:t>
            </a:r>
          </a:p>
          <a:p>
            <a:pPr marL="457200" lvl="1" indent="0" algn="just">
              <a:buNone/>
            </a:pPr>
            <a:endParaRPr lang="pt-BR" sz="2600" dirty="0"/>
          </a:p>
          <a:p>
            <a:pPr marL="457200" lvl="1" indent="0" algn="just">
              <a:buNone/>
            </a:pPr>
            <a:r>
              <a:rPr lang="pt-BR" sz="2600" dirty="0"/>
              <a:t>§ 5º O disposto no § 4º deste artigo aplica-se inclusive aos processos administrativos e judiciais ainda não definitivamente julgados.</a:t>
            </a:r>
          </a:p>
          <a:p>
            <a:endParaRPr lang="pt-BR" b="1" dirty="0"/>
          </a:p>
          <a:p>
            <a:r>
              <a:rPr lang="pt-BR" b="1" dirty="0"/>
              <a:t>Lei Complementar nº 157/2016 – inseriu o art. 8-A na LC 116/2003</a:t>
            </a:r>
          </a:p>
          <a:p>
            <a:pPr marL="0" indent="0">
              <a:buNone/>
            </a:pPr>
            <a:endParaRPr lang="pt-BR" b="1" dirty="0"/>
          </a:p>
          <a:p>
            <a:endParaRPr lang="pt-BR" b="1" dirty="0"/>
          </a:p>
          <a:p>
            <a:endParaRPr lang="pt-BR" b="1" dirty="0"/>
          </a:p>
          <a:p>
            <a:endParaRPr lang="pt-BR" b="1" dirty="0"/>
          </a:p>
          <a:p>
            <a:pPr marL="0" indent="0">
              <a:buNone/>
            </a:pPr>
            <a:endParaRPr lang="pt-BR" b="1" dirty="0"/>
          </a:p>
        </p:txBody>
      </p:sp>
    </p:spTree>
    <p:extLst>
      <p:ext uri="{BB962C8B-B14F-4D97-AF65-F5344CB8AC3E}">
        <p14:creationId xmlns:p14="http://schemas.microsoft.com/office/powerpoint/2010/main" val="2853901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300AAE-C459-30EA-A7C9-70C9B3D97D48}"/>
              </a:ext>
            </a:extLst>
          </p:cNvPr>
          <p:cNvSpPr>
            <a:spLocks noGrp="1"/>
          </p:cNvSpPr>
          <p:nvPr>
            <p:ph type="title"/>
          </p:nvPr>
        </p:nvSpPr>
        <p:spPr/>
        <p:txBody>
          <a:bodyPr/>
          <a:lstStyle/>
          <a:p>
            <a:pPr algn="ctr"/>
            <a:r>
              <a:rPr lang="pt-BR" b="1" dirty="0"/>
              <a:t>Mudanças na jurisprudência fiscal</a:t>
            </a:r>
          </a:p>
        </p:txBody>
      </p:sp>
      <p:sp>
        <p:nvSpPr>
          <p:cNvPr id="3" name="Espaço Reservado para Conteúdo 2">
            <a:extLst>
              <a:ext uri="{FF2B5EF4-FFF2-40B4-BE49-F238E27FC236}">
                <a16:creationId xmlns:a16="http://schemas.microsoft.com/office/drawing/2014/main" id="{EE28DCA8-4A77-1C65-103A-EB06DC8B220E}"/>
              </a:ext>
            </a:extLst>
          </p:cNvPr>
          <p:cNvSpPr>
            <a:spLocks noGrp="1"/>
          </p:cNvSpPr>
          <p:nvPr>
            <p:ph idx="1"/>
          </p:nvPr>
        </p:nvSpPr>
        <p:spPr/>
        <p:txBody>
          <a:bodyPr>
            <a:normAutofit lnSpcReduction="10000"/>
          </a:bodyPr>
          <a:lstStyle/>
          <a:p>
            <a:pPr algn="just"/>
            <a:r>
              <a:rPr lang="pt-BR" sz="3000" b="1" dirty="0"/>
              <a:t>Crédito Presumido de ICMS (STJ - Embargos de Divergência no Recurso Especial nº 1.517.492) </a:t>
            </a:r>
          </a:p>
          <a:p>
            <a:pPr marL="457200" lvl="1" indent="0" algn="just">
              <a:buNone/>
            </a:pPr>
            <a:endParaRPr lang="pt-BR" sz="2600" dirty="0"/>
          </a:p>
          <a:p>
            <a:pPr marL="457200" lvl="1" indent="0" algn="just">
              <a:buNone/>
            </a:pPr>
            <a:r>
              <a:rPr lang="pt-BR" sz="2600" dirty="0"/>
              <a:t>Impossibilidade de inclusão das receitas oriundas do crédito presumido de ICMS na base de cálculo do IRPJ e da CSLL, pois foram renunciados pelo Estado em favor do contribuinte como instrumento de política de desenvolvimento econômico daquela unidade da federação, elemento que atrai a limitação ao poder de tributar prevista do art. 150, VI, a, da Constituição Federal</a:t>
            </a:r>
          </a:p>
          <a:p>
            <a:pPr marL="457200" lvl="1" indent="0" algn="just">
              <a:buNone/>
            </a:pPr>
            <a:r>
              <a:rPr lang="pt-BR" sz="2600" dirty="0"/>
              <a:t> </a:t>
            </a:r>
          </a:p>
          <a:p>
            <a:pPr marL="457200" lvl="1" indent="0" algn="ctr">
              <a:buNone/>
            </a:pPr>
            <a:r>
              <a:rPr lang="pt-BR" sz="2600" dirty="0">
                <a:highlight>
                  <a:srgbClr val="FFFF00"/>
                </a:highlight>
              </a:rPr>
              <a:t>Desnecessidade de vinculação ao art. 30 da Lei nº 12.973/2014</a:t>
            </a:r>
          </a:p>
          <a:p>
            <a:pPr marL="0" indent="0">
              <a:buNone/>
            </a:pPr>
            <a:endParaRPr lang="pt-BR" b="1" dirty="0"/>
          </a:p>
          <a:p>
            <a:endParaRPr lang="pt-BR" b="1" dirty="0"/>
          </a:p>
          <a:p>
            <a:endParaRPr lang="pt-BR" b="1" dirty="0"/>
          </a:p>
          <a:p>
            <a:endParaRPr lang="pt-BR" b="1" dirty="0"/>
          </a:p>
          <a:p>
            <a:pPr marL="0" indent="0">
              <a:buNone/>
            </a:pPr>
            <a:endParaRPr lang="pt-BR" b="1" dirty="0"/>
          </a:p>
        </p:txBody>
      </p:sp>
    </p:spTree>
    <p:extLst>
      <p:ext uri="{BB962C8B-B14F-4D97-AF65-F5344CB8AC3E}">
        <p14:creationId xmlns:p14="http://schemas.microsoft.com/office/powerpoint/2010/main" val="16800408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300AAE-C459-30EA-A7C9-70C9B3D97D48}"/>
              </a:ext>
            </a:extLst>
          </p:cNvPr>
          <p:cNvSpPr>
            <a:spLocks noGrp="1"/>
          </p:cNvSpPr>
          <p:nvPr>
            <p:ph type="title"/>
          </p:nvPr>
        </p:nvSpPr>
        <p:spPr/>
        <p:txBody>
          <a:bodyPr/>
          <a:lstStyle/>
          <a:p>
            <a:pPr algn="ctr"/>
            <a:r>
              <a:rPr lang="pt-BR" b="1" dirty="0"/>
              <a:t>Mudanças na jurisprudência fiscal</a:t>
            </a:r>
          </a:p>
        </p:txBody>
      </p:sp>
      <p:sp>
        <p:nvSpPr>
          <p:cNvPr id="3" name="Espaço Reservado para Conteúdo 2">
            <a:extLst>
              <a:ext uri="{FF2B5EF4-FFF2-40B4-BE49-F238E27FC236}">
                <a16:creationId xmlns:a16="http://schemas.microsoft.com/office/drawing/2014/main" id="{EE28DCA8-4A77-1C65-103A-EB06DC8B220E}"/>
              </a:ext>
            </a:extLst>
          </p:cNvPr>
          <p:cNvSpPr>
            <a:spLocks noGrp="1"/>
          </p:cNvSpPr>
          <p:nvPr>
            <p:ph idx="1"/>
          </p:nvPr>
        </p:nvSpPr>
        <p:spPr/>
        <p:txBody>
          <a:bodyPr>
            <a:normAutofit/>
          </a:bodyPr>
          <a:lstStyle/>
          <a:p>
            <a:pPr algn="just"/>
            <a:r>
              <a:rPr lang="pt-BR" sz="3000" b="1" dirty="0"/>
              <a:t>Demais incentivos fiscais: redução de base de cálculo e/ou alíquota, isenção, </a:t>
            </a:r>
            <a:r>
              <a:rPr lang="pt-BR" sz="3000" b="1" dirty="0" err="1"/>
              <a:t>etc</a:t>
            </a:r>
            <a:endParaRPr lang="pt-BR" sz="3000" b="1" dirty="0"/>
          </a:p>
          <a:p>
            <a:pPr marL="0" indent="0" algn="just">
              <a:buNone/>
            </a:pPr>
            <a:endParaRPr lang="pt-BR" sz="3000" b="1" dirty="0"/>
          </a:p>
          <a:p>
            <a:pPr marL="457200" lvl="1" indent="0" algn="just">
              <a:buNone/>
            </a:pPr>
            <a:r>
              <a:rPr lang="pt-BR" sz="2600" b="1" dirty="0">
                <a:solidFill>
                  <a:srgbClr val="C00000"/>
                </a:solidFill>
              </a:rPr>
              <a:t>Recurso Especial 1.945.110 – Afetação para julgamento repetitivo</a:t>
            </a:r>
          </a:p>
          <a:p>
            <a:pPr marL="457200" lvl="1" indent="0" algn="just">
              <a:buNone/>
            </a:pPr>
            <a:r>
              <a:rPr lang="pt-BR" sz="2600" dirty="0"/>
              <a:t>Definir se é possível excluir os benefícios fiscais relacionados ao ICMS, - tais como redução de base de cálculo, redução de alíquota, isenção, imunidade, diferimento, entre outros - da base de cálculo do IRPJ e da CSLL (extensão do entendimento firmado no ERESP 1.517.492/PR que excluiu o crédito presumido de ICMS das bases de cálculo do IRPJ e da CSLL)</a:t>
            </a:r>
          </a:p>
          <a:p>
            <a:pPr marL="457200" lvl="1" indent="0" algn="just">
              <a:buNone/>
            </a:pPr>
            <a:endParaRPr lang="pt-BR" sz="2600" dirty="0"/>
          </a:p>
          <a:p>
            <a:pPr marL="0" indent="0">
              <a:buNone/>
            </a:pPr>
            <a:endParaRPr lang="pt-BR" b="1" dirty="0"/>
          </a:p>
          <a:p>
            <a:endParaRPr lang="pt-BR" b="1" dirty="0"/>
          </a:p>
          <a:p>
            <a:endParaRPr lang="pt-BR" b="1" dirty="0"/>
          </a:p>
          <a:p>
            <a:endParaRPr lang="pt-BR" b="1" dirty="0"/>
          </a:p>
          <a:p>
            <a:pPr marL="0" indent="0">
              <a:buNone/>
            </a:pPr>
            <a:endParaRPr lang="pt-BR" b="1" dirty="0"/>
          </a:p>
        </p:txBody>
      </p:sp>
    </p:spTree>
    <p:extLst>
      <p:ext uri="{BB962C8B-B14F-4D97-AF65-F5344CB8AC3E}">
        <p14:creationId xmlns:p14="http://schemas.microsoft.com/office/powerpoint/2010/main" val="3773594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F8E624-9011-1CED-222A-5A14C5A681C1}"/>
              </a:ext>
            </a:extLst>
          </p:cNvPr>
          <p:cNvSpPr>
            <a:spLocks noGrp="1"/>
          </p:cNvSpPr>
          <p:nvPr>
            <p:ph type="title"/>
          </p:nvPr>
        </p:nvSpPr>
        <p:spPr/>
        <p:txBody>
          <a:bodyPr/>
          <a:lstStyle/>
          <a:p>
            <a:pPr algn="ctr"/>
            <a:r>
              <a:rPr lang="pt-BR" sz="4800" b="1" dirty="0"/>
              <a:t>Conclusões e questionamentos</a:t>
            </a:r>
            <a:br>
              <a:rPr lang="pt-BR" sz="4800" b="1" dirty="0"/>
            </a:br>
            <a:endParaRPr lang="pt-BR" b="1" dirty="0"/>
          </a:p>
        </p:txBody>
      </p:sp>
    </p:spTree>
    <p:extLst>
      <p:ext uri="{BB962C8B-B14F-4D97-AF65-F5344CB8AC3E}">
        <p14:creationId xmlns:p14="http://schemas.microsoft.com/office/powerpoint/2010/main" val="39442709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64DD51D-7398-0D56-7165-8BB38CA7FA63}"/>
              </a:ext>
            </a:extLst>
          </p:cNvPr>
          <p:cNvSpPr>
            <a:spLocks noGrp="1"/>
          </p:cNvSpPr>
          <p:nvPr>
            <p:ph idx="1"/>
          </p:nvPr>
        </p:nvSpPr>
        <p:spPr>
          <a:xfrm>
            <a:off x="436728" y="955343"/>
            <a:ext cx="10917072" cy="5221620"/>
          </a:xfrm>
        </p:spPr>
        <p:txBody>
          <a:bodyPr>
            <a:normAutofit/>
          </a:bodyPr>
          <a:lstStyle/>
          <a:p>
            <a:pPr marL="0" indent="0" algn="just">
              <a:buNone/>
            </a:pPr>
            <a:endParaRPr lang="pt-BR" sz="3200" dirty="0"/>
          </a:p>
          <a:p>
            <a:pPr algn="just"/>
            <a:r>
              <a:rPr lang="pt-BR" sz="3200" dirty="0"/>
              <a:t>A LC nº 160/2017 modificou o conceito de subvenção da contabilidade ou reforçou o entendimento contido na Interpretação Técnica?</a:t>
            </a:r>
          </a:p>
          <a:p>
            <a:pPr marL="0" indent="0" algn="just">
              <a:buNone/>
            </a:pPr>
            <a:endParaRPr lang="pt-BR" sz="3200" dirty="0"/>
          </a:p>
          <a:p>
            <a:pPr algn="just"/>
            <a:r>
              <a:rPr lang="pt-BR" sz="3200" dirty="0"/>
              <a:t>O entendimento do STJ sobre o crédito presumido, independentemente da qualificação (custeio ou investimento)impacta o regramento contábil?</a:t>
            </a:r>
          </a:p>
          <a:p>
            <a:pPr marL="0" indent="0" algn="just">
              <a:buNone/>
            </a:pPr>
            <a:endParaRPr lang="pt-BR" sz="3200" dirty="0"/>
          </a:p>
          <a:p>
            <a:pPr marL="0" indent="0" algn="just">
              <a:buNone/>
            </a:pPr>
            <a:endParaRPr lang="pt-BR" sz="3200" dirty="0"/>
          </a:p>
        </p:txBody>
      </p:sp>
    </p:spTree>
    <p:extLst>
      <p:ext uri="{BB962C8B-B14F-4D97-AF65-F5344CB8AC3E}">
        <p14:creationId xmlns:p14="http://schemas.microsoft.com/office/powerpoint/2010/main" val="2064746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64DD51D-7398-0D56-7165-8BB38CA7FA63}"/>
              </a:ext>
            </a:extLst>
          </p:cNvPr>
          <p:cNvSpPr>
            <a:spLocks noGrp="1"/>
          </p:cNvSpPr>
          <p:nvPr>
            <p:ph idx="1"/>
          </p:nvPr>
        </p:nvSpPr>
        <p:spPr>
          <a:xfrm>
            <a:off x="436728" y="955343"/>
            <a:ext cx="10917072" cy="5221620"/>
          </a:xfrm>
        </p:spPr>
        <p:txBody>
          <a:bodyPr>
            <a:normAutofit/>
          </a:bodyPr>
          <a:lstStyle/>
          <a:p>
            <a:pPr marL="0" indent="0" algn="just">
              <a:buNone/>
            </a:pPr>
            <a:endParaRPr lang="pt-BR" sz="3200" dirty="0"/>
          </a:p>
          <a:p>
            <a:pPr algn="just"/>
            <a:r>
              <a:rPr lang="pt-BR" sz="3200" dirty="0"/>
              <a:t>E nos demais casos afetados para repetitivo (redução de base de cálculo, isenção, redução de alíquota)?</a:t>
            </a:r>
          </a:p>
          <a:p>
            <a:pPr marL="0" indent="0" algn="just">
              <a:buNone/>
            </a:pPr>
            <a:endParaRPr lang="pt-BR" sz="3200" dirty="0"/>
          </a:p>
          <a:p>
            <a:pPr algn="just"/>
            <a:r>
              <a:rPr lang="pt-BR" sz="3200" dirty="0"/>
              <a:t>Caso a contabilidade não reconheça tais incentivos como subvenção governamental, como compatibilizar a questão com a legislação fiscal? </a:t>
            </a:r>
          </a:p>
          <a:p>
            <a:pPr marL="0" indent="0" algn="just">
              <a:buNone/>
            </a:pPr>
            <a:endParaRPr lang="pt-BR" sz="3200" dirty="0"/>
          </a:p>
          <a:p>
            <a:pPr algn="just"/>
            <a:r>
              <a:rPr lang="pt-BR" sz="3200" dirty="0"/>
              <a:t>É possível contabilizar o incentivo diretamente em conta de patrimônio?</a:t>
            </a:r>
          </a:p>
          <a:p>
            <a:pPr marL="0" indent="0" algn="just">
              <a:buNone/>
            </a:pPr>
            <a:endParaRPr lang="pt-BR" sz="3200" dirty="0"/>
          </a:p>
        </p:txBody>
      </p:sp>
    </p:spTree>
    <p:extLst>
      <p:ext uri="{BB962C8B-B14F-4D97-AF65-F5344CB8AC3E}">
        <p14:creationId xmlns:p14="http://schemas.microsoft.com/office/powerpoint/2010/main" val="2913278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F8E624-9011-1CED-222A-5A14C5A681C1}"/>
              </a:ext>
            </a:extLst>
          </p:cNvPr>
          <p:cNvSpPr>
            <a:spLocks noGrp="1"/>
          </p:cNvSpPr>
          <p:nvPr>
            <p:ph type="title"/>
          </p:nvPr>
        </p:nvSpPr>
        <p:spPr/>
        <p:txBody>
          <a:bodyPr/>
          <a:lstStyle/>
          <a:p>
            <a:pPr algn="ctr"/>
            <a:r>
              <a:rPr lang="pt-BR" b="1" dirty="0"/>
              <a:t>Obrigado!!!</a:t>
            </a:r>
            <a:br>
              <a:rPr lang="pt-BR" sz="4800" b="1" dirty="0"/>
            </a:br>
            <a:endParaRPr lang="pt-BR" b="1" dirty="0"/>
          </a:p>
        </p:txBody>
      </p:sp>
      <p:sp>
        <p:nvSpPr>
          <p:cNvPr id="3" name="Espaço Reservado para Texto 2">
            <a:extLst>
              <a:ext uri="{FF2B5EF4-FFF2-40B4-BE49-F238E27FC236}">
                <a16:creationId xmlns:a16="http://schemas.microsoft.com/office/drawing/2014/main" id="{27ACF2BB-A152-F76C-B5F6-8AB477944C0F}"/>
              </a:ext>
            </a:extLst>
          </p:cNvPr>
          <p:cNvSpPr>
            <a:spLocks noGrp="1"/>
          </p:cNvSpPr>
          <p:nvPr>
            <p:ph type="body" idx="1"/>
          </p:nvPr>
        </p:nvSpPr>
        <p:spPr/>
        <p:txBody>
          <a:bodyPr>
            <a:normAutofit/>
          </a:bodyPr>
          <a:lstStyle/>
          <a:p>
            <a:pPr algn="ctr"/>
            <a:r>
              <a:rPr lang="pt-BR" sz="4000" dirty="0"/>
              <a:t>antoniosouza@queirozadv.com.br</a:t>
            </a:r>
          </a:p>
        </p:txBody>
      </p:sp>
    </p:spTree>
    <p:extLst>
      <p:ext uri="{BB962C8B-B14F-4D97-AF65-F5344CB8AC3E}">
        <p14:creationId xmlns:p14="http://schemas.microsoft.com/office/powerpoint/2010/main" val="4042974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B7A521-469B-50AA-5DD7-BDD9A9054C65}"/>
              </a:ext>
            </a:extLst>
          </p:cNvPr>
          <p:cNvSpPr>
            <a:spLocks noGrp="1"/>
          </p:cNvSpPr>
          <p:nvPr>
            <p:ph type="title"/>
          </p:nvPr>
        </p:nvSpPr>
        <p:spPr/>
        <p:txBody>
          <a:bodyPr/>
          <a:lstStyle/>
          <a:p>
            <a:pPr algn="ctr"/>
            <a:r>
              <a:rPr lang="pt-BR" b="1" dirty="0"/>
              <a:t>Direito Financeiro</a:t>
            </a:r>
          </a:p>
        </p:txBody>
      </p:sp>
      <p:sp>
        <p:nvSpPr>
          <p:cNvPr id="3" name="Espaço Reservado para Conteúdo 2">
            <a:extLst>
              <a:ext uri="{FF2B5EF4-FFF2-40B4-BE49-F238E27FC236}">
                <a16:creationId xmlns:a16="http://schemas.microsoft.com/office/drawing/2014/main" id="{926BBE99-061D-61DE-DB6E-BAD10773FB9E}"/>
              </a:ext>
            </a:extLst>
          </p:cNvPr>
          <p:cNvSpPr>
            <a:spLocks noGrp="1"/>
          </p:cNvSpPr>
          <p:nvPr>
            <p:ph idx="1"/>
          </p:nvPr>
        </p:nvSpPr>
        <p:spPr/>
        <p:txBody>
          <a:bodyPr>
            <a:normAutofit lnSpcReduction="10000"/>
          </a:bodyPr>
          <a:lstStyle/>
          <a:p>
            <a:r>
              <a:rPr lang="pt-BR" sz="3000" b="1" dirty="0"/>
              <a:t>Lei nº 4.320/1964 – art. 12 -  trata da receita de subvenção</a:t>
            </a:r>
          </a:p>
          <a:p>
            <a:pPr marL="0" indent="0">
              <a:buNone/>
            </a:pPr>
            <a:endParaRPr lang="pt-BR" b="1" dirty="0"/>
          </a:p>
          <a:p>
            <a:r>
              <a:rPr lang="pt-BR" sz="3000" b="1" dirty="0"/>
              <a:t>LRF – art. 14, §1º</a:t>
            </a:r>
          </a:p>
          <a:p>
            <a:pPr marL="0" indent="0">
              <a:buNone/>
            </a:pPr>
            <a:endParaRPr lang="pt-BR" b="1" dirty="0"/>
          </a:p>
          <a:p>
            <a:pPr marL="457200" lvl="1" indent="0" algn="just">
              <a:buNone/>
            </a:pPr>
            <a:r>
              <a:rPr lang="pt-BR" dirty="0"/>
              <a:t>Art. 14. A concessão ou ampliação de incentivo ou benefício de natureza tributária da qual decorra renúncia de receita (...):</a:t>
            </a:r>
          </a:p>
          <a:p>
            <a:pPr marL="457200" lvl="1" indent="0" algn="just">
              <a:buNone/>
            </a:pPr>
            <a:r>
              <a:rPr lang="pt-BR" dirty="0"/>
              <a:t>§ 1º A renúncia compreende </a:t>
            </a:r>
            <a:r>
              <a:rPr lang="pt-BR" b="1" u="sng" dirty="0"/>
              <a:t>anistia, remissão, subsídio, crédito presumido, concessão de isenção em caráter não geral, alteração de alíquota ou modificação de base de cálculo que implique redução discriminada de tributos</a:t>
            </a:r>
            <a:r>
              <a:rPr lang="pt-BR" dirty="0"/>
              <a:t> ou contribuições, e outros benefícios que correspondam a tratamento diferenciado. </a:t>
            </a:r>
          </a:p>
          <a:p>
            <a:pPr marL="457200" lvl="1" indent="0" algn="just">
              <a:buNone/>
            </a:pPr>
            <a:endParaRPr lang="pt-BR" dirty="0"/>
          </a:p>
          <a:p>
            <a:pPr marL="457200" lvl="1" indent="0" algn="just">
              <a:buNone/>
            </a:pPr>
            <a:endParaRPr lang="pt-BR" dirty="0"/>
          </a:p>
          <a:p>
            <a:pPr marL="457200" lvl="1" indent="0" algn="just">
              <a:buNone/>
            </a:pPr>
            <a:endParaRPr lang="pt-BR" dirty="0"/>
          </a:p>
        </p:txBody>
      </p:sp>
    </p:spTree>
    <p:extLst>
      <p:ext uri="{BB962C8B-B14F-4D97-AF65-F5344CB8AC3E}">
        <p14:creationId xmlns:p14="http://schemas.microsoft.com/office/powerpoint/2010/main" val="2195189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73929602-E309-43E5-B2A2-72D6823075C4}"/>
              </a:ext>
            </a:extLst>
          </p:cNvPr>
          <p:cNvSpPr>
            <a:spLocks noGrp="1"/>
          </p:cNvSpPr>
          <p:nvPr>
            <p:ph idx="1"/>
          </p:nvPr>
        </p:nvSpPr>
        <p:spPr>
          <a:xfrm>
            <a:off x="691376" y="1651928"/>
            <a:ext cx="10662423" cy="4513377"/>
          </a:xfrm>
        </p:spPr>
        <p:txBody>
          <a:bodyPr>
            <a:normAutofit/>
          </a:bodyPr>
          <a:lstStyle/>
          <a:p>
            <a:pPr marL="0" indent="0" algn="just">
              <a:buNone/>
            </a:pPr>
            <a:endParaRPr lang="pt-BR" b="1" dirty="0">
              <a:solidFill>
                <a:srgbClr val="C00000"/>
              </a:solidFill>
            </a:endParaRPr>
          </a:p>
          <a:p>
            <a:pPr marL="0" indent="0" algn="just">
              <a:buNone/>
            </a:pPr>
            <a:endParaRPr lang="pt-BR" sz="2700" b="1" dirty="0"/>
          </a:p>
          <a:p>
            <a:pPr marL="0" indent="0" algn="just">
              <a:buNone/>
            </a:pPr>
            <a:endParaRPr lang="pt-BR" sz="2700" b="1" dirty="0"/>
          </a:p>
        </p:txBody>
      </p:sp>
      <p:pic>
        <p:nvPicPr>
          <p:cNvPr id="1026" name="Picture 2" descr="Resultado de imagem para ciências contábeis símbolo">
            <a:extLst>
              <a:ext uri="{FF2B5EF4-FFF2-40B4-BE49-F238E27FC236}">
                <a16:creationId xmlns:a16="http://schemas.microsoft.com/office/drawing/2014/main" id="{5C0BC610-DD9E-4960-8924-70CA63E18C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9464" y="1898749"/>
            <a:ext cx="2859232" cy="228738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sultado de imagem para receita federal do brasil">
            <a:extLst>
              <a:ext uri="{FF2B5EF4-FFF2-40B4-BE49-F238E27FC236}">
                <a16:creationId xmlns:a16="http://schemas.microsoft.com/office/drawing/2014/main" id="{63FECDAD-ADF9-488E-B612-B4BDC5FBF5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8482" y="1898748"/>
            <a:ext cx="2944054" cy="2287386"/>
          </a:xfrm>
          <a:prstGeom prst="rect">
            <a:avLst/>
          </a:prstGeom>
          <a:noFill/>
          <a:extLst>
            <a:ext uri="{909E8E84-426E-40DD-AFC4-6F175D3DCCD1}">
              <a14:hiddenFill xmlns:a14="http://schemas.microsoft.com/office/drawing/2010/main">
                <a:solidFill>
                  <a:srgbClr val="FFFFFF"/>
                </a:solidFill>
              </a14:hiddenFill>
            </a:ext>
          </a:extLst>
        </p:spPr>
      </p:pic>
      <p:sp>
        <p:nvSpPr>
          <p:cNvPr id="6" name="Título 5">
            <a:extLst>
              <a:ext uri="{FF2B5EF4-FFF2-40B4-BE49-F238E27FC236}">
                <a16:creationId xmlns:a16="http://schemas.microsoft.com/office/drawing/2014/main" id="{40AF14A0-596F-584A-7F58-E81519A96AEA}"/>
              </a:ext>
            </a:extLst>
          </p:cNvPr>
          <p:cNvSpPr>
            <a:spLocks noGrp="1"/>
          </p:cNvSpPr>
          <p:nvPr>
            <p:ph type="title"/>
          </p:nvPr>
        </p:nvSpPr>
        <p:spPr/>
        <p:txBody>
          <a:bodyPr/>
          <a:lstStyle/>
          <a:p>
            <a:pPr algn="ctr"/>
            <a:r>
              <a:rPr lang="pt-BR" b="1" dirty="0"/>
              <a:t>Relação entre o âmbito Contábil e Fiscal</a:t>
            </a:r>
            <a:endParaRPr lang="pt-BR" dirty="0"/>
          </a:p>
        </p:txBody>
      </p:sp>
      <p:graphicFrame>
        <p:nvGraphicFramePr>
          <p:cNvPr id="7" name="Diagrama 6">
            <a:extLst>
              <a:ext uri="{FF2B5EF4-FFF2-40B4-BE49-F238E27FC236}">
                <a16:creationId xmlns:a16="http://schemas.microsoft.com/office/drawing/2014/main" id="{551A5C16-3D02-A0B7-460D-7B59FE701DBE}"/>
              </a:ext>
            </a:extLst>
          </p:cNvPr>
          <p:cNvGraphicFramePr/>
          <p:nvPr>
            <p:extLst>
              <p:ext uri="{D42A27DB-BD31-4B8C-83A1-F6EECF244321}">
                <p14:modId xmlns:p14="http://schemas.microsoft.com/office/powerpoint/2010/main" val="368554562"/>
              </p:ext>
            </p:extLst>
          </p:nvPr>
        </p:nvGraphicFramePr>
        <p:xfrm>
          <a:off x="2520174" y="4319946"/>
          <a:ext cx="7147932" cy="190716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Seta: para a Esquerda 7">
            <a:extLst>
              <a:ext uri="{FF2B5EF4-FFF2-40B4-BE49-F238E27FC236}">
                <a16:creationId xmlns:a16="http://schemas.microsoft.com/office/drawing/2014/main" id="{31186B43-69EA-02CA-E086-62DD62962CB8}"/>
              </a:ext>
            </a:extLst>
          </p:cNvPr>
          <p:cNvSpPr/>
          <p:nvPr/>
        </p:nvSpPr>
        <p:spPr>
          <a:xfrm>
            <a:off x="5443448" y="2197177"/>
            <a:ext cx="1274826" cy="68175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Seta: para a Direita 8">
            <a:extLst>
              <a:ext uri="{FF2B5EF4-FFF2-40B4-BE49-F238E27FC236}">
                <a16:creationId xmlns:a16="http://schemas.microsoft.com/office/drawing/2014/main" id="{C8C73109-8CA1-4124-2C14-E6BBE1E6FA8E}"/>
              </a:ext>
            </a:extLst>
          </p:cNvPr>
          <p:cNvSpPr/>
          <p:nvPr/>
        </p:nvSpPr>
        <p:spPr>
          <a:xfrm>
            <a:off x="5601963" y="3297318"/>
            <a:ext cx="1274826" cy="6817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675302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F8E624-9011-1CED-222A-5A14C5A681C1}"/>
              </a:ext>
            </a:extLst>
          </p:cNvPr>
          <p:cNvSpPr>
            <a:spLocks noGrp="1"/>
          </p:cNvSpPr>
          <p:nvPr>
            <p:ph type="title"/>
          </p:nvPr>
        </p:nvSpPr>
        <p:spPr/>
        <p:txBody>
          <a:bodyPr/>
          <a:lstStyle/>
          <a:p>
            <a:pPr algn="ctr"/>
            <a:r>
              <a:rPr lang="pt-BR" b="1" dirty="0"/>
              <a:t>1ª Fase Regulatória</a:t>
            </a:r>
            <a:br>
              <a:rPr lang="pt-BR" sz="4800" b="1" dirty="0"/>
            </a:br>
            <a:endParaRPr lang="pt-BR" b="1" dirty="0"/>
          </a:p>
        </p:txBody>
      </p:sp>
      <p:sp>
        <p:nvSpPr>
          <p:cNvPr id="3" name="Espaço Reservado para Texto 2">
            <a:extLst>
              <a:ext uri="{FF2B5EF4-FFF2-40B4-BE49-F238E27FC236}">
                <a16:creationId xmlns:a16="http://schemas.microsoft.com/office/drawing/2014/main" id="{27ACF2BB-A152-F76C-B5F6-8AB477944C0F}"/>
              </a:ext>
            </a:extLst>
          </p:cNvPr>
          <p:cNvSpPr>
            <a:spLocks noGrp="1"/>
          </p:cNvSpPr>
          <p:nvPr>
            <p:ph type="body" idx="1"/>
          </p:nvPr>
        </p:nvSpPr>
        <p:spPr/>
        <p:txBody>
          <a:bodyPr>
            <a:normAutofit/>
          </a:bodyPr>
          <a:lstStyle/>
          <a:p>
            <a:pPr algn="ctr"/>
            <a:r>
              <a:rPr lang="pt-BR" sz="4000" b="1" dirty="0"/>
              <a:t>Contábil x Tributário</a:t>
            </a:r>
            <a:endParaRPr lang="pt-BR" sz="4000" dirty="0"/>
          </a:p>
        </p:txBody>
      </p:sp>
    </p:spTree>
    <p:extLst>
      <p:ext uri="{BB962C8B-B14F-4D97-AF65-F5344CB8AC3E}">
        <p14:creationId xmlns:p14="http://schemas.microsoft.com/office/powerpoint/2010/main" val="33642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EEC133-C42A-6DB1-A52F-BB035A1EE109}"/>
              </a:ext>
            </a:extLst>
          </p:cNvPr>
          <p:cNvSpPr>
            <a:spLocks noGrp="1"/>
          </p:cNvSpPr>
          <p:nvPr>
            <p:ph type="title"/>
          </p:nvPr>
        </p:nvSpPr>
        <p:spPr/>
        <p:txBody>
          <a:bodyPr/>
          <a:lstStyle/>
          <a:p>
            <a:pPr algn="ctr"/>
            <a:r>
              <a:rPr lang="pt-BR" b="1" dirty="0"/>
              <a:t>Contabilidade</a:t>
            </a:r>
          </a:p>
        </p:txBody>
      </p:sp>
      <p:sp>
        <p:nvSpPr>
          <p:cNvPr id="3" name="Espaço Reservado para Conteúdo 2">
            <a:extLst>
              <a:ext uri="{FF2B5EF4-FFF2-40B4-BE49-F238E27FC236}">
                <a16:creationId xmlns:a16="http://schemas.microsoft.com/office/drawing/2014/main" id="{7BA17D7D-67DA-D78C-A1DB-6CB6C6971C15}"/>
              </a:ext>
            </a:extLst>
          </p:cNvPr>
          <p:cNvSpPr>
            <a:spLocks noGrp="1"/>
          </p:cNvSpPr>
          <p:nvPr>
            <p:ph idx="1"/>
          </p:nvPr>
        </p:nvSpPr>
        <p:spPr/>
        <p:txBody>
          <a:bodyPr/>
          <a:lstStyle/>
          <a:p>
            <a:pPr algn="just"/>
            <a:r>
              <a:rPr lang="pt-BR" b="1" dirty="0"/>
              <a:t>Lei nº 6.404/1976 – art. 182, §1º, alínea d</a:t>
            </a:r>
          </a:p>
          <a:p>
            <a:pPr marL="0" indent="0" algn="just">
              <a:buNone/>
            </a:pPr>
            <a:endParaRPr lang="pt-BR" b="1" dirty="0"/>
          </a:p>
          <a:p>
            <a:pPr algn="just"/>
            <a:r>
              <a:rPr lang="pt-BR" b="1" dirty="0"/>
              <a:t>NBC T 10.16 (revogada pela Resolução CFC nº 1.026/2005)</a:t>
            </a:r>
          </a:p>
          <a:p>
            <a:pPr marL="0" indent="0">
              <a:buNone/>
            </a:pPr>
            <a:endParaRPr lang="pt-BR" dirty="0"/>
          </a:p>
          <a:p>
            <a:pPr algn="just"/>
            <a:r>
              <a:rPr lang="pt-BR" b="1" dirty="0"/>
              <a:t>NBC T 19.4 – Incentivos Fiscais, Subvenções, Contribuições, Auxílios e Doações Governamentais (revogada pela Resolução CFC nº 1.143/2008) </a:t>
            </a:r>
          </a:p>
          <a:p>
            <a:pPr marL="0" indent="0" algn="just">
              <a:buNone/>
            </a:pPr>
            <a:endParaRPr lang="pt-BR" b="1"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2008104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86D8AD-34D4-C9ED-0B49-FA295F6D017F}"/>
              </a:ext>
            </a:extLst>
          </p:cNvPr>
          <p:cNvSpPr>
            <a:spLocks noGrp="1"/>
          </p:cNvSpPr>
          <p:nvPr>
            <p:ph type="title"/>
          </p:nvPr>
        </p:nvSpPr>
        <p:spPr/>
        <p:txBody>
          <a:bodyPr/>
          <a:lstStyle/>
          <a:p>
            <a:pPr algn="ctr"/>
            <a:r>
              <a:rPr lang="pt-BR" b="1" dirty="0"/>
              <a:t>Contabilidade</a:t>
            </a:r>
          </a:p>
        </p:txBody>
      </p:sp>
      <p:sp>
        <p:nvSpPr>
          <p:cNvPr id="3" name="Espaço Reservado para Conteúdo 2">
            <a:extLst>
              <a:ext uri="{FF2B5EF4-FFF2-40B4-BE49-F238E27FC236}">
                <a16:creationId xmlns:a16="http://schemas.microsoft.com/office/drawing/2014/main" id="{40DCA00D-3435-148E-E7FD-3DA1411DED2E}"/>
              </a:ext>
            </a:extLst>
          </p:cNvPr>
          <p:cNvSpPr>
            <a:spLocks noGrp="1"/>
          </p:cNvSpPr>
          <p:nvPr>
            <p:ph sz="half" idx="1"/>
          </p:nvPr>
        </p:nvSpPr>
        <p:spPr>
          <a:xfrm>
            <a:off x="859808" y="1828799"/>
            <a:ext cx="5159991" cy="4348163"/>
          </a:xfrm>
          <a:solidFill>
            <a:schemeClr val="accent2">
              <a:lumMod val="20000"/>
              <a:lumOff val="80000"/>
            </a:schemeClr>
          </a:solidFill>
        </p:spPr>
        <p:txBody>
          <a:bodyPr>
            <a:normAutofit/>
          </a:bodyPr>
          <a:lstStyle/>
          <a:p>
            <a:pPr marL="0" indent="0" algn="ctr">
              <a:buNone/>
            </a:pPr>
            <a:r>
              <a:rPr lang="pt-BR" sz="3200" b="1" dirty="0"/>
              <a:t>Subvenção para custeio</a:t>
            </a:r>
          </a:p>
          <a:p>
            <a:pPr marL="0" indent="0">
              <a:buNone/>
            </a:pPr>
            <a:endParaRPr lang="pt-BR" sz="3200" b="1" dirty="0"/>
          </a:p>
          <a:p>
            <a:pPr algn="just">
              <a:buFont typeface="Wingdings" panose="05000000000000000000" pitchFamily="2" charset="2"/>
              <a:buChar char="Ø"/>
            </a:pPr>
            <a:r>
              <a:rPr lang="pt-BR" dirty="0"/>
              <a:t>Ingressos financeiros = Receita</a:t>
            </a:r>
          </a:p>
          <a:p>
            <a:pPr marL="0" indent="0" algn="just">
              <a:buNone/>
            </a:pPr>
            <a:endParaRPr lang="pt-BR" dirty="0"/>
          </a:p>
          <a:p>
            <a:pPr algn="just">
              <a:buFont typeface="Wingdings" panose="05000000000000000000" pitchFamily="2" charset="2"/>
              <a:buChar char="Ø"/>
            </a:pPr>
            <a:r>
              <a:rPr lang="pt-BR" dirty="0"/>
              <a:t>Incentivo Fiscal = diminuição de custos ou despesas</a:t>
            </a:r>
          </a:p>
          <a:p>
            <a:pPr marL="0" indent="0">
              <a:buNone/>
            </a:pPr>
            <a:endParaRPr lang="pt-BR" dirty="0"/>
          </a:p>
          <a:p>
            <a:pPr marL="0" indent="0" algn="ctr">
              <a:buNone/>
            </a:pPr>
            <a:r>
              <a:rPr lang="pt-BR" sz="3200" b="1" u="sng" dirty="0">
                <a:solidFill>
                  <a:srgbClr val="C00000"/>
                </a:solidFill>
              </a:rPr>
              <a:t>Tratamento no resultado</a:t>
            </a:r>
            <a:r>
              <a:rPr lang="pt-BR" sz="3200" dirty="0">
                <a:solidFill>
                  <a:srgbClr val="C00000"/>
                </a:solidFill>
              </a:rPr>
              <a:t> </a:t>
            </a:r>
          </a:p>
        </p:txBody>
      </p:sp>
      <p:sp>
        <p:nvSpPr>
          <p:cNvPr id="4" name="Espaço Reservado para Conteúdo 3">
            <a:extLst>
              <a:ext uri="{FF2B5EF4-FFF2-40B4-BE49-F238E27FC236}">
                <a16:creationId xmlns:a16="http://schemas.microsoft.com/office/drawing/2014/main" id="{0FB359BD-8A71-F6A5-5872-31CF204A4278}"/>
              </a:ext>
            </a:extLst>
          </p:cNvPr>
          <p:cNvSpPr>
            <a:spLocks noGrp="1"/>
          </p:cNvSpPr>
          <p:nvPr>
            <p:ph sz="half" idx="2"/>
          </p:nvPr>
        </p:nvSpPr>
        <p:spPr>
          <a:xfrm>
            <a:off x="6209730" y="1883391"/>
            <a:ext cx="5172503" cy="4293572"/>
          </a:xfrm>
          <a:solidFill>
            <a:schemeClr val="accent6">
              <a:lumMod val="20000"/>
              <a:lumOff val="80000"/>
            </a:schemeClr>
          </a:solidFill>
        </p:spPr>
        <p:txBody>
          <a:bodyPr>
            <a:normAutofit/>
          </a:bodyPr>
          <a:lstStyle/>
          <a:p>
            <a:pPr marL="0" indent="0" algn="ctr">
              <a:buNone/>
            </a:pPr>
            <a:r>
              <a:rPr lang="pt-BR" sz="3200" b="1" dirty="0"/>
              <a:t>Subvenção para investimento</a:t>
            </a:r>
          </a:p>
          <a:p>
            <a:pPr marL="0" indent="0" algn="ctr">
              <a:buNone/>
            </a:pPr>
            <a:endParaRPr lang="pt-BR" sz="3200" b="1" dirty="0"/>
          </a:p>
          <a:p>
            <a:pPr algn="just">
              <a:buFont typeface="Wingdings" panose="05000000000000000000" pitchFamily="2" charset="2"/>
              <a:buChar char="Ø"/>
            </a:pPr>
            <a:r>
              <a:rPr lang="pt-BR" dirty="0"/>
              <a:t> Ingresso Financeiro ou incentivo fiscal = transferência de capital</a:t>
            </a:r>
          </a:p>
          <a:p>
            <a:pPr marL="0" indent="0" algn="just">
              <a:buNone/>
            </a:pPr>
            <a:endParaRPr lang="pt-BR" dirty="0"/>
          </a:p>
          <a:p>
            <a:pPr algn="just">
              <a:buFont typeface="Wingdings" panose="05000000000000000000" pitchFamily="2" charset="2"/>
              <a:buChar char="Ø"/>
            </a:pPr>
            <a:r>
              <a:rPr lang="pt-BR" dirty="0"/>
              <a:t>Reserva de Capital</a:t>
            </a:r>
          </a:p>
          <a:p>
            <a:pPr marL="0" indent="0" algn="ctr">
              <a:buNone/>
            </a:pPr>
            <a:r>
              <a:rPr lang="pt-BR" sz="3200" b="1" u="sng" dirty="0">
                <a:solidFill>
                  <a:srgbClr val="C00000"/>
                </a:solidFill>
              </a:rPr>
              <a:t>Tratamento no patrimônio</a:t>
            </a:r>
            <a:endParaRPr lang="pt-BR" b="1" u="sng" dirty="0">
              <a:solidFill>
                <a:srgbClr val="C00000"/>
              </a:solidFill>
            </a:endParaRPr>
          </a:p>
          <a:p>
            <a:pPr marL="0" indent="0" algn="just">
              <a:buNone/>
            </a:pPr>
            <a:endParaRPr lang="pt-BR" sz="2400" dirty="0"/>
          </a:p>
          <a:p>
            <a:pPr marL="0" indent="0" algn="just">
              <a:buNone/>
            </a:pPr>
            <a:endParaRPr lang="pt-BR" sz="2400" dirty="0"/>
          </a:p>
        </p:txBody>
      </p:sp>
    </p:spTree>
    <p:extLst>
      <p:ext uri="{BB962C8B-B14F-4D97-AF65-F5344CB8AC3E}">
        <p14:creationId xmlns:p14="http://schemas.microsoft.com/office/powerpoint/2010/main" val="4220271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300AAE-C459-30EA-A7C9-70C9B3D97D48}"/>
              </a:ext>
            </a:extLst>
          </p:cNvPr>
          <p:cNvSpPr>
            <a:spLocks noGrp="1"/>
          </p:cNvSpPr>
          <p:nvPr>
            <p:ph type="title"/>
          </p:nvPr>
        </p:nvSpPr>
        <p:spPr/>
        <p:txBody>
          <a:bodyPr/>
          <a:lstStyle/>
          <a:p>
            <a:pPr algn="ctr"/>
            <a:r>
              <a:rPr lang="pt-BR" b="1" dirty="0"/>
              <a:t>Direito Tributário</a:t>
            </a:r>
          </a:p>
        </p:txBody>
      </p:sp>
      <p:sp>
        <p:nvSpPr>
          <p:cNvPr id="3" name="Espaço Reservado para Conteúdo 2">
            <a:extLst>
              <a:ext uri="{FF2B5EF4-FFF2-40B4-BE49-F238E27FC236}">
                <a16:creationId xmlns:a16="http://schemas.microsoft.com/office/drawing/2014/main" id="{EE28DCA8-4A77-1C65-103A-EB06DC8B220E}"/>
              </a:ext>
            </a:extLst>
          </p:cNvPr>
          <p:cNvSpPr>
            <a:spLocks noGrp="1"/>
          </p:cNvSpPr>
          <p:nvPr>
            <p:ph idx="1"/>
          </p:nvPr>
        </p:nvSpPr>
        <p:spPr/>
        <p:txBody>
          <a:bodyPr/>
          <a:lstStyle/>
          <a:p>
            <a:r>
              <a:rPr lang="pt-BR" b="1" dirty="0"/>
              <a:t>Lei nº 4.506/1964 – art. 44, inciso IV</a:t>
            </a:r>
          </a:p>
          <a:p>
            <a:pPr marL="0" indent="0">
              <a:buNone/>
            </a:pPr>
            <a:endParaRPr lang="pt-BR" b="1" dirty="0"/>
          </a:p>
          <a:p>
            <a:r>
              <a:rPr lang="pt-BR" b="1" dirty="0"/>
              <a:t>Decreto-Lei nº 1.598/1977 – art. 38, §2º</a:t>
            </a:r>
          </a:p>
          <a:p>
            <a:endParaRPr lang="pt-BR" b="1" dirty="0"/>
          </a:p>
          <a:p>
            <a:r>
              <a:rPr lang="pt-BR" b="1" dirty="0"/>
              <a:t>Decreto nº 3.000/1999 – art. 392 e art. 443 </a:t>
            </a:r>
          </a:p>
          <a:p>
            <a:pPr marL="0" indent="0">
              <a:buNone/>
            </a:pPr>
            <a:endParaRPr lang="pt-BR" b="1" dirty="0"/>
          </a:p>
          <a:p>
            <a:r>
              <a:rPr lang="pt-BR" b="1" dirty="0"/>
              <a:t>Parecer Normativo CST nº 112/1978</a:t>
            </a:r>
            <a:r>
              <a:rPr lang="pt-BR" dirty="0"/>
              <a:t> </a:t>
            </a:r>
          </a:p>
        </p:txBody>
      </p:sp>
    </p:spTree>
    <p:extLst>
      <p:ext uri="{BB962C8B-B14F-4D97-AF65-F5344CB8AC3E}">
        <p14:creationId xmlns:p14="http://schemas.microsoft.com/office/powerpoint/2010/main" val="378210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86D8AD-34D4-C9ED-0B49-FA295F6D017F}"/>
              </a:ext>
            </a:extLst>
          </p:cNvPr>
          <p:cNvSpPr>
            <a:spLocks noGrp="1"/>
          </p:cNvSpPr>
          <p:nvPr>
            <p:ph type="title"/>
          </p:nvPr>
        </p:nvSpPr>
        <p:spPr/>
        <p:txBody>
          <a:bodyPr/>
          <a:lstStyle/>
          <a:p>
            <a:pPr algn="ctr"/>
            <a:r>
              <a:rPr lang="pt-BR" b="1" dirty="0"/>
              <a:t>Direito Tributário</a:t>
            </a:r>
          </a:p>
        </p:txBody>
      </p:sp>
      <p:sp>
        <p:nvSpPr>
          <p:cNvPr id="3" name="Espaço Reservado para Conteúdo 2">
            <a:extLst>
              <a:ext uri="{FF2B5EF4-FFF2-40B4-BE49-F238E27FC236}">
                <a16:creationId xmlns:a16="http://schemas.microsoft.com/office/drawing/2014/main" id="{40DCA00D-3435-148E-E7FD-3DA1411DED2E}"/>
              </a:ext>
            </a:extLst>
          </p:cNvPr>
          <p:cNvSpPr>
            <a:spLocks noGrp="1"/>
          </p:cNvSpPr>
          <p:nvPr>
            <p:ph sz="half" idx="1"/>
          </p:nvPr>
        </p:nvSpPr>
        <p:spPr>
          <a:xfrm>
            <a:off x="859808" y="1828799"/>
            <a:ext cx="5159991" cy="4348163"/>
          </a:xfrm>
          <a:solidFill>
            <a:schemeClr val="accent2">
              <a:lumMod val="20000"/>
              <a:lumOff val="80000"/>
            </a:schemeClr>
          </a:solidFill>
        </p:spPr>
        <p:txBody>
          <a:bodyPr>
            <a:normAutofit/>
          </a:bodyPr>
          <a:lstStyle/>
          <a:p>
            <a:pPr marL="0" indent="0" algn="ctr">
              <a:buNone/>
            </a:pPr>
            <a:r>
              <a:rPr lang="pt-BR" sz="3200" b="1" dirty="0"/>
              <a:t>Subvenção para custeio</a:t>
            </a:r>
          </a:p>
          <a:p>
            <a:pPr marL="0" indent="0">
              <a:buNone/>
            </a:pPr>
            <a:endParaRPr lang="pt-BR" sz="3200" b="1" dirty="0"/>
          </a:p>
          <a:p>
            <a:pPr algn="just">
              <a:buFont typeface="Wingdings" panose="05000000000000000000" pitchFamily="2" charset="2"/>
              <a:buChar char="Ø"/>
            </a:pPr>
            <a:r>
              <a:rPr lang="pt-BR" dirty="0"/>
              <a:t>Ingressos financeiros = Receita tributável</a:t>
            </a:r>
          </a:p>
          <a:p>
            <a:pPr marL="0" indent="0" algn="just">
              <a:buNone/>
            </a:pPr>
            <a:endParaRPr lang="pt-BR" dirty="0"/>
          </a:p>
          <a:p>
            <a:pPr algn="just">
              <a:buFont typeface="Wingdings" panose="05000000000000000000" pitchFamily="2" charset="2"/>
              <a:buChar char="Ø"/>
            </a:pPr>
            <a:r>
              <a:rPr lang="pt-BR" dirty="0"/>
              <a:t>Incentivo Fiscal = diminuição de custos ou despesas dedutíveis no lucro real</a:t>
            </a:r>
          </a:p>
          <a:p>
            <a:pPr marL="0" indent="0">
              <a:buNone/>
            </a:pPr>
            <a:endParaRPr lang="pt-BR" dirty="0"/>
          </a:p>
        </p:txBody>
      </p:sp>
      <p:sp>
        <p:nvSpPr>
          <p:cNvPr id="4" name="Espaço Reservado para Conteúdo 3">
            <a:extLst>
              <a:ext uri="{FF2B5EF4-FFF2-40B4-BE49-F238E27FC236}">
                <a16:creationId xmlns:a16="http://schemas.microsoft.com/office/drawing/2014/main" id="{0FB359BD-8A71-F6A5-5872-31CF204A4278}"/>
              </a:ext>
            </a:extLst>
          </p:cNvPr>
          <p:cNvSpPr>
            <a:spLocks noGrp="1"/>
          </p:cNvSpPr>
          <p:nvPr>
            <p:ph sz="half" idx="2"/>
          </p:nvPr>
        </p:nvSpPr>
        <p:spPr>
          <a:xfrm>
            <a:off x="6209730" y="1883391"/>
            <a:ext cx="5172503" cy="4293572"/>
          </a:xfrm>
          <a:solidFill>
            <a:schemeClr val="accent6">
              <a:lumMod val="20000"/>
              <a:lumOff val="80000"/>
            </a:schemeClr>
          </a:solidFill>
        </p:spPr>
        <p:txBody>
          <a:bodyPr>
            <a:normAutofit/>
          </a:bodyPr>
          <a:lstStyle/>
          <a:p>
            <a:pPr marL="0" indent="0" algn="ctr">
              <a:buNone/>
            </a:pPr>
            <a:r>
              <a:rPr lang="pt-BR" sz="3200" b="1" dirty="0"/>
              <a:t>Subvenção para investimento</a:t>
            </a:r>
          </a:p>
          <a:p>
            <a:pPr marL="0" indent="0" algn="ctr">
              <a:buNone/>
            </a:pPr>
            <a:endParaRPr lang="pt-BR" sz="3200" b="1" dirty="0"/>
          </a:p>
          <a:p>
            <a:pPr algn="just">
              <a:buFont typeface="Wingdings" panose="05000000000000000000" pitchFamily="2" charset="2"/>
              <a:buChar char="Ø"/>
            </a:pPr>
            <a:r>
              <a:rPr lang="pt-BR" dirty="0"/>
              <a:t>Não compõe o lucro real desde que atendido os requisitos da legislação tributária</a:t>
            </a:r>
          </a:p>
          <a:p>
            <a:pPr marL="0" indent="0" algn="just">
              <a:buNone/>
            </a:pPr>
            <a:endParaRPr lang="pt-BR" dirty="0"/>
          </a:p>
          <a:p>
            <a:pPr algn="just">
              <a:buFont typeface="Wingdings" panose="05000000000000000000" pitchFamily="2" charset="2"/>
              <a:buChar char="Ø"/>
            </a:pPr>
            <a:r>
              <a:rPr lang="pt-BR" dirty="0"/>
              <a:t>Reserva de Capital + utilização para absorver prejuízos ou ser incorporada ao capital social</a:t>
            </a:r>
          </a:p>
          <a:p>
            <a:pPr marL="0" indent="0" algn="just">
              <a:buNone/>
            </a:pPr>
            <a:endParaRPr lang="pt-BR" sz="2400" dirty="0"/>
          </a:p>
          <a:p>
            <a:pPr marL="0" indent="0" algn="just">
              <a:buNone/>
            </a:pPr>
            <a:endParaRPr lang="pt-BR" sz="2400" dirty="0"/>
          </a:p>
        </p:txBody>
      </p:sp>
    </p:spTree>
    <p:extLst>
      <p:ext uri="{BB962C8B-B14F-4D97-AF65-F5344CB8AC3E}">
        <p14:creationId xmlns:p14="http://schemas.microsoft.com/office/powerpoint/2010/main" val="3218537526"/>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TotalTime>
  <Words>1539</Words>
  <Application>Microsoft Office PowerPoint</Application>
  <PresentationFormat>Widescreen</PresentationFormat>
  <Paragraphs>174</Paragraphs>
  <Slides>27</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27</vt:i4>
      </vt:variant>
    </vt:vector>
  </HeadingPairs>
  <TitlesOfParts>
    <vt:vector size="32" baseType="lpstr">
      <vt:lpstr>Arial</vt:lpstr>
      <vt:lpstr>Calibri</vt:lpstr>
      <vt:lpstr>Calibri Light</vt:lpstr>
      <vt:lpstr>Wingdings</vt:lpstr>
      <vt:lpstr>Tema do Office</vt:lpstr>
      <vt:lpstr>A contabilização de incentivos fiscais: evolução regulatória e aspectos tributários </vt:lpstr>
      <vt:lpstr>Âmbitos regulatórios</vt:lpstr>
      <vt:lpstr>Direito Financeiro</vt:lpstr>
      <vt:lpstr>Relação entre o âmbito Contábil e Fiscal</vt:lpstr>
      <vt:lpstr>1ª Fase Regulatória </vt:lpstr>
      <vt:lpstr>Contabilidade</vt:lpstr>
      <vt:lpstr>Contabilidade</vt:lpstr>
      <vt:lpstr>Direito Tributário</vt:lpstr>
      <vt:lpstr>Direito Tributário</vt:lpstr>
      <vt:lpstr>Subvenção/Incentivo Fiscal</vt:lpstr>
      <vt:lpstr>2ª Fase Regulatória </vt:lpstr>
      <vt:lpstr>Contabilidade</vt:lpstr>
      <vt:lpstr>Contabilidade</vt:lpstr>
      <vt:lpstr>Interpretação Técnica</vt:lpstr>
      <vt:lpstr>Tratamento contábil</vt:lpstr>
      <vt:lpstr>Tratamento contábil</vt:lpstr>
      <vt:lpstr>Contabilidade</vt:lpstr>
      <vt:lpstr>Direito Tributário</vt:lpstr>
      <vt:lpstr>Direito Tributário</vt:lpstr>
      <vt:lpstr>3ª Fase Regulatória </vt:lpstr>
      <vt:lpstr>Mudanças na legislação fiscal</vt:lpstr>
      <vt:lpstr>Mudanças na jurisprudência fiscal</vt:lpstr>
      <vt:lpstr>Mudanças na jurisprudência fiscal</vt:lpstr>
      <vt:lpstr>Conclusões e questionamentos </vt:lpstr>
      <vt:lpstr>Apresentação do PowerPoint</vt:lpstr>
      <vt:lpstr>Apresentação do PowerPoint</vt:lpstr>
      <vt:lpstr>Obrigado!!!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Caca de Oliveira</dc:creator>
  <cp:lastModifiedBy>Congresso IBET</cp:lastModifiedBy>
  <cp:revision>19</cp:revision>
  <dcterms:created xsi:type="dcterms:W3CDTF">2022-11-18T18:20:41Z</dcterms:created>
  <dcterms:modified xsi:type="dcterms:W3CDTF">2022-12-07T11:06:12Z</dcterms:modified>
</cp:coreProperties>
</file>