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72" r:id="rId5"/>
    <p:sldId id="269" r:id="rId6"/>
    <p:sldId id="268" r:id="rId7"/>
    <p:sldId id="270" r:id="rId8"/>
    <p:sldId id="273" r:id="rId9"/>
    <p:sldId id="274" r:id="rId10"/>
    <p:sldId id="263" r:id="rId11"/>
    <p:sldId id="33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A482"/>
    <a:srgbClr val="FF40FF"/>
    <a:srgbClr val="0B2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F4454E-AE6D-BA47-9F9F-2C17071E7B4F}" type="doc">
      <dgm:prSet loTypeId="urn:microsoft.com/office/officeart/2005/8/layout/radial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D6EF950-6390-4A46-B4C4-17469BAACB6B}">
      <dgm:prSet phldrT="[Texto]"/>
      <dgm:spPr/>
      <dgm:t>
        <a:bodyPr/>
        <a:lstStyle/>
        <a:p>
          <a:r>
            <a:rPr lang="pt-BR" b="1" noProof="0" dirty="0">
              <a:latin typeface="Calibri" charset="0"/>
              <a:ea typeface="Calibri" charset="0"/>
              <a:cs typeface="Calibri" charset="0"/>
            </a:rPr>
            <a:t>Sistema Tributário</a:t>
          </a:r>
        </a:p>
      </dgm:t>
    </dgm:pt>
    <dgm:pt modelId="{85C7E439-11A2-1A45-80DA-0C59E5CAC7CD}" type="parTrans" cxnId="{FE2F4BA8-576D-984A-B5C7-5C8F0DD8E2E0}">
      <dgm:prSet/>
      <dgm:spPr/>
      <dgm:t>
        <a:bodyPr/>
        <a:lstStyle/>
        <a:p>
          <a:endParaRPr lang="pt-BR"/>
        </a:p>
      </dgm:t>
    </dgm:pt>
    <dgm:pt modelId="{37E318C1-6698-924B-9126-B531CA4544DD}" type="sibTrans" cxnId="{FE2F4BA8-576D-984A-B5C7-5C8F0DD8E2E0}">
      <dgm:prSet/>
      <dgm:spPr/>
      <dgm:t>
        <a:bodyPr/>
        <a:lstStyle/>
        <a:p>
          <a:endParaRPr lang="pt-BR"/>
        </a:p>
      </dgm:t>
    </dgm:pt>
    <dgm:pt modelId="{A46472F6-87F5-F24D-BFAF-8992B5C386C9}">
      <dgm:prSet phldrT="[Texto]" custT="1"/>
      <dgm:spPr/>
      <dgm:t>
        <a:bodyPr/>
        <a:lstStyle/>
        <a:p>
          <a:r>
            <a:rPr lang="pt-BR" sz="2400" b="1" u="sng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Injusto</a:t>
          </a:r>
          <a:r>
            <a:rPr lang="pt-BR" sz="24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/Regressivo</a:t>
          </a:r>
        </a:p>
      </dgm:t>
    </dgm:pt>
    <dgm:pt modelId="{E2A46284-F974-EA4A-B524-05D0614648DE}" type="parTrans" cxnId="{7AE4C697-2603-BA4C-AAF4-3B76EB30AE8E}">
      <dgm:prSet/>
      <dgm:spPr/>
      <dgm:t>
        <a:bodyPr/>
        <a:lstStyle/>
        <a:p>
          <a:endParaRPr lang="pt-BR"/>
        </a:p>
      </dgm:t>
    </dgm:pt>
    <dgm:pt modelId="{BA1BA44E-A9B3-E647-8010-10E9CED445AA}" type="sibTrans" cxnId="{7AE4C697-2603-BA4C-AAF4-3B76EB30AE8E}">
      <dgm:prSet/>
      <dgm:spPr/>
      <dgm:t>
        <a:bodyPr/>
        <a:lstStyle/>
        <a:p>
          <a:endParaRPr lang="pt-BR"/>
        </a:p>
      </dgm:t>
    </dgm:pt>
    <dgm:pt modelId="{D3CB0A30-A92D-B646-B9DC-422364DA5855}">
      <dgm:prSet phldrT="[Texto]" custT="1"/>
      <dgm:spPr>
        <a:ln w="57150">
          <a:solidFill>
            <a:srgbClr val="C00000"/>
          </a:solidFill>
        </a:ln>
      </dgm:spPr>
      <dgm:t>
        <a:bodyPr/>
        <a:lstStyle/>
        <a:p>
          <a:r>
            <a:rPr lang="pt-BR" sz="2400" noProof="0" dirty="0">
              <a:latin typeface="Calibri" charset="0"/>
              <a:ea typeface="Calibri" charset="0"/>
              <a:cs typeface="Calibri" charset="0"/>
            </a:rPr>
            <a:t>Muitos benefícios fiscais</a:t>
          </a:r>
        </a:p>
      </dgm:t>
    </dgm:pt>
    <dgm:pt modelId="{5D27B2F4-A1E1-9349-9D7B-B2FE3CEEBBFF}" type="parTrans" cxnId="{66930F5E-6E10-D849-8A5D-CE10573315B8}">
      <dgm:prSet/>
      <dgm:spPr/>
      <dgm:t>
        <a:bodyPr/>
        <a:lstStyle/>
        <a:p>
          <a:endParaRPr lang="pt-BR"/>
        </a:p>
      </dgm:t>
    </dgm:pt>
    <dgm:pt modelId="{E304F107-A23F-EE44-A4CF-A567A769525F}" type="sibTrans" cxnId="{66930F5E-6E10-D849-8A5D-CE10573315B8}">
      <dgm:prSet/>
      <dgm:spPr/>
      <dgm:t>
        <a:bodyPr/>
        <a:lstStyle/>
        <a:p>
          <a:endParaRPr lang="pt-BR"/>
        </a:p>
      </dgm:t>
    </dgm:pt>
    <dgm:pt modelId="{BBE19C6D-B9C3-734C-8C26-702739FE1BBC}">
      <dgm:prSet phldrT="[Texto]" custT="1"/>
      <dgm:spPr/>
      <dgm:t>
        <a:bodyPr/>
        <a:lstStyle/>
        <a:p>
          <a:r>
            <a:rPr lang="pt-BR" sz="2400" b="1" u="sng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Complexo</a:t>
          </a:r>
          <a:r>
            <a:rPr lang="pt-BR" sz="24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/Alto custo de </a:t>
          </a:r>
          <a:r>
            <a:rPr lang="en-US" sz="2400" b="1" noProof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compliance</a:t>
          </a:r>
        </a:p>
      </dgm:t>
    </dgm:pt>
    <dgm:pt modelId="{5CB1BB7D-77F4-F149-A95A-756BE593DD0E}" type="parTrans" cxnId="{5006E75F-F9E2-444E-848F-4894B4018290}">
      <dgm:prSet/>
      <dgm:spPr/>
      <dgm:t>
        <a:bodyPr/>
        <a:lstStyle/>
        <a:p>
          <a:endParaRPr lang="pt-BR"/>
        </a:p>
      </dgm:t>
    </dgm:pt>
    <dgm:pt modelId="{DFF44845-E389-C94F-9AD0-27822A50F9E2}" type="sibTrans" cxnId="{5006E75F-F9E2-444E-848F-4894B4018290}">
      <dgm:prSet/>
      <dgm:spPr/>
      <dgm:t>
        <a:bodyPr/>
        <a:lstStyle/>
        <a:p>
          <a:endParaRPr lang="pt-BR"/>
        </a:p>
      </dgm:t>
    </dgm:pt>
    <dgm:pt modelId="{166F39A4-20BB-1E4E-98B8-E9A7B4710D70}">
      <dgm:prSet custT="1"/>
      <dgm:spPr/>
      <dgm:t>
        <a:bodyPr/>
        <a:lstStyle/>
        <a:p>
          <a:r>
            <a:rPr lang="pt-BR" sz="1000" noProof="0" dirty="0"/>
            <a:t> </a:t>
          </a:r>
          <a:r>
            <a:rPr lang="pt-BR" sz="2400" b="1" noProof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Tributação na </a:t>
          </a:r>
          <a:r>
            <a:rPr lang="pt-BR" sz="2400" b="1" u="sng" noProof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origem</a:t>
          </a:r>
          <a:r>
            <a:rPr lang="pt-BR" sz="2400" u="sng" noProof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:</a:t>
          </a:r>
          <a:r>
            <a:rPr lang="pt-BR" sz="2400" u="sng" noProof="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pt-BR" sz="2400" b="1" u="sng" noProof="0" dirty="0">
              <a:latin typeface="Calibri" charset="0"/>
              <a:ea typeface="Calibri" charset="0"/>
              <a:cs typeface="Calibri" charset="0"/>
            </a:rPr>
            <a:t>Guerra fiscal</a:t>
          </a:r>
          <a:endParaRPr lang="pt-BR" sz="2400" b="1" noProof="0" dirty="0">
            <a:latin typeface="Calibri" charset="0"/>
            <a:ea typeface="Calibri" charset="0"/>
            <a:cs typeface="Calibri" charset="0"/>
          </a:endParaRPr>
        </a:p>
      </dgm:t>
    </dgm:pt>
    <dgm:pt modelId="{25FD88E3-4565-F640-B785-BBF96F798C6A}" type="parTrans" cxnId="{940B5CC6-C1AA-DF40-9209-0ADA2EFCB3B3}">
      <dgm:prSet/>
      <dgm:spPr/>
      <dgm:t>
        <a:bodyPr/>
        <a:lstStyle/>
        <a:p>
          <a:endParaRPr lang="pt-BR"/>
        </a:p>
      </dgm:t>
    </dgm:pt>
    <dgm:pt modelId="{B0EA0736-F375-2743-94AA-880626213D7B}" type="sibTrans" cxnId="{940B5CC6-C1AA-DF40-9209-0ADA2EFCB3B3}">
      <dgm:prSet/>
      <dgm:spPr/>
      <dgm:t>
        <a:bodyPr/>
        <a:lstStyle/>
        <a:p>
          <a:endParaRPr lang="pt-BR"/>
        </a:p>
      </dgm:t>
    </dgm:pt>
    <dgm:pt modelId="{89C0CC8C-20FC-7F45-AA3F-94F5992BDB27}" type="pres">
      <dgm:prSet presAssocID="{A7F4454E-AE6D-BA47-9F9F-2C17071E7B4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E4EDFD8-438C-C54F-83CD-2995A6F8BD03}" type="pres">
      <dgm:prSet presAssocID="{5D6EF950-6390-4A46-B4C4-17469BAACB6B}" presName="centerShape" presStyleLbl="node0" presStyleIdx="0" presStyleCnt="1"/>
      <dgm:spPr/>
    </dgm:pt>
    <dgm:pt modelId="{210335A9-35F3-8E40-90C8-8D6B30F6F0DB}" type="pres">
      <dgm:prSet presAssocID="{E2A46284-F974-EA4A-B524-05D0614648DE}" presName="parTrans" presStyleLbl="sibTrans2D1" presStyleIdx="0" presStyleCnt="4" custScaleX="84810" custScaleY="94405" custLinFactNeighborX="39798" custLinFactNeighborY="-6758"/>
      <dgm:spPr/>
    </dgm:pt>
    <dgm:pt modelId="{390F3CC1-C43D-5245-B04C-DAF76FF35426}" type="pres">
      <dgm:prSet presAssocID="{E2A46284-F974-EA4A-B524-05D0614648DE}" presName="connectorText" presStyleLbl="sibTrans2D1" presStyleIdx="0" presStyleCnt="4"/>
      <dgm:spPr/>
    </dgm:pt>
    <dgm:pt modelId="{735EF905-B263-9D49-8CF6-2A5ACE88FA54}" type="pres">
      <dgm:prSet presAssocID="{A46472F6-87F5-F24D-BFAF-8992B5C386C9}" presName="node" presStyleLbl="node1" presStyleIdx="0" presStyleCnt="4" custScaleX="255645" custRadScaleRad="86921" custRadScaleInc="14102">
        <dgm:presLayoutVars>
          <dgm:bulletEnabled val="1"/>
        </dgm:presLayoutVars>
      </dgm:prSet>
      <dgm:spPr/>
    </dgm:pt>
    <dgm:pt modelId="{868BF297-7DD4-8841-A162-0AB78977CE41}" type="pres">
      <dgm:prSet presAssocID="{5D27B2F4-A1E1-9349-9D7B-B2FE3CEEBBFF}" presName="parTrans" presStyleLbl="sibTrans2D1" presStyleIdx="1" presStyleCnt="4"/>
      <dgm:spPr/>
    </dgm:pt>
    <dgm:pt modelId="{31C76083-3309-D240-8B20-6977B1CB342A}" type="pres">
      <dgm:prSet presAssocID="{5D27B2F4-A1E1-9349-9D7B-B2FE3CEEBBFF}" presName="connectorText" presStyleLbl="sibTrans2D1" presStyleIdx="1" presStyleCnt="4"/>
      <dgm:spPr/>
    </dgm:pt>
    <dgm:pt modelId="{0CBBB1C1-CEE2-D941-8610-106E573E9609}" type="pres">
      <dgm:prSet presAssocID="{D3CB0A30-A92D-B646-B9DC-422364DA5855}" presName="node" presStyleLbl="node1" presStyleIdx="1" presStyleCnt="4" custScaleX="249653" custRadScaleRad="153631" custRadScaleInc="1373">
        <dgm:presLayoutVars>
          <dgm:bulletEnabled val="1"/>
        </dgm:presLayoutVars>
      </dgm:prSet>
      <dgm:spPr/>
    </dgm:pt>
    <dgm:pt modelId="{F716DDDB-DDA3-BB4A-B0D4-C5E851B7CDA6}" type="pres">
      <dgm:prSet presAssocID="{5CB1BB7D-77F4-F149-A95A-756BE593DD0E}" presName="parTrans" presStyleLbl="sibTrans2D1" presStyleIdx="2" presStyleCnt="4"/>
      <dgm:spPr/>
    </dgm:pt>
    <dgm:pt modelId="{06573E8F-1CAF-EB4B-8F1D-6035FC5E0749}" type="pres">
      <dgm:prSet presAssocID="{5CB1BB7D-77F4-F149-A95A-756BE593DD0E}" presName="connectorText" presStyleLbl="sibTrans2D1" presStyleIdx="2" presStyleCnt="4"/>
      <dgm:spPr/>
    </dgm:pt>
    <dgm:pt modelId="{EBDD3E9E-1BE6-F845-9AA1-0F2891FA4DBD}" type="pres">
      <dgm:prSet presAssocID="{BBE19C6D-B9C3-734C-8C26-702739FE1BBC}" presName="node" presStyleLbl="node1" presStyleIdx="2" presStyleCnt="4" custScaleX="258607">
        <dgm:presLayoutVars>
          <dgm:bulletEnabled val="1"/>
        </dgm:presLayoutVars>
      </dgm:prSet>
      <dgm:spPr/>
    </dgm:pt>
    <dgm:pt modelId="{385EE6C3-A4FB-4C4B-BE95-11ACB1CCBE4A}" type="pres">
      <dgm:prSet presAssocID="{25FD88E3-4565-F640-B785-BBF96F798C6A}" presName="parTrans" presStyleLbl="sibTrans2D1" presStyleIdx="3" presStyleCnt="4"/>
      <dgm:spPr/>
    </dgm:pt>
    <dgm:pt modelId="{22A73E24-81AD-4E45-B827-4446AFD6F146}" type="pres">
      <dgm:prSet presAssocID="{25FD88E3-4565-F640-B785-BBF96F798C6A}" presName="connectorText" presStyleLbl="sibTrans2D1" presStyleIdx="3" presStyleCnt="4"/>
      <dgm:spPr/>
    </dgm:pt>
    <dgm:pt modelId="{D7A76762-17A9-CC45-A24A-B3265BD3521C}" type="pres">
      <dgm:prSet presAssocID="{166F39A4-20BB-1E4E-98B8-E9A7B4710D70}" presName="node" presStyleLbl="node1" presStyleIdx="3" presStyleCnt="4" custScaleX="225036" custRadScaleRad="145724" custRadScaleInc="724">
        <dgm:presLayoutVars>
          <dgm:bulletEnabled val="1"/>
        </dgm:presLayoutVars>
      </dgm:prSet>
      <dgm:spPr/>
    </dgm:pt>
  </dgm:ptLst>
  <dgm:cxnLst>
    <dgm:cxn modelId="{88CEB91B-AD8F-3846-9FA7-F4A7CCA98FFF}" type="presOf" srcId="{166F39A4-20BB-1E4E-98B8-E9A7B4710D70}" destId="{D7A76762-17A9-CC45-A24A-B3265BD3521C}" srcOrd="0" destOrd="0" presId="urn:microsoft.com/office/officeart/2005/8/layout/radial5"/>
    <dgm:cxn modelId="{83F31C24-2933-8743-AA43-B1B5466BF76F}" type="presOf" srcId="{5D27B2F4-A1E1-9349-9D7B-B2FE3CEEBBFF}" destId="{31C76083-3309-D240-8B20-6977B1CB342A}" srcOrd="1" destOrd="0" presId="urn:microsoft.com/office/officeart/2005/8/layout/radial5"/>
    <dgm:cxn modelId="{6317882D-A791-8A40-A59D-6A650E56A880}" type="presOf" srcId="{5D6EF950-6390-4A46-B4C4-17469BAACB6B}" destId="{DE4EDFD8-438C-C54F-83CD-2995A6F8BD03}" srcOrd="0" destOrd="0" presId="urn:microsoft.com/office/officeart/2005/8/layout/radial5"/>
    <dgm:cxn modelId="{888DEE44-49EC-0C4A-9524-ABAF74F90E3A}" type="presOf" srcId="{E2A46284-F974-EA4A-B524-05D0614648DE}" destId="{210335A9-35F3-8E40-90C8-8D6B30F6F0DB}" srcOrd="0" destOrd="0" presId="urn:microsoft.com/office/officeart/2005/8/layout/radial5"/>
    <dgm:cxn modelId="{AB63384F-5090-D24E-9AFB-0BE80CFDF75C}" type="presOf" srcId="{5CB1BB7D-77F4-F149-A95A-756BE593DD0E}" destId="{06573E8F-1CAF-EB4B-8F1D-6035FC5E0749}" srcOrd="1" destOrd="0" presId="urn:microsoft.com/office/officeart/2005/8/layout/radial5"/>
    <dgm:cxn modelId="{66930F5E-6E10-D849-8A5D-CE10573315B8}" srcId="{5D6EF950-6390-4A46-B4C4-17469BAACB6B}" destId="{D3CB0A30-A92D-B646-B9DC-422364DA5855}" srcOrd="1" destOrd="0" parTransId="{5D27B2F4-A1E1-9349-9D7B-B2FE3CEEBBFF}" sibTransId="{E304F107-A23F-EE44-A4CF-A567A769525F}"/>
    <dgm:cxn modelId="{5006E75F-F9E2-444E-848F-4894B4018290}" srcId="{5D6EF950-6390-4A46-B4C4-17469BAACB6B}" destId="{BBE19C6D-B9C3-734C-8C26-702739FE1BBC}" srcOrd="2" destOrd="0" parTransId="{5CB1BB7D-77F4-F149-A95A-756BE593DD0E}" sibTransId="{DFF44845-E389-C94F-9AD0-27822A50F9E2}"/>
    <dgm:cxn modelId="{C1C34985-BABA-C742-9201-844E6F5CCC10}" type="presOf" srcId="{A46472F6-87F5-F24D-BFAF-8992B5C386C9}" destId="{735EF905-B263-9D49-8CF6-2A5ACE88FA54}" srcOrd="0" destOrd="0" presId="urn:microsoft.com/office/officeart/2005/8/layout/radial5"/>
    <dgm:cxn modelId="{7AE4C697-2603-BA4C-AAF4-3B76EB30AE8E}" srcId="{5D6EF950-6390-4A46-B4C4-17469BAACB6B}" destId="{A46472F6-87F5-F24D-BFAF-8992B5C386C9}" srcOrd="0" destOrd="0" parTransId="{E2A46284-F974-EA4A-B524-05D0614648DE}" sibTransId="{BA1BA44E-A9B3-E647-8010-10E9CED445AA}"/>
    <dgm:cxn modelId="{FE2F4BA8-576D-984A-B5C7-5C8F0DD8E2E0}" srcId="{A7F4454E-AE6D-BA47-9F9F-2C17071E7B4F}" destId="{5D6EF950-6390-4A46-B4C4-17469BAACB6B}" srcOrd="0" destOrd="0" parTransId="{85C7E439-11A2-1A45-80DA-0C59E5CAC7CD}" sibTransId="{37E318C1-6698-924B-9126-B531CA4544DD}"/>
    <dgm:cxn modelId="{A7EC64AB-5830-B744-AB23-FB4829F2A161}" type="presOf" srcId="{A7F4454E-AE6D-BA47-9F9F-2C17071E7B4F}" destId="{89C0CC8C-20FC-7F45-AA3F-94F5992BDB27}" srcOrd="0" destOrd="0" presId="urn:microsoft.com/office/officeart/2005/8/layout/radial5"/>
    <dgm:cxn modelId="{5BB87CB1-5FE4-534C-8A3D-CB6A7E2AD80C}" type="presOf" srcId="{5D27B2F4-A1E1-9349-9D7B-B2FE3CEEBBFF}" destId="{868BF297-7DD4-8841-A162-0AB78977CE41}" srcOrd="0" destOrd="0" presId="urn:microsoft.com/office/officeart/2005/8/layout/radial5"/>
    <dgm:cxn modelId="{0ED278B5-CE1A-F54F-900C-16185541D156}" type="presOf" srcId="{25FD88E3-4565-F640-B785-BBF96F798C6A}" destId="{22A73E24-81AD-4E45-B827-4446AFD6F146}" srcOrd="1" destOrd="0" presId="urn:microsoft.com/office/officeart/2005/8/layout/radial5"/>
    <dgm:cxn modelId="{FB9865BF-304D-7F44-9F1C-283FA0EC3E68}" type="presOf" srcId="{E2A46284-F974-EA4A-B524-05D0614648DE}" destId="{390F3CC1-C43D-5245-B04C-DAF76FF35426}" srcOrd="1" destOrd="0" presId="urn:microsoft.com/office/officeart/2005/8/layout/radial5"/>
    <dgm:cxn modelId="{2F7011C0-3670-7742-AC8B-33B8B3C2AA08}" type="presOf" srcId="{BBE19C6D-B9C3-734C-8C26-702739FE1BBC}" destId="{EBDD3E9E-1BE6-F845-9AA1-0F2891FA4DBD}" srcOrd="0" destOrd="0" presId="urn:microsoft.com/office/officeart/2005/8/layout/radial5"/>
    <dgm:cxn modelId="{940B5CC6-C1AA-DF40-9209-0ADA2EFCB3B3}" srcId="{5D6EF950-6390-4A46-B4C4-17469BAACB6B}" destId="{166F39A4-20BB-1E4E-98B8-E9A7B4710D70}" srcOrd="3" destOrd="0" parTransId="{25FD88E3-4565-F640-B785-BBF96F798C6A}" sibTransId="{B0EA0736-F375-2743-94AA-880626213D7B}"/>
    <dgm:cxn modelId="{0A63AAE1-5D25-D840-8555-CAD60072BD46}" type="presOf" srcId="{5CB1BB7D-77F4-F149-A95A-756BE593DD0E}" destId="{F716DDDB-DDA3-BB4A-B0D4-C5E851B7CDA6}" srcOrd="0" destOrd="0" presId="urn:microsoft.com/office/officeart/2005/8/layout/radial5"/>
    <dgm:cxn modelId="{3775E8E2-493C-1A4D-8AC9-3481A60C0F18}" type="presOf" srcId="{D3CB0A30-A92D-B646-B9DC-422364DA5855}" destId="{0CBBB1C1-CEE2-D941-8610-106E573E9609}" srcOrd="0" destOrd="0" presId="urn:microsoft.com/office/officeart/2005/8/layout/radial5"/>
    <dgm:cxn modelId="{C03987E4-7178-5345-9AD6-E9B3EC30394B}" type="presOf" srcId="{25FD88E3-4565-F640-B785-BBF96F798C6A}" destId="{385EE6C3-A4FB-4C4B-BE95-11ACB1CCBE4A}" srcOrd="0" destOrd="0" presId="urn:microsoft.com/office/officeart/2005/8/layout/radial5"/>
    <dgm:cxn modelId="{174ACDCF-B0CB-0C40-99E0-40E0660076A8}" type="presParOf" srcId="{89C0CC8C-20FC-7F45-AA3F-94F5992BDB27}" destId="{DE4EDFD8-438C-C54F-83CD-2995A6F8BD03}" srcOrd="0" destOrd="0" presId="urn:microsoft.com/office/officeart/2005/8/layout/radial5"/>
    <dgm:cxn modelId="{5CD59C24-22A7-3044-A175-7B0BE03B1FFE}" type="presParOf" srcId="{89C0CC8C-20FC-7F45-AA3F-94F5992BDB27}" destId="{210335A9-35F3-8E40-90C8-8D6B30F6F0DB}" srcOrd="1" destOrd="0" presId="urn:microsoft.com/office/officeart/2005/8/layout/radial5"/>
    <dgm:cxn modelId="{9A7606FB-BF07-1B40-868E-453E8E6F7C45}" type="presParOf" srcId="{210335A9-35F3-8E40-90C8-8D6B30F6F0DB}" destId="{390F3CC1-C43D-5245-B04C-DAF76FF35426}" srcOrd="0" destOrd="0" presId="urn:microsoft.com/office/officeart/2005/8/layout/radial5"/>
    <dgm:cxn modelId="{A76C5286-7945-E24C-85DC-F6F5A1692911}" type="presParOf" srcId="{89C0CC8C-20FC-7F45-AA3F-94F5992BDB27}" destId="{735EF905-B263-9D49-8CF6-2A5ACE88FA54}" srcOrd="2" destOrd="0" presId="urn:microsoft.com/office/officeart/2005/8/layout/radial5"/>
    <dgm:cxn modelId="{46AE2AC4-55E7-B240-9389-A81405207C43}" type="presParOf" srcId="{89C0CC8C-20FC-7F45-AA3F-94F5992BDB27}" destId="{868BF297-7DD4-8841-A162-0AB78977CE41}" srcOrd="3" destOrd="0" presId="urn:microsoft.com/office/officeart/2005/8/layout/radial5"/>
    <dgm:cxn modelId="{9EE0E2D7-CB86-894D-B568-E36980E98D27}" type="presParOf" srcId="{868BF297-7DD4-8841-A162-0AB78977CE41}" destId="{31C76083-3309-D240-8B20-6977B1CB342A}" srcOrd="0" destOrd="0" presId="urn:microsoft.com/office/officeart/2005/8/layout/radial5"/>
    <dgm:cxn modelId="{6A2C2D30-5A4D-1D47-B9C4-0F1A13B765B0}" type="presParOf" srcId="{89C0CC8C-20FC-7F45-AA3F-94F5992BDB27}" destId="{0CBBB1C1-CEE2-D941-8610-106E573E9609}" srcOrd="4" destOrd="0" presId="urn:microsoft.com/office/officeart/2005/8/layout/radial5"/>
    <dgm:cxn modelId="{433FF67F-AD57-D240-A062-0F0C6B1A32A6}" type="presParOf" srcId="{89C0CC8C-20FC-7F45-AA3F-94F5992BDB27}" destId="{F716DDDB-DDA3-BB4A-B0D4-C5E851B7CDA6}" srcOrd="5" destOrd="0" presId="urn:microsoft.com/office/officeart/2005/8/layout/radial5"/>
    <dgm:cxn modelId="{339AF091-E129-494F-B7B7-9924FBB195EA}" type="presParOf" srcId="{F716DDDB-DDA3-BB4A-B0D4-C5E851B7CDA6}" destId="{06573E8F-1CAF-EB4B-8F1D-6035FC5E0749}" srcOrd="0" destOrd="0" presId="urn:microsoft.com/office/officeart/2005/8/layout/radial5"/>
    <dgm:cxn modelId="{F9C150CD-5056-3B43-8612-89ADEC659DF6}" type="presParOf" srcId="{89C0CC8C-20FC-7F45-AA3F-94F5992BDB27}" destId="{EBDD3E9E-1BE6-F845-9AA1-0F2891FA4DBD}" srcOrd="6" destOrd="0" presId="urn:microsoft.com/office/officeart/2005/8/layout/radial5"/>
    <dgm:cxn modelId="{FFEE5921-8D44-B44C-9771-13EC96E2EF22}" type="presParOf" srcId="{89C0CC8C-20FC-7F45-AA3F-94F5992BDB27}" destId="{385EE6C3-A4FB-4C4B-BE95-11ACB1CCBE4A}" srcOrd="7" destOrd="0" presId="urn:microsoft.com/office/officeart/2005/8/layout/radial5"/>
    <dgm:cxn modelId="{19A1BADA-15CB-704B-9916-FF8667671DF6}" type="presParOf" srcId="{385EE6C3-A4FB-4C4B-BE95-11ACB1CCBE4A}" destId="{22A73E24-81AD-4E45-B827-4446AFD6F146}" srcOrd="0" destOrd="0" presId="urn:microsoft.com/office/officeart/2005/8/layout/radial5"/>
    <dgm:cxn modelId="{D379409A-89FD-BA4F-A270-9F123C2B66A5}" type="presParOf" srcId="{89C0CC8C-20FC-7F45-AA3F-94F5992BDB27}" destId="{D7A76762-17A9-CC45-A24A-B3265BD3521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C5B260-C893-4437-9F01-8AF6F0FA259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E9D309-C0D3-4510-9C15-F84EAB00EDB4}">
      <dgm:prSet/>
      <dgm:spPr/>
      <dgm:t>
        <a:bodyPr/>
        <a:lstStyle/>
        <a:p>
          <a:r>
            <a:rPr lang="pt-BR" dirty="0"/>
            <a:t>É lícito aos estados aplicarem  tratamento diferenciado aos </a:t>
          </a:r>
          <a:r>
            <a:rPr lang="pt-BR" b="1" dirty="0">
              <a:solidFill>
                <a:schemeClr val="bg1"/>
              </a:solidFill>
            </a:rPr>
            <a:t>consumidores de baixa renda?</a:t>
          </a:r>
          <a:endParaRPr lang="en-US" b="1" dirty="0">
            <a:solidFill>
              <a:schemeClr val="bg1"/>
            </a:solidFill>
          </a:endParaRPr>
        </a:p>
      </dgm:t>
    </dgm:pt>
    <dgm:pt modelId="{8AF27CB4-DAF5-4433-95C5-326A364E7B63}" type="parTrans" cxnId="{4902866D-EFAC-4E63-BDFF-D1F7901FD6D4}">
      <dgm:prSet/>
      <dgm:spPr/>
      <dgm:t>
        <a:bodyPr/>
        <a:lstStyle/>
        <a:p>
          <a:endParaRPr lang="en-US"/>
        </a:p>
      </dgm:t>
    </dgm:pt>
    <dgm:pt modelId="{59474C23-B3F9-45B3-B116-F2694A39F830}" type="sibTrans" cxnId="{4902866D-EFAC-4E63-BDFF-D1F7901FD6D4}">
      <dgm:prSet/>
      <dgm:spPr/>
      <dgm:t>
        <a:bodyPr/>
        <a:lstStyle/>
        <a:p>
          <a:endParaRPr lang="en-US"/>
        </a:p>
      </dgm:t>
    </dgm:pt>
    <dgm:pt modelId="{1A2F78F5-98B1-47B5-8246-7682D40A484E}">
      <dgm:prSet/>
      <dgm:spPr/>
      <dgm:t>
        <a:bodyPr/>
        <a:lstStyle/>
        <a:p>
          <a:r>
            <a:rPr lang="pt-BR" dirty="0"/>
            <a:t>A seletividade em função da essencialidade no ICMS e do IPI obriga que se aplique alíquota reduzida </a:t>
          </a:r>
          <a:r>
            <a:rPr lang="pt-BR" dirty="0">
              <a:solidFill>
                <a:srgbClr val="C00000"/>
              </a:solidFill>
            </a:rPr>
            <a:t>para todos os consumidores?</a:t>
          </a:r>
          <a:endParaRPr lang="en-US" dirty="0">
            <a:solidFill>
              <a:srgbClr val="C00000"/>
            </a:solidFill>
          </a:endParaRPr>
        </a:p>
      </dgm:t>
    </dgm:pt>
    <dgm:pt modelId="{DC33CC7F-1C56-4B58-9ACD-75E5BB959DC7}" type="parTrans" cxnId="{369F7109-CC25-442C-B7C5-C0AF1321BB4B}">
      <dgm:prSet/>
      <dgm:spPr/>
      <dgm:t>
        <a:bodyPr/>
        <a:lstStyle/>
        <a:p>
          <a:endParaRPr lang="en-US"/>
        </a:p>
      </dgm:t>
    </dgm:pt>
    <dgm:pt modelId="{AD4D8773-8072-4C05-83ED-0DD91A76C9DB}" type="sibTrans" cxnId="{369F7109-CC25-442C-B7C5-C0AF1321BB4B}">
      <dgm:prSet/>
      <dgm:spPr/>
      <dgm:t>
        <a:bodyPr/>
        <a:lstStyle/>
        <a:p>
          <a:endParaRPr lang="en-US"/>
        </a:p>
      </dgm:t>
    </dgm:pt>
    <dgm:pt modelId="{A0E00CB1-7CCD-A846-BA01-4ED1F28A1B15}" type="pres">
      <dgm:prSet presAssocID="{7BC5B260-C893-4437-9F01-8AF6F0FA259F}" presName="linear" presStyleCnt="0">
        <dgm:presLayoutVars>
          <dgm:animLvl val="lvl"/>
          <dgm:resizeHandles val="exact"/>
        </dgm:presLayoutVars>
      </dgm:prSet>
      <dgm:spPr/>
    </dgm:pt>
    <dgm:pt modelId="{7A60502A-DD7E-5949-9E4F-A5400A43EF7A}" type="pres">
      <dgm:prSet presAssocID="{F8E9D309-C0D3-4510-9C15-F84EAB00EDB4}" presName="parentText" presStyleLbl="node1" presStyleIdx="0" presStyleCnt="2" custScaleY="103457">
        <dgm:presLayoutVars>
          <dgm:chMax val="0"/>
          <dgm:bulletEnabled val="1"/>
        </dgm:presLayoutVars>
      </dgm:prSet>
      <dgm:spPr/>
    </dgm:pt>
    <dgm:pt modelId="{BB7DF26D-9708-8C40-90A1-AA53233D89E6}" type="pres">
      <dgm:prSet presAssocID="{59474C23-B3F9-45B3-B116-F2694A39F830}" presName="spacer" presStyleCnt="0"/>
      <dgm:spPr/>
    </dgm:pt>
    <dgm:pt modelId="{9735F138-FF84-FA4A-A121-14D33A5DE33B}" type="pres">
      <dgm:prSet presAssocID="{1A2F78F5-98B1-47B5-8246-7682D40A484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69F7109-CC25-442C-B7C5-C0AF1321BB4B}" srcId="{7BC5B260-C893-4437-9F01-8AF6F0FA259F}" destId="{1A2F78F5-98B1-47B5-8246-7682D40A484E}" srcOrd="1" destOrd="0" parTransId="{DC33CC7F-1C56-4B58-9ACD-75E5BB959DC7}" sibTransId="{AD4D8773-8072-4C05-83ED-0DD91A76C9DB}"/>
    <dgm:cxn modelId="{4902866D-EFAC-4E63-BDFF-D1F7901FD6D4}" srcId="{7BC5B260-C893-4437-9F01-8AF6F0FA259F}" destId="{F8E9D309-C0D3-4510-9C15-F84EAB00EDB4}" srcOrd="0" destOrd="0" parTransId="{8AF27CB4-DAF5-4433-95C5-326A364E7B63}" sibTransId="{59474C23-B3F9-45B3-B116-F2694A39F830}"/>
    <dgm:cxn modelId="{DD820E92-2C4F-9947-85E6-5AC2F8ED692A}" type="presOf" srcId="{7BC5B260-C893-4437-9F01-8AF6F0FA259F}" destId="{A0E00CB1-7CCD-A846-BA01-4ED1F28A1B15}" srcOrd="0" destOrd="0" presId="urn:microsoft.com/office/officeart/2005/8/layout/vList2"/>
    <dgm:cxn modelId="{A1E91DF5-DA3F-8A4B-9B0F-EA8AF67C344E}" type="presOf" srcId="{F8E9D309-C0D3-4510-9C15-F84EAB00EDB4}" destId="{7A60502A-DD7E-5949-9E4F-A5400A43EF7A}" srcOrd="0" destOrd="0" presId="urn:microsoft.com/office/officeart/2005/8/layout/vList2"/>
    <dgm:cxn modelId="{EB83F0F5-F39E-AF4F-85FF-17D4999B6B5A}" type="presOf" srcId="{1A2F78F5-98B1-47B5-8246-7682D40A484E}" destId="{9735F138-FF84-FA4A-A121-14D33A5DE33B}" srcOrd="0" destOrd="0" presId="urn:microsoft.com/office/officeart/2005/8/layout/vList2"/>
    <dgm:cxn modelId="{5401BCF7-F6D0-9B4B-9FC0-390BCE38C3AF}" type="presParOf" srcId="{A0E00CB1-7CCD-A846-BA01-4ED1F28A1B15}" destId="{7A60502A-DD7E-5949-9E4F-A5400A43EF7A}" srcOrd="0" destOrd="0" presId="urn:microsoft.com/office/officeart/2005/8/layout/vList2"/>
    <dgm:cxn modelId="{708EC975-A5BD-354A-AD4F-F908DBAAD710}" type="presParOf" srcId="{A0E00CB1-7CCD-A846-BA01-4ED1F28A1B15}" destId="{BB7DF26D-9708-8C40-90A1-AA53233D89E6}" srcOrd="1" destOrd="0" presId="urn:microsoft.com/office/officeart/2005/8/layout/vList2"/>
    <dgm:cxn modelId="{A9AE84A9-656A-BF45-AFCF-B78AC82D55C9}" type="presParOf" srcId="{A0E00CB1-7CCD-A846-BA01-4ED1F28A1B15}" destId="{9735F138-FF84-FA4A-A121-14D33A5DE33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EDFD8-438C-C54F-83CD-2995A6F8BD03}">
      <dsp:nvSpPr>
        <dsp:cNvPr id="0" name=""/>
        <dsp:cNvSpPr/>
      </dsp:nvSpPr>
      <dsp:spPr>
        <a:xfrm>
          <a:off x="3492635" y="1896031"/>
          <a:ext cx="1351436" cy="13514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noProof="0" dirty="0">
              <a:latin typeface="Calibri" charset="0"/>
              <a:ea typeface="Calibri" charset="0"/>
              <a:cs typeface="Calibri" charset="0"/>
            </a:rPr>
            <a:t>Sistema Tributário</a:t>
          </a:r>
        </a:p>
      </dsp:txBody>
      <dsp:txXfrm>
        <a:off x="3690548" y="2093944"/>
        <a:ext cx="955610" cy="955610"/>
      </dsp:txXfrm>
    </dsp:sp>
    <dsp:sp modelId="{210335A9-35F3-8E40-90C8-8D6B30F6F0DB}">
      <dsp:nvSpPr>
        <dsp:cNvPr id="0" name=""/>
        <dsp:cNvSpPr/>
      </dsp:nvSpPr>
      <dsp:spPr>
        <a:xfrm rot="16580754">
          <a:off x="4254594" y="1512270"/>
          <a:ext cx="130511" cy="4337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4272007" y="1618483"/>
        <a:ext cx="91358" cy="260268"/>
      </dsp:txXfrm>
    </dsp:sp>
    <dsp:sp modelId="{735EF905-B263-9D49-8CF6-2A5ACE88FA54}">
      <dsp:nvSpPr>
        <dsp:cNvPr id="0" name=""/>
        <dsp:cNvSpPr/>
      </dsp:nvSpPr>
      <dsp:spPr>
        <a:xfrm>
          <a:off x="2622770" y="260799"/>
          <a:ext cx="3454880" cy="13514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u="sng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Injusto</a:t>
          </a:r>
          <a:r>
            <a:rPr lang="pt-BR" sz="2400" b="1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/Regressivo</a:t>
          </a:r>
        </a:p>
      </dsp:txBody>
      <dsp:txXfrm>
        <a:off x="3128725" y="458712"/>
        <a:ext cx="2442970" cy="955610"/>
      </dsp:txXfrm>
    </dsp:sp>
    <dsp:sp modelId="{868BF297-7DD4-8841-A162-0AB78977CE41}">
      <dsp:nvSpPr>
        <dsp:cNvPr id="0" name=""/>
        <dsp:cNvSpPr/>
      </dsp:nvSpPr>
      <dsp:spPr>
        <a:xfrm rot="40713">
          <a:off x="4906908" y="2351650"/>
          <a:ext cx="151515" cy="4594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4906910" y="2443279"/>
        <a:ext cx="106061" cy="275692"/>
      </dsp:txXfrm>
    </dsp:sp>
    <dsp:sp modelId="{0CBBB1C1-CEE2-D941-8610-106E573E9609}">
      <dsp:nvSpPr>
        <dsp:cNvPr id="0" name=""/>
        <dsp:cNvSpPr/>
      </dsp:nvSpPr>
      <dsp:spPr>
        <a:xfrm>
          <a:off x="5129146" y="1927390"/>
          <a:ext cx="3373902" cy="135143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57150">
          <a:solidFill>
            <a:srgbClr val="C0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noProof="0" dirty="0">
              <a:latin typeface="Calibri" charset="0"/>
              <a:ea typeface="Calibri" charset="0"/>
              <a:cs typeface="Calibri" charset="0"/>
            </a:rPr>
            <a:t>Muitos benefícios fiscais</a:t>
          </a:r>
        </a:p>
      </dsp:txBody>
      <dsp:txXfrm>
        <a:off x="5623243" y="2125303"/>
        <a:ext cx="2385708" cy="955610"/>
      </dsp:txXfrm>
    </dsp:sp>
    <dsp:sp modelId="{F716DDDB-DDA3-BB4A-B0D4-C5E851B7CDA6}">
      <dsp:nvSpPr>
        <dsp:cNvPr id="0" name=""/>
        <dsp:cNvSpPr/>
      </dsp:nvSpPr>
      <dsp:spPr>
        <a:xfrm rot="5400000">
          <a:off x="4024870" y="3280326"/>
          <a:ext cx="286967" cy="4594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4067915" y="3329179"/>
        <a:ext cx="200877" cy="275692"/>
      </dsp:txXfrm>
    </dsp:sp>
    <dsp:sp modelId="{EBDD3E9E-1BE6-F845-9AA1-0F2891FA4DBD}">
      <dsp:nvSpPr>
        <dsp:cNvPr id="0" name=""/>
        <dsp:cNvSpPr/>
      </dsp:nvSpPr>
      <dsp:spPr>
        <a:xfrm>
          <a:off x="2420898" y="3788915"/>
          <a:ext cx="3494910" cy="135143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u="sng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Complexo</a:t>
          </a:r>
          <a:r>
            <a:rPr lang="pt-BR" sz="2400" b="1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/Alto custo de </a:t>
          </a:r>
          <a:r>
            <a:rPr lang="en-US" sz="2400" b="1" kern="1200" noProof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compliance</a:t>
          </a:r>
        </a:p>
      </dsp:txBody>
      <dsp:txXfrm>
        <a:off x="2932716" y="3986828"/>
        <a:ext cx="2471274" cy="955610"/>
      </dsp:txXfrm>
    </dsp:sp>
    <dsp:sp modelId="{385EE6C3-A4FB-4C4B-BE95-11ACB1CCBE4A}">
      <dsp:nvSpPr>
        <dsp:cNvPr id="0" name=""/>
        <dsp:cNvSpPr/>
      </dsp:nvSpPr>
      <dsp:spPr>
        <a:xfrm rot="10820365">
          <a:off x="3153972" y="2336705"/>
          <a:ext cx="239332" cy="4594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 rot="10800000">
        <a:off x="3225771" y="2428816"/>
        <a:ext cx="167532" cy="275692"/>
      </dsp:txXfrm>
    </dsp:sp>
    <dsp:sp modelId="{D7A76762-17A9-CC45-A24A-B3265BD3521C}">
      <dsp:nvSpPr>
        <dsp:cNvPr id="0" name=""/>
        <dsp:cNvSpPr/>
      </dsp:nvSpPr>
      <dsp:spPr>
        <a:xfrm>
          <a:off x="0" y="1880346"/>
          <a:ext cx="3041219" cy="135143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noProof="0" dirty="0"/>
            <a:t> </a:t>
          </a:r>
          <a:r>
            <a:rPr lang="pt-BR" sz="2400" b="1" kern="1200" noProof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Tributação na </a:t>
          </a:r>
          <a:r>
            <a:rPr lang="pt-BR" sz="2400" b="1" u="sng" kern="1200" noProof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origem</a:t>
          </a:r>
          <a:r>
            <a:rPr lang="pt-BR" sz="2400" u="sng" kern="1200" noProof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rPr>
            <a:t>:</a:t>
          </a:r>
          <a:r>
            <a:rPr lang="pt-BR" sz="2400" u="sng" kern="1200" noProof="0" dirty="0">
              <a:latin typeface="Calibri" charset="0"/>
              <a:ea typeface="Calibri" charset="0"/>
              <a:cs typeface="Calibri" charset="0"/>
            </a:rPr>
            <a:t> </a:t>
          </a:r>
          <a:r>
            <a:rPr lang="pt-BR" sz="2400" b="1" u="sng" kern="1200" noProof="0" dirty="0">
              <a:latin typeface="Calibri" charset="0"/>
              <a:ea typeface="Calibri" charset="0"/>
              <a:cs typeface="Calibri" charset="0"/>
            </a:rPr>
            <a:t>Guerra fiscal</a:t>
          </a:r>
          <a:endParaRPr lang="pt-BR" sz="2400" b="1" kern="1200" noProof="0" dirty="0">
            <a:latin typeface="Calibri" charset="0"/>
            <a:ea typeface="Calibri" charset="0"/>
            <a:cs typeface="Calibri" charset="0"/>
          </a:endParaRPr>
        </a:p>
      </dsp:txBody>
      <dsp:txXfrm>
        <a:off x="445376" y="2078259"/>
        <a:ext cx="2150467" cy="955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0502A-DD7E-5949-9E4F-A5400A43EF7A}">
      <dsp:nvSpPr>
        <dsp:cNvPr id="0" name=""/>
        <dsp:cNvSpPr/>
      </dsp:nvSpPr>
      <dsp:spPr>
        <a:xfrm>
          <a:off x="0" y="408083"/>
          <a:ext cx="6029009" cy="13311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É lícito aos estados aplicarem  tratamento diferenciado aos </a:t>
          </a:r>
          <a:r>
            <a:rPr lang="pt-BR" sz="2300" b="1" kern="1200" dirty="0">
              <a:solidFill>
                <a:schemeClr val="bg1"/>
              </a:solidFill>
            </a:rPr>
            <a:t>consumidores de baixa renda?</a:t>
          </a:r>
          <a:endParaRPr lang="en-US" sz="2300" b="1" kern="1200" dirty="0">
            <a:solidFill>
              <a:schemeClr val="bg1"/>
            </a:solidFill>
          </a:endParaRPr>
        </a:p>
      </dsp:txBody>
      <dsp:txXfrm>
        <a:off x="64980" y="473063"/>
        <a:ext cx="5899049" cy="1201153"/>
      </dsp:txXfrm>
    </dsp:sp>
    <dsp:sp modelId="{9735F138-FF84-FA4A-A121-14D33A5DE33B}">
      <dsp:nvSpPr>
        <dsp:cNvPr id="0" name=""/>
        <dsp:cNvSpPr/>
      </dsp:nvSpPr>
      <dsp:spPr>
        <a:xfrm>
          <a:off x="0" y="1805436"/>
          <a:ext cx="6029009" cy="128663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A seletividade em função da essencialidade no ICMS e do IPI obriga que se aplique alíquota reduzida </a:t>
          </a:r>
          <a:r>
            <a:rPr lang="pt-BR" sz="2300" kern="1200" dirty="0">
              <a:solidFill>
                <a:srgbClr val="C00000"/>
              </a:solidFill>
            </a:rPr>
            <a:t>para todos os consumidores?</a:t>
          </a:r>
          <a:endParaRPr lang="en-US" sz="2300" kern="1200" dirty="0">
            <a:solidFill>
              <a:srgbClr val="C00000"/>
            </a:solidFill>
          </a:endParaRPr>
        </a:p>
      </dsp:txBody>
      <dsp:txXfrm>
        <a:off x="62808" y="1868244"/>
        <a:ext cx="5903393" cy="1161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obsonpiresxerife.com/brasil/renomado-tributarista-do-brasil-cita-jose-agripino-em-dedicatoria-de-livro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l21.com.br/ultimas-noticias/politica/2016/04/mbl-pede-impeachment-de-ministro-do-stf-marco-aurelio-de-mello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ublica.org/2017/02/truco-moraes-teve-apoio-de-entidades-mas-tambem-foi-criticado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59E143-C401-FCF2-8DA1-B571BEFCB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800" b="1" dirty="0"/>
              <a:t>TRIBUTAÇÃO SELETIVIDADE E JUSTIÇA FISCAL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D20F483-7FFF-814F-37B4-B9CF9BF16E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BETINA TREIGER GRUPENMACHER. ADVOGADA. </a:t>
            </a:r>
            <a:r>
              <a:rPr lang="pt-BR" dirty="0" err="1"/>
              <a:t>PROFª</a:t>
            </a:r>
            <a:r>
              <a:rPr lang="pt-BR" dirty="0"/>
              <a:t> TITULAR/UFPR </a:t>
            </a:r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690AE59-2208-1543-0854-6946C64C7B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39" r="30801" b="-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graphicFrame>
        <p:nvGraphicFramePr>
          <p:cNvPr id="22" name="Espaço Reservado para Conteúdo 2">
            <a:extLst>
              <a:ext uri="{FF2B5EF4-FFF2-40B4-BE49-F238E27FC236}">
                <a16:creationId xmlns:a16="http://schemas.microsoft.com/office/drawing/2014/main" id="{02492A1A-36FF-2888-6B50-B1988E41E9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120016"/>
              </p:ext>
            </p:extLst>
          </p:nvPr>
        </p:nvGraphicFramePr>
        <p:xfrm>
          <a:off x="5213130" y="2322576"/>
          <a:ext cx="6029009" cy="3500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3">
            <a:extLst>
              <a:ext uri="{FF2B5EF4-FFF2-40B4-BE49-F238E27FC236}">
                <a16:creationId xmlns:a16="http://schemas.microsoft.com/office/drawing/2014/main" id="{C3D5587A-E89F-2C8E-11D6-3AC1767D3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790" y="1035269"/>
            <a:ext cx="6029009" cy="97133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SELETIVIDADE</a:t>
            </a:r>
          </a:p>
        </p:txBody>
      </p:sp>
    </p:spTree>
    <p:extLst>
      <p:ext uri="{BB962C8B-B14F-4D97-AF65-F5344CB8AC3E}">
        <p14:creationId xmlns:p14="http://schemas.microsoft.com/office/powerpoint/2010/main" val="320331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Imagem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71" y="1383082"/>
            <a:ext cx="771525" cy="674687"/>
          </a:xfrm>
          <a:noFill/>
          <a:ln w="28575">
            <a:solidFill>
              <a:srgbClr val="0051A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98" y="2405854"/>
            <a:ext cx="793750" cy="812800"/>
          </a:xfrm>
          <a:prstGeom prst="rect">
            <a:avLst/>
          </a:prstGeom>
          <a:noFill/>
          <a:ln w="28575">
            <a:solidFill>
              <a:srgbClr val="688B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12" y="3566740"/>
            <a:ext cx="881063" cy="634274"/>
          </a:xfrm>
          <a:prstGeom prst="rect">
            <a:avLst/>
          </a:prstGeom>
          <a:noFill/>
          <a:ln w="28575">
            <a:solidFill>
              <a:srgbClr val="005E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10"/>
          <p:cNvSpPr txBox="1">
            <a:spLocks noChangeArrowheads="1"/>
          </p:cNvSpPr>
          <p:nvPr/>
        </p:nvSpPr>
        <p:spPr bwMode="auto">
          <a:xfrm>
            <a:off x="3271838" y="1643800"/>
            <a:ext cx="3249464" cy="36933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 err="1">
                <a:solidFill>
                  <a:schemeClr val="bg1"/>
                </a:solidFill>
                <a:ea typeface="Calibri" charset="0"/>
                <a:cs typeface="Calibri" charset="0"/>
              </a:rPr>
              <a:t>betina@grupenmacher.com.br</a:t>
            </a:r>
            <a:endParaRPr lang="pt-BR" altLang="pt-BR" sz="1800" b="1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2932575" y="2580630"/>
            <a:ext cx="3160564" cy="36933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ea typeface="Calibri" charset="0"/>
                <a:cs typeface="Calibri" charset="0"/>
              </a:rPr>
              <a:t>Betina Grupenmacher</a:t>
            </a:r>
          </a:p>
        </p:txBody>
      </p:sp>
      <p:sp>
        <p:nvSpPr>
          <p:cNvPr id="11" name="CaixaDeTexto 8"/>
          <p:cNvSpPr txBox="1">
            <a:spLocks noChangeArrowheads="1"/>
          </p:cNvSpPr>
          <p:nvPr/>
        </p:nvSpPr>
        <p:spPr bwMode="auto">
          <a:xfrm>
            <a:off x="2932575" y="3657378"/>
            <a:ext cx="3160564" cy="36933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ea typeface="Calibri" charset="0"/>
                <a:cs typeface="Calibri" charset="0"/>
              </a:rPr>
              <a:t>Betina Grupenmacher</a:t>
            </a:r>
          </a:p>
        </p:txBody>
      </p:sp>
      <p:pic>
        <p:nvPicPr>
          <p:cNvPr id="44039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99" y="4718287"/>
            <a:ext cx="957891" cy="10020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CaixaDeTexto 3"/>
          <p:cNvSpPr txBox="1">
            <a:spLocks noChangeArrowheads="1"/>
          </p:cNvSpPr>
          <p:nvPr/>
        </p:nvSpPr>
        <p:spPr bwMode="auto">
          <a:xfrm>
            <a:off x="3360738" y="5124893"/>
            <a:ext cx="316056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altLang="x-none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betinatg</a:t>
            </a:r>
            <a:endParaRPr lang="pt-BR" altLang="x-none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9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025806" y="857250"/>
          <a:ext cx="8503049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96" y="4701788"/>
            <a:ext cx="1801851" cy="1201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eta para Baixo 4"/>
          <p:cNvSpPr/>
          <p:nvPr/>
        </p:nvSpPr>
        <p:spPr>
          <a:xfrm>
            <a:off x="3163229" y="4202616"/>
            <a:ext cx="430382" cy="401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362" y="4863492"/>
            <a:ext cx="1508760" cy="877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eta para a Direita 8"/>
          <p:cNvSpPr/>
          <p:nvPr/>
        </p:nvSpPr>
        <p:spPr>
          <a:xfrm>
            <a:off x="8129556" y="5064131"/>
            <a:ext cx="733806" cy="409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6818" y="984134"/>
            <a:ext cx="2065331" cy="1464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eta para a Direita 10"/>
          <p:cNvSpPr/>
          <p:nvPr/>
        </p:nvSpPr>
        <p:spPr>
          <a:xfrm>
            <a:off x="4036146" y="1716221"/>
            <a:ext cx="554393" cy="289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60" y="916051"/>
            <a:ext cx="1212407" cy="129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eta para Baixo 12"/>
          <p:cNvSpPr/>
          <p:nvPr/>
        </p:nvSpPr>
        <p:spPr>
          <a:xfrm>
            <a:off x="9134709" y="2212265"/>
            <a:ext cx="397687" cy="570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835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93B749-C552-F738-DB00-2F2055E7A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262" y="2102069"/>
            <a:ext cx="10071537" cy="3710152"/>
          </a:xfrm>
        </p:spPr>
        <p:txBody>
          <a:bodyPr>
            <a:normAutofit/>
          </a:bodyPr>
          <a:lstStyle/>
          <a:p>
            <a:pPr algn="just" eaLnBrk="1" hangingPunct="1">
              <a:buClrTx/>
            </a:pPr>
            <a:r>
              <a:rPr lang="en-US" altLang="pt-BR" sz="2200" b="1" u="sng" dirty="0">
                <a:solidFill>
                  <a:srgbClr val="D0A482"/>
                </a:solidFill>
                <a:ea typeface="ＭＳ Ｐゴシック" charset="-128"/>
              </a:rPr>
              <a:t>DESONERAÇÕES</a:t>
            </a:r>
          </a:p>
          <a:p>
            <a:pPr algn="just" eaLnBrk="1" hangingPunct="1">
              <a:buClrTx/>
            </a:pPr>
            <a:r>
              <a:rPr lang="en-US" altLang="pt-BR" sz="2200" b="1" dirty="0">
                <a:ea typeface="ＭＳ Ｐゴシック" charset="-128"/>
              </a:rPr>
              <a:t>FAVORECIMENTOS EXTRAORDINÁRIOS</a:t>
            </a:r>
          </a:p>
          <a:p>
            <a:pPr algn="just" eaLnBrk="1" hangingPunct="1">
              <a:buClrTx/>
            </a:pPr>
            <a:r>
              <a:rPr lang="en-US" altLang="pt-BR" sz="2200" b="1" dirty="0">
                <a:ea typeface="ＭＳ Ｐゴシック" charset="-128"/>
              </a:rPr>
              <a:t>ISENÇÕES, CRÉDITOS PRESUMIDOS, REDUÇÕES DE ALÍQUOTA E BASE DE CÁLCULO</a:t>
            </a:r>
          </a:p>
          <a:p>
            <a:pPr algn="just" eaLnBrk="1" hangingPunct="1">
              <a:buClrTx/>
            </a:pPr>
            <a:r>
              <a:rPr lang="en-US" altLang="pt-BR" sz="2200" b="1" u="sng" dirty="0">
                <a:solidFill>
                  <a:srgbClr val="D0A482"/>
                </a:solidFill>
                <a:ea typeface="ＭＳ Ｐゴシック" charset="-128"/>
              </a:rPr>
              <a:t>INCENTIVOS</a:t>
            </a:r>
          </a:p>
          <a:p>
            <a:pPr algn="just" eaLnBrk="1" hangingPunct="1">
              <a:buClrTx/>
            </a:pPr>
            <a:r>
              <a:rPr lang="en-US" altLang="pt-BR" sz="2200" b="1" dirty="0">
                <a:ea typeface="ＭＳ Ｐゴシック" charset="-128"/>
              </a:rPr>
              <a:t>ESTÍMULO A DETERMINAS OU SETOR ECONOMICO COM REDUÇÃO DE TRIBUTOS MEDIANTE CONTRAPARTIDA</a:t>
            </a:r>
          </a:p>
          <a:p>
            <a:pPr algn="just" eaLnBrk="1" hangingPunct="1">
              <a:buClrTx/>
            </a:pPr>
            <a:r>
              <a:rPr lang="en-US" altLang="pt-BR" sz="2200" b="1" u="sng" dirty="0">
                <a:solidFill>
                  <a:srgbClr val="D0A482"/>
                </a:solidFill>
                <a:ea typeface="ＭＳ Ｐゴシック" charset="-128"/>
              </a:rPr>
              <a:t>BENEFÍCIOS</a:t>
            </a:r>
          </a:p>
          <a:p>
            <a:pPr algn="just" eaLnBrk="1" hangingPunct="1">
              <a:buClrTx/>
            </a:pPr>
            <a:r>
              <a:rPr lang="en-US" altLang="pt-BR" sz="2200" b="1" dirty="0">
                <a:ea typeface="ＭＳ Ｐゴシック" charset="-128"/>
              </a:rPr>
              <a:t>CONCESSÃO GRATUITA DE VANTAGEM TRIBUTÁRIA POR RAZÕES EXTRAFISCAIS</a:t>
            </a:r>
          </a:p>
          <a:p>
            <a:pPr algn="just" eaLnBrk="1" hangingPunct="1"/>
            <a:r>
              <a:rPr lang="en-US" altLang="pt-BR" sz="2200" b="1" dirty="0">
                <a:ea typeface="ＭＳ Ｐゴシック" charset="-128"/>
              </a:rPr>
              <a:t>DIFERIMENTO- NÃO </a:t>
            </a:r>
            <a:r>
              <a:rPr lang="en-US" altLang="pt-BR" sz="2200" b="1" dirty="0" err="1">
                <a:ea typeface="ＭＳ Ｐゴシック" charset="-128"/>
              </a:rPr>
              <a:t>É</a:t>
            </a:r>
            <a:r>
              <a:rPr lang="en-US" altLang="pt-BR" sz="2200" b="1" dirty="0">
                <a:ea typeface="ＭＳ Ｐゴシック" charset="-128"/>
              </a:rPr>
              <a:t> INCENTIVO OU BENEFÍCIO</a:t>
            </a:r>
          </a:p>
          <a:p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7C200A0-DAEF-2EA3-548C-0ED04B13C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/>
              <a:t>INCENTIVOS E BENEFÍCIOS</a:t>
            </a:r>
          </a:p>
        </p:txBody>
      </p:sp>
    </p:spTree>
    <p:extLst>
      <p:ext uri="{BB962C8B-B14F-4D97-AF65-F5344CB8AC3E}">
        <p14:creationId xmlns:p14="http://schemas.microsoft.com/office/powerpoint/2010/main" val="119334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519" y="1156137"/>
            <a:ext cx="6974962" cy="546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1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DD430-EB80-0DC7-2A1C-2BD0A9A48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98" y="857643"/>
            <a:ext cx="9367203" cy="118872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n-lt"/>
              </a:rPr>
              <a:t>SELETIVIDADE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123E172-526C-D1C5-D7BB-581F63255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07" y="1825625"/>
            <a:ext cx="10533993" cy="468027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3200" b="1" dirty="0">
                <a:solidFill>
                  <a:srgbClr val="D0A482"/>
                </a:solidFill>
              </a:rPr>
              <a:t>Art. 155</a:t>
            </a:r>
            <a:r>
              <a:rPr lang="pt-BR" sz="3200" b="1" dirty="0">
                <a:solidFill>
                  <a:srgbClr val="FFFF00"/>
                </a:solidFill>
              </a:rPr>
              <a:t>-</a:t>
            </a:r>
            <a:r>
              <a:rPr lang="pt-BR" sz="3200" dirty="0"/>
              <a:t>Compete aos Estados e ao Distrito Federal instituir impostos sobre: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3200" dirty="0"/>
              <a:t>II- operações relativas à circulação de mercadorias e sobre prestações de serviços de transporte interestadual e intermunicipal e de comunicação, ainda que as operações e as prestações se iniciem no exterior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3200" dirty="0"/>
              <a:t>§ 2.º O imposto previsto no inciso II </a:t>
            </a:r>
            <a:r>
              <a:rPr lang="pt-BR" sz="3200" b="1" dirty="0">
                <a:solidFill>
                  <a:srgbClr val="D0A482"/>
                </a:solidFill>
              </a:rPr>
              <a:t>atenderá ao seguinte: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3200" dirty="0"/>
              <a:t>III - </a:t>
            </a:r>
            <a:r>
              <a:rPr lang="pt-BR" sz="3200" b="1" dirty="0">
                <a:solidFill>
                  <a:srgbClr val="D0A482"/>
                </a:solidFill>
              </a:rPr>
              <a:t>poderá ser seletivo, em função da essencialidade</a:t>
            </a:r>
            <a:r>
              <a:rPr lang="pt-BR" sz="3200" dirty="0">
                <a:solidFill>
                  <a:srgbClr val="D0A482"/>
                </a:solidFill>
              </a:rPr>
              <a:t> </a:t>
            </a:r>
            <a:r>
              <a:rPr lang="pt-BR" sz="3200" dirty="0"/>
              <a:t>das mercadorias e dos serviços;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sz="32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3200" b="1" i="0" dirty="0">
                <a:solidFill>
                  <a:srgbClr val="D0A482"/>
                </a:solidFill>
                <a:effectLst/>
              </a:rPr>
              <a:t>Art. 153</a:t>
            </a:r>
            <a:r>
              <a:rPr lang="pt-BR" sz="3200" b="0" i="0" dirty="0">
                <a:effectLst/>
              </a:rPr>
              <a:t>. Compete à União instituir impostos sobre: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3200" b="0" i="0" dirty="0">
                <a:effectLst/>
              </a:rPr>
              <a:t>IV - produtos industrializados;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3200" b="0" i="0" dirty="0">
                <a:effectLst/>
              </a:rPr>
              <a:t>§ 3º O imposto previsto no inciso IV: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3200" b="0" i="0" dirty="0" err="1">
                <a:effectLst/>
              </a:rPr>
              <a:t>I</a:t>
            </a:r>
            <a:r>
              <a:rPr lang="pt-BR" sz="3200" b="0" i="0" dirty="0">
                <a:effectLst/>
              </a:rPr>
              <a:t> - </a:t>
            </a:r>
            <a:r>
              <a:rPr lang="pt-BR" sz="3200" b="0" i="0" dirty="0">
                <a:solidFill>
                  <a:srgbClr val="D0A482"/>
                </a:solidFill>
                <a:effectLst/>
              </a:rPr>
              <a:t>será seletivo, em função da essencialidade do produto;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552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DEC4908B-1697-9FE7-3F75-D2F15B1A1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40" y="1986455"/>
            <a:ext cx="10092559" cy="419050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2800" b="1" i="0" dirty="0">
                <a:effectLst/>
              </a:rPr>
              <a:t>Art. 145.</a:t>
            </a:r>
            <a:r>
              <a:rPr lang="pt-BR" sz="2800" b="0" i="0" dirty="0">
                <a:effectLst/>
              </a:rPr>
              <a:t> A União, os Estados, o Distrito Federal e os Municípios poderão instituir os seguintes tributos: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800" b="1" i="0" dirty="0" err="1">
                <a:effectLst/>
              </a:rPr>
              <a:t>I</a:t>
            </a:r>
            <a:r>
              <a:rPr lang="pt-BR" sz="2800" b="0" i="0" dirty="0">
                <a:effectLst/>
              </a:rPr>
              <a:t> - impostos;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800" b="1" i="0" dirty="0">
                <a:effectLst/>
              </a:rPr>
              <a:t>II</a:t>
            </a:r>
            <a:r>
              <a:rPr lang="pt-BR" sz="2800" b="0" i="0" dirty="0">
                <a:effectLst/>
              </a:rPr>
              <a:t> - taxas, em razão do exercício do poder de polícia ou pela utilização, efetiva ou potencial, de serviços públicos específicos e divisíveis, prestados ao contribuinte ou postos a sua disposição;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800" b="1" i="0" dirty="0">
                <a:effectLst/>
              </a:rPr>
              <a:t>III</a:t>
            </a:r>
            <a:r>
              <a:rPr lang="pt-BR" sz="2800" b="0" i="0" dirty="0">
                <a:effectLst/>
              </a:rPr>
              <a:t> - contribuição de melhoria, decorrente de obras públicas.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800" b="1" i="0" dirty="0">
                <a:effectLst/>
              </a:rPr>
              <a:t>§ 1º</a:t>
            </a:r>
            <a:r>
              <a:rPr lang="pt-BR" sz="2800" b="0" i="0" dirty="0">
                <a:effectLst/>
              </a:rPr>
              <a:t> </a:t>
            </a:r>
            <a:r>
              <a:rPr lang="pt-BR" sz="2800" b="1" i="0" u="sng" dirty="0">
                <a:solidFill>
                  <a:srgbClr val="D0A482"/>
                </a:solidFill>
                <a:effectLst/>
              </a:rPr>
              <a:t>Sempre que possível,</a:t>
            </a:r>
            <a:r>
              <a:rPr lang="pt-BR" sz="2800" b="0" i="0" dirty="0">
                <a:solidFill>
                  <a:srgbClr val="D0A482"/>
                </a:solidFill>
                <a:effectLst/>
              </a:rPr>
              <a:t> </a:t>
            </a:r>
            <a:r>
              <a:rPr lang="pt-BR" sz="2800" b="0" i="0" dirty="0">
                <a:effectLst/>
              </a:rPr>
              <a:t>os impostos terão caráter pessoal e serão graduados segundo a capacidade econômica do contribuinte, facultado à administração tributária, especialmente para conferir efetividade a esses objetivos, identificar, respeitados os direitos individuais e nos termos da lei, o patrimônio, os rendimentos e as atividades econômicas do contribuinte.</a:t>
            </a:r>
          </a:p>
          <a:p>
            <a:endParaRPr lang="pt-BR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D7AAC173-8342-7827-368C-07124101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505" y="789152"/>
            <a:ext cx="8768255" cy="119730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CAPACIDADE CONTRIBUTIVA</a:t>
            </a:r>
          </a:p>
        </p:txBody>
      </p:sp>
    </p:spTree>
    <p:extLst>
      <p:ext uri="{BB962C8B-B14F-4D97-AF65-F5344CB8AC3E}">
        <p14:creationId xmlns:p14="http://schemas.microsoft.com/office/powerpoint/2010/main" val="451056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Homem de terno e óculos&#10;&#10;Descrição gerada automaticamente">
            <a:extLst>
              <a:ext uri="{FF2B5EF4-FFF2-40B4-BE49-F238E27FC236}">
                <a16:creationId xmlns:a16="http://schemas.microsoft.com/office/drawing/2014/main" id="{1F782CCE-C342-BE7C-7845-B1BB3DA9F2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713" r="21712" b="-1"/>
          <a:stretch/>
        </p:blipFill>
        <p:spPr>
          <a:xfrm>
            <a:off x="6915807" y="853778"/>
            <a:ext cx="5108028" cy="5308038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87744D3B-3905-2834-690A-A64327EDB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6952"/>
            <a:ext cx="5441859" cy="103964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/>
              <a:t>PRINCÍPIOS CONSTITUCIONAIS</a:t>
            </a:r>
          </a:p>
        </p:txBody>
      </p:sp>
      <p:sp>
        <p:nvSpPr>
          <p:cNvPr id="15" name="Espaço Reservado para Conteúdo 14">
            <a:extLst>
              <a:ext uri="{FF2B5EF4-FFF2-40B4-BE49-F238E27FC236}">
                <a16:creationId xmlns:a16="http://schemas.microsoft.com/office/drawing/2014/main" id="{A25847DB-6AF5-B8ED-16B5-4136D820D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3503"/>
            <a:ext cx="5552090" cy="3633459"/>
          </a:xfrm>
        </p:spPr>
        <p:txBody>
          <a:bodyPr/>
          <a:lstStyle/>
          <a:p>
            <a:r>
              <a:rPr lang="pt-BR" sz="2400" b="1" dirty="0"/>
              <a:t>PAULO DE BARROS CARVALHO</a:t>
            </a:r>
          </a:p>
          <a:p>
            <a:endParaRPr lang="pt-BR" sz="2400" b="1" dirty="0"/>
          </a:p>
          <a:p>
            <a:r>
              <a:rPr lang="pt-BR" sz="2400" b="1" dirty="0"/>
              <a:t>PRINCÍPIOS </a:t>
            </a:r>
            <a:r>
              <a:rPr lang="pt-BR" sz="2400" b="1" dirty="0">
                <a:solidFill>
                  <a:srgbClr val="D0A482"/>
                </a:solidFill>
              </a:rPr>
              <a:t>LIMITES OBJETIVOS</a:t>
            </a:r>
          </a:p>
          <a:p>
            <a:endParaRPr lang="pt-BR" sz="2400" b="1" dirty="0"/>
          </a:p>
          <a:p>
            <a:r>
              <a:rPr lang="pt-BR" sz="2400" b="1" dirty="0"/>
              <a:t>PRINCÍPIOS </a:t>
            </a:r>
            <a:r>
              <a:rPr lang="pt-BR" sz="2400" b="1" dirty="0">
                <a:solidFill>
                  <a:srgbClr val="D0A482"/>
                </a:solidFill>
              </a:rPr>
              <a:t>VALORES</a:t>
            </a: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2553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Homem de terno e óculos&#10;&#10;Descrição gerada automaticamente">
            <a:extLst>
              <a:ext uri="{FF2B5EF4-FFF2-40B4-BE49-F238E27FC236}">
                <a16:creationId xmlns:a16="http://schemas.microsoft.com/office/drawing/2014/main" id="{3FA1EC04-202A-FE4D-9330-1BA20F3268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057" r="24057"/>
          <a:stretch/>
        </p:blipFill>
        <p:spPr>
          <a:xfrm>
            <a:off x="20" y="73583"/>
            <a:ext cx="4639713" cy="68579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776FC56-0C82-D94D-8C16-897C750BE7DB}"/>
              </a:ext>
            </a:extLst>
          </p:cNvPr>
          <p:cNvSpPr txBox="1"/>
          <p:nvPr/>
        </p:nvSpPr>
        <p:spPr>
          <a:xfrm>
            <a:off x="2307043" y="6657945"/>
            <a:ext cx="23326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3" tooltip="https://www.sul21.com.br/ultimas-noticias/politica/2016/04/mbl-pede-impeachment-de-ministro-do-stf-marco-aurelio-de-mell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pt-BR" sz="700">
              <a:solidFill>
                <a:srgbClr val="FFFFFF"/>
              </a:solidFill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E6A8FA9-7EF2-CEAD-9A49-6200A5403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580" y="1786759"/>
            <a:ext cx="6329854" cy="405699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sz="2400" dirty="0"/>
              <a:t>O ministro Marco Aurélio propôs a seguinte tese: Tema 745 de Repercussão Geral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400" dirty="0"/>
              <a:t>"Adotada, pelo legislador estadual, a técnica da seletividade em relação ao Imposto sobre Circulação de Mercadorias e Serviços (ICMS), </a:t>
            </a:r>
            <a:r>
              <a:rPr lang="pt-BR" sz="2400" dirty="0">
                <a:solidFill>
                  <a:srgbClr val="00FA00"/>
                </a:solidFill>
              </a:rPr>
              <a:t>discrepam do figurino constitucional alíquotas sobre as operações de energia elétrica e serviços de telecomunicação em patamar superior ao das operações em geral, </a:t>
            </a:r>
            <a:r>
              <a:rPr lang="pt-BR" sz="2400" dirty="0">
                <a:solidFill>
                  <a:srgbClr val="D0A482"/>
                </a:solidFill>
              </a:rPr>
              <a:t>considerada a </a:t>
            </a:r>
            <a:r>
              <a:rPr lang="pt-BR" sz="2400" b="1" dirty="0">
                <a:solidFill>
                  <a:srgbClr val="D0A482"/>
                </a:solidFill>
              </a:rPr>
              <a:t>essencialidade dos bens e serviços".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67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Homem de terno e gravata com a mão na boca&#10;&#10;Descrição gerada automaticamente">
            <a:extLst>
              <a:ext uri="{FF2B5EF4-FFF2-40B4-BE49-F238E27FC236}">
                <a16:creationId xmlns:a16="http://schemas.microsoft.com/office/drawing/2014/main" id="{0FC81BD3-72F3-6E4E-BD6E-677C30F04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715" r="27463" b="-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4A3CBD-ACCC-894A-A818-5DEC9FBC4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592" y="1974091"/>
            <a:ext cx="6172200" cy="428082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2400" dirty="0"/>
              <a:t>O ente tributante </a:t>
            </a:r>
            <a:r>
              <a:rPr lang="pt-BR" sz="2400" dirty="0">
                <a:solidFill>
                  <a:srgbClr val="FFFF00"/>
                </a:solidFill>
              </a:rPr>
              <a:t>pode</a:t>
            </a:r>
            <a:r>
              <a:rPr lang="pt-BR" sz="2400" dirty="0"/>
              <a:t> aplicar </a:t>
            </a:r>
            <a:r>
              <a:rPr lang="pt-BR" sz="2400" dirty="0">
                <a:solidFill>
                  <a:srgbClr val="FFFF00"/>
                </a:solidFill>
              </a:rPr>
              <a:t>alíquotas diferenciadas</a:t>
            </a:r>
            <a:r>
              <a:rPr lang="pt-BR" sz="2400" dirty="0"/>
              <a:t> em razão da </a:t>
            </a:r>
            <a:r>
              <a:rPr lang="pt-BR" sz="2400" dirty="0">
                <a:solidFill>
                  <a:srgbClr val="00FA00"/>
                </a:solidFill>
              </a:rPr>
              <a:t>capacidade contributiva do consumidor</a:t>
            </a:r>
            <a:r>
              <a:rPr lang="pt-BR" sz="2400" dirty="0"/>
              <a:t>, do </a:t>
            </a:r>
            <a:r>
              <a:rPr lang="pt-BR" sz="2400" dirty="0">
                <a:solidFill>
                  <a:srgbClr val="D0A482"/>
                </a:solidFill>
              </a:rPr>
              <a:t>volume de energia consumido</a:t>
            </a:r>
            <a:r>
              <a:rPr lang="pt-BR" sz="2400" dirty="0"/>
              <a:t> e/ou da </a:t>
            </a:r>
            <a:r>
              <a:rPr lang="pt-BR" sz="2400" dirty="0">
                <a:solidFill>
                  <a:srgbClr val="00FDFF"/>
                </a:solidFill>
              </a:rPr>
              <a:t>destinação do bem</a:t>
            </a:r>
            <a:r>
              <a:rPr lang="pt-BR" sz="2400" dirty="0"/>
              <a:t>". No entanto, "(a) estipulação de alíquota majorada para os serviços de telecomunicação, sem adequada justificativa, </a:t>
            </a:r>
            <a:r>
              <a:rPr lang="pt-BR" sz="2400" dirty="0">
                <a:solidFill>
                  <a:srgbClr val="FFFF00"/>
                </a:solidFill>
              </a:rPr>
              <a:t>ofende o princípio da seletividade do ICMS.</a:t>
            </a:r>
          </a:p>
          <a:p>
            <a:pPr algn="just">
              <a:lnSpc>
                <a:spcPct val="100000"/>
              </a:lnSpc>
            </a:pPr>
            <a:r>
              <a:rPr lang="pt-BR" sz="2400" dirty="0"/>
              <a:t>ACOMPANHARAM- GILMAR MENDES E ROBERTO BARROSO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0FD0B72-759B-FE44-BF6D-D0E479B2EA28}"/>
              </a:ext>
            </a:extLst>
          </p:cNvPr>
          <p:cNvSpPr txBox="1"/>
          <p:nvPr/>
        </p:nvSpPr>
        <p:spPr>
          <a:xfrm>
            <a:off x="2167582" y="6657945"/>
            <a:ext cx="247215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3" tooltip="https://apublica.org/2017/02/truco-moraes-teve-apoio-de-entidades-mas-tambem-foi-criticad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pt-BR" sz="700">
              <a:solidFill>
                <a:srgbClr val="FFFFFF"/>
              </a:solidFill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478C4466-49AC-AFDC-22FA-5B6486C6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93380"/>
            <a:ext cx="5257800" cy="966952"/>
          </a:xfrm>
        </p:spPr>
        <p:txBody>
          <a:bodyPr>
            <a:normAutofit/>
          </a:bodyPr>
          <a:lstStyle/>
          <a:p>
            <a:r>
              <a:rPr lang="pt-BR" sz="3600" b="1" dirty="0"/>
              <a:t>ALEXANDRE DE MORAES</a:t>
            </a:r>
          </a:p>
        </p:txBody>
      </p:sp>
    </p:spTree>
    <p:extLst>
      <p:ext uri="{BB962C8B-B14F-4D97-AF65-F5344CB8AC3E}">
        <p14:creationId xmlns:p14="http://schemas.microsoft.com/office/powerpoint/2010/main" val="35429084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542</Words>
  <Application>Microsoft Macintosh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TRIBUTAÇÃO SELETIVIDADE E JUSTIÇA FISCAL</vt:lpstr>
      <vt:lpstr>Apresentação do PowerPoint</vt:lpstr>
      <vt:lpstr>INCENTIVOS E BENEFÍCIOS</vt:lpstr>
      <vt:lpstr>Apresentação do PowerPoint</vt:lpstr>
      <vt:lpstr>SELETIVIDADE</vt:lpstr>
      <vt:lpstr>CAPACIDADE CONTRIBUTIVA</vt:lpstr>
      <vt:lpstr>PRINCÍPIOS CONSTITUCIONAIS</vt:lpstr>
      <vt:lpstr>Apresentação do PowerPoint</vt:lpstr>
      <vt:lpstr>ALEXANDRE DE MORAES</vt:lpstr>
      <vt:lpstr>SELETIVIDADE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Microsoft Office User</cp:lastModifiedBy>
  <cp:revision>10</cp:revision>
  <dcterms:created xsi:type="dcterms:W3CDTF">2022-11-18T18:20:41Z</dcterms:created>
  <dcterms:modified xsi:type="dcterms:W3CDTF">2022-12-05T15:41:27Z</dcterms:modified>
</cp:coreProperties>
</file>