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9" r:id="rId2"/>
    <p:sldId id="256" r:id="rId3"/>
    <p:sldId id="257" r:id="rId4"/>
    <p:sldId id="419" r:id="rId5"/>
    <p:sldId id="420" r:id="rId6"/>
    <p:sldId id="421" r:id="rId7"/>
    <p:sldId id="422" r:id="rId8"/>
    <p:sldId id="258" r:id="rId9"/>
    <p:sldId id="423" r:id="rId10"/>
    <p:sldId id="424" r:id="rId11"/>
    <p:sldId id="425" r:id="rId12"/>
    <p:sldId id="426" r:id="rId13"/>
    <p:sldId id="427" r:id="rId14"/>
    <p:sldId id="428" r:id="rId15"/>
    <p:sldId id="25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FF3300"/>
    <a:srgbClr val="00FF00"/>
    <a:srgbClr val="C7CAD5"/>
    <a:srgbClr val="0B233F"/>
    <a:srgbClr val="0C2342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0A8254-2D56-4609-88A5-21328B81AF36}" v="147" dt="2022-12-07T01:03:14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47000"/>
            </a:schemeClr>
          </a:solidFill>
        </p:spPr>
        <p:txBody>
          <a:bodyPr anchor="b"/>
          <a:lstStyle>
            <a:lvl1pPr algn="ctr"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>
              <a:alpha val="49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B233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bg1">
              <a:alpha val="18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rgbClr val="0C2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661377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23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1084F9-5BF4-00E2-459B-834734829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241425"/>
            <a:ext cx="11404600" cy="370310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endParaRPr lang="pt-BR" sz="5400" dirty="0">
              <a:solidFill>
                <a:srgbClr val="339933"/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pt-BR" sz="6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palavra veste o ser humano.</a:t>
            </a:r>
          </a:p>
          <a:p>
            <a:pPr marL="0" indent="0" algn="ctr">
              <a:spcBef>
                <a:spcPts val="1800"/>
              </a:spcBef>
              <a:buNone/>
            </a:pPr>
            <a:endParaRPr lang="pt-BR" sz="5400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3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CEAC7D0-F8EC-9FF9-B0A7-AA23FC0B3937}"/>
              </a:ext>
            </a:extLst>
          </p:cNvPr>
          <p:cNvSpPr/>
          <p:nvPr/>
        </p:nvSpPr>
        <p:spPr>
          <a:xfrm>
            <a:off x="6096000" y="2094270"/>
            <a:ext cx="5940480" cy="13347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i="0" dirty="0">
                <a:solidFill>
                  <a:schemeClr val="bg1"/>
                </a:solidFill>
                <a:effectLst/>
              </a:rPr>
              <a:t>Decisão </a:t>
            </a:r>
            <a:r>
              <a:rPr lang="pt-BR" sz="2300" b="1" i="0" u="sng" dirty="0">
                <a:solidFill>
                  <a:schemeClr val="bg1"/>
                </a:solidFill>
                <a:effectLst/>
              </a:rPr>
              <a:t>interlocutória</a:t>
            </a:r>
            <a:r>
              <a:rPr lang="pt-BR" sz="2300" i="0" dirty="0">
                <a:solidFill>
                  <a:schemeClr val="bg1"/>
                </a:solidFill>
                <a:effectLst/>
              </a:rPr>
              <a:t> que julga antecipada e parcialmente o </a:t>
            </a:r>
            <a:r>
              <a:rPr lang="pt-BR" sz="2300" b="1" i="0" u="sng" dirty="0">
                <a:solidFill>
                  <a:schemeClr val="bg1"/>
                </a:solidFill>
                <a:effectLst/>
              </a:rPr>
              <a:t>mérito contra a Fazenda Pública</a:t>
            </a:r>
          </a:p>
          <a:p>
            <a:pPr algn="ctr"/>
            <a:endParaRPr lang="pt-BR" sz="110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C78E7DE-747F-0589-4E58-4AC282B189E3}"/>
              </a:ext>
            </a:extLst>
          </p:cNvPr>
          <p:cNvSpPr txBox="1">
            <a:spLocks/>
          </p:cNvSpPr>
          <p:nvPr/>
        </p:nvSpPr>
        <p:spPr>
          <a:xfrm>
            <a:off x="573206" y="954232"/>
            <a:ext cx="11463274" cy="859820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23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700" dirty="0">
                <a:solidFill>
                  <a:srgbClr val="000066"/>
                </a:solidFill>
              </a:rPr>
              <a:t>Tutela jurisdicional antecipada parcial de mérito – Processo Tributário – CPC/2015</a:t>
            </a:r>
          </a:p>
          <a:p>
            <a:pPr algn="ctr">
              <a:defRPr/>
            </a:pPr>
            <a:r>
              <a:rPr lang="pt-BR" sz="2700" b="1" dirty="0">
                <a:solidFill>
                  <a:srgbClr val="000066"/>
                </a:solidFill>
              </a:rPr>
              <a:t>E a remessa necessária?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AD70E16-360A-42B3-A8A5-0E8F35A81AD5}"/>
              </a:ext>
            </a:extLst>
          </p:cNvPr>
          <p:cNvSpPr/>
          <p:nvPr/>
        </p:nvSpPr>
        <p:spPr>
          <a:xfrm>
            <a:off x="317752" y="2086896"/>
            <a:ext cx="5625848" cy="292018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Seção III</a:t>
            </a:r>
            <a:br>
              <a:rPr lang="pt-BR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pt-BR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 Remessa Necessária</a:t>
            </a:r>
            <a:endParaRPr lang="pt-BR" sz="1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Art. 496. Está </a:t>
            </a:r>
            <a:r>
              <a:rPr lang="pt-BR" sz="1800" b="1" i="0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sujeita ao duplo grau de jurisdição</a:t>
            </a:r>
            <a:r>
              <a:rPr lang="pt-BR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não produzindo efeito senão depois de confirmada pelo tribunal, a </a:t>
            </a:r>
            <a:r>
              <a:rPr lang="pt-BR" sz="1800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sentença</a:t>
            </a:r>
            <a:r>
              <a:rPr lang="pt-BR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</a:t>
            </a:r>
            <a:endParaRPr lang="pt-BR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pt-BR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 - </a:t>
            </a:r>
            <a:r>
              <a:rPr lang="pt-BR" sz="1800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proferida contra </a:t>
            </a:r>
            <a:r>
              <a:rPr lang="pt-BR" sz="1800" b="1" i="0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União, os Estados, o Distrito Federal, os Municípios</a:t>
            </a:r>
            <a:r>
              <a:rPr lang="pt-BR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 suas respectivas autarquias e fundações de direito público;</a:t>
            </a:r>
            <a:endParaRPr lang="pt-BR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5D96EEA6-3530-8DC7-46EB-1C2839E1B109}"/>
              </a:ext>
            </a:extLst>
          </p:cNvPr>
          <p:cNvSpPr/>
          <p:nvPr/>
        </p:nvSpPr>
        <p:spPr>
          <a:xfrm>
            <a:off x="6843251" y="3900947"/>
            <a:ext cx="3910119" cy="1526016"/>
          </a:xfrm>
          <a:prstGeom prst="wedgeEllipseCallout">
            <a:avLst>
              <a:gd name="adj1" fmla="val 24610"/>
              <a:gd name="adj2" fmla="val -10391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AGRAVO DE</a:t>
            </a:r>
          </a:p>
          <a:p>
            <a:pPr algn="ctr"/>
            <a:r>
              <a:rPr lang="pt-BR" b="1" dirty="0">
                <a:solidFill>
                  <a:srgbClr val="002060"/>
                </a:solidFill>
              </a:rPr>
              <a:t>INSTRUMENTO</a:t>
            </a:r>
          </a:p>
          <a:p>
            <a:pPr algn="ctr"/>
            <a:r>
              <a:rPr lang="pt-BR" sz="1600" dirty="0"/>
              <a:t>art. 356, § 5º, CPC/2015</a:t>
            </a:r>
          </a:p>
          <a:p>
            <a:pPr algn="ctr"/>
            <a:r>
              <a:rPr lang="pt-BR" sz="1600" dirty="0"/>
              <a:t>art. 354, par. único, CPC/2015</a:t>
            </a:r>
          </a:p>
        </p:txBody>
      </p:sp>
    </p:spTree>
    <p:extLst>
      <p:ext uri="{BB962C8B-B14F-4D97-AF65-F5344CB8AC3E}">
        <p14:creationId xmlns:p14="http://schemas.microsoft.com/office/powerpoint/2010/main" val="374854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C78E7DE-747F-0589-4E58-4AC282B189E3}"/>
              </a:ext>
            </a:extLst>
          </p:cNvPr>
          <p:cNvSpPr txBox="1">
            <a:spLocks/>
          </p:cNvSpPr>
          <p:nvPr/>
        </p:nvSpPr>
        <p:spPr>
          <a:xfrm>
            <a:off x="573206" y="954232"/>
            <a:ext cx="11212552" cy="579600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23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800" dirty="0">
                <a:solidFill>
                  <a:srgbClr val="000066"/>
                </a:solidFill>
              </a:rPr>
              <a:t>Meios de acesso à instância revisiva – Processo Tributário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AD70E16-360A-42B3-A8A5-0E8F35A81AD5}"/>
              </a:ext>
            </a:extLst>
          </p:cNvPr>
          <p:cNvSpPr/>
          <p:nvPr/>
        </p:nvSpPr>
        <p:spPr>
          <a:xfrm>
            <a:off x="1176917" y="1932480"/>
            <a:ext cx="9838165" cy="219875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</a:rPr>
              <a:t>Art. 5º. (...)</a:t>
            </a:r>
            <a:endParaRPr lang="pt-BR" sz="2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t-BR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LV - aos litigantes, em processo judicial ou administrativo, e aos acusados em geral são assegurados o contraditório e </a:t>
            </a:r>
            <a:r>
              <a:rPr lang="pt-BR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ampla defesa</a:t>
            </a:r>
            <a:r>
              <a:rPr lang="pt-BR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com os </a:t>
            </a:r>
            <a:r>
              <a:rPr lang="pt-BR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meios</a:t>
            </a:r>
            <a:r>
              <a:rPr lang="pt-BR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recursos</a:t>
            </a:r>
            <a:r>
              <a:rPr lang="pt-BR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ela inerentes;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7FA09C9D-EBC0-CD2F-14E2-7D8FBBAD2E25}"/>
              </a:ext>
            </a:extLst>
          </p:cNvPr>
          <p:cNvSpPr/>
          <p:nvPr/>
        </p:nvSpPr>
        <p:spPr>
          <a:xfrm>
            <a:off x="1296513" y="4832666"/>
            <a:ext cx="3284874" cy="906584"/>
          </a:xfrm>
          <a:prstGeom prst="wedgeEllipseCallout">
            <a:avLst>
              <a:gd name="adj1" fmla="val 76266"/>
              <a:gd name="adj2" fmla="val -15959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Remessa Necessária</a:t>
            </a:r>
          </a:p>
          <a:p>
            <a:pPr algn="ctr"/>
            <a:r>
              <a:rPr lang="pt-BR" b="1" dirty="0">
                <a:solidFill>
                  <a:srgbClr val="002060"/>
                </a:solidFill>
              </a:rPr>
              <a:t>(</a:t>
            </a:r>
            <a:r>
              <a:rPr lang="pt-BR" b="1" dirty="0">
                <a:solidFill>
                  <a:srgbClr val="FFFF00"/>
                </a:solidFill>
              </a:rPr>
              <a:t>sentença</a:t>
            </a:r>
            <a:r>
              <a:rPr lang="pt-BR" b="1" dirty="0">
                <a:solidFill>
                  <a:srgbClr val="002060"/>
                </a:solidFill>
              </a:rPr>
              <a:t>)</a:t>
            </a:r>
            <a:endParaRPr lang="pt-BR" dirty="0"/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97C0A90A-E7A9-ECDF-FA1C-5AE4778333DF}"/>
              </a:ext>
            </a:extLst>
          </p:cNvPr>
          <p:cNvSpPr/>
          <p:nvPr/>
        </p:nvSpPr>
        <p:spPr>
          <a:xfrm>
            <a:off x="5461819" y="5046076"/>
            <a:ext cx="6095999" cy="1034672"/>
          </a:xfrm>
          <a:prstGeom prst="wedgeEllipseCallout">
            <a:avLst>
              <a:gd name="adj1" fmla="val -22535"/>
              <a:gd name="adj2" fmla="val -16205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3300"/>
                </a:solidFill>
              </a:rPr>
              <a:t>Apelação</a:t>
            </a:r>
            <a:r>
              <a:rPr lang="pt-BR" b="1" dirty="0">
                <a:solidFill>
                  <a:srgbClr val="002060"/>
                </a:solidFill>
              </a:rPr>
              <a:t> (</a:t>
            </a:r>
            <a:r>
              <a:rPr lang="pt-BR" b="1" dirty="0">
                <a:solidFill>
                  <a:srgbClr val="FFFF00"/>
                </a:solidFill>
              </a:rPr>
              <a:t>sentença</a:t>
            </a:r>
            <a:r>
              <a:rPr lang="pt-BR" b="1" dirty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Agravo de Instrumento </a:t>
            </a:r>
            <a:r>
              <a:rPr lang="pt-BR" b="1" dirty="0">
                <a:solidFill>
                  <a:srgbClr val="002060"/>
                </a:solidFill>
              </a:rPr>
              <a:t>(decisão interlocutória antecipada parcial de mérito)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17910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CEAC7D0-F8EC-9FF9-B0A7-AA23FC0B3937}"/>
              </a:ext>
            </a:extLst>
          </p:cNvPr>
          <p:cNvSpPr/>
          <p:nvPr/>
        </p:nvSpPr>
        <p:spPr>
          <a:xfrm>
            <a:off x="364363" y="1987345"/>
            <a:ext cx="5940480" cy="11501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i="0" dirty="0">
                <a:solidFill>
                  <a:schemeClr val="bg1"/>
                </a:solidFill>
                <a:effectLst/>
              </a:rPr>
              <a:t>Decisão </a:t>
            </a:r>
            <a:r>
              <a:rPr lang="pt-BR" sz="2300" b="1" i="0" u="sng" dirty="0">
                <a:solidFill>
                  <a:schemeClr val="bg1"/>
                </a:solidFill>
                <a:effectLst/>
              </a:rPr>
              <a:t>interlocutória</a:t>
            </a:r>
            <a:r>
              <a:rPr lang="pt-BR" sz="2300" i="0" dirty="0">
                <a:solidFill>
                  <a:schemeClr val="bg1"/>
                </a:solidFill>
                <a:effectLst/>
              </a:rPr>
              <a:t> que julga antecipada e parcialmente o </a:t>
            </a:r>
            <a:r>
              <a:rPr lang="pt-BR" sz="2300" b="1" i="0" u="sng" dirty="0">
                <a:solidFill>
                  <a:schemeClr val="bg1"/>
                </a:solidFill>
                <a:effectLst/>
              </a:rPr>
              <a:t>mérito contra a Fazenda Pública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C78E7DE-747F-0589-4E58-4AC282B189E3}"/>
              </a:ext>
            </a:extLst>
          </p:cNvPr>
          <p:cNvSpPr txBox="1">
            <a:spLocks/>
          </p:cNvSpPr>
          <p:nvPr/>
        </p:nvSpPr>
        <p:spPr>
          <a:xfrm>
            <a:off x="573206" y="954232"/>
            <a:ext cx="11463274" cy="623845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23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700" dirty="0">
                <a:solidFill>
                  <a:srgbClr val="000066"/>
                </a:solidFill>
              </a:rPr>
              <a:t>Tutela jurisdicional antecipada parcial de mérito – Processo Tributário – CPC/2015</a:t>
            </a:r>
          </a:p>
        </p:txBody>
      </p:sp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5D96EEA6-3530-8DC7-46EB-1C2839E1B109}"/>
              </a:ext>
            </a:extLst>
          </p:cNvPr>
          <p:cNvSpPr/>
          <p:nvPr/>
        </p:nvSpPr>
        <p:spPr>
          <a:xfrm>
            <a:off x="5359477" y="3391908"/>
            <a:ext cx="2929116" cy="1150154"/>
          </a:xfrm>
          <a:prstGeom prst="wedgeEllipseCallout">
            <a:avLst>
              <a:gd name="adj1" fmla="val -74590"/>
              <a:gd name="adj2" fmla="val -92317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não objeto de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AGRAVO DE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INSTRUMENTO</a:t>
            </a:r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B647910B-7E4A-46AC-8504-81800689414E}"/>
              </a:ext>
            </a:extLst>
          </p:cNvPr>
          <p:cNvSpPr/>
          <p:nvPr/>
        </p:nvSpPr>
        <p:spPr>
          <a:xfrm>
            <a:off x="8063348" y="4809202"/>
            <a:ext cx="3973132" cy="1150153"/>
          </a:xfrm>
          <a:prstGeom prst="wedgeEllipseCallout">
            <a:avLst>
              <a:gd name="adj1" fmla="val -76446"/>
              <a:gd name="adj2" fmla="val -8718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Transita em julgado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Artigo 502, CPC/2015</a:t>
            </a:r>
          </a:p>
          <a:p>
            <a:pPr algn="ctr"/>
            <a:r>
              <a:rPr lang="pt-BR" b="1" dirty="0">
                <a:solidFill>
                  <a:srgbClr val="002060"/>
                </a:solidFill>
              </a:rPr>
              <a:t>faz coisa julgada material</a:t>
            </a:r>
          </a:p>
        </p:txBody>
      </p:sp>
    </p:spTree>
    <p:extLst>
      <p:ext uri="{BB962C8B-B14F-4D97-AF65-F5344CB8AC3E}">
        <p14:creationId xmlns:p14="http://schemas.microsoft.com/office/powerpoint/2010/main" val="240797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CEAC7D0-F8EC-9FF9-B0A7-AA23FC0B3937}"/>
              </a:ext>
            </a:extLst>
          </p:cNvPr>
          <p:cNvSpPr/>
          <p:nvPr/>
        </p:nvSpPr>
        <p:spPr>
          <a:xfrm>
            <a:off x="6096000" y="1743074"/>
            <a:ext cx="5940480" cy="11501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i="0" dirty="0">
                <a:solidFill>
                  <a:schemeClr val="bg1"/>
                </a:solidFill>
                <a:effectLst/>
              </a:rPr>
              <a:t>Decisão </a:t>
            </a:r>
            <a:r>
              <a:rPr lang="pt-BR" sz="2300" b="1" i="0" u="sng" dirty="0">
                <a:solidFill>
                  <a:schemeClr val="bg1"/>
                </a:solidFill>
                <a:effectLst/>
              </a:rPr>
              <a:t>interlocutória</a:t>
            </a:r>
            <a:r>
              <a:rPr lang="pt-BR" sz="2300" i="0" dirty="0">
                <a:solidFill>
                  <a:schemeClr val="bg1"/>
                </a:solidFill>
                <a:effectLst/>
              </a:rPr>
              <a:t> que julga antecipada e parcialmente o </a:t>
            </a:r>
            <a:r>
              <a:rPr lang="pt-BR" sz="2300" b="1" i="0" u="sng" dirty="0">
                <a:solidFill>
                  <a:schemeClr val="bg1"/>
                </a:solidFill>
                <a:effectLst/>
              </a:rPr>
              <a:t>mérito contra a Fazenda Pública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C78E7DE-747F-0589-4E58-4AC282B189E3}"/>
              </a:ext>
            </a:extLst>
          </p:cNvPr>
          <p:cNvSpPr txBox="1">
            <a:spLocks/>
          </p:cNvSpPr>
          <p:nvPr/>
        </p:nvSpPr>
        <p:spPr>
          <a:xfrm>
            <a:off x="573206" y="954232"/>
            <a:ext cx="11463274" cy="623845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23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700" dirty="0">
                <a:solidFill>
                  <a:srgbClr val="000066"/>
                </a:solidFill>
              </a:rPr>
              <a:t>Tutela jurisdicional antecipada parcial de mérito – Processo Tributário – CPC/2015</a:t>
            </a:r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B647910B-7E4A-46AC-8504-81800689414E}"/>
              </a:ext>
            </a:extLst>
          </p:cNvPr>
          <p:cNvSpPr/>
          <p:nvPr/>
        </p:nvSpPr>
        <p:spPr>
          <a:xfrm>
            <a:off x="3004680" y="3058225"/>
            <a:ext cx="3455142" cy="769374"/>
          </a:xfrm>
          <a:prstGeom prst="wedgeEllipseCallout">
            <a:avLst>
              <a:gd name="adj1" fmla="val 79931"/>
              <a:gd name="adj2" fmla="val -90400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transitada em julgado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8D7DEF8-6740-EF48-7198-9D9271CE4AC6}"/>
              </a:ext>
            </a:extLst>
          </p:cNvPr>
          <p:cNvSpPr txBox="1"/>
          <p:nvPr/>
        </p:nvSpPr>
        <p:spPr>
          <a:xfrm>
            <a:off x="145503" y="5111365"/>
            <a:ext cx="514916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100" b="0" i="0" dirty="0">
                <a:solidFill>
                  <a:srgbClr val="002060"/>
                </a:solidFill>
                <a:effectLst/>
              </a:rPr>
              <a:t>Art. 156. Extinguem o crédito tributário:</a:t>
            </a:r>
          </a:p>
          <a:p>
            <a:pPr algn="ctr"/>
            <a:r>
              <a:rPr lang="pt-BR" sz="2100" b="0" i="0" dirty="0">
                <a:solidFill>
                  <a:srgbClr val="002060"/>
                </a:solidFill>
                <a:effectLst/>
              </a:rPr>
              <a:t>X - a decisão judicial passada em julgado</a:t>
            </a:r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02B3AB9A-5414-71E4-4D2B-BB1616673E67}"/>
              </a:ext>
            </a:extLst>
          </p:cNvPr>
          <p:cNvSpPr/>
          <p:nvPr/>
        </p:nvSpPr>
        <p:spPr>
          <a:xfrm>
            <a:off x="297454" y="4035570"/>
            <a:ext cx="4205086" cy="867824"/>
          </a:xfrm>
          <a:prstGeom prst="wedgeEllipseCallout">
            <a:avLst>
              <a:gd name="adj1" fmla="val 50971"/>
              <a:gd name="adj2" fmla="val -83820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Extingue o crédito tributário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Artigo 156, X, CTN</a:t>
            </a:r>
          </a:p>
        </p:txBody>
      </p:sp>
      <p:pic>
        <p:nvPicPr>
          <p:cNvPr id="10" name="Picture 4" descr="Joey Tribbiani GIF - Joey Tribbiani Shocked - Discover &amp; Share GIFs">
            <a:extLst>
              <a:ext uri="{FF2B5EF4-FFF2-40B4-BE49-F238E27FC236}">
                <a16:creationId xmlns:a16="http://schemas.microsoft.com/office/drawing/2014/main" id="{41A0A1A3-5546-D5A8-D224-2CFB98CE3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03" y="3358500"/>
            <a:ext cx="5534943" cy="30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C78E7DE-747F-0589-4E58-4AC282B189E3}"/>
              </a:ext>
            </a:extLst>
          </p:cNvPr>
          <p:cNvSpPr txBox="1">
            <a:spLocks/>
          </p:cNvSpPr>
          <p:nvPr/>
        </p:nvSpPr>
        <p:spPr>
          <a:xfrm>
            <a:off x="573206" y="954232"/>
            <a:ext cx="11463274" cy="623845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23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700" dirty="0">
                <a:solidFill>
                  <a:srgbClr val="000066"/>
                </a:solidFill>
              </a:rPr>
              <a:t>Direito Tributário x Processo Tributário – CTN-CPC/2015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8D7DEF8-6740-EF48-7198-9D9271CE4AC6}"/>
              </a:ext>
            </a:extLst>
          </p:cNvPr>
          <p:cNvSpPr txBox="1"/>
          <p:nvPr/>
        </p:nvSpPr>
        <p:spPr>
          <a:xfrm>
            <a:off x="2920181" y="1984706"/>
            <a:ext cx="585510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0" i="0" dirty="0">
                <a:solidFill>
                  <a:srgbClr val="002060"/>
                </a:solidFill>
                <a:effectLst/>
              </a:rPr>
              <a:t>Art. 156. Extinguem o crédito tributário:</a:t>
            </a:r>
          </a:p>
          <a:p>
            <a:pPr algn="ctr"/>
            <a:r>
              <a:rPr lang="pt-BR" sz="2400" b="0" i="0" dirty="0">
                <a:solidFill>
                  <a:srgbClr val="002060"/>
                </a:solidFill>
                <a:effectLst/>
              </a:rPr>
              <a:t>X - a decisão judicial passada em julgado</a:t>
            </a:r>
          </a:p>
        </p:txBody>
      </p:sp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296E29AF-2D5C-D142-ED60-08EE5C14A207}"/>
              </a:ext>
            </a:extLst>
          </p:cNvPr>
          <p:cNvSpPr/>
          <p:nvPr/>
        </p:nvSpPr>
        <p:spPr>
          <a:xfrm>
            <a:off x="7191230" y="3770518"/>
            <a:ext cx="3014654" cy="1391417"/>
          </a:xfrm>
          <a:prstGeom prst="wedgeEllipseCallout">
            <a:avLst>
              <a:gd name="adj1" fmla="val -100411"/>
              <a:gd name="adj2" fmla="val -12331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SENTENÇA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DE MÉRITO PROCEDENTE</a:t>
            </a:r>
          </a:p>
        </p:txBody>
      </p:sp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F9975FCA-22BB-C1A9-4A92-7DC45F23BD38}"/>
              </a:ext>
            </a:extLst>
          </p:cNvPr>
          <p:cNvSpPr/>
          <p:nvPr/>
        </p:nvSpPr>
        <p:spPr>
          <a:xfrm>
            <a:off x="469966" y="4398388"/>
            <a:ext cx="5119671" cy="1643380"/>
          </a:xfrm>
          <a:prstGeom prst="wedgeEllipseCallout">
            <a:avLst>
              <a:gd name="adj1" fmla="val 51065"/>
              <a:gd name="adj2" fmla="val -14795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DECISÃO INTERLOCUTÓRIA ANTECIPADA PARCIAL DE MÉRITO PROCEDENTE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9206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18CAE0C-3B6C-BABC-A791-05F0760C8AAA}"/>
              </a:ext>
            </a:extLst>
          </p:cNvPr>
          <p:cNvSpPr txBox="1">
            <a:spLocks noChangeArrowheads="1"/>
          </p:cNvSpPr>
          <p:nvPr/>
        </p:nvSpPr>
        <p:spPr>
          <a:xfrm>
            <a:off x="117987" y="1927378"/>
            <a:ext cx="6203771" cy="1140285"/>
          </a:xfrm>
          <a:prstGeom prst="rect">
            <a:avLst/>
          </a:prstGeom>
          <a:solidFill>
            <a:schemeClr val="bg1">
              <a:alpha val="7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Tx/>
              <a:buNone/>
            </a:pPr>
            <a:endParaRPr lang="pt-BR" altLang="pt-BR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pt-BR" altLang="pt-BR" sz="11400" dirty="0">
                <a:solidFill>
                  <a:srgbClr val="002060"/>
                </a:solidFill>
                <a:latin typeface="Book Antiqua" panose="02040602050305030304" pitchFamily="18" charset="0"/>
              </a:rPr>
              <a:t>OB</a:t>
            </a:r>
            <a:r>
              <a:rPr lang="pt-BR" altLang="pt-BR" sz="11400" dirty="0">
                <a:solidFill>
                  <a:srgbClr val="339933"/>
                </a:solidFill>
                <a:latin typeface="Book Antiqua" panose="02040602050305030304" pitchFamily="18" charset="0"/>
              </a:rPr>
              <a:t>R</a:t>
            </a:r>
            <a:r>
              <a:rPr lang="pt-BR" altLang="pt-BR" sz="11400" dirty="0">
                <a:solidFill>
                  <a:srgbClr val="002060"/>
                </a:solidFill>
                <a:latin typeface="Book Antiqua" panose="02040602050305030304" pitchFamily="18" charset="0"/>
              </a:rPr>
              <a:t>IG</a:t>
            </a:r>
            <a:r>
              <a:rPr lang="pt-BR" altLang="pt-BR" sz="11400" dirty="0">
                <a:solidFill>
                  <a:srgbClr val="00B0F0"/>
                </a:solidFill>
                <a:latin typeface="Book Antiqua" panose="02040602050305030304" pitchFamily="18" charset="0"/>
              </a:rPr>
              <a:t>A</a:t>
            </a:r>
            <a:r>
              <a:rPr lang="pt-BR" altLang="pt-BR" sz="11400" dirty="0">
                <a:solidFill>
                  <a:srgbClr val="002060"/>
                </a:solidFill>
                <a:latin typeface="Book Antiqua" panose="02040602050305030304" pitchFamily="18" charset="0"/>
              </a:rPr>
              <a:t>DA</a:t>
            </a:r>
            <a:r>
              <a:rPr lang="pt-BR" altLang="pt-BR" sz="11400" dirty="0">
                <a:solidFill>
                  <a:srgbClr val="FF3300"/>
                </a:solidFill>
                <a:latin typeface="Book Antiqua" panose="02040602050305030304" pitchFamily="18" charset="0"/>
              </a:rPr>
              <a:t>!</a:t>
            </a:r>
            <a:r>
              <a:rPr lang="pt-BR" altLang="pt-BR" sz="8000" dirty="0">
                <a:solidFill>
                  <a:srgbClr val="FF3300"/>
                </a:solidFill>
                <a:latin typeface="Book Antiqua" panose="02040602050305030304" pitchFamily="18" charset="0"/>
              </a:rPr>
              <a:t> </a:t>
            </a:r>
            <a:endParaRPr lang="pt-BR" altLang="pt-BR" sz="7200" dirty="0">
              <a:solidFill>
                <a:srgbClr val="FF330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Imagem 4" descr="Texto, Quadro de comunicações&#10;&#10;Descrição gerada automaticamente">
            <a:extLst>
              <a:ext uri="{FF2B5EF4-FFF2-40B4-BE49-F238E27FC236}">
                <a16:creationId xmlns:a16="http://schemas.microsoft.com/office/drawing/2014/main" id="{5BC19349-D89E-492E-25A0-722E6B171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2385" r="-3717"/>
          <a:stretch>
            <a:fillRect/>
          </a:stretch>
        </p:blipFill>
        <p:spPr bwMode="auto">
          <a:xfrm>
            <a:off x="6562841" y="1581208"/>
            <a:ext cx="3919541" cy="46789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Waze - GPS, Maps, Traffic Alerts &amp; Live Navigation – Apps no Google Play">
            <a:extLst>
              <a:ext uri="{FF2B5EF4-FFF2-40B4-BE49-F238E27FC236}">
                <a16:creationId xmlns:a16="http://schemas.microsoft.com/office/drawing/2014/main" id="{3FD3566C-16FD-B8F7-84F4-2515472A3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892">
            <a:off x="7100486" y="712753"/>
            <a:ext cx="1307074" cy="130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95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767" y="1283109"/>
            <a:ext cx="9144000" cy="1791929"/>
          </a:xfrm>
        </p:spPr>
        <p:txBody>
          <a:bodyPr>
            <a:noAutofit/>
          </a:bodyPr>
          <a:lstStyle/>
          <a:p>
            <a:r>
              <a:rPr lang="pt-BR" sz="4000" dirty="0">
                <a:effectLst/>
                <a:latin typeface="+mn-lt"/>
                <a:ea typeface="Calibri" panose="020F0502020204030204" pitchFamily="34" charset="0"/>
              </a:rPr>
              <a:t>Julgamento antecipado parcial de mérito: decisão interlocutória apta a extinguir o crédito tributário?</a:t>
            </a:r>
            <a:endParaRPr lang="pt-BR" sz="4000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318251"/>
          </a:xfrm>
        </p:spPr>
        <p:txBody>
          <a:bodyPr>
            <a:normAutofit/>
          </a:bodyPr>
          <a:lstStyle/>
          <a:p>
            <a:r>
              <a:rPr lang="pt-BR" sz="4400" b="1" i="1" dirty="0">
                <a:solidFill>
                  <a:srgbClr val="0C2342"/>
                </a:solidFill>
                <a:latin typeface="+mj-lt"/>
                <a:ea typeface="+mj-ea"/>
                <a:cs typeface="+mj-cs"/>
              </a:rPr>
              <a:t>Camila Campos Vergueiro</a:t>
            </a:r>
          </a:p>
          <a:p>
            <a:r>
              <a:rPr lang="pt-BR" sz="2100" b="1" i="1" dirty="0">
                <a:solidFill>
                  <a:srgbClr val="0C2342"/>
                </a:solidFill>
                <a:latin typeface="+mj-lt"/>
                <a:ea typeface="+mj-ea"/>
                <a:cs typeface="+mj-cs"/>
              </a:rPr>
              <a:t>Mestre PUC</a:t>
            </a:r>
            <a:r>
              <a:rPr lang="pt-BR" sz="2100" b="1" i="1">
                <a:solidFill>
                  <a:srgbClr val="0C2342"/>
                </a:solidFill>
                <a:latin typeface="+mj-lt"/>
                <a:ea typeface="+mj-ea"/>
                <a:cs typeface="+mj-cs"/>
              </a:rPr>
              <a:t>/SP</a:t>
            </a:r>
            <a:endParaRPr lang="pt-BR" sz="2100" b="1" i="1" dirty="0">
              <a:solidFill>
                <a:srgbClr val="0C234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ifs de esferas - Gifs e Imagens Animadas">
            <a:extLst>
              <a:ext uri="{FF2B5EF4-FFF2-40B4-BE49-F238E27FC236}">
                <a16:creationId xmlns:a16="http://schemas.microsoft.com/office/drawing/2014/main" id="{312ED160-EDDB-A552-14E1-8781BEB77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58" y="107863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38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B42E1-4043-47C2-83BE-362018A4B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173" y="1008823"/>
            <a:ext cx="5897813" cy="544770"/>
          </a:xfrm>
          <a:ln>
            <a:solidFill>
              <a:srgbClr val="FF3300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4000" dirty="0">
                <a:solidFill>
                  <a:srgbClr val="000066"/>
                </a:solidFill>
              </a:rPr>
              <a:t>Tutela Jurisdicional – Tipos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7A34578-2EFA-425B-BE61-B00F5C4F07BF}"/>
              </a:ext>
            </a:extLst>
          </p:cNvPr>
          <p:cNvSpPr/>
          <p:nvPr/>
        </p:nvSpPr>
        <p:spPr>
          <a:xfrm>
            <a:off x="3648076" y="2276475"/>
            <a:ext cx="4176713" cy="4032250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2351F04-2442-496F-9F58-4EB3537E1726}"/>
              </a:ext>
            </a:extLst>
          </p:cNvPr>
          <p:cNvCxnSpPr/>
          <p:nvPr/>
        </p:nvCxnSpPr>
        <p:spPr>
          <a:xfrm flipH="1">
            <a:off x="4583114" y="2492375"/>
            <a:ext cx="2016125" cy="3455988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4DB3EBF5-791E-41FE-B2A6-2CFC56FD4482}"/>
              </a:ext>
            </a:extLst>
          </p:cNvPr>
          <p:cNvSpPr/>
          <p:nvPr/>
        </p:nvSpPr>
        <p:spPr>
          <a:xfrm>
            <a:off x="3930906" y="2715981"/>
            <a:ext cx="232221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3300"/>
                </a:solidFill>
                <a:cs typeface="Calibri"/>
              </a:rPr>
              <a:t>DEFINITIVIDADE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D8B8C1C-07F2-4FA0-9A74-18F222C4B0BD}"/>
              </a:ext>
            </a:extLst>
          </p:cNvPr>
          <p:cNvSpPr/>
          <p:nvPr/>
        </p:nvSpPr>
        <p:spPr>
          <a:xfrm>
            <a:off x="5349615" y="4973792"/>
            <a:ext cx="2051824" cy="611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8040"/>
                </a:solidFill>
                <a:cs typeface="Calibri"/>
              </a:rPr>
              <a:t>TEMPORARIEDADE</a:t>
            </a:r>
            <a:endParaRPr lang="pt-BR" sz="1200" dirty="0"/>
          </a:p>
        </p:txBody>
      </p:sp>
      <p:sp>
        <p:nvSpPr>
          <p:cNvPr id="6" name="Seta em curva para a direita 23">
            <a:extLst>
              <a:ext uri="{FF2B5EF4-FFF2-40B4-BE49-F238E27FC236}">
                <a16:creationId xmlns:a16="http://schemas.microsoft.com/office/drawing/2014/main" id="{BB088F73-CCFB-4112-B208-85B9BFDAF9FF}"/>
              </a:ext>
            </a:extLst>
          </p:cNvPr>
          <p:cNvSpPr/>
          <p:nvPr/>
        </p:nvSpPr>
        <p:spPr>
          <a:xfrm rot="5586155">
            <a:off x="3306324" y="1014499"/>
            <a:ext cx="722959" cy="31261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2E9D31A-039D-40E0-8D7A-C5340E1E868B}"/>
              </a:ext>
            </a:extLst>
          </p:cNvPr>
          <p:cNvSpPr/>
          <p:nvPr/>
        </p:nvSpPr>
        <p:spPr>
          <a:xfrm>
            <a:off x="270240" y="2869546"/>
            <a:ext cx="3397563" cy="3078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3300"/>
                </a:solidFill>
                <a:cs typeface="Calibri"/>
              </a:rPr>
              <a:t>analisa </a:t>
            </a:r>
            <a:r>
              <a:rPr lang="pt-BR" sz="2400" b="1" u="sng" dirty="0">
                <a:solidFill>
                  <a:srgbClr val="FF3300"/>
                </a:solidFill>
                <a:cs typeface="Calibri"/>
              </a:rPr>
              <a:t>o mérito</a:t>
            </a:r>
          </a:p>
          <a:p>
            <a:pPr algn="ctr"/>
            <a:r>
              <a:rPr lang="pt-BR" sz="1600" b="1" cap="small" dirty="0">
                <a:solidFill>
                  <a:srgbClr val="0B233F"/>
                </a:solidFill>
                <a:cs typeface="Calibri"/>
              </a:rPr>
              <a:t>trata da relação jurídica tributária</a:t>
            </a:r>
          </a:p>
          <a:p>
            <a:pPr algn="ctr"/>
            <a:r>
              <a:rPr lang="pt-BR" sz="1600" dirty="0">
                <a:solidFill>
                  <a:srgbClr val="0B233F"/>
                </a:solidFill>
                <a:cs typeface="Calibri"/>
              </a:rPr>
              <a:t>conteúdo de artigo 487, CPC/2015</a:t>
            </a:r>
          </a:p>
          <a:p>
            <a:pPr algn="ctr"/>
            <a:r>
              <a:rPr lang="pt-BR" sz="1600" b="1" dirty="0">
                <a:solidFill>
                  <a:srgbClr val="FF3300"/>
                </a:solidFill>
                <a:cs typeface="Calibri"/>
              </a:rPr>
              <a:t>forma coisa julgada </a:t>
            </a:r>
          </a:p>
          <a:p>
            <a:pPr algn="ctr"/>
            <a:r>
              <a:rPr lang="pt-BR" sz="1600" b="1" dirty="0">
                <a:solidFill>
                  <a:srgbClr val="0B233F"/>
                </a:solidFill>
                <a:cs typeface="Calibri"/>
              </a:rPr>
              <a:t>artigo 502, CPC/2015</a:t>
            </a:r>
          </a:p>
          <a:p>
            <a:pPr algn="ctr"/>
            <a:r>
              <a:rPr lang="pt-BR" sz="1600" b="0" i="1" dirty="0">
                <a:solidFill>
                  <a:srgbClr val="FF3300"/>
                </a:solidFill>
                <a:effectLst/>
                <a:latin typeface="Arial" panose="020B0604020202020204" pitchFamily="34" charset="0"/>
              </a:rPr>
              <a:t>Art. 502. Denomina-se </a:t>
            </a:r>
            <a:r>
              <a:rPr lang="pt-BR" sz="1600" b="1" i="1" u="sng" dirty="0">
                <a:solidFill>
                  <a:srgbClr val="FF3300"/>
                </a:solidFill>
                <a:effectLst/>
                <a:latin typeface="Arial" panose="020B0604020202020204" pitchFamily="34" charset="0"/>
              </a:rPr>
              <a:t>coisa julgada material</a:t>
            </a:r>
            <a:r>
              <a:rPr lang="pt-BR" sz="1600" b="0" i="1" dirty="0">
                <a:solidFill>
                  <a:srgbClr val="FF3300"/>
                </a:solidFill>
                <a:effectLst/>
                <a:latin typeface="Arial" panose="020B0604020202020204" pitchFamily="34" charset="0"/>
              </a:rPr>
              <a:t> a autoridade que torna imutável e indiscutível a </a:t>
            </a:r>
            <a:r>
              <a:rPr lang="pt-BR" sz="1600" b="1" i="1" u="sng" dirty="0">
                <a:solidFill>
                  <a:srgbClr val="FF3300"/>
                </a:solidFill>
                <a:effectLst/>
                <a:latin typeface="Arial" panose="020B0604020202020204" pitchFamily="34" charset="0"/>
              </a:rPr>
              <a:t>decisão de mérito não mais sujeita a recurso</a:t>
            </a:r>
            <a:r>
              <a:rPr lang="pt-BR" sz="1600" b="0" i="1" dirty="0">
                <a:solidFill>
                  <a:srgbClr val="FF3300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1600" b="1" i="1" dirty="0">
              <a:solidFill>
                <a:srgbClr val="FF3300"/>
              </a:solidFill>
              <a:cs typeface="Calibri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9D4B297-F7DF-4939-B649-23BD5CFF4EA8}"/>
              </a:ext>
            </a:extLst>
          </p:cNvPr>
          <p:cNvSpPr/>
          <p:nvPr/>
        </p:nvSpPr>
        <p:spPr>
          <a:xfrm>
            <a:off x="8167940" y="3775587"/>
            <a:ext cx="3723198" cy="1350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u="sng" dirty="0">
                <a:solidFill>
                  <a:srgbClr val="008040"/>
                </a:solidFill>
                <a:cs typeface="Calibri"/>
              </a:rPr>
              <a:t>não</a:t>
            </a:r>
            <a:r>
              <a:rPr lang="pt-BR" sz="2400" b="1" dirty="0">
                <a:solidFill>
                  <a:srgbClr val="008040"/>
                </a:solidFill>
                <a:cs typeface="Calibri"/>
              </a:rPr>
              <a:t> analisa o mérito</a:t>
            </a:r>
          </a:p>
          <a:p>
            <a:pPr algn="ctr"/>
            <a:r>
              <a:rPr lang="pt-BR" sz="1600" b="1" dirty="0">
                <a:solidFill>
                  <a:srgbClr val="008040"/>
                </a:solidFill>
                <a:cs typeface="Calibri"/>
              </a:rPr>
              <a:t>juízo de probabilidade e/ou risco de dano</a:t>
            </a:r>
          </a:p>
          <a:p>
            <a:pPr algn="ctr"/>
            <a:r>
              <a:rPr lang="pt-BR" sz="1600" dirty="0">
                <a:solidFill>
                  <a:srgbClr val="008040"/>
                </a:solidFill>
                <a:cs typeface="Calibri"/>
              </a:rPr>
              <a:t>Livro V, CPC/2015 – Da </a:t>
            </a:r>
            <a:r>
              <a:rPr lang="pt-BR" sz="1600" b="1" u="sng" dirty="0">
                <a:solidFill>
                  <a:srgbClr val="008040"/>
                </a:solidFill>
                <a:cs typeface="Calibri"/>
              </a:rPr>
              <a:t>Tutela Provisória</a:t>
            </a:r>
          </a:p>
          <a:p>
            <a:pPr algn="ctr"/>
            <a:r>
              <a:rPr lang="pt-BR" sz="1600" dirty="0">
                <a:solidFill>
                  <a:srgbClr val="008040"/>
                </a:solidFill>
                <a:cs typeface="Calibri"/>
              </a:rPr>
              <a:t>fundamentos: urgência e evidência</a:t>
            </a:r>
            <a:endParaRPr lang="pt-BR" sz="1400" dirty="0">
              <a:solidFill>
                <a:srgbClr val="008040"/>
              </a:solidFill>
            </a:endParaRPr>
          </a:p>
        </p:txBody>
      </p:sp>
      <p:sp>
        <p:nvSpPr>
          <p:cNvPr id="25" name="Seta em curva para a direita 23">
            <a:extLst>
              <a:ext uri="{FF2B5EF4-FFF2-40B4-BE49-F238E27FC236}">
                <a16:creationId xmlns:a16="http://schemas.microsoft.com/office/drawing/2014/main" id="{A9DE40D9-AB95-42C4-A9FD-17ED1FB76F50}"/>
              </a:ext>
            </a:extLst>
          </p:cNvPr>
          <p:cNvSpPr/>
          <p:nvPr/>
        </p:nvSpPr>
        <p:spPr>
          <a:xfrm rot="15840000">
            <a:off x="7866557" y="3835920"/>
            <a:ext cx="552040" cy="34955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Balão de Pensamento: Nuvem 7">
            <a:extLst>
              <a:ext uri="{FF2B5EF4-FFF2-40B4-BE49-F238E27FC236}">
                <a16:creationId xmlns:a16="http://schemas.microsoft.com/office/drawing/2014/main" id="{50982D60-49EB-CAE5-DF75-6635F2FCF8BE}"/>
              </a:ext>
            </a:extLst>
          </p:cNvPr>
          <p:cNvSpPr/>
          <p:nvPr/>
        </p:nvSpPr>
        <p:spPr>
          <a:xfrm>
            <a:off x="12977" y="817107"/>
            <a:ext cx="5132229" cy="1314905"/>
          </a:xfrm>
          <a:prstGeom prst="cloudCallout">
            <a:avLst>
              <a:gd name="adj1" fmla="val 58146"/>
              <a:gd name="adj2" fmla="val 7995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pt-BR" sz="1300" u="sng" dirty="0">
                <a:solidFill>
                  <a:schemeClr val="bg1">
                    <a:lumMod val="50000"/>
                  </a:schemeClr>
                </a:solidFill>
                <a:cs typeface="Calibri"/>
              </a:rPr>
              <a:t>não</a:t>
            </a:r>
            <a:r>
              <a:rPr lang="pt-BR" sz="13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analisa o mérito</a:t>
            </a:r>
          </a:p>
          <a:p>
            <a:pPr algn="ctr"/>
            <a:r>
              <a:rPr lang="pt-BR" sz="13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extingue processo sem julgamento de mérito</a:t>
            </a:r>
          </a:p>
          <a:p>
            <a:pPr algn="ctr"/>
            <a:r>
              <a:rPr lang="pt-BR" sz="13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conteúdo de artigo 485, CPC/2015</a:t>
            </a:r>
          </a:p>
          <a:p>
            <a:pPr algn="ctr"/>
            <a:r>
              <a:rPr lang="pt-BR" sz="1300" b="1" dirty="0">
                <a:solidFill>
                  <a:srgbClr val="FF3300"/>
                </a:solidFill>
                <a:cs typeface="Calibri"/>
              </a:rPr>
              <a:t>Não forma coisa julgada </a:t>
            </a:r>
          </a:p>
          <a:p>
            <a:pPr algn="ctr"/>
            <a:r>
              <a:rPr lang="pt-BR" sz="1300" b="1" dirty="0">
                <a:solidFill>
                  <a:srgbClr val="FF3300"/>
                </a:solidFill>
                <a:cs typeface="Calibri"/>
              </a:rPr>
              <a:t>Artigo 502, CPC/2015</a:t>
            </a:r>
            <a:endParaRPr lang="pt-BR" sz="13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518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B42E1-4043-47C2-83BE-362018A4B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7" y="1008823"/>
            <a:ext cx="10869560" cy="544770"/>
          </a:xfrm>
          <a:ln>
            <a:solidFill>
              <a:srgbClr val="FF3300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4000" dirty="0">
                <a:solidFill>
                  <a:srgbClr val="000066"/>
                </a:solidFill>
              </a:rPr>
              <a:t>Tutela Jurisdicional – Processo Tributário - Tipos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7A34578-2EFA-425B-BE61-B00F5C4F07BF}"/>
              </a:ext>
            </a:extLst>
          </p:cNvPr>
          <p:cNvSpPr/>
          <p:nvPr/>
        </p:nvSpPr>
        <p:spPr>
          <a:xfrm>
            <a:off x="3648076" y="2276475"/>
            <a:ext cx="4176713" cy="4032250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2351F04-2442-496F-9F58-4EB3537E1726}"/>
              </a:ext>
            </a:extLst>
          </p:cNvPr>
          <p:cNvCxnSpPr/>
          <p:nvPr/>
        </p:nvCxnSpPr>
        <p:spPr>
          <a:xfrm flipH="1">
            <a:off x="4583114" y="2492375"/>
            <a:ext cx="2016125" cy="3455988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4DB3EBF5-791E-41FE-B2A6-2CFC56FD4482}"/>
              </a:ext>
            </a:extLst>
          </p:cNvPr>
          <p:cNvSpPr/>
          <p:nvPr/>
        </p:nvSpPr>
        <p:spPr>
          <a:xfrm>
            <a:off x="3930906" y="2715981"/>
            <a:ext cx="232221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3300"/>
                </a:solidFill>
                <a:cs typeface="Calibri"/>
              </a:rPr>
              <a:t>DEFINITIVIDADE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D8B8C1C-07F2-4FA0-9A74-18F222C4B0BD}"/>
              </a:ext>
            </a:extLst>
          </p:cNvPr>
          <p:cNvSpPr/>
          <p:nvPr/>
        </p:nvSpPr>
        <p:spPr>
          <a:xfrm>
            <a:off x="5349615" y="4973792"/>
            <a:ext cx="2051824" cy="611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8040"/>
                </a:solidFill>
                <a:cs typeface="Calibri"/>
              </a:rPr>
              <a:t>TEMPORARIEDADE</a:t>
            </a:r>
            <a:endParaRPr lang="pt-BR" sz="1200" dirty="0"/>
          </a:p>
        </p:txBody>
      </p:sp>
      <p:sp>
        <p:nvSpPr>
          <p:cNvPr id="6" name="Seta em curva para a direita 23">
            <a:extLst>
              <a:ext uri="{FF2B5EF4-FFF2-40B4-BE49-F238E27FC236}">
                <a16:creationId xmlns:a16="http://schemas.microsoft.com/office/drawing/2014/main" id="{BB088F73-CCFB-4112-B208-85B9BFDAF9FF}"/>
              </a:ext>
            </a:extLst>
          </p:cNvPr>
          <p:cNvSpPr/>
          <p:nvPr/>
        </p:nvSpPr>
        <p:spPr>
          <a:xfrm rot="5400000">
            <a:off x="3306324" y="1014499"/>
            <a:ext cx="722959" cy="31261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2E9D31A-039D-40E0-8D7A-C5340E1E868B}"/>
              </a:ext>
            </a:extLst>
          </p:cNvPr>
          <p:cNvSpPr/>
          <p:nvPr/>
        </p:nvSpPr>
        <p:spPr>
          <a:xfrm>
            <a:off x="240182" y="2922695"/>
            <a:ext cx="3421791" cy="2051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3300"/>
                </a:solidFill>
                <a:cs typeface="Calibri"/>
              </a:rPr>
              <a:t>analisa </a:t>
            </a:r>
            <a:r>
              <a:rPr lang="pt-BR" sz="2400" b="1" u="sng" dirty="0">
                <a:solidFill>
                  <a:srgbClr val="FF3300"/>
                </a:solidFill>
                <a:cs typeface="Calibri"/>
              </a:rPr>
              <a:t>o mérito</a:t>
            </a:r>
          </a:p>
          <a:p>
            <a:pPr algn="ctr"/>
            <a:r>
              <a:rPr lang="pt-BR" sz="1600" b="1" u="sng" cap="small" dirty="0">
                <a:solidFill>
                  <a:srgbClr val="0B233F"/>
                </a:solidFill>
                <a:cs typeface="Calibri"/>
              </a:rPr>
              <a:t>extingue</a:t>
            </a:r>
            <a:r>
              <a:rPr lang="pt-BR" sz="1600" b="1" cap="small" dirty="0">
                <a:solidFill>
                  <a:srgbClr val="0B233F"/>
                </a:solidFill>
                <a:cs typeface="Calibri"/>
              </a:rPr>
              <a:t> a relação jurídica tributária</a:t>
            </a:r>
          </a:p>
          <a:p>
            <a:pPr algn="ctr"/>
            <a:r>
              <a:rPr lang="pt-BR" sz="1600" dirty="0">
                <a:solidFill>
                  <a:srgbClr val="0B233F"/>
                </a:solidFill>
                <a:cs typeface="Calibri"/>
              </a:rPr>
              <a:t>Artigo 156, X, CTN</a:t>
            </a:r>
          </a:p>
          <a:p>
            <a:pPr algn="ctr"/>
            <a:r>
              <a:rPr lang="pt-BR" sz="1500" i="1" dirty="0">
                <a:solidFill>
                  <a:srgbClr val="FF3300"/>
                </a:solidFill>
              </a:rPr>
              <a:t>Art. 156. Extinguem o crédito tributário: </a:t>
            </a:r>
          </a:p>
          <a:p>
            <a:pPr algn="ctr"/>
            <a:r>
              <a:rPr lang="pt-BR" sz="1500" i="1" dirty="0">
                <a:solidFill>
                  <a:srgbClr val="FF3300"/>
                </a:solidFill>
              </a:rPr>
              <a:t>X - a </a:t>
            </a:r>
            <a:r>
              <a:rPr lang="pt-BR" sz="1500" b="1" i="1" dirty="0">
                <a:solidFill>
                  <a:srgbClr val="FF3300"/>
                </a:solidFill>
              </a:rPr>
              <a:t>decisão judicial passada em julgado</a:t>
            </a:r>
            <a:r>
              <a:rPr lang="pt-BR" sz="1500" i="1" dirty="0">
                <a:solidFill>
                  <a:srgbClr val="FF3300"/>
                </a:solidFill>
              </a:rPr>
              <a:t>;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9D4B297-F7DF-4939-B649-23BD5CFF4EA8}"/>
              </a:ext>
            </a:extLst>
          </p:cNvPr>
          <p:cNvSpPr/>
          <p:nvPr/>
        </p:nvSpPr>
        <p:spPr>
          <a:xfrm>
            <a:off x="8041629" y="2643892"/>
            <a:ext cx="3858096" cy="2622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u="sng" dirty="0">
                <a:solidFill>
                  <a:srgbClr val="008040"/>
                </a:solidFill>
                <a:cs typeface="Calibri"/>
              </a:rPr>
              <a:t>não</a:t>
            </a:r>
            <a:r>
              <a:rPr lang="pt-BR" sz="2400" b="1" dirty="0">
                <a:solidFill>
                  <a:srgbClr val="008040"/>
                </a:solidFill>
                <a:cs typeface="Calibri"/>
              </a:rPr>
              <a:t> analisa o mérito</a:t>
            </a:r>
          </a:p>
          <a:p>
            <a:pPr algn="ctr"/>
            <a:r>
              <a:rPr lang="pt-BR" sz="1600" b="1" u="sng" cap="small" dirty="0">
                <a:solidFill>
                  <a:srgbClr val="008040"/>
                </a:solidFill>
                <a:cs typeface="Calibri"/>
              </a:rPr>
              <a:t>Suspende</a:t>
            </a:r>
            <a:r>
              <a:rPr lang="pt-BR" sz="1600" b="1" cap="small" dirty="0">
                <a:solidFill>
                  <a:srgbClr val="008040"/>
                </a:solidFill>
                <a:cs typeface="Calibri"/>
              </a:rPr>
              <a:t> a exigibilidade do crédito tributário</a:t>
            </a:r>
          </a:p>
          <a:p>
            <a:pPr algn="ctr"/>
            <a:r>
              <a:rPr lang="pt-BR" sz="1600" dirty="0">
                <a:solidFill>
                  <a:srgbClr val="008040"/>
                </a:solidFill>
                <a:cs typeface="Calibri"/>
              </a:rPr>
              <a:t>Artigo 151, IV, V, CTN</a:t>
            </a:r>
          </a:p>
          <a:p>
            <a:pPr algn="ctr"/>
            <a:r>
              <a:rPr lang="pt-BR" sz="1500" dirty="0">
                <a:solidFill>
                  <a:srgbClr val="008040"/>
                </a:solidFill>
                <a:cs typeface="Calibri"/>
              </a:rPr>
              <a:t>Art. 151. Suspendem a exigibilidade do crédito tributário:</a:t>
            </a:r>
          </a:p>
          <a:p>
            <a:pPr algn="ctr"/>
            <a:r>
              <a:rPr lang="pt-BR" sz="1500" dirty="0">
                <a:solidFill>
                  <a:srgbClr val="008040"/>
                </a:solidFill>
                <a:cs typeface="Calibri"/>
              </a:rPr>
              <a:t>IV - a concessão de medida liminar em mandado de segurança;</a:t>
            </a:r>
          </a:p>
          <a:p>
            <a:pPr algn="ctr"/>
            <a:r>
              <a:rPr lang="pt-BR" sz="1500" dirty="0">
                <a:solidFill>
                  <a:srgbClr val="008040"/>
                </a:solidFill>
                <a:cs typeface="Calibri"/>
              </a:rPr>
              <a:t>V – a concessão de medida liminar ou de tutela antecipada, em outras espécies de ação judicial;</a:t>
            </a:r>
          </a:p>
        </p:txBody>
      </p:sp>
      <p:sp>
        <p:nvSpPr>
          <p:cNvPr id="25" name="Seta em curva para a direita 23">
            <a:extLst>
              <a:ext uri="{FF2B5EF4-FFF2-40B4-BE49-F238E27FC236}">
                <a16:creationId xmlns:a16="http://schemas.microsoft.com/office/drawing/2014/main" id="{A9DE40D9-AB95-42C4-A9FD-17ED1FB76F50}"/>
              </a:ext>
            </a:extLst>
          </p:cNvPr>
          <p:cNvSpPr/>
          <p:nvPr/>
        </p:nvSpPr>
        <p:spPr>
          <a:xfrm rot="15840000">
            <a:off x="7949869" y="3896313"/>
            <a:ext cx="552040" cy="34955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1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B42E1-4043-47C2-83BE-362018A4B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7" y="1008823"/>
            <a:ext cx="10869560" cy="544770"/>
          </a:xfrm>
          <a:ln>
            <a:solidFill>
              <a:srgbClr val="FF3300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sz="4000" dirty="0">
                <a:solidFill>
                  <a:srgbClr val="000066"/>
                </a:solidFill>
              </a:rPr>
              <a:t>Tutela Jurisdicional de mérito - CPC/2015 - Tipos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7A34578-2EFA-425B-BE61-B00F5C4F07BF}"/>
              </a:ext>
            </a:extLst>
          </p:cNvPr>
          <p:cNvSpPr/>
          <p:nvPr/>
        </p:nvSpPr>
        <p:spPr>
          <a:xfrm>
            <a:off x="5568869" y="1902834"/>
            <a:ext cx="4176713" cy="4032250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2351F04-2442-496F-9F58-4EB3537E1726}"/>
              </a:ext>
            </a:extLst>
          </p:cNvPr>
          <p:cNvCxnSpPr/>
          <p:nvPr/>
        </p:nvCxnSpPr>
        <p:spPr>
          <a:xfrm flipH="1">
            <a:off x="6649162" y="2190965"/>
            <a:ext cx="2016125" cy="3455988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4DB3EBF5-791E-41FE-B2A6-2CFC56FD4482}"/>
              </a:ext>
            </a:extLst>
          </p:cNvPr>
          <p:cNvSpPr/>
          <p:nvPr/>
        </p:nvSpPr>
        <p:spPr>
          <a:xfrm>
            <a:off x="5722118" y="2650239"/>
            <a:ext cx="232221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3300"/>
                </a:solidFill>
                <a:cs typeface="Calibri"/>
              </a:rPr>
              <a:t>DEFINITIVIDADE</a:t>
            </a:r>
          </a:p>
        </p:txBody>
      </p:sp>
      <p:sp>
        <p:nvSpPr>
          <p:cNvPr id="6" name="Seta em curva para a direita 23">
            <a:extLst>
              <a:ext uri="{FF2B5EF4-FFF2-40B4-BE49-F238E27FC236}">
                <a16:creationId xmlns:a16="http://schemas.microsoft.com/office/drawing/2014/main" id="{BB088F73-CCFB-4112-B208-85B9BFDAF9FF}"/>
              </a:ext>
            </a:extLst>
          </p:cNvPr>
          <p:cNvSpPr/>
          <p:nvPr/>
        </p:nvSpPr>
        <p:spPr>
          <a:xfrm rot="5400000">
            <a:off x="4647996" y="914226"/>
            <a:ext cx="722959" cy="31261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2E9D31A-039D-40E0-8D7A-C5340E1E868B}"/>
              </a:ext>
            </a:extLst>
          </p:cNvPr>
          <p:cNvSpPr/>
          <p:nvPr/>
        </p:nvSpPr>
        <p:spPr>
          <a:xfrm>
            <a:off x="648213" y="2465049"/>
            <a:ext cx="5038172" cy="4032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cap="small" dirty="0">
                <a:solidFill>
                  <a:srgbClr val="0B233F"/>
                </a:solidFill>
                <a:cs typeface="Calibri"/>
              </a:rPr>
              <a:t>CPC/2015</a:t>
            </a:r>
          </a:p>
          <a:p>
            <a:pPr algn="ctr"/>
            <a:r>
              <a:rPr lang="pt-BR" sz="2000" b="1" dirty="0">
                <a:solidFill>
                  <a:srgbClr val="FF3300"/>
                </a:solidFill>
                <a:cs typeface="Calibri"/>
              </a:rPr>
              <a:t>“Tipos” decisórios que analisam o mérito</a:t>
            </a:r>
          </a:p>
          <a:p>
            <a:pPr algn="ctr"/>
            <a:endParaRPr lang="pt-BR" sz="1000" b="1" cap="small" dirty="0">
              <a:solidFill>
                <a:srgbClr val="0B233F"/>
              </a:solidFill>
              <a:cs typeface="Calibri"/>
            </a:endParaRPr>
          </a:p>
          <a:p>
            <a:r>
              <a:rPr lang="pt-BR" sz="1700" b="1" dirty="0">
                <a:solidFill>
                  <a:srgbClr val="002060"/>
                </a:solidFill>
                <a:cs typeface="Calibri"/>
              </a:rPr>
              <a:t>Sentença </a:t>
            </a:r>
            <a:r>
              <a:rPr lang="pt-BR" sz="1700" dirty="0">
                <a:solidFill>
                  <a:srgbClr val="002060"/>
                </a:solidFill>
                <a:cs typeface="Calibri"/>
              </a:rPr>
              <a:t>– art. 487</a:t>
            </a:r>
          </a:p>
          <a:p>
            <a:pPr lvl="1" algn="just"/>
            <a:r>
              <a:rPr lang="pt-BR" sz="1100" b="0" i="0" dirty="0">
                <a:solidFill>
                  <a:srgbClr val="000000"/>
                </a:solidFill>
                <a:effectLst/>
              </a:rPr>
              <a:t>Art. 487. Haverá resolução de mérito quando o juiz:</a:t>
            </a:r>
          </a:p>
          <a:p>
            <a:pPr lvl="1" algn="just"/>
            <a:r>
              <a:rPr lang="pt-BR" sz="1100" b="0" i="0" dirty="0">
                <a:solidFill>
                  <a:srgbClr val="000000"/>
                </a:solidFill>
                <a:effectLst/>
              </a:rPr>
              <a:t>I - acolher ou rejeitar o pedido formulado na ação ou na reconvenção;</a:t>
            </a:r>
          </a:p>
          <a:p>
            <a:pPr lvl="1" algn="just"/>
            <a:r>
              <a:rPr lang="pt-BR" sz="1100" b="0" i="0" dirty="0">
                <a:solidFill>
                  <a:srgbClr val="000000"/>
                </a:solidFill>
                <a:effectLst/>
              </a:rPr>
              <a:t>II - decidir, de ofício ou a requerimento, sobre a ocorrência de decadência ou prescrição;</a:t>
            </a:r>
          </a:p>
          <a:p>
            <a:pPr lvl="1" algn="just"/>
            <a:r>
              <a:rPr lang="pt-BR" sz="1100" b="0" i="0" dirty="0">
                <a:solidFill>
                  <a:srgbClr val="000000"/>
                </a:solidFill>
                <a:effectLst/>
              </a:rPr>
              <a:t>III - homologar:</a:t>
            </a:r>
          </a:p>
          <a:p>
            <a:pPr lvl="1" algn="just"/>
            <a:r>
              <a:rPr lang="pt-BR" sz="1100" b="0" i="0" dirty="0">
                <a:solidFill>
                  <a:srgbClr val="000000"/>
                </a:solidFill>
                <a:effectLst/>
              </a:rPr>
              <a:t>a) o reconhecimento da procedência do pedido formulado na ação ou na reconvenção;</a:t>
            </a:r>
          </a:p>
          <a:p>
            <a:pPr lvl="1" algn="just"/>
            <a:r>
              <a:rPr lang="pt-BR" sz="1100" b="0" i="0" dirty="0">
                <a:solidFill>
                  <a:srgbClr val="000000"/>
                </a:solidFill>
                <a:effectLst/>
              </a:rPr>
              <a:t>b) a transação;</a:t>
            </a:r>
          </a:p>
          <a:p>
            <a:pPr lvl="1" algn="just"/>
            <a:r>
              <a:rPr lang="pt-BR" sz="1100" b="0" i="0" dirty="0">
                <a:solidFill>
                  <a:srgbClr val="000000"/>
                </a:solidFill>
                <a:effectLst/>
              </a:rPr>
              <a:t>c) a renúncia à pretensão formulada na ação ou na reconvenção.</a:t>
            </a:r>
          </a:p>
          <a:p>
            <a:r>
              <a:rPr lang="pt-BR" sz="1700" b="1" dirty="0">
                <a:solidFill>
                  <a:srgbClr val="002060"/>
                </a:solidFill>
                <a:cs typeface="Calibri"/>
              </a:rPr>
              <a:t>Decisão interlocutória antecipada parcial de mérito – art. 356</a:t>
            </a:r>
          </a:p>
          <a:p>
            <a:pPr lvl="1"/>
            <a:r>
              <a:rPr lang="pt-BR" sz="1100" dirty="0">
                <a:solidFill>
                  <a:srgbClr val="000000"/>
                </a:solidFill>
              </a:rPr>
              <a:t>Art. 356. O juiz decidirá parcialmente o mérito quando um ou mais dos pedidos formulados ou parcela deles: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2AE15BC-2BC9-8FF0-1298-E5D8AB144261}"/>
              </a:ext>
            </a:extLst>
          </p:cNvPr>
          <p:cNvSpPr/>
          <p:nvPr/>
        </p:nvSpPr>
        <p:spPr>
          <a:xfrm>
            <a:off x="7480081" y="5022376"/>
            <a:ext cx="1507490" cy="289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rgbClr val="008040"/>
                </a:solidFill>
                <a:cs typeface="Calibri"/>
              </a:rPr>
              <a:t>TEMPORARIEDADE</a:t>
            </a:r>
            <a:endParaRPr lang="pt-BR" sz="1000" dirty="0"/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id="{8DC4AEF3-9336-C456-0FDE-C2B4B91E7C86}"/>
              </a:ext>
            </a:extLst>
          </p:cNvPr>
          <p:cNvSpPr/>
          <p:nvPr/>
        </p:nvSpPr>
        <p:spPr>
          <a:xfrm>
            <a:off x="450573" y="3429000"/>
            <a:ext cx="395279" cy="2927554"/>
          </a:xfrm>
          <a:prstGeom prst="leftBrace">
            <a:avLst/>
          </a:prstGeom>
          <a:ln w="381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439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B42E1-4043-47C2-83BE-362018A4B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615" y="954232"/>
            <a:ext cx="6373504" cy="437839"/>
          </a:xfrm>
          <a:ln>
            <a:solidFill>
              <a:srgbClr val="FF3300"/>
            </a:solidFill>
          </a:ln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2800" dirty="0">
                <a:solidFill>
                  <a:srgbClr val="000066"/>
                </a:solidFill>
              </a:rPr>
              <a:t>Tutela jurisdicional de mérito - CPC/2015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2E9D31A-039D-40E0-8D7A-C5340E1E868B}"/>
              </a:ext>
            </a:extLst>
          </p:cNvPr>
          <p:cNvSpPr/>
          <p:nvPr/>
        </p:nvSpPr>
        <p:spPr>
          <a:xfrm>
            <a:off x="193343" y="1740311"/>
            <a:ext cx="11805314" cy="47782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pt-BR" sz="2000" b="0" i="0" dirty="0">
                <a:solidFill>
                  <a:schemeClr val="bg1"/>
                </a:solidFill>
                <a:effectLst/>
              </a:rPr>
              <a:t>CAPÍTULO X</a:t>
            </a:r>
          </a:p>
          <a:p>
            <a:pPr algn="ctr">
              <a:lnSpc>
                <a:spcPts val="1200"/>
              </a:lnSpc>
            </a:pPr>
            <a:br>
              <a:rPr lang="pt-BR" sz="2000" b="0" i="0" dirty="0">
                <a:solidFill>
                  <a:schemeClr val="bg1"/>
                </a:solidFill>
                <a:effectLst/>
              </a:rPr>
            </a:br>
            <a:r>
              <a:rPr lang="pt-BR" sz="2000" b="0" i="0" dirty="0">
                <a:solidFill>
                  <a:schemeClr val="bg1"/>
                </a:solidFill>
                <a:effectLst/>
              </a:rPr>
              <a:t>DO JULGAMENTO CONFORME O ESTADO DO PROCESSO</a:t>
            </a:r>
          </a:p>
          <a:p>
            <a:pPr algn="ctr">
              <a:lnSpc>
                <a:spcPts val="1200"/>
              </a:lnSpc>
            </a:pPr>
            <a:endParaRPr lang="pt-BR" sz="2000" b="0" i="0" dirty="0">
              <a:solidFill>
                <a:schemeClr val="bg1"/>
              </a:solidFill>
              <a:effectLst/>
            </a:endParaRPr>
          </a:p>
          <a:p>
            <a:pPr algn="ctr">
              <a:lnSpc>
                <a:spcPts val="1200"/>
              </a:lnSpc>
            </a:pPr>
            <a:r>
              <a:rPr lang="pt-BR" sz="2000" b="1" i="0" dirty="0">
                <a:solidFill>
                  <a:schemeClr val="bg1"/>
                </a:solidFill>
                <a:effectLst/>
              </a:rPr>
              <a:t>Seção I</a:t>
            </a:r>
          </a:p>
          <a:p>
            <a:pPr algn="ctr">
              <a:lnSpc>
                <a:spcPts val="1200"/>
              </a:lnSpc>
            </a:pPr>
            <a:br>
              <a:rPr lang="pt-BR" sz="2000" b="1" i="0" dirty="0">
                <a:solidFill>
                  <a:schemeClr val="bg1"/>
                </a:solidFill>
                <a:effectLst/>
              </a:rPr>
            </a:br>
            <a:r>
              <a:rPr lang="pt-BR" sz="2000" b="1" i="0" dirty="0">
                <a:solidFill>
                  <a:schemeClr val="bg1"/>
                </a:solidFill>
                <a:effectLst/>
              </a:rPr>
              <a:t>Da Extinção do Processo</a:t>
            </a:r>
            <a:endParaRPr lang="pt-BR" sz="2000" b="0" i="0" dirty="0">
              <a:solidFill>
                <a:schemeClr val="bg1"/>
              </a:solidFill>
              <a:effectLst/>
            </a:endParaRPr>
          </a:p>
          <a:p>
            <a:pPr algn="just"/>
            <a:r>
              <a:rPr lang="pt-BR" sz="2000" b="0" i="0" dirty="0">
                <a:solidFill>
                  <a:schemeClr val="bg1"/>
                </a:solidFill>
                <a:effectLst/>
              </a:rPr>
              <a:t>Art. 354. Ocorrendo qualquer das hipóteses previstas nos arts. 485 e </a:t>
            </a:r>
            <a:r>
              <a:rPr lang="pt-BR" sz="2000" b="1" i="0" u="sng" dirty="0">
                <a:solidFill>
                  <a:srgbClr val="FFFF00"/>
                </a:solidFill>
                <a:effectLst/>
              </a:rPr>
              <a:t>487</a:t>
            </a:r>
            <a:r>
              <a:rPr lang="pt-BR" sz="2000" b="0" i="0" dirty="0">
                <a:solidFill>
                  <a:schemeClr val="bg1"/>
                </a:solidFill>
                <a:effectLst/>
              </a:rPr>
              <a:t>, incisos II e III , o juiz proferirá </a:t>
            </a:r>
            <a:r>
              <a:rPr lang="pt-BR" sz="2000" b="1" i="0" u="sng" dirty="0">
                <a:solidFill>
                  <a:srgbClr val="FFFF00"/>
                </a:solidFill>
                <a:effectLst/>
              </a:rPr>
              <a:t>SENTENÇA</a:t>
            </a:r>
            <a:r>
              <a:rPr lang="pt-BR" sz="2000" b="0" i="0" dirty="0">
                <a:solidFill>
                  <a:schemeClr val="bg1"/>
                </a:solidFill>
                <a:effectLst/>
              </a:rPr>
              <a:t>.</a:t>
            </a:r>
          </a:p>
          <a:p>
            <a:pPr algn="just"/>
            <a:r>
              <a:rPr lang="pt-BR" sz="2000" b="0" i="0" dirty="0">
                <a:solidFill>
                  <a:schemeClr val="bg1"/>
                </a:solidFill>
                <a:effectLst/>
              </a:rPr>
              <a:t>Parágrafo único. </a:t>
            </a:r>
            <a:r>
              <a:rPr lang="pt-BR" sz="2000" b="0" i="1" dirty="0">
                <a:solidFill>
                  <a:schemeClr val="bg1"/>
                </a:solidFill>
                <a:effectLst/>
              </a:rPr>
              <a:t>A </a:t>
            </a:r>
            <a:r>
              <a:rPr lang="pt-BR" sz="2000" b="1" i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DECISÃO</a:t>
            </a:r>
            <a:r>
              <a:rPr lang="pt-BR" sz="2000" b="0" i="1" dirty="0">
                <a:solidFill>
                  <a:schemeClr val="bg1"/>
                </a:solidFill>
                <a:effectLst/>
              </a:rPr>
              <a:t> a que se refere o caput </a:t>
            </a:r>
            <a:r>
              <a:rPr lang="pt-BR" sz="2000" b="1" i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pode dizer respeito a apenas parcela do processo</a:t>
            </a:r>
            <a:r>
              <a:rPr lang="pt-BR" sz="2000" b="0" i="1" dirty="0">
                <a:solidFill>
                  <a:schemeClr val="bg1"/>
                </a:solidFill>
                <a:effectLst/>
              </a:rPr>
              <a:t>, caso em que será </a:t>
            </a:r>
            <a:r>
              <a:rPr lang="pt-BR" sz="2000" b="1" i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impugnável por agravo de instrumento</a:t>
            </a:r>
            <a:r>
              <a:rPr lang="pt-BR" sz="2000" b="0" i="0" dirty="0">
                <a:solidFill>
                  <a:schemeClr val="bg1"/>
                </a:solidFill>
                <a:effectLst/>
              </a:rPr>
              <a:t>.</a:t>
            </a:r>
          </a:p>
          <a:p>
            <a:pPr algn="just"/>
            <a:endParaRPr lang="pt-BR" sz="2000" b="0" i="0" dirty="0">
              <a:solidFill>
                <a:schemeClr val="bg1"/>
              </a:solidFill>
              <a:effectLst/>
            </a:endParaRPr>
          </a:p>
          <a:p>
            <a:pPr algn="ctr"/>
            <a:r>
              <a:rPr lang="pt-BR" sz="2000" i="0" dirty="0">
                <a:solidFill>
                  <a:schemeClr val="bg1"/>
                </a:solidFill>
                <a:effectLst/>
              </a:rPr>
              <a:t>Seção II</a:t>
            </a:r>
            <a:br>
              <a:rPr lang="pt-BR" sz="2000" i="0" dirty="0">
                <a:solidFill>
                  <a:schemeClr val="bg1"/>
                </a:solidFill>
                <a:effectLst/>
              </a:rPr>
            </a:br>
            <a:r>
              <a:rPr lang="pt-BR" sz="2000" i="0" dirty="0">
                <a:solidFill>
                  <a:schemeClr val="bg1"/>
                </a:solidFill>
                <a:effectLst/>
              </a:rPr>
              <a:t>Do Julgamento Antecipado do Mérito</a:t>
            </a:r>
          </a:p>
          <a:p>
            <a:pPr algn="just"/>
            <a:r>
              <a:rPr lang="pt-BR" sz="2000" b="0" i="0" dirty="0">
                <a:solidFill>
                  <a:schemeClr val="bg1"/>
                </a:solidFill>
                <a:effectLst/>
              </a:rPr>
              <a:t>Art. 355. O juiz julgará antecipadamente o pedido, proferindo </a:t>
            </a:r>
            <a:r>
              <a:rPr lang="pt-BR" sz="2000" b="1" i="0" u="sng" dirty="0">
                <a:solidFill>
                  <a:srgbClr val="FFFF00"/>
                </a:solidFill>
                <a:effectLst/>
              </a:rPr>
              <a:t>SENTENÇA</a:t>
            </a:r>
            <a:r>
              <a:rPr lang="pt-BR" sz="2000" b="0" i="0" dirty="0">
                <a:solidFill>
                  <a:schemeClr val="bg1"/>
                </a:solidFill>
                <a:effectLst/>
              </a:rPr>
              <a:t> com resolução de mérito, quando:</a:t>
            </a:r>
          </a:p>
          <a:p>
            <a:pPr algn="just"/>
            <a:r>
              <a:rPr lang="pt-BR" sz="2000" b="0" i="0" dirty="0">
                <a:solidFill>
                  <a:schemeClr val="bg1"/>
                </a:solidFill>
                <a:effectLst/>
              </a:rPr>
              <a:t>I - </a:t>
            </a:r>
            <a:r>
              <a:rPr lang="pt-BR" sz="2000" b="1" i="0" dirty="0">
                <a:solidFill>
                  <a:schemeClr val="bg1"/>
                </a:solidFill>
                <a:effectLst/>
              </a:rPr>
              <a:t>não houver necessidade de produção de outras provas</a:t>
            </a:r>
            <a:r>
              <a:rPr lang="pt-BR" sz="2000" b="0" i="0" dirty="0">
                <a:solidFill>
                  <a:schemeClr val="bg1"/>
                </a:solidFill>
                <a:effectLst/>
              </a:rPr>
              <a:t>;</a:t>
            </a:r>
          </a:p>
          <a:p>
            <a:pPr algn="just"/>
            <a:r>
              <a:rPr lang="pt-BR" sz="2000" b="0" i="0" dirty="0">
                <a:solidFill>
                  <a:schemeClr val="bg1"/>
                </a:solidFill>
                <a:effectLst/>
              </a:rPr>
              <a:t>II - o réu for revel, ocorrer o efeito previsto no art. 344 e não houver requerimento de prova, na forma do art. 349 .</a:t>
            </a:r>
          </a:p>
        </p:txBody>
      </p:sp>
    </p:spTree>
    <p:extLst>
      <p:ext uri="{BB962C8B-B14F-4D97-AF65-F5344CB8AC3E}">
        <p14:creationId xmlns:p14="http://schemas.microsoft.com/office/powerpoint/2010/main" val="300452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CEAC7D0-F8EC-9FF9-B0A7-AA23FC0B3937}"/>
              </a:ext>
            </a:extLst>
          </p:cNvPr>
          <p:cNvSpPr/>
          <p:nvPr/>
        </p:nvSpPr>
        <p:spPr>
          <a:xfrm>
            <a:off x="193343" y="1651380"/>
            <a:ext cx="11805314" cy="43604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0" dirty="0">
                <a:solidFill>
                  <a:schemeClr val="bg1"/>
                </a:solidFill>
                <a:effectLst/>
              </a:rPr>
              <a:t>Seção III</a:t>
            </a:r>
            <a:br>
              <a:rPr lang="pt-BR" sz="2000" i="0" dirty="0">
                <a:solidFill>
                  <a:schemeClr val="bg1"/>
                </a:solidFill>
                <a:effectLst/>
              </a:rPr>
            </a:br>
            <a:r>
              <a:rPr lang="pt-BR" sz="2000" b="1" i="0" u="sng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Do Julgamento Antecipado Parcial do Mérito</a:t>
            </a:r>
          </a:p>
          <a:p>
            <a:pPr algn="just"/>
            <a:r>
              <a:rPr lang="pt-BR" sz="2000" b="0" i="0" dirty="0">
                <a:solidFill>
                  <a:schemeClr val="bg1"/>
                </a:solidFill>
                <a:effectLst/>
              </a:rPr>
              <a:t>Art. 356. </a:t>
            </a:r>
            <a:r>
              <a:rPr lang="pt-BR" sz="2000" b="1" i="0" u="sng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O juiz decidirá parcialmente o mérito quando um ou mais dos pedidos formulados ou parcela deles</a:t>
            </a:r>
            <a:r>
              <a:rPr lang="pt-BR" sz="2000" b="0" i="0" dirty="0">
                <a:solidFill>
                  <a:schemeClr val="bg1"/>
                </a:solidFill>
                <a:effectLst/>
              </a:rPr>
              <a:t>:</a:t>
            </a:r>
            <a:endParaRPr lang="pt-BR" sz="2400" b="0" i="0" dirty="0">
              <a:solidFill>
                <a:schemeClr val="bg1"/>
              </a:solidFill>
              <a:effectLst/>
            </a:endParaRPr>
          </a:p>
          <a:p>
            <a:pPr algn="just"/>
            <a:r>
              <a:rPr lang="pt-BR" sz="2000" b="0" i="0" dirty="0">
                <a:solidFill>
                  <a:schemeClr val="bg1"/>
                </a:solidFill>
                <a:effectLst/>
              </a:rPr>
              <a:t>I - mostrar-se incontroverso;</a:t>
            </a:r>
            <a:endParaRPr lang="pt-BR" sz="2400" b="0" i="0" dirty="0">
              <a:solidFill>
                <a:schemeClr val="bg1"/>
              </a:solidFill>
              <a:effectLst/>
            </a:endParaRPr>
          </a:p>
          <a:p>
            <a:pPr algn="just"/>
            <a:r>
              <a:rPr lang="pt-BR" sz="2000" b="0" i="0" dirty="0">
                <a:solidFill>
                  <a:schemeClr val="bg1"/>
                </a:solidFill>
                <a:effectLst/>
              </a:rPr>
              <a:t>II - estiver em condições de imediato julgamento, nos termos do art. 355 .</a:t>
            </a:r>
            <a:endParaRPr lang="pt-BR" sz="2400" b="0" i="0" dirty="0">
              <a:solidFill>
                <a:schemeClr val="bg1"/>
              </a:solidFill>
              <a:effectLst/>
            </a:endParaRPr>
          </a:p>
          <a:p>
            <a:pPr algn="just"/>
            <a:r>
              <a:rPr lang="pt-BR" sz="2000" b="0" i="0" dirty="0">
                <a:solidFill>
                  <a:schemeClr val="bg1"/>
                </a:solidFill>
                <a:effectLst/>
              </a:rPr>
              <a:t>§ 1º A decisão que julgar parcialmente o mérito poderá reconhecer a existência de obrigação líquida ou ilíquida.</a:t>
            </a:r>
            <a:endParaRPr lang="pt-BR" sz="2400" b="0" i="0" dirty="0">
              <a:solidFill>
                <a:schemeClr val="bg1"/>
              </a:solidFill>
              <a:effectLst/>
            </a:endParaRPr>
          </a:p>
          <a:p>
            <a:pPr algn="just"/>
            <a:r>
              <a:rPr lang="pt-BR" sz="2000" b="0" i="0" dirty="0">
                <a:solidFill>
                  <a:schemeClr val="bg1"/>
                </a:solidFill>
                <a:effectLst/>
              </a:rPr>
              <a:t>§ 2º A parte poderá liquidar ou executar, desde logo, a obrigação reconhecida na decisão que julgar parcialmente o mérito, independentemente de caução, ainda que haja recurso contra essa interposto.</a:t>
            </a:r>
            <a:endParaRPr lang="pt-BR" sz="2400" b="0" i="0" dirty="0">
              <a:solidFill>
                <a:schemeClr val="bg1"/>
              </a:solidFill>
              <a:effectLst/>
            </a:endParaRPr>
          </a:p>
          <a:p>
            <a:pPr algn="just"/>
            <a:r>
              <a:rPr lang="pt-BR" sz="2000" b="0" i="0" dirty="0">
                <a:solidFill>
                  <a:schemeClr val="bg1"/>
                </a:solidFill>
                <a:effectLst/>
              </a:rPr>
              <a:t>§ 3º Na hipótese do § 2º, se houver trânsito em julgado da decisão, a execução será definitiva.</a:t>
            </a:r>
            <a:endParaRPr lang="pt-BR" sz="2400" b="0" i="0" dirty="0">
              <a:solidFill>
                <a:schemeClr val="bg1"/>
              </a:solidFill>
              <a:effectLst/>
            </a:endParaRPr>
          </a:p>
          <a:p>
            <a:pPr algn="just"/>
            <a:r>
              <a:rPr lang="pt-BR" sz="2000" b="0" i="0" dirty="0">
                <a:solidFill>
                  <a:schemeClr val="bg1"/>
                </a:solidFill>
                <a:effectLst/>
              </a:rPr>
              <a:t>§ 4º A liquidação e o cumprimento da decisão que julgar parcialmente o mérito poderão ser processados em autos suplementares, a requerimento da parte ou a critério do juiz.</a:t>
            </a:r>
            <a:endParaRPr lang="pt-BR" sz="2400" b="0" i="0" dirty="0">
              <a:solidFill>
                <a:schemeClr val="bg1"/>
              </a:solidFill>
              <a:effectLst/>
            </a:endParaRPr>
          </a:p>
          <a:p>
            <a:pPr algn="just"/>
            <a:r>
              <a:rPr lang="pt-BR" sz="20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§ 5º A </a:t>
            </a:r>
            <a:r>
              <a:rPr lang="pt-BR" sz="2000" b="1" i="0" u="sng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DECISÃO</a:t>
            </a:r>
            <a:r>
              <a:rPr lang="pt-BR" sz="20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 proferida com base neste artigo é </a:t>
            </a:r>
            <a:r>
              <a:rPr lang="pt-BR" sz="2000" b="1" i="0" u="sng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IMPUGNÁVEL POR AGRAVO DE INSTRUMENTO</a:t>
            </a:r>
            <a:r>
              <a:rPr lang="pt-BR" sz="20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.</a:t>
            </a:r>
            <a:endParaRPr lang="pt-BR" sz="2400" b="1" i="0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  <a:p>
            <a:endParaRPr lang="pt-BR" sz="20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C78E7DE-747F-0589-4E58-4AC282B189E3}"/>
              </a:ext>
            </a:extLst>
          </p:cNvPr>
          <p:cNvSpPr txBox="1">
            <a:spLocks/>
          </p:cNvSpPr>
          <p:nvPr/>
        </p:nvSpPr>
        <p:spPr>
          <a:xfrm>
            <a:off x="573206" y="954232"/>
            <a:ext cx="8884693" cy="437839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23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800" dirty="0">
                <a:solidFill>
                  <a:srgbClr val="000066"/>
                </a:solidFill>
              </a:rPr>
              <a:t>Tutela jurisdicional antecipada parcial de mérito - CPC/2015</a:t>
            </a:r>
          </a:p>
        </p:txBody>
      </p:sp>
    </p:spTree>
    <p:extLst>
      <p:ext uri="{BB962C8B-B14F-4D97-AF65-F5344CB8AC3E}">
        <p14:creationId xmlns:p14="http://schemas.microsoft.com/office/powerpoint/2010/main" val="197558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CEAC7D0-F8EC-9FF9-B0A7-AA23FC0B3937}"/>
              </a:ext>
            </a:extLst>
          </p:cNvPr>
          <p:cNvSpPr/>
          <p:nvPr/>
        </p:nvSpPr>
        <p:spPr>
          <a:xfrm>
            <a:off x="361667" y="1541340"/>
            <a:ext cx="6481585" cy="1943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i="0" dirty="0">
                <a:solidFill>
                  <a:schemeClr val="bg1"/>
                </a:solidFill>
                <a:effectLst/>
              </a:rPr>
              <a:t>Decisão </a:t>
            </a:r>
            <a:r>
              <a:rPr lang="pt-BR" sz="2300" b="1" i="0" u="sng" dirty="0">
                <a:solidFill>
                  <a:schemeClr val="bg1"/>
                </a:solidFill>
                <a:effectLst/>
              </a:rPr>
              <a:t>interlocutória</a:t>
            </a:r>
            <a:r>
              <a:rPr lang="pt-BR" sz="2300" i="0" dirty="0">
                <a:solidFill>
                  <a:schemeClr val="bg1"/>
                </a:solidFill>
                <a:effectLst/>
              </a:rPr>
              <a:t> que julga antecipada e parcialmente o </a:t>
            </a:r>
            <a:r>
              <a:rPr lang="pt-BR" sz="2300" b="1" i="0" u="sng" dirty="0">
                <a:solidFill>
                  <a:schemeClr val="bg1"/>
                </a:solidFill>
                <a:effectLst/>
              </a:rPr>
              <a:t>mérito</a:t>
            </a:r>
          </a:p>
          <a:p>
            <a:pPr algn="ctr"/>
            <a:endParaRPr lang="pt-BR" sz="2300" b="1" i="0" u="sng" dirty="0">
              <a:solidFill>
                <a:schemeClr val="bg1"/>
              </a:solidFill>
              <a:effectLst/>
            </a:endParaRPr>
          </a:p>
          <a:p>
            <a:pPr algn="ctr"/>
            <a:endParaRPr lang="pt-BR" sz="1100" i="0" dirty="0">
              <a:solidFill>
                <a:schemeClr val="bg1"/>
              </a:solidFill>
              <a:effectLst/>
            </a:endParaRPr>
          </a:p>
          <a:p>
            <a:pPr algn="ctr"/>
            <a:r>
              <a:rPr lang="pt-BR" sz="2300" dirty="0">
                <a:solidFill>
                  <a:schemeClr val="bg1"/>
                </a:solidFill>
              </a:rPr>
              <a:t>Decisão </a:t>
            </a:r>
            <a:r>
              <a:rPr lang="pt-BR" sz="2300" b="1" u="sng" dirty="0">
                <a:solidFill>
                  <a:schemeClr val="bg1"/>
                </a:solidFill>
              </a:rPr>
              <a:t>interlocutória</a:t>
            </a:r>
            <a:r>
              <a:rPr lang="pt-BR" sz="2300" dirty="0">
                <a:solidFill>
                  <a:schemeClr val="bg1"/>
                </a:solidFill>
              </a:rPr>
              <a:t> que analisa parcial e antecipadamente a </a:t>
            </a:r>
            <a:r>
              <a:rPr lang="pt-BR" sz="2300" b="1" u="sng" dirty="0">
                <a:solidFill>
                  <a:schemeClr val="bg1"/>
                </a:solidFill>
              </a:rPr>
              <a:t>relação tributária</a:t>
            </a:r>
            <a:r>
              <a:rPr lang="pt-BR" sz="2300" dirty="0">
                <a:solidFill>
                  <a:schemeClr val="bg1"/>
                </a:solidFill>
              </a:rPr>
              <a:t> objeto da ação</a:t>
            </a:r>
            <a:endParaRPr lang="pt-BR" sz="2300" b="1" i="0" u="sng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C78E7DE-747F-0589-4E58-4AC282B189E3}"/>
              </a:ext>
            </a:extLst>
          </p:cNvPr>
          <p:cNvSpPr txBox="1">
            <a:spLocks/>
          </p:cNvSpPr>
          <p:nvPr/>
        </p:nvSpPr>
        <p:spPr>
          <a:xfrm>
            <a:off x="573206" y="954232"/>
            <a:ext cx="10208525" cy="437839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23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800" dirty="0">
                <a:solidFill>
                  <a:srgbClr val="000066"/>
                </a:solidFill>
              </a:rPr>
              <a:t>Tutela jurisdicional antecipada parcial de mérito – Processo Tributário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4E394AB-9E56-0535-4FDC-AE613708FA58}"/>
              </a:ext>
            </a:extLst>
          </p:cNvPr>
          <p:cNvSpPr/>
          <p:nvPr/>
        </p:nvSpPr>
        <p:spPr>
          <a:xfrm>
            <a:off x="7174979" y="1831891"/>
            <a:ext cx="4800712" cy="1362616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0" dirty="0">
                <a:solidFill>
                  <a:schemeClr val="bg1"/>
                </a:solidFill>
                <a:effectLst/>
              </a:rPr>
              <a:t>Tutela jurisdicional </a:t>
            </a:r>
            <a:r>
              <a:rPr lang="pt-BR" sz="2400" b="1" i="0" u="sng" dirty="0">
                <a:solidFill>
                  <a:schemeClr val="bg1"/>
                </a:solidFill>
                <a:effectLst/>
              </a:rPr>
              <a:t>fracionável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1 ou mais pedidos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1 pedido de apreciação fragmentada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AD70E16-360A-42B3-A8A5-0E8F35A81AD5}"/>
              </a:ext>
            </a:extLst>
          </p:cNvPr>
          <p:cNvSpPr/>
          <p:nvPr/>
        </p:nvSpPr>
        <p:spPr>
          <a:xfrm>
            <a:off x="235974" y="3634329"/>
            <a:ext cx="11594359" cy="3079519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u="sng" dirty="0">
                <a:solidFill>
                  <a:schemeClr val="bg1"/>
                </a:solidFill>
              </a:rPr>
              <a:t>EXEMPLOS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Ação Anulatória de Débito Fiscal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2 causas de pedir: decadência + inconstitucionalidade do fundamento legal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Decadência</a:t>
            </a:r>
            <a:r>
              <a:rPr lang="pt-BR" dirty="0">
                <a:solidFill>
                  <a:schemeClr val="bg1"/>
                </a:solidFill>
              </a:rPr>
              <a:t>: julgador entende que já pode decidir – decide via interlocutória antecipada parcial de mérito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Inconstitucionalidade</a:t>
            </a:r>
            <a:r>
              <a:rPr lang="pt-BR" dirty="0">
                <a:solidFill>
                  <a:schemeClr val="bg1"/>
                </a:solidFill>
              </a:rPr>
              <a:t>: questão ainda não está madura – decidirá na sentença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Ação Declaratória de Inexistência de relação jurídica cumulada com repetição do indébito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1 causa de pedir: inconstitucionalidade do fundamento legal + pronunciamento expansivo do STF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Pedido declaratório</a:t>
            </a:r>
            <a:r>
              <a:rPr lang="pt-BR" dirty="0">
                <a:solidFill>
                  <a:schemeClr val="bg1"/>
                </a:solidFill>
              </a:rPr>
              <a:t>: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julgador entende que já pode decidir - decide via interlocutória antecipada parcial de mérito</a:t>
            </a:r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Pedido condenatório</a:t>
            </a:r>
            <a:r>
              <a:rPr lang="pt-BR" dirty="0">
                <a:solidFill>
                  <a:schemeClr val="bg1"/>
                </a:solidFill>
              </a:rPr>
              <a:t>: depende de instrução probatória – decidirá na sentença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CE11DE50-294F-7D57-5599-F0CFF3780213}"/>
              </a:ext>
            </a:extLst>
          </p:cNvPr>
          <p:cNvSpPr/>
          <p:nvPr/>
        </p:nvSpPr>
        <p:spPr>
          <a:xfrm>
            <a:off x="3360143" y="2232684"/>
            <a:ext cx="484632" cy="56103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321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1174</Words>
  <Application>Microsoft Office PowerPoint</Application>
  <PresentationFormat>Widescreen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Book Antiqua</vt:lpstr>
      <vt:lpstr>Calibri</vt:lpstr>
      <vt:lpstr>Calibri Light</vt:lpstr>
      <vt:lpstr>Cambria</vt:lpstr>
      <vt:lpstr>Tema do Office</vt:lpstr>
      <vt:lpstr>Apresentação do PowerPoint</vt:lpstr>
      <vt:lpstr>Julgamento antecipado parcial de mérito: decisão interlocutória apta a extinguir o crédito tributário?</vt:lpstr>
      <vt:lpstr>Apresentação do PowerPoint</vt:lpstr>
      <vt:lpstr>Tutela Jurisdicional – Tipos</vt:lpstr>
      <vt:lpstr>Tutela Jurisdicional – Processo Tributário - Tipos</vt:lpstr>
      <vt:lpstr>Tutela Jurisdicional de mérito - CPC/2015 - Tipos</vt:lpstr>
      <vt:lpstr>Tutela jurisdicional de mérito - CPC/2015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11</cp:revision>
  <dcterms:created xsi:type="dcterms:W3CDTF">2022-11-18T18:20:41Z</dcterms:created>
  <dcterms:modified xsi:type="dcterms:W3CDTF">2022-12-07T12:48:02Z</dcterms:modified>
</cp:coreProperties>
</file>